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8" r:id="rId7"/>
    <p:sldId id="269" r:id="rId8"/>
    <p:sldId id="270" r:id="rId9"/>
    <p:sldId id="271" r:id="rId10"/>
    <p:sldId id="272" r:id="rId11"/>
    <p:sldId id="273" r:id="rId12"/>
    <p:sldId id="274" r:id="rId13"/>
    <p:sldId id="276" r:id="rId14"/>
    <p:sldId id="275" r:id="rId15"/>
    <p:sldId id="264" r:id="rId16"/>
    <p:sldId id="265" r:id="rId17"/>
    <p:sldId id="266" r:id="rId18"/>
    <p:sldId id="267" r:id="rId19"/>
  </p:sldIdLst>
  <p:sldSz cx="9144000" cy="5143500" type="screen16x9"/>
  <p:notesSz cx="6858000" cy="9144000"/>
  <p:embeddedFontLst>
    <p:embeddedFont>
      <p:font typeface="Nunito" pitchFamily="2" charset="-52"/>
      <p:regular r:id="rId21"/>
    </p:embeddedFont>
    <p:embeddedFont>
      <p:font typeface="Rubik" panose="020B0604020202020204" charset="-79"/>
      <p:regular r:id="rId22"/>
      <p:bold r:id="rId23"/>
      <p:italic r:id="rId24"/>
      <p:boldItalic r:id="rId25"/>
    </p:embeddedFont>
    <p:embeddedFont>
      <p:font typeface="Rubik Light" panose="020B0604020202020204" charset="-79"/>
      <p:regular r:id="rId26"/>
      <p:bold r:id="rId27"/>
      <p:italic r:id="rId28"/>
      <p:boldItalic r:id="rId29"/>
    </p:embeddedFont>
    <p:embeddedFont>
      <p:font typeface="Rubik Medium" panose="020B0604020202020204" charset="-79"/>
      <p:regular r:id="rId30"/>
      <p:bold r:id="rId31"/>
      <p:italic r:id="rId32"/>
      <p:boldItalic r:id="rId33"/>
    </p:embeddedFont>
    <p:embeddedFont>
      <p:font typeface="Rubik SemiBold" panose="020B0604020202020204" charset="-79"/>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504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7991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5557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020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2635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6c93f6c33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6c93f6c33a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bdf37049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6bdf370499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c93f6c33a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6c93f6c33a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bdf3704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26bdf37049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bdf37049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6bdf370499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bdf37049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6bdf37049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408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534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8241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106b5954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7106b5954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206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hyperlink" Target="https://drive.google.com/drive/folders/1hfDYby7HESxtdSzaGTjNc8GUN3XoY-ua?usp=shari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206025" y="225050"/>
            <a:ext cx="1399901" cy="541300"/>
          </a:xfrm>
          <a:prstGeom prst="rect">
            <a:avLst/>
          </a:prstGeom>
          <a:noFill/>
          <a:ln>
            <a:noFill/>
          </a:ln>
        </p:spPr>
      </p:pic>
      <p:sp>
        <p:nvSpPr>
          <p:cNvPr id="56" name="Google Shape;56;p13"/>
          <p:cNvSpPr txBox="1"/>
          <p:nvPr/>
        </p:nvSpPr>
        <p:spPr>
          <a:xfrm>
            <a:off x="517900" y="858575"/>
            <a:ext cx="6456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4500" b="1">
                <a:solidFill>
                  <a:schemeClr val="lt1"/>
                </a:solidFill>
                <a:latin typeface="Rubik"/>
                <a:ea typeface="Rubik"/>
                <a:cs typeface="Rubik"/>
                <a:sym typeface="Rubik"/>
              </a:rPr>
              <a:t>Prediction Modeling</a:t>
            </a:r>
            <a:endParaRPr sz="2000">
              <a:solidFill>
                <a:schemeClr val="lt1"/>
              </a:solidFill>
              <a:latin typeface="Rubik"/>
              <a:ea typeface="Rubik"/>
              <a:cs typeface="Rubik"/>
              <a:sym typeface="Rubik"/>
            </a:endParaRPr>
          </a:p>
        </p:txBody>
      </p:sp>
      <p:sp>
        <p:nvSpPr>
          <p:cNvPr id="57" name="Google Shape;57;p13"/>
          <p:cNvSpPr txBox="1"/>
          <p:nvPr/>
        </p:nvSpPr>
        <p:spPr>
          <a:xfrm>
            <a:off x="517900" y="2520700"/>
            <a:ext cx="5821200" cy="569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Rubik SemiBold"/>
                <a:ea typeface="Rubik SemiBold"/>
                <a:cs typeface="Rubik SemiBold"/>
                <a:sym typeface="Rubik SemiBold"/>
              </a:rPr>
              <a:t>ID/X Partners - Data Scientist</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090100"/>
            <a:ext cx="4392000" cy="110796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ASEP KHOERUDIN</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endParaRPr sz="2000" dirty="0">
              <a:solidFill>
                <a:schemeClr val="lt1"/>
              </a:solidFill>
              <a:latin typeface="Rubik Light"/>
              <a:ea typeface="Rubik Light"/>
              <a:cs typeface="Rubik Light"/>
              <a:sym typeface="Rubik Light"/>
            </a:endParaRPr>
          </a:p>
        </p:txBody>
      </p:sp>
      <p:pic>
        <p:nvPicPr>
          <p:cNvPr id="61" name="Google Shape;61;p13"/>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MULTIVARIATE ANALYSIS</a:t>
            </a:r>
          </a:p>
        </p:txBody>
      </p:sp>
      <p:sp>
        <p:nvSpPr>
          <p:cNvPr id="3" name="TextBox 2">
            <a:extLst>
              <a:ext uri="{FF2B5EF4-FFF2-40B4-BE49-F238E27FC236}">
                <a16:creationId xmlns:a16="http://schemas.microsoft.com/office/drawing/2014/main" id="{B9771E4E-8FE3-5E0D-691B-6C9C794C34DE}"/>
              </a:ext>
            </a:extLst>
          </p:cNvPr>
          <p:cNvSpPr txBox="1"/>
          <p:nvPr/>
        </p:nvSpPr>
        <p:spPr>
          <a:xfrm>
            <a:off x="1098216" y="859115"/>
            <a:ext cx="2748037" cy="307777"/>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b="1" dirty="0">
                <a:solidFill>
                  <a:schemeClr val="accent5"/>
                </a:solidFill>
                <a:latin typeface="Rubik"/>
                <a:ea typeface="Rubik"/>
                <a:cs typeface="Rubik"/>
                <a:sym typeface="Rubik"/>
              </a:rPr>
              <a:t>VIF CHECKING</a:t>
            </a:r>
          </a:p>
        </p:txBody>
      </p:sp>
      <p:graphicFrame>
        <p:nvGraphicFramePr>
          <p:cNvPr id="7" name="Table 6">
            <a:extLst>
              <a:ext uri="{FF2B5EF4-FFF2-40B4-BE49-F238E27FC236}">
                <a16:creationId xmlns:a16="http://schemas.microsoft.com/office/drawing/2014/main" id="{B7CCE92B-9FFD-FAF3-4FEF-78B028EBFB32}"/>
              </a:ext>
            </a:extLst>
          </p:cNvPr>
          <p:cNvGraphicFramePr>
            <a:graphicFrameLocks noGrp="1"/>
          </p:cNvGraphicFramePr>
          <p:nvPr>
            <p:extLst>
              <p:ext uri="{D42A27DB-BD31-4B8C-83A1-F6EECF244321}">
                <p14:modId xmlns:p14="http://schemas.microsoft.com/office/powerpoint/2010/main" val="3325651747"/>
              </p:ext>
            </p:extLst>
          </p:nvPr>
        </p:nvGraphicFramePr>
        <p:xfrm>
          <a:off x="3957849" y="1299248"/>
          <a:ext cx="4365010" cy="2757289"/>
        </p:xfrm>
        <a:graphic>
          <a:graphicData uri="http://schemas.openxmlformats.org/drawingml/2006/table">
            <a:tbl>
              <a:tblPr firstRow="1" bandRow="1">
                <a:tableStyleId>{7DF18680-E054-41AD-8BC1-D1AEF772440D}</a:tableStyleId>
              </a:tblPr>
              <a:tblGrid>
                <a:gridCol w="2182505">
                  <a:extLst>
                    <a:ext uri="{9D8B030D-6E8A-4147-A177-3AD203B41FA5}">
                      <a16:colId xmlns:a16="http://schemas.microsoft.com/office/drawing/2014/main" val="276364658"/>
                    </a:ext>
                  </a:extLst>
                </a:gridCol>
                <a:gridCol w="2182505">
                  <a:extLst>
                    <a:ext uri="{9D8B030D-6E8A-4147-A177-3AD203B41FA5}">
                      <a16:colId xmlns:a16="http://schemas.microsoft.com/office/drawing/2014/main" val="958568056"/>
                    </a:ext>
                  </a:extLst>
                </a:gridCol>
              </a:tblGrid>
              <a:tr h="288000">
                <a:tc>
                  <a:txBody>
                    <a:bodyPr/>
                    <a:lstStyle/>
                    <a:p>
                      <a:pPr algn="ctr"/>
                      <a:r>
                        <a:rPr lang="en-US" dirty="0"/>
                        <a:t>Feature</a:t>
                      </a:r>
                      <a:endParaRPr lang="en-ID" dirty="0"/>
                    </a:p>
                  </a:txBody>
                  <a:tcPr/>
                </a:tc>
                <a:tc>
                  <a:txBody>
                    <a:bodyPr/>
                    <a:lstStyle/>
                    <a:p>
                      <a:pPr algn="ctr"/>
                      <a:r>
                        <a:rPr lang="en-US" dirty="0"/>
                        <a:t>VIF</a:t>
                      </a:r>
                      <a:endParaRPr lang="en-ID" dirty="0"/>
                    </a:p>
                  </a:txBody>
                  <a:tcPr/>
                </a:tc>
                <a:extLst>
                  <a:ext uri="{0D108BD9-81ED-4DB2-BD59-A6C34878D82A}">
                    <a16:rowId xmlns:a16="http://schemas.microsoft.com/office/drawing/2014/main" val="1028240353"/>
                  </a:ext>
                </a:extLst>
              </a:tr>
              <a:tr h="288000">
                <a:tc>
                  <a:txBody>
                    <a:bodyPr/>
                    <a:lstStyle/>
                    <a:p>
                      <a:pPr algn="ctr"/>
                      <a:r>
                        <a:rPr lang="en-US" sz="1200" dirty="0" err="1"/>
                        <a:t>revol_bal</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5.642377</a:t>
                      </a:r>
                      <a:endParaRPr lang="en-ID" sz="1200" dirty="0"/>
                    </a:p>
                  </a:txBody>
                  <a:tcPr/>
                </a:tc>
                <a:extLst>
                  <a:ext uri="{0D108BD9-81ED-4DB2-BD59-A6C34878D82A}">
                    <a16:rowId xmlns:a16="http://schemas.microsoft.com/office/drawing/2014/main" val="2885962201"/>
                  </a:ext>
                </a:extLst>
              </a:tr>
              <a:tr h="318889">
                <a:tc>
                  <a:txBody>
                    <a:bodyPr/>
                    <a:lstStyle/>
                    <a:p>
                      <a:pPr algn="ctr"/>
                      <a:r>
                        <a:rPr lang="en-US" sz="1200" dirty="0" err="1"/>
                        <a:t>out_prncp_inv</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6.986141</a:t>
                      </a:r>
                      <a:endParaRPr lang="en-ID" sz="1200" dirty="0"/>
                    </a:p>
                  </a:txBody>
                  <a:tcPr/>
                </a:tc>
                <a:extLst>
                  <a:ext uri="{0D108BD9-81ED-4DB2-BD59-A6C34878D82A}">
                    <a16:rowId xmlns:a16="http://schemas.microsoft.com/office/drawing/2014/main" val="1845313538"/>
                  </a:ext>
                </a:extLst>
              </a:tr>
              <a:tr h="288000">
                <a:tc>
                  <a:txBody>
                    <a:bodyPr/>
                    <a:lstStyle/>
                    <a:p>
                      <a:pPr algn="ctr"/>
                      <a:r>
                        <a:rPr lang="en-US" sz="1200" dirty="0" err="1"/>
                        <a:t>total_rec_int</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7.007425</a:t>
                      </a:r>
                      <a:endParaRPr lang="en-ID" sz="1200" dirty="0"/>
                    </a:p>
                  </a:txBody>
                  <a:tcPr/>
                </a:tc>
                <a:extLst>
                  <a:ext uri="{0D108BD9-81ED-4DB2-BD59-A6C34878D82A}">
                    <a16:rowId xmlns:a16="http://schemas.microsoft.com/office/drawing/2014/main" val="4143825634"/>
                  </a:ext>
                </a:extLst>
              </a:tr>
              <a:tr h="288000">
                <a:tc>
                  <a:txBody>
                    <a:bodyPr/>
                    <a:lstStyle/>
                    <a:p>
                      <a:pPr algn="ctr"/>
                      <a:r>
                        <a:rPr lang="en-US" sz="1200" dirty="0" err="1"/>
                        <a:t>last_pymnt_amnt</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5.052591</a:t>
                      </a:r>
                      <a:endParaRPr lang="en-ID" sz="1200" dirty="0"/>
                    </a:p>
                  </a:txBody>
                  <a:tcPr/>
                </a:tc>
                <a:extLst>
                  <a:ext uri="{0D108BD9-81ED-4DB2-BD59-A6C34878D82A}">
                    <a16:rowId xmlns:a16="http://schemas.microsoft.com/office/drawing/2014/main" val="98712055"/>
                  </a:ext>
                </a:extLst>
              </a:tr>
              <a:tr h="288000">
                <a:tc>
                  <a:txBody>
                    <a:bodyPr/>
                    <a:lstStyle/>
                    <a:p>
                      <a:pPr algn="ctr"/>
                      <a:r>
                        <a:rPr lang="en-US" sz="1200" dirty="0" err="1"/>
                        <a:t>total_rev_hi_lim</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5.505292</a:t>
                      </a:r>
                      <a:endParaRPr lang="en-ID" sz="1200" dirty="0"/>
                    </a:p>
                  </a:txBody>
                  <a:tcPr/>
                </a:tc>
                <a:extLst>
                  <a:ext uri="{0D108BD9-81ED-4DB2-BD59-A6C34878D82A}">
                    <a16:rowId xmlns:a16="http://schemas.microsoft.com/office/drawing/2014/main" val="989975679"/>
                  </a:ext>
                </a:extLst>
              </a:tr>
              <a:tr h="288000">
                <a:tc>
                  <a:txBody>
                    <a:bodyPr/>
                    <a:lstStyle/>
                    <a:p>
                      <a:pPr algn="ctr"/>
                      <a:r>
                        <a:rPr lang="en-US" sz="1200" dirty="0" err="1"/>
                        <a:t>last_pymnt_d_year</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6.615142</a:t>
                      </a:r>
                      <a:endParaRPr lang="en-ID" sz="1200" dirty="0"/>
                    </a:p>
                  </a:txBody>
                  <a:tcPr/>
                </a:tc>
                <a:extLst>
                  <a:ext uri="{0D108BD9-81ED-4DB2-BD59-A6C34878D82A}">
                    <a16:rowId xmlns:a16="http://schemas.microsoft.com/office/drawing/2014/main" val="3869104613"/>
                  </a:ext>
                </a:extLst>
              </a:tr>
              <a:tr h="237439">
                <a:tc>
                  <a:txBody>
                    <a:bodyPr/>
                    <a:lstStyle/>
                    <a:p>
                      <a:pPr algn="ctr"/>
                      <a:r>
                        <a:rPr lang="en-US" sz="1200" dirty="0" err="1"/>
                        <a:t>purpose_home_improvement</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6.468054</a:t>
                      </a:r>
                      <a:endParaRPr lang="en-ID" sz="1200" dirty="0"/>
                    </a:p>
                  </a:txBody>
                  <a:tcPr/>
                </a:tc>
                <a:extLst>
                  <a:ext uri="{0D108BD9-81ED-4DB2-BD59-A6C34878D82A}">
                    <a16:rowId xmlns:a16="http://schemas.microsoft.com/office/drawing/2014/main" val="2121469806"/>
                  </a:ext>
                </a:extLst>
              </a:tr>
              <a:tr h="288000">
                <a:tc>
                  <a:txBody>
                    <a:bodyPr/>
                    <a:lstStyle/>
                    <a:p>
                      <a:pPr algn="ctr"/>
                      <a:r>
                        <a:rPr lang="en-US" sz="1200" dirty="0" err="1"/>
                        <a:t>purpose_other</a:t>
                      </a:r>
                      <a:endParaRPr lang="en-ID" sz="1200" dirty="0"/>
                    </a:p>
                  </a:txBody>
                  <a:tcPr/>
                </a:tc>
                <a:tc>
                  <a:txBody>
                    <a:bodyPr/>
                    <a:lstStyle/>
                    <a:p>
                      <a:pPr algn="ctr"/>
                      <a:r>
                        <a:rPr lang="en-ID" sz="1400" b="0" i="0" u="none" strike="noStrike" cap="none" dirty="0">
                          <a:solidFill>
                            <a:schemeClr val="dk1"/>
                          </a:solidFill>
                          <a:effectLst/>
                          <a:latin typeface="+mn-lt"/>
                          <a:ea typeface="+mn-ea"/>
                          <a:cs typeface="+mn-cs"/>
                          <a:sym typeface="Arial"/>
                        </a:rPr>
                        <a:t>5.912869</a:t>
                      </a:r>
                      <a:endParaRPr lang="en-ID" sz="1200" dirty="0"/>
                    </a:p>
                  </a:txBody>
                  <a:tcPr/>
                </a:tc>
                <a:extLst>
                  <a:ext uri="{0D108BD9-81ED-4DB2-BD59-A6C34878D82A}">
                    <a16:rowId xmlns:a16="http://schemas.microsoft.com/office/drawing/2014/main" val="359626652"/>
                  </a:ext>
                </a:extLst>
              </a:tr>
            </a:tbl>
          </a:graphicData>
        </a:graphic>
      </p:graphicFrame>
      <p:sp>
        <p:nvSpPr>
          <p:cNvPr id="8" name="Rectangle: Rounded Corners 7">
            <a:extLst>
              <a:ext uri="{FF2B5EF4-FFF2-40B4-BE49-F238E27FC236}">
                <a16:creationId xmlns:a16="http://schemas.microsoft.com/office/drawing/2014/main" id="{DD63A3A6-4B45-3303-8FBA-D21626FA913E}"/>
              </a:ext>
            </a:extLst>
          </p:cNvPr>
          <p:cNvSpPr/>
          <p:nvPr/>
        </p:nvSpPr>
        <p:spPr>
          <a:xfrm>
            <a:off x="552734" y="1678675"/>
            <a:ext cx="2866030" cy="163090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NILAI VIF &gt; 5 </a:t>
            </a:r>
            <a:r>
              <a:rPr lang="en-US" dirty="0" err="1"/>
              <a:t>Mengindikasikan</a:t>
            </a:r>
            <a:r>
              <a:rPr lang="en-US" dirty="0"/>
              <a:t> </a:t>
            </a:r>
            <a:r>
              <a:rPr lang="en-US" dirty="0" err="1"/>
              <a:t>adanya</a:t>
            </a:r>
            <a:r>
              <a:rPr lang="en-US" dirty="0"/>
              <a:t> </a:t>
            </a:r>
            <a:r>
              <a:rPr lang="en-US" dirty="0" err="1"/>
              <a:t>Multikolinearitas</a:t>
            </a:r>
            <a:r>
              <a:rPr lang="en-US" dirty="0"/>
              <a:t> yang </a:t>
            </a:r>
            <a:r>
              <a:rPr lang="en-US" dirty="0" err="1"/>
              <a:t>cukup</a:t>
            </a:r>
            <a:r>
              <a:rPr lang="en-US" dirty="0"/>
              <a:t> </a:t>
            </a:r>
            <a:r>
              <a:rPr lang="en-US" dirty="0" err="1"/>
              <a:t>tinggi</a:t>
            </a:r>
            <a:endParaRPr lang="en-ID" dirty="0"/>
          </a:p>
        </p:txBody>
      </p:sp>
    </p:spTree>
    <p:extLst>
      <p:ext uri="{BB962C8B-B14F-4D97-AF65-F5344CB8AC3E}">
        <p14:creationId xmlns:p14="http://schemas.microsoft.com/office/powerpoint/2010/main" val="266517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DATA PRE-PROCESSING</a:t>
            </a:r>
          </a:p>
        </p:txBody>
      </p:sp>
      <p:sp>
        <p:nvSpPr>
          <p:cNvPr id="2" name="Flowchart: Connector 1">
            <a:extLst>
              <a:ext uri="{FF2B5EF4-FFF2-40B4-BE49-F238E27FC236}">
                <a16:creationId xmlns:a16="http://schemas.microsoft.com/office/drawing/2014/main" id="{AFC1836B-DFBE-211E-B29F-400BA47BC36D}"/>
              </a:ext>
            </a:extLst>
          </p:cNvPr>
          <p:cNvSpPr/>
          <p:nvPr/>
        </p:nvSpPr>
        <p:spPr>
          <a:xfrm>
            <a:off x="681000" y="1235122"/>
            <a:ext cx="772487" cy="750627"/>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dirty="0"/>
          </a:p>
        </p:txBody>
      </p:sp>
      <p:sp>
        <p:nvSpPr>
          <p:cNvPr id="5" name="Flowchart: Connector 4">
            <a:extLst>
              <a:ext uri="{FF2B5EF4-FFF2-40B4-BE49-F238E27FC236}">
                <a16:creationId xmlns:a16="http://schemas.microsoft.com/office/drawing/2014/main" id="{B2076F64-FA27-C9A9-A935-860F0934B155}"/>
              </a:ext>
            </a:extLst>
          </p:cNvPr>
          <p:cNvSpPr/>
          <p:nvPr/>
        </p:nvSpPr>
        <p:spPr>
          <a:xfrm>
            <a:off x="680999" y="2362768"/>
            <a:ext cx="772487" cy="750627"/>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p>
        </p:txBody>
      </p:sp>
      <p:sp>
        <p:nvSpPr>
          <p:cNvPr id="6" name="Flowchart: Connector 5">
            <a:extLst>
              <a:ext uri="{FF2B5EF4-FFF2-40B4-BE49-F238E27FC236}">
                <a16:creationId xmlns:a16="http://schemas.microsoft.com/office/drawing/2014/main" id="{2C2D517B-8137-0BCF-813C-75C08D9FCBE1}"/>
              </a:ext>
            </a:extLst>
          </p:cNvPr>
          <p:cNvSpPr/>
          <p:nvPr/>
        </p:nvSpPr>
        <p:spPr>
          <a:xfrm>
            <a:off x="680999" y="3533064"/>
            <a:ext cx="772487" cy="750627"/>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1B96C6DA-4B96-C8BD-E0C2-5F7E326C8B86}"/>
              </a:ext>
            </a:extLst>
          </p:cNvPr>
          <p:cNvSpPr/>
          <p:nvPr/>
        </p:nvSpPr>
        <p:spPr>
          <a:xfrm>
            <a:off x="1712792" y="1232563"/>
            <a:ext cx="3493827" cy="75062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err="1"/>
              <a:t>Dilakukan</a:t>
            </a:r>
            <a:r>
              <a:rPr lang="en-US" sz="1200" dirty="0"/>
              <a:t> </a:t>
            </a:r>
            <a:r>
              <a:rPr lang="en-US" sz="1200" dirty="0" err="1"/>
              <a:t>untuk</a:t>
            </a:r>
            <a:r>
              <a:rPr lang="en-US" sz="1200" dirty="0"/>
              <a:t> </a:t>
            </a:r>
            <a:r>
              <a:rPr lang="en-US" sz="1200" dirty="0" err="1"/>
              <a:t>memastikan</a:t>
            </a:r>
            <a:r>
              <a:rPr lang="en-US" sz="1200" dirty="0"/>
              <a:t> </a:t>
            </a:r>
            <a:r>
              <a:rPr lang="en-US" sz="1200" dirty="0" err="1"/>
              <a:t>konsistensi</a:t>
            </a:r>
            <a:r>
              <a:rPr lang="en-US" sz="1200" dirty="0"/>
              <a:t> dan </a:t>
            </a:r>
            <a:r>
              <a:rPr lang="en-US" sz="1200" dirty="0" err="1"/>
              <a:t>akurasi</a:t>
            </a:r>
            <a:r>
              <a:rPr lang="en-US" sz="1200" dirty="0"/>
              <a:t> data, pada dataset </a:t>
            </a:r>
            <a:r>
              <a:rPr lang="en-US" sz="1200" dirty="0" err="1"/>
              <a:t>ini</a:t>
            </a:r>
            <a:r>
              <a:rPr lang="en-US" sz="1200" dirty="0"/>
              <a:t> </a:t>
            </a:r>
            <a:r>
              <a:rPr lang="en-US" sz="1200" dirty="0" err="1"/>
              <a:t>dilakukan</a:t>
            </a:r>
            <a:r>
              <a:rPr lang="en-US" sz="1200" dirty="0"/>
              <a:t> drop dan </a:t>
            </a:r>
            <a:r>
              <a:rPr lang="en-US" sz="1200" dirty="0" err="1"/>
              <a:t>dropna</a:t>
            </a:r>
            <a:r>
              <a:rPr lang="en-US" sz="1200" dirty="0"/>
              <a:t> </a:t>
            </a:r>
            <a:r>
              <a:rPr lang="en-US" sz="1200" dirty="0" err="1"/>
              <a:t>karena</a:t>
            </a:r>
            <a:r>
              <a:rPr lang="en-US" sz="1200" dirty="0"/>
              <a:t> </a:t>
            </a:r>
            <a:r>
              <a:rPr lang="en-US" sz="1200" dirty="0" err="1"/>
              <a:t>banyak</a:t>
            </a:r>
            <a:r>
              <a:rPr lang="en-US" sz="1200" dirty="0"/>
              <a:t> </a:t>
            </a:r>
            <a:r>
              <a:rPr lang="en-US" sz="1200" dirty="0" err="1"/>
              <a:t>memiliki</a:t>
            </a:r>
            <a:r>
              <a:rPr lang="en-US" sz="1200" dirty="0"/>
              <a:t> Missing Value</a:t>
            </a:r>
            <a:endParaRPr lang="en-ID" sz="1200" dirty="0"/>
          </a:p>
        </p:txBody>
      </p:sp>
      <p:sp>
        <p:nvSpPr>
          <p:cNvPr id="10" name="Rectangle: Rounded Corners 9">
            <a:extLst>
              <a:ext uri="{FF2B5EF4-FFF2-40B4-BE49-F238E27FC236}">
                <a16:creationId xmlns:a16="http://schemas.microsoft.com/office/drawing/2014/main" id="{D02103A0-7A68-7DB3-309B-144BC8C63D7C}"/>
              </a:ext>
            </a:extLst>
          </p:cNvPr>
          <p:cNvSpPr/>
          <p:nvPr/>
        </p:nvSpPr>
        <p:spPr>
          <a:xfrm>
            <a:off x="1712792" y="2362767"/>
            <a:ext cx="3493827" cy="75062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D" sz="1200" dirty="0" err="1"/>
              <a:t>Membersihkan</a:t>
            </a:r>
            <a:r>
              <a:rPr lang="en-ID" sz="1200" dirty="0"/>
              <a:t> </a:t>
            </a:r>
            <a:r>
              <a:rPr lang="en-ID" sz="1200" dirty="0" err="1"/>
              <a:t>duplikat</a:t>
            </a:r>
            <a:r>
              <a:rPr lang="en-ID" sz="1200" dirty="0"/>
              <a:t> </a:t>
            </a:r>
            <a:r>
              <a:rPr lang="en-ID" sz="1200" dirty="0" err="1"/>
              <a:t>memastikan</a:t>
            </a:r>
            <a:r>
              <a:rPr lang="en-ID" sz="1200" dirty="0"/>
              <a:t> </a:t>
            </a:r>
            <a:r>
              <a:rPr lang="en-ID" sz="1200" dirty="0" err="1"/>
              <a:t>integritas</a:t>
            </a:r>
            <a:r>
              <a:rPr lang="en-ID" sz="1200" dirty="0"/>
              <a:t> dan </a:t>
            </a:r>
            <a:r>
              <a:rPr lang="en-ID" sz="1200" dirty="0" err="1"/>
              <a:t>kualitas</a:t>
            </a:r>
            <a:r>
              <a:rPr lang="en-ID" sz="1200" dirty="0"/>
              <a:t> data yang </a:t>
            </a:r>
            <a:r>
              <a:rPr lang="en-ID" sz="1200" dirty="0" err="1"/>
              <a:t>lebih</a:t>
            </a:r>
            <a:r>
              <a:rPr lang="en-ID" sz="1200" dirty="0"/>
              <a:t> </a:t>
            </a:r>
            <a:r>
              <a:rPr lang="en-ID" sz="1200" dirty="0" err="1"/>
              <a:t>baik</a:t>
            </a:r>
            <a:r>
              <a:rPr lang="en-ID" sz="1200" dirty="0"/>
              <a:t>. </a:t>
            </a:r>
            <a:r>
              <a:rPr lang="en-ID" sz="1200" dirty="0" err="1"/>
              <a:t>Tidak</a:t>
            </a:r>
            <a:r>
              <a:rPr lang="en-ID" sz="1200" dirty="0"/>
              <a:t> </a:t>
            </a:r>
            <a:r>
              <a:rPr lang="en-ID" sz="1200" dirty="0" err="1"/>
              <a:t>ada</a:t>
            </a:r>
            <a:r>
              <a:rPr lang="en-ID" sz="1200" dirty="0"/>
              <a:t> duplicates di dataset </a:t>
            </a:r>
            <a:r>
              <a:rPr lang="en-ID" sz="1200" dirty="0" err="1"/>
              <a:t>ini</a:t>
            </a:r>
            <a:endParaRPr lang="en-ID" sz="1200" dirty="0"/>
          </a:p>
        </p:txBody>
      </p:sp>
      <p:sp>
        <p:nvSpPr>
          <p:cNvPr id="11" name="Rectangle: Rounded Corners 10">
            <a:extLst>
              <a:ext uri="{FF2B5EF4-FFF2-40B4-BE49-F238E27FC236}">
                <a16:creationId xmlns:a16="http://schemas.microsoft.com/office/drawing/2014/main" id="{7A53ADE8-9981-D5BF-9EC0-2D8FFD8D7E01}"/>
              </a:ext>
            </a:extLst>
          </p:cNvPr>
          <p:cNvSpPr/>
          <p:nvPr/>
        </p:nvSpPr>
        <p:spPr>
          <a:xfrm>
            <a:off x="1712792" y="3533064"/>
            <a:ext cx="3493827" cy="75062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sv-SE" sz="1200" b="0" i="0" dirty="0">
                <a:solidFill>
                  <a:srgbClr val="13224B"/>
                </a:solidFill>
                <a:effectLst/>
              </a:rPr>
              <a:t>Penanganan outliers membantu menjaga integritas statistik dan validitas interpretasi analisis data. Dilakukan handling outliers menggunakan Z-Score</a:t>
            </a:r>
            <a:endParaRPr lang="en-ID" sz="1200" dirty="0"/>
          </a:p>
        </p:txBody>
      </p:sp>
      <p:sp>
        <p:nvSpPr>
          <p:cNvPr id="12" name="TextBox 11">
            <a:extLst>
              <a:ext uri="{FF2B5EF4-FFF2-40B4-BE49-F238E27FC236}">
                <a16:creationId xmlns:a16="http://schemas.microsoft.com/office/drawing/2014/main" id="{13D343AE-92BE-2FE4-6774-BC051274A5F6}"/>
              </a:ext>
            </a:extLst>
          </p:cNvPr>
          <p:cNvSpPr txBox="1"/>
          <p:nvPr/>
        </p:nvSpPr>
        <p:spPr>
          <a:xfrm>
            <a:off x="5206619" y="1456546"/>
            <a:ext cx="2560316" cy="307777"/>
          </a:xfrm>
          <a:prstGeom prst="rect">
            <a:avLst/>
          </a:prstGeom>
          <a:noFill/>
        </p:spPr>
        <p:txBody>
          <a:bodyPr wrap="none" rtlCol="0">
            <a:spAutoFit/>
          </a:bodyPr>
          <a:lstStyle/>
          <a:p>
            <a:r>
              <a:rPr lang="en-US" dirty="0"/>
              <a:t>HANDLING MISSING VALUE</a:t>
            </a:r>
            <a:endParaRPr lang="en-ID" dirty="0"/>
          </a:p>
        </p:txBody>
      </p:sp>
      <p:sp>
        <p:nvSpPr>
          <p:cNvPr id="13" name="TextBox 12">
            <a:extLst>
              <a:ext uri="{FF2B5EF4-FFF2-40B4-BE49-F238E27FC236}">
                <a16:creationId xmlns:a16="http://schemas.microsoft.com/office/drawing/2014/main" id="{ADE9571B-1E58-110E-43BE-920B8E1AE3D9}"/>
              </a:ext>
            </a:extLst>
          </p:cNvPr>
          <p:cNvSpPr txBox="1"/>
          <p:nvPr/>
        </p:nvSpPr>
        <p:spPr>
          <a:xfrm>
            <a:off x="5206619" y="2571750"/>
            <a:ext cx="2829621" cy="307777"/>
          </a:xfrm>
          <a:prstGeom prst="rect">
            <a:avLst/>
          </a:prstGeom>
          <a:noFill/>
        </p:spPr>
        <p:txBody>
          <a:bodyPr wrap="none" rtlCol="0">
            <a:spAutoFit/>
          </a:bodyPr>
          <a:lstStyle/>
          <a:p>
            <a:r>
              <a:rPr lang="en-US" dirty="0"/>
              <a:t>HANDLING DUPLICATED DATA</a:t>
            </a:r>
            <a:endParaRPr lang="en-ID" dirty="0"/>
          </a:p>
        </p:txBody>
      </p:sp>
      <p:sp>
        <p:nvSpPr>
          <p:cNvPr id="14" name="TextBox 13">
            <a:extLst>
              <a:ext uri="{FF2B5EF4-FFF2-40B4-BE49-F238E27FC236}">
                <a16:creationId xmlns:a16="http://schemas.microsoft.com/office/drawing/2014/main" id="{C3B26243-D191-D48B-6BCE-55C5D5447E5E}"/>
              </a:ext>
            </a:extLst>
          </p:cNvPr>
          <p:cNvSpPr txBox="1"/>
          <p:nvPr/>
        </p:nvSpPr>
        <p:spPr>
          <a:xfrm>
            <a:off x="5206619" y="3754488"/>
            <a:ext cx="2060179" cy="307777"/>
          </a:xfrm>
          <a:prstGeom prst="rect">
            <a:avLst/>
          </a:prstGeom>
          <a:noFill/>
        </p:spPr>
        <p:txBody>
          <a:bodyPr wrap="none" rtlCol="0">
            <a:spAutoFit/>
          </a:bodyPr>
          <a:lstStyle/>
          <a:p>
            <a:r>
              <a:rPr lang="en-US" dirty="0"/>
              <a:t>HANDLING OUTLIERS</a:t>
            </a:r>
            <a:endParaRPr lang="en-ID" dirty="0"/>
          </a:p>
        </p:txBody>
      </p:sp>
    </p:spTree>
    <p:extLst>
      <p:ext uri="{BB962C8B-B14F-4D97-AF65-F5344CB8AC3E}">
        <p14:creationId xmlns:p14="http://schemas.microsoft.com/office/powerpoint/2010/main" val="70039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LABELING GOOD OR BAD</a:t>
            </a:r>
          </a:p>
        </p:txBody>
      </p:sp>
      <p:sp>
        <p:nvSpPr>
          <p:cNvPr id="7" name="TextBox 6">
            <a:extLst>
              <a:ext uri="{FF2B5EF4-FFF2-40B4-BE49-F238E27FC236}">
                <a16:creationId xmlns:a16="http://schemas.microsoft.com/office/drawing/2014/main" id="{0C2E4719-DF41-5AD8-5B24-83FC7681EA7C}"/>
              </a:ext>
            </a:extLst>
          </p:cNvPr>
          <p:cNvSpPr txBox="1"/>
          <p:nvPr/>
        </p:nvSpPr>
        <p:spPr>
          <a:xfrm>
            <a:off x="5442045" y="1378073"/>
            <a:ext cx="1259005" cy="40011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2000" b="1" dirty="0">
                <a:solidFill>
                  <a:schemeClr val="accent5"/>
                </a:solidFill>
                <a:latin typeface="Rubik"/>
                <a:ea typeface="Rubik"/>
                <a:cs typeface="Rubik"/>
                <a:sym typeface="Rubik"/>
              </a:rPr>
              <a:t>GOOD</a:t>
            </a:r>
          </a:p>
        </p:txBody>
      </p:sp>
      <p:sp>
        <p:nvSpPr>
          <p:cNvPr id="8" name="TextBox 7">
            <a:extLst>
              <a:ext uri="{FF2B5EF4-FFF2-40B4-BE49-F238E27FC236}">
                <a16:creationId xmlns:a16="http://schemas.microsoft.com/office/drawing/2014/main" id="{0781D495-454D-9FAB-8B93-8B0D2A3226C4}"/>
              </a:ext>
            </a:extLst>
          </p:cNvPr>
          <p:cNvSpPr txBox="1"/>
          <p:nvPr/>
        </p:nvSpPr>
        <p:spPr>
          <a:xfrm>
            <a:off x="5442045" y="2908897"/>
            <a:ext cx="1259005" cy="40011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2000" b="1" dirty="0">
                <a:solidFill>
                  <a:srgbClr val="FF0000"/>
                </a:solidFill>
                <a:latin typeface="Rubik"/>
                <a:ea typeface="Rubik"/>
                <a:cs typeface="Rubik"/>
                <a:sym typeface="Rubik"/>
              </a:rPr>
              <a:t>BAD</a:t>
            </a:r>
          </a:p>
        </p:txBody>
      </p:sp>
      <p:sp>
        <p:nvSpPr>
          <p:cNvPr id="15" name="TextBox 14">
            <a:extLst>
              <a:ext uri="{FF2B5EF4-FFF2-40B4-BE49-F238E27FC236}">
                <a16:creationId xmlns:a16="http://schemas.microsoft.com/office/drawing/2014/main" id="{F1B505D9-67CB-B148-B1A4-5A436776D1B0}"/>
              </a:ext>
            </a:extLst>
          </p:cNvPr>
          <p:cNvSpPr txBox="1"/>
          <p:nvPr/>
        </p:nvSpPr>
        <p:spPr>
          <a:xfrm>
            <a:off x="892791" y="1107393"/>
            <a:ext cx="1259005"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FULLY PAID</a:t>
            </a:r>
          </a:p>
        </p:txBody>
      </p:sp>
      <p:sp>
        <p:nvSpPr>
          <p:cNvPr id="16" name="TextBox 15">
            <a:extLst>
              <a:ext uri="{FF2B5EF4-FFF2-40B4-BE49-F238E27FC236}">
                <a16:creationId xmlns:a16="http://schemas.microsoft.com/office/drawing/2014/main" id="{973B3B4F-3636-26F2-A004-A54BCA413388}"/>
              </a:ext>
            </a:extLst>
          </p:cNvPr>
          <p:cNvSpPr txBox="1"/>
          <p:nvPr/>
        </p:nvSpPr>
        <p:spPr>
          <a:xfrm>
            <a:off x="892791" y="1467689"/>
            <a:ext cx="1259005"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CURRENT</a:t>
            </a:r>
          </a:p>
        </p:txBody>
      </p:sp>
      <p:sp>
        <p:nvSpPr>
          <p:cNvPr id="17" name="TextBox 16">
            <a:extLst>
              <a:ext uri="{FF2B5EF4-FFF2-40B4-BE49-F238E27FC236}">
                <a16:creationId xmlns:a16="http://schemas.microsoft.com/office/drawing/2014/main" id="{A715842F-6C2D-F11F-662A-D54683C18AAE}"/>
              </a:ext>
            </a:extLst>
          </p:cNvPr>
          <p:cNvSpPr txBox="1"/>
          <p:nvPr/>
        </p:nvSpPr>
        <p:spPr>
          <a:xfrm>
            <a:off x="892791" y="1827985"/>
            <a:ext cx="2416791" cy="461665"/>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Does not meet credit policy status : Fully Paid</a:t>
            </a:r>
          </a:p>
        </p:txBody>
      </p:sp>
      <p:sp>
        <p:nvSpPr>
          <p:cNvPr id="26" name="TextBox 25">
            <a:extLst>
              <a:ext uri="{FF2B5EF4-FFF2-40B4-BE49-F238E27FC236}">
                <a16:creationId xmlns:a16="http://schemas.microsoft.com/office/drawing/2014/main" id="{9CB29391-D13C-9BAF-8A43-0DBAF54D150C}"/>
              </a:ext>
            </a:extLst>
          </p:cNvPr>
          <p:cNvSpPr txBox="1"/>
          <p:nvPr/>
        </p:nvSpPr>
        <p:spPr>
          <a:xfrm>
            <a:off x="892790" y="2456244"/>
            <a:ext cx="1259005"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Charged Off</a:t>
            </a:r>
          </a:p>
        </p:txBody>
      </p:sp>
      <p:sp>
        <p:nvSpPr>
          <p:cNvPr id="27" name="TextBox 26">
            <a:extLst>
              <a:ext uri="{FF2B5EF4-FFF2-40B4-BE49-F238E27FC236}">
                <a16:creationId xmlns:a16="http://schemas.microsoft.com/office/drawing/2014/main" id="{55EF00BD-5B01-8C86-F5B2-1C38D91615CD}"/>
              </a:ext>
            </a:extLst>
          </p:cNvPr>
          <p:cNvSpPr txBox="1"/>
          <p:nvPr/>
        </p:nvSpPr>
        <p:spPr>
          <a:xfrm>
            <a:off x="892790" y="2770397"/>
            <a:ext cx="1529688"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In Grace Periode</a:t>
            </a:r>
          </a:p>
        </p:txBody>
      </p:sp>
      <p:sp>
        <p:nvSpPr>
          <p:cNvPr id="28" name="TextBox 27">
            <a:extLst>
              <a:ext uri="{FF2B5EF4-FFF2-40B4-BE49-F238E27FC236}">
                <a16:creationId xmlns:a16="http://schemas.microsoft.com/office/drawing/2014/main" id="{80E05B97-FAEB-CCEC-9853-614290BB76EB}"/>
              </a:ext>
            </a:extLst>
          </p:cNvPr>
          <p:cNvSpPr txBox="1"/>
          <p:nvPr/>
        </p:nvSpPr>
        <p:spPr>
          <a:xfrm>
            <a:off x="892789" y="3108952"/>
            <a:ext cx="1898177"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Late ( 31 – 120 Day )</a:t>
            </a:r>
          </a:p>
        </p:txBody>
      </p:sp>
      <p:sp>
        <p:nvSpPr>
          <p:cNvPr id="29" name="TextBox 28">
            <a:extLst>
              <a:ext uri="{FF2B5EF4-FFF2-40B4-BE49-F238E27FC236}">
                <a16:creationId xmlns:a16="http://schemas.microsoft.com/office/drawing/2014/main" id="{DCFD1FD6-7913-62A1-B440-CCDA09BCAE7C}"/>
              </a:ext>
            </a:extLst>
          </p:cNvPr>
          <p:cNvSpPr txBox="1"/>
          <p:nvPr/>
        </p:nvSpPr>
        <p:spPr>
          <a:xfrm>
            <a:off x="892788" y="3484661"/>
            <a:ext cx="1898177"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Late ( 16 – 30 Day )</a:t>
            </a:r>
          </a:p>
        </p:txBody>
      </p:sp>
      <p:sp>
        <p:nvSpPr>
          <p:cNvPr id="30" name="TextBox 29">
            <a:extLst>
              <a:ext uri="{FF2B5EF4-FFF2-40B4-BE49-F238E27FC236}">
                <a16:creationId xmlns:a16="http://schemas.microsoft.com/office/drawing/2014/main" id="{F3FD8A5B-2F9E-B9FC-5421-3250169F5B56}"/>
              </a:ext>
            </a:extLst>
          </p:cNvPr>
          <p:cNvSpPr txBox="1"/>
          <p:nvPr/>
        </p:nvSpPr>
        <p:spPr>
          <a:xfrm>
            <a:off x="892787" y="3844957"/>
            <a:ext cx="1898177" cy="276999"/>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Default</a:t>
            </a:r>
          </a:p>
        </p:txBody>
      </p:sp>
      <p:sp>
        <p:nvSpPr>
          <p:cNvPr id="31" name="TextBox 30">
            <a:extLst>
              <a:ext uri="{FF2B5EF4-FFF2-40B4-BE49-F238E27FC236}">
                <a16:creationId xmlns:a16="http://schemas.microsoft.com/office/drawing/2014/main" id="{D13E32E7-DF5B-1FF1-048F-530A66F74517}"/>
              </a:ext>
            </a:extLst>
          </p:cNvPr>
          <p:cNvSpPr txBox="1"/>
          <p:nvPr/>
        </p:nvSpPr>
        <p:spPr>
          <a:xfrm>
            <a:off x="899042" y="4133558"/>
            <a:ext cx="2416791" cy="461665"/>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200" b="1" dirty="0">
                <a:solidFill>
                  <a:schemeClr val="accent5"/>
                </a:solidFill>
                <a:latin typeface="Rubik"/>
                <a:ea typeface="Rubik"/>
                <a:cs typeface="Rubik"/>
                <a:sym typeface="Rubik"/>
              </a:rPr>
              <a:t>Does not meet credit policy status : Charged Off</a:t>
            </a:r>
          </a:p>
        </p:txBody>
      </p:sp>
      <p:cxnSp>
        <p:nvCxnSpPr>
          <p:cNvPr id="33" name="Straight Arrow Connector 32">
            <a:extLst>
              <a:ext uri="{FF2B5EF4-FFF2-40B4-BE49-F238E27FC236}">
                <a16:creationId xmlns:a16="http://schemas.microsoft.com/office/drawing/2014/main" id="{91BE2D22-A249-9261-FFD7-703EF850ABA4}"/>
              </a:ext>
            </a:extLst>
          </p:cNvPr>
          <p:cNvCxnSpPr>
            <a:stCxn id="26" idx="3"/>
            <a:endCxn id="8" idx="1"/>
          </p:cNvCxnSpPr>
          <p:nvPr/>
        </p:nvCxnSpPr>
        <p:spPr>
          <a:xfrm>
            <a:off x="2151795" y="2594744"/>
            <a:ext cx="3290250" cy="5142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2E7C8C06-C3BC-B7A1-2044-57DCAA86D442}"/>
              </a:ext>
            </a:extLst>
          </p:cNvPr>
          <p:cNvCxnSpPr/>
          <p:nvPr/>
        </p:nvCxnSpPr>
        <p:spPr>
          <a:xfrm>
            <a:off x="2422478" y="2908896"/>
            <a:ext cx="3019567" cy="20005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7" name="Straight Arrow Connector 36">
            <a:extLst>
              <a:ext uri="{FF2B5EF4-FFF2-40B4-BE49-F238E27FC236}">
                <a16:creationId xmlns:a16="http://schemas.microsoft.com/office/drawing/2014/main" id="{9F7A67FC-4E6B-1C3E-EC37-24F9C9AD2D5B}"/>
              </a:ext>
            </a:extLst>
          </p:cNvPr>
          <p:cNvCxnSpPr>
            <a:endCxn id="8" idx="1"/>
          </p:cNvCxnSpPr>
          <p:nvPr/>
        </p:nvCxnSpPr>
        <p:spPr>
          <a:xfrm flipV="1">
            <a:off x="2790964" y="3108952"/>
            <a:ext cx="2651081" cy="12367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89642FF9-E29F-0A5E-8557-10EA6B911195}"/>
              </a:ext>
            </a:extLst>
          </p:cNvPr>
          <p:cNvCxnSpPr>
            <a:stCxn id="29" idx="3"/>
          </p:cNvCxnSpPr>
          <p:nvPr/>
        </p:nvCxnSpPr>
        <p:spPr>
          <a:xfrm flipV="1">
            <a:off x="2790965" y="3120554"/>
            <a:ext cx="2651080" cy="5026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1" name="Straight Arrow Connector 40">
            <a:extLst>
              <a:ext uri="{FF2B5EF4-FFF2-40B4-BE49-F238E27FC236}">
                <a16:creationId xmlns:a16="http://schemas.microsoft.com/office/drawing/2014/main" id="{33FDCE95-6F7D-997E-97B7-2BCFB9FE05AA}"/>
              </a:ext>
            </a:extLst>
          </p:cNvPr>
          <p:cNvCxnSpPr>
            <a:endCxn id="8" idx="1"/>
          </p:cNvCxnSpPr>
          <p:nvPr/>
        </p:nvCxnSpPr>
        <p:spPr>
          <a:xfrm flipV="1">
            <a:off x="2790964" y="3108952"/>
            <a:ext cx="2651081" cy="87450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3" name="Straight Arrow Connector 42">
            <a:extLst>
              <a:ext uri="{FF2B5EF4-FFF2-40B4-BE49-F238E27FC236}">
                <a16:creationId xmlns:a16="http://schemas.microsoft.com/office/drawing/2014/main" id="{01AE5177-D755-8434-F822-430BF50C474B}"/>
              </a:ext>
            </a:extLst>
          </p:cNvPr>
          <p:cNvCxnSpPr>
            <a:endCxn id="8" idx="1"/>
          </p:cNvCxnSpPr>
          <p:nvPr/>
        </p:nvCxnSpPr>
        <p:spPr>
          <a:xfrm flipV="1">
            <a:off x="3316401" y="3108952"/>
            <a:ext cx="2125644" cy="125543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5" name="Straight Arrow Connector 44">
            <a:extLst>
              <a:ext uri="{FF2B5EF4-FFF2-40B4-BE49-F238E27FC236}">
                <a16:creationId xmlns:a16="http://schemas.microsoft.com/office/drawing/2014/main" id="{170FDA96-CA5F-294B-A3A0-48FFB4A053A0}"/>
              </a:ext>
            </a:extLst>
          </p:cNvPr>
          <p:cNvCxnSpPr>
            <a:endCxn id="7" idx="1"/>
          </p:cNvCxnSpPr>
          <p:nvPr/>
        </p:nvCxnSpPr>
        <p:spPr>
          <a:xfrm>
            <a:off x="2151795" y="1245892"/>
            <a:ext cx="3290250" cy="33223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59B40513-6140-EA20-7AFB-A32EC5C65682}"/>
              </a:ext>
            </a:extLst>
          </p:cNvPr>
          <p:cNvCxnSpPr>
            <a:endCxn id="7" idx="1"/>
          </p:cNvCxnSpPr>
          <p:nvPr/>
        </p:nvCxnSpPr>
        <p:spPr>
          <a:xfrm flipV="1">
            <a:off x="2151795" y="1578128"/>
            <a:ext cx="3290250" cy="2806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Straight Arrow Connector 48">
            <a:extLst>
              <a:ext uri="{FF2B5EF4-FFF2-40B4-BE49-F238E27FC236}">
                <a16:creationId xmlns:a16="http://schemas.microsoft.com/office/drawing/2014/main" id="{011BF5BF-1013-2049-9280-D5B9F81282A5}"/>
              </a:ext>
            </a:extLst>
          </p:cNvPr>
          <p:cNvCxnSpPr>
            <a:cxnSpLocks/>
            <a:stCxn id="17" idx="3"/>
          </p:cNvCxnSpPr>
          <p:nvPr/>
        </p:nvCxnSpPr>
        <p:spPr>
          <a:xfrm flipV="1">
            <a:off x="3309582" y="1573535"/>
            <a:ext cx="2132463" cy="48528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2" name="TextBox 51">
            <a:extLst>
              <a:ext uri="{FF2B5EF4-FFF2-40B4-BE49-F238E27FC236}">
                <a16:creationId xmlns:a16="http://schemas.microsoft.com/office/drawing/2014/main" id="{10EEC76E-99B3-DFE3-22F5-B87B7FF735A8}"/>
              </a:ext>
            </a:extLst>
          </p:cNvPr>
          <p:cNvSpPr txBox="1"/>
          <p:nvPr/>
        </p:nvSpPr>
        <p:spPr>
          <a:xfrm>
            <a:off x="6399664" y="2133546"/>
            <a:ext cx="3019566" cy="40011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sz="2000" b="1" u="sng" dirty="0">
                <a:solidFill>
                  <a:schemeClr val="accent5"/>
                </a:solidFill>
                <a:latin typeface="Rubik"/>
                <a:ea typeface="Rubik"/>
                <a:cs typeface="Rubik"/>
                <a:sym typeface="Rubik"/>
              </a:rPr>
              <a:t>B</a:t>
            </a:r>
            <a:r>
              <a:rPr lang="en" sz="2000" b="1" u="sng" dirty="0">
                <a:solidFill>
                  <a:schemeClr val="accent5"/>
                </a:solidFill>
                <a:latin typeface="Rubik"/>
                <a:ea typeface="Rubik"/>
                <a:cs typeface="Rubik"/>
                <a:sym typeface="Rubik"/>
              </a:rPr>
              <a:t>orrowed_status</a:t>
            </a:r>
          </a:p>
        </p:txBody>
      </p:sp>
    </p:spTree>
    <p:extLst>
      <p:ext uri="{BB962C8B-B14F-4D97-AF65-F5344CB8AC3E}">
        <p14:creationId xmlns:p14="http://schemas.microsoft.com/office/powerpoint/2010/main" val="10749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7145991"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FEATURE ENCODING , SCALING</a:t>
            </a:r>
          </a:p>
        </p:txBody>
      </p:sp>
      <p:sp>
        <p:nvSpPr>
          <p:cNvPr id="2" name="Flowchart: Connector 1">
            <a:extLst>
              <a:ext uri="{FF2B5EF4-FFF2-40B4-BE49-F238E27FC236}">
                <a16:creationId xmlns:a16="http://schemas.microsoft.com/office/drawing/2014/main" id="{30D05BD9-CAEE-65D9-CB91-A9C887F34680}"/>
              </a:ext>
            </a:extLst>
          </p:cNvPr>
          <p:cNvSpPr/>
          <p:nvPr/>
        </p:nvSpPr>
        <p:spPr>
          <a:xfrm>
            <a:off x="681000" y="1379284"/>
            <a:ext cx="772487" cy="750627"/>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dirty="0"/>
          </a:p>
        </p:txBody>
      </p:sp>
      <p:sp>
        <p:nvSpPr>
          <p:cNvPr id="3" name="Rectangle: Rounded Corners 2">
            <a:extLst>
              <a:ext uri="{FF2B5EF4-FFF2-40B4-BE49-F238E27FC236}">
                <a16:creationId xmlns:a16="http://schemas.microsoft.com/office/drawing/2014/main" id="{4C1B6642-CD94-E1BF-3AFD-A3F713FE9587}"/>
              </a:ext>
            </a:extLst>
          </p:cNvPr>
          <p:cNvSpPr/>
          <p:nvPr/>
        </p:nvSpPr>
        <p:spPr>
          <a:xfrm>
            <a:off x="1712792" y="1232563"/>
            <a:ext cx="5895835" cy="1128499"/>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200" dirty="0"/>
              <a:t>Feature Encoding </a:t>
            </a:r>
            <a:r>
              <a:rPr lang="en-US" sz="1200" dirty="0" err="1"/>
              <a:t>dilakukan</a:t>
            </a:r>
            <a:r>
              <a:rPr lang="en-US" sz="1200" dirty="0"/>
              <a:t> pada </a:t>
            </a:r>
            <a:r>
              <a:rPr lang="en-US" sz="1200" dirty="0" err="1"/>
              <a:t>fitur</a:t>
            </a:r>
            <a:r>
              <a:rPr lang="en-US" sz="1200" dirty="0"/>
              <a:t> Categorical </a:t>
            </a:r>
          </a:p>
          <a:p>
            <a:pPr marL="171450" indent="-171450">
              <a:buFont typeface="Arial" panose="020B0604020202020204" pitchFamily="34" charset="0"/>
              <a:buChar char="•"/>
            </a:pPr>
            <a:r>
              <a:rPr lang="en-US" sz="1200" dirty="0"/>
              <a:t>Label Encoding </a:t>
            </a:r>
            <a:r>
              <a:rPr lang="en-US" sz="1200" dirty="0" err="1"/>
              <a:t>dilakukan</a:t>
            </a:r>
            <a:r>
              <a:rPr lang="en-US" sz="1200" dirty="0"/>
              <a:t> </a:t>
            </a:r>
            <a:r>
              <a:rPr lang="en-US" sz="1200" dirty="0" err="1"/>
              <a:t>untuk</a:t>
            </a:r>
            <a:r>
              <a:rPr lang="en-US" sz="1200" dirty="0"/>
              <a:t> </a:t>
            </a:r>
            <a:r>
              <a:rPr lang="en-US" sz="1200" dirty="0" err="1"/>
              <a:t>fitur</a:t>
            </a:r>
            <a:r>
              <a:rPr lang="en-US" sz="1200" dirty="0"/>
              <a:t> [‘grade’, ‘</a:t>
            </a:r>
            <a:r>
              <a:rPr lang="en-US" sz="1200" dirty="0" err="1"/>
              <a:t>pymnt_plan</a:t>
            </a:r>
            <a:r>
              <a:rPr lang="en-US" sz="1200" dirty="0"/>
              <a:t>’, ‘</a:t>
            </a:r>
            <a:r>
              <a:rPr lang="en-US" sz="1200" dirty="0" err="1"/>
              <a:t>initial_list_status</a:t>
            </a:r>
            <a:r>
              <a:rPr lang="en-US" sz="1200" dirty="0"/>
              <a:t>’, ‘</a:t>
            </a:r>
            <a:r>
              <a:rPr lang="en-US" sz="1200" dirty="0" err="1"/>
              <a:t>borrowed_category</a:t>
            </a:r>
            <a:r>
              <a:rPr lang="en-US" sz="1200" dirty="0"/>
              <a:t>’] (BAD = 0, GOOD = 1)</a:t>
            </a:r>
          </a:p>
          <a:p>
            <a:pPr marL="171450" indent="-171450">
              <a:buFont typeface="Arial" panose="020B0604020202020204" pitchFamily="34" charset="0"/>
              <a:buChar char="•"/>
            </a:pPr>
            <a:r>
              <a:rPr lang="en-US" sz="1200" dirty="0"/>
              <a:t>One-Hot Encoding </a:t>
            </a:r>
            <a:r>
              <a:rPr lang="en-US" sz="1200" dirty="0" err="1"/>
              <a:t>dilakukan</a:t>
            </a:r>
            <a:r>
              <a:rPr lang="en-US" sz="1200" dirty="0"/>
              <a:t> </a:t>
            </a:r>
            <a:r>
              <a:rPr lang="en-US" sz="1200" dirty="0" err="1"/>
              <a:t>untuk</a:t>
            </a:r>
            <a:r>
              <a:rPr lang="en-US" sz="1200" dirty="0"/>
              <a:t> </a:t>
            </a:r>
            <a:r>
              <a:rPr lang="en-US" sz="1200" dirty="0" err="1"/>
              <a:t>fitur</a:t>
            </a:r>
            <a:r>
              <a:rPr lang="en-US" sz="1200" dirty="0"/>
              <a:t> [‘</a:t>
            </a:r>
            <a:r>
              <a:rPr lang="en-US" sz="1200" dirty="0" err="1"/>
              <a:t>home_ownership</a:t>
            </a:r>
            <a:r>
              <a:rPr lang="en-US" sz="1200" dirty="0"/>
              <a:t>’, ‘purpose’, ‘</a:t>
            </a:r>
            <a:r>
              <a:rPr lang="en-US" sz="1200" dirty="0" err="1"/>
              <a:t>verification_status</a:t>
            </a:r>
            <a:r>
              <a:rPr lang="en-US" sz="1200" dirty="0"/>
              <a:t>’]</a:t>
            </a:r>
            <a:endParaRPr lang="en-ID" sz="1200" dirty="0"/>
          </a:p>
        </p:txBody>
      </p:sp>
      <p:sp>
        <p:nvSpPr>
          <p:cNvPr id="5" name="Flowchart: Connector 4">
            <a:extLst>
              <a:ext uri="{FF2B5EF4-FFF2-40B4-BE49-F238E27FC236}">
                <a16:creationId xmlns:a16="http://schemas.microsoft.com/office/drawing/2014/main" id="{3992BB75-0D4E-C18E-9F84-1D522BAB3110}"/>
              </a:ext>
            </a:extLst>
          </p:cNvPr>
          <p:cNvSpPr/>
          <p:nvPr/>
        </p:nvSpPr>
        <p:spPr>
          <a:xfrm>
            <a:off x="681000" y="2971373"/>
            <a:ext cx="772487" cy="750627"/>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dirty="0"/>
          </a:p>
        </p:txBody>
      </p:sp>
      <p:sp>
        <p:nvSpPr>
          <p:cNvPr id="6" name="Rectangle: Rounded Corners 5">
            <a:extLst>
              <a:ext uri="{FF2B5EF4-FFF2-40B4-BE49-F238E27FC236}">
                <a16:creationId xmlns:a16="http://schemas.microsoft.com/office/drawing/2014/main" id="{A10433EB-DECC-9937-5CAE-0BC63602EA96}"/>
              </a:ext>
            </a:extLst>
          </p:cNvPr>
          <p:cNvSpPr/>
          <p:nvPr/>
        </p:nvSpPr>
        <p:spPr>
          <a:xfrm>
            <a:off x="1712792" y="2782438"/>
            <a:ext cx="5895835" cy="112849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err="1"/>
              <a:t>Standarisasi</a:t>
            </a:r>
            <a:r>
              <a:rPr lang="en-US" sz="1200" dirty="0"/>
              <a:t> </a:t>
            </a:r>
            <a:r>
              <a:rPr lang="en-US" sz="1200" dirty="0" err="1"/>
              <a:t>dilakukan</a:t>
            </a:r>
            <a:r>
              <a:rPr lang="en-US" sz="1200" dirty="0"/>
              <a:t> pada </a:t>
            </a:r>
            <a:r>
              <a:rPr lang="en-US" sz="1200" dirty="0" err="1"/>
              <a:t>fitur</a:t>
            </a:r>
            <a:r>
              <a:rPr lang="en-US" sz="1200" dirty="0"/>
              <a:t> numerical </a:t>
            </a:r>
            <a:r>
              <a:rPr lang="en-US" sz="1200" dirty="0" err="1"/>
              <a:t>menggunakan</a:t>
            </a:r>
            <a:r>
              <a:rPr lang="en-US" sz="1200" dirty="0"/>
              <a:t> </a:t>
            </a:r>
            <a:r>
              <a:rPr lang="en-US" sz="1200" dirty="0" err="1"/>
              <a:t>StandardScaler</a:t>
            </a:r>
            <a:r>
              <a:rPr lang="en-US" sz="1200" dirty="0"/>
              <a:t>() </a:t>
            </a:r>
            <a:endParaRPr lang="en-ID" sz="1200" dirty="0"/>
          </a:p>
        </p:txBody>
      </p:sp>
      <p:sp>
        <p:nvSpPr>
          <p:cNvPr id="7" name="TextBox 6">
            <a:extLst>
              <a:ext uri="{FF2B5EF4-FFF2-40B4-BE49-F238E27FC236}">
                <a16:creationId xmlns:a16="http://schemas.microsoft.com/office/drawing/2014/main" id="{8801A0D8-2E09-BE6A-0202-6597B8EE339B}"/>
              </a:ext>
            </a:extLst>
          </p:cNvPr>
          <p:cNvSpPr txBox="1"/>
          <p:nvPr/>
        </p:nvSpPr>
        <p:spPr>
          <a:xfrm>
            <a:off x="1733263" y="924620"/>
            <a:ext cx="1694695" cy="307777"/>
          </a:xfrm>
          <a:prstGeom prst="rect">
            <a:avLst/>
          </a:prstGeom>
          <a:noFill/>
        </p:spPr>
        <p:txBody>
          <a:bodyPr wrap="none" rtlCol="0">
            <a:spAutoFit/>
          </a:bodyPr>
          <a:lstStyle/>
          <a:p>
            <a:r>
              <a:rPr lang="en-US" b="1" dirty="0"/>
              <a:t>Feature Encoding</a:t>
            </a:r>
            <a:endParaRPr lang="en-ID" b="1" dirty="0"/>
          </a:p>
        </p:txBody>
      </p:sp>
      <p:sp>
        <p:nvSpPr>
          <p:cNvPr id="8" name="TextBox 7">
            <a:extLst>
              <a:ext uri="{FF2B5EF4-FFF2-40B4-BE49-F238E27FC236}">
                <a16:creationId xmlns:a16="http://schemas.microsoft.com/office/drawing/2014/main" id="{F51D7145-8430-22F6-D06B-F99C441153A9}"/>
              </a:ext>
            </a:extLst>
          </p:cNvPr>
          <p:cNvSpPr txBox="1"/>
          <p:nvPr/>
        </p:nvSpPr>
        <p:spPr>
          <a:xfrm>
            <a:off x="1712792" y="2473464"/>
            <a:ext cx="2730235" cy="307777"/>
          </a:xfrm>
          <a:prstGeom prst="rect">
            <a:avLst/>
          </a:prstGeom>
          <a:noFill/>
        </p:spPr>
        <p:txBody>
          <a:bodyPr wrap="none" rtlCol="0">
            <a:spAutoFit/>
          </a:bodyPr>
          <a:lstStyle/>
          <a:p>
            <a:r>
              <a:rPr lang="en-US" b="1" dirty="0"/>
              <a:t>Feature Scaling / </a:t>
            </a:r>
            <a:r>
              <a:rPr lang="en-US" b="1" dirty="0" err="1"/>
              <a:t>Standarisasi</a:t>
            </a:r>
            <a:endParaRPr lang="en-ID" b="1" dirty="0"/>
          </a:p>
        </p:txBody>
      </p:sp>
    </p:spTree>
    <p:extLst>
      <p:ext uri="{BB962C8B-B14F-4D97-AF65-F5344CB8AC3E}">
        <p14:creationId xmlns:p14="http://schemas.microsoft.com/office/powerpoint/2010/main" val="392785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7145991"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OVERSAMPLING</a:t>
            </a:r>
          </a:p>
        </p:txBody>
      </p:sp>
      <p:sp>
        <p:nvSpPr>
          <p:cNvPr id="2" name="Google Shape;103;p17">
            <a:extLst>
              <a:ext uri="{FF2B5EF4-FFF2-40B4-BE49-F238E27FC236}">
                <a16:creationId xmlns:a16="http://schemas.microsoft.com/office/drawing/2014/main" id="{8B362DE3-085B-7EBF-4D19-59F7E63ADB9A}"/>
              </a:ext>
            </a:extLst>
          </p:cNvPr>
          <p:cNvSpPr txBox="1"/>
          <p:nvPr/>
        </p:nvSpPr>
        <p:spPr>
          <a:xfrm>
            <a:off x="680999" y="726759"/>
            <a:ext cx="2771885" cy="492412"/>
          </a:xfrm>
          <a:prstGeom prst="rect">
            <a:avLst/>
          </a:prstGeom>
          <a:noFill/>
          <a:ln w="28575">
            <a:solidFill>
              <a:schemeClr val="accent5"/>
            </a:solid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 sz="2000" b="1" dirty="0">
                <a:solidFill>
                  <a:schemeClr val="accent5"/>
                </a:solidFill>
                <a:latin typeface="Rubik"/>
                <a:ea typeface="Rubik"/>
                <a:cs typeface="Rubik"/>
                <a:sym typeface="Rubik"/>
              </a:rPr>
              <a:t>CLASS IMBALANCE</a:t>
            </a:r>
          </a:p>
        </p:txBody>
      </p:sp>
      <p:sp>
        <p:nvSpPr>
          <p:cNvPr id="6" name="TextBox 5">
            <a:extLst>
              <a:ext uri="{FF2B5EF4-FFF2-40B4-BE49-F238E27FC236}">
                <a16:creationId xmlns:a16="http://schemas.microsoft.com/office/drawing/2014/main" id="{6B505B66-4693-F0B9-6EF6-3FB5BCE7BF79}"/>
              </a:ext>
            </a:extLst>
          </p:cNvPr>
          <p:cNvSpPr txBox="1"/>
          <p:nvPr/>
        </p:nvSpPr>
        <p:spPr>
          <a:xfrm>
            <a:off x="680999" y="1219171"/>
            <a:ext cx="3263204" cy="52322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sz="1400" b="1" dirty="0">
                <a:solidFill>
                  <a:schemeClr val="accent5"/>
                </a:solidFill>
                <a:latin typeface="Rubik"/>
                <a:ea typeface="Rubik"/>
                <a:cs typeface="Rubik"/>
                <a:sym typeface="Rubik"/>
              </a:rPr>
              <a:t>B</a:t>
            </a:r>
            <a:r>
              <a:rPr lang="en" sz="1400" b="1" dirty="0">
                <a:solidFill>
                  <a:schemeClr val="accent5"/>
                </a:solidFill>
                <a:latin typeface="Rubik"/>
                <a:ea typeface="Rubik"/>
                <a:cs typeface="Rubik"/>
                <a:sym typeface="Rubik"/>
              </a:rPr>
              <a:t>orrowed_status </a:t>
            </a:r>
            <a:r>
              <a:rPr lang="en" sz="1400" b="1" dirty="0">
                <a:solidFill>
                  <a:srgbClr val="FF0000"/>
                </a:solidFill>
                <a:latin typeface="Rubik"/>
                <a:ea typeface="Rubik"/>
                <a:cs typeface="Rubik"/>
                <a:sym typeface="Rubik"/>
              </a:rPr>
              <a:t>BAD</a:t>
            </a:r>
            <a:r>
              <a:rPr lang="en" sz="1400" b="1" dirty="0">
                <a:solidFill>
                  <a:schemeClr val="accent5"/>
                </a:solidFill>
                <a:latin typeface="Rubik"/>
                <a:ea typeface="Rubik"/>
                <a:cs typeface="Rubik"/>
                <a:sym typeface="Rubik"/>
              </a:rPr>
              <a:t>     = 26179</a:t>
            </a:r>
          </a:p>
          <a:p>
            <a:pPr marL="57150" marR="0" lvl="0" algn="l" rtl="0">
              <a:lnSpc>
                <a:spcPct val="100000"/>
              </a:lnSpc>
              <a:spcBef>
                <a:spcPts val="0"/>
              </a:spcBef>
              <a:spcAft>
                <a:spcPts val="0"/>
              </a:spcAft>
              <a:buClr>
                <a:srgbClr val="000000"/>
              </a:buClr>
              <a:buSzPts val="2700"/>
            </a:pPr>
            <a:r>
              <a:rPr lang="en" b="1" dirty="0">
                <a:solidFill>
                  <a:schemeClr val="accent5"/>
                </a:solidFill>
                <a:latin typeface="Rubik"/>
                <a:ea typeface="Rubik"/>
                <a:cs typeface="Rubik"/>
                <a:sym typeface="Rubik"/>
              </a:rPr>
              <a:t>Borrowed_status GOOD = 270005</a:t>
            </a:r>
            <a:endParaRPr lang="en" sz="1400" b="1" dirty="0">
              <a:solidFill>
                <a:schemeClr val="accent5"/>
              </a:solidFill>
              <a:latin typeface="Rubik"/>
              <a:ea typeface="Rubik"/>
              <a:cs typeface="Rubik"/>
              <a:sym typeface="Rubik"/>
            </a:endParaRPr>
          </a:p>
        </p:txBody>
      </p:sp>
      <p:sp>
        <p:nvSpPr>
          <p:cNvPr id="9" name="TextBox 8">
            <a:extLst>
              <a:ext uri="{FF2B5EF4-FFF2-40B4-BE49-F238E27FC236}">
                <a16:creationId xmlns:a16="http://schemas.microsoft.com/office/drawing/2014/main" id="{7814FDDF-F7A3-583B-ABAA-26BE305E8E39}"/>
              </a:ext>
            </a:extLst>
          </p:cNvPr>
          <p:cNvSpPr txBox="1"/>
          <p:nvPr/>
        </p:nvSpPr>
        <p:spPr>
          <a:xfrm>
            <a:off x="5454298" y="3773577"/>
            <a:ext cx="3263204" cy="52322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sz="1400" b="1" dirty="0">
                <a:solidFill>
                  <a:schemeClr val="accent5"/>
                </a:solidFill>
                <a:latin typeface="Rubik"/>
                <a:ea typeface="Rubik"/>
                <a:cs typeface="Rubik"/>
                <a:sym typeface="Rubik"/>
              </a:rPr>
              <a:t>B</a:t>
            </a:r>
            <a:r>
              <a:rPr lang="en" sz="1400" b="1" dirty="0">
                <a:solidFill>
                  <a:schemeClr val="accent5"/>
                </a:solidFill>
                <a:latin typeface="Rubik"/>
                <a:ea typeface="Rubik"/>
                <a:cs typeface="Rubik"/>
                <a:sym typeface="Rubik"/>
              </a:rPr>
              <a:t>orrowed_status </a:t>
            </a:r>
            <a:r>
              <a:rPr lang="en" sz="1400" b="1" dirty="0">
                <a:solidFill>
                  <a:srgbClr val="FF0000"/>
                </a:solidFill>
                <a:latin typeface="Rubik"/>
                <a:ea typeface="Rubik"/>
                <a:cs typeface="Rubik"/>
                <a:sym typeface="Rubik"/>
              </a:rPr>
              <a:t>BAD</a:t>
            </a:r>
            <a:r>
              <a:rPr lang="en" sz="1400" b="1" dirty="0">
                <a:solidFill>
                  <a:schemeClr val="accent5"/>
                </a:solidFill>
                <a:latin typeface="Rubik"/>
                <a:ea typeface="Rubik"/>
                <a:cs typeface="Rubik"/>
                <a:sym typeface="Rubik"/>
              </a:rPr>
              <a:t>     = 188892</a:t>
            </a:r>
          </a:p>
          <a:p>
            <a:pPr marL="57150" marR="0" lvl="0" algn="l" rtl="0">
              <a:lnSpc>
                <a:spcPct val="100000"/>
              </a:lnSpc>
              <a:spcBef>
                <a:spcPts val="0"/>
              </a:spcBef>
              <a:spcAft>
                <a:spcPts val="0"/>
              </a:spcAft>
              <a:buClr>
                <a:srgbClr val="000000"/>
              </a:buClr>
              <a:buSzPts val="2700"/>
            </a:pPr>
            <a:r>
              <a:rPr lang="en" b="1" dirty="0">
                <a:solidFill>
                  <a:schemeClr val="accent5"/>
                </a:solidFill>
                <a:latin typeface="Rubik"/>
                <a:ea typeface="Rubik"/>
                <a:cs typeface="Rubik"/>
                <a:sym typeface="Rubik"/>
              </a:rPr>
              <a:t>Borrowed_status GOOD = 188892</a:t>
            </a:r>
            <a:endParaRPr lang="en" sz="1400" b="1" dirty="0">
              <a:solidFill>
                <a:schemeClr val="accent5"/>
              </a:solidFill>
              <a:latin typeface="Rubik"/>
              <a:ea typeface="Rubik"/>
              <a:cs typeface="Rubik"/>
              <a:sym typeface="Rubik"/>
            </a:endParaRPr>
          </a:p>
        </p:txBody>
      </p:sp>
      <p:sp>
        <p:nvSpPr>
          <p:cNvPr id="10" name="Flowchart: Connector 9">
            <a:extLst>
              <a:ext uri="{FF2B5EF4-FFF2-40B4-BE49-F238E27FC236}">
                <a16:creationId xmlns:a16="http://schemas.microsoft.com/office/drawing/2014/main" id="{FCBB49BA-E594-59D0-0143-FB988748DB7F}"/>
              </a:ext>
            </a:extLst>
          </p:cNvPr>
          <p:cNvSpPr/>
          <p:nvPr/>
        </p:nvSpPr>
        <p:spPr>
          <a:xfrm>
            <a:off x="3558652" y="2135022"/>
            <a:ext cx="2026693" cy="1265235"/>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200" b="1" dirty="0"/>
              <a:t>OVERSAMPLING</a:t>
            </a:r>
            <a:endParaRPr lang="en-ID" sz="1200" b="1" dirty="0"/>
          </a:p>
        </p:txBody>
      </p:sp>
      <p:cxnSp>
        <p:nvCxnSpPr>
          <p:cNvPr id="12" name="Straight Arrow Connector 11">
            <a:extLst>
              <a:ext uri="{FF2B5EF4-FFF2-40B4-BE49-F238E27FC236}">
                <a16:creationId xmlns:a16="http://schemas.microsoft.com/office/drawing/2014/main" id="{F017EFB4-8D9F-35D6-C564-D589B07D38E6}"/>
              </a:ext>
            </a:extLst>
          </p:cNvPr>
          <p:cNvCxnSpPr>
            <a:endCxn id="10" idx="1"/>
          </p:cNvCxnSpPr>
          <p:nvPr/>
        </p:nvCxnSpPr>
        <p:spPr>
          <a:xfrm>
            <a:off x="2312601" y="1742391"/>
            <a:ext cx="1542853" cy="57792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 name="Straight Arrow Connector 13">
            <a:extLst>
              <a:ext uri="{FF2B5EF4-FFF2-40B4-BE49-F238E27FC236}">
                <a16:creationId xmlns:a16="http://schemas.microsoft.com/office/drawing/2014/main" id="{46340AF6-2AA2-D185-2CA7-DE695ADA31BB}"/>
              </a:ext>
            </a:extLst>
          </p:cNvPr>
          <p:cNvCxnSpPr>
            <a:stCxn id="10" idx="5"/>
            <a:endCxn id="9" idx="0"/>
          </p:cNvCxnSpPr>
          <p:nvPr/>
        </p:nvCxnSpPr>
        <p:spPr>
          <a:xfrm>
            <a:off x="5288543" y="3214968"/>
            <a:ext cx="1797357" cy="55860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BC8E2A88-57F5-CDBF-D0D5-AD7088F0FF72}"/>
              </a:ext>
            </a:extLst>
          </p:cNvPr>
          <p:cNvSpPr txBox="1"/>
          <p:nvPr/>
        </p:nvSpPr>
        <p:spPr>
          <a:xfrm>
            <a:off x="4186452" y="1257832"/>
            <a:ext cx="2026693" cy="307777"/>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b="1" dirty="0">
                <a:solidFill>
                  <a:schemeClr val="accent5">
                    <a:lumMod val="50000"/>
                  </a:schemeClr>
                </a:solidFill>
                <a:latin typeface="Rubik"/>
                <a:ea typeface="Rubik"/>
                <a:cs typeface="Rubik"/>
                <a:sym typeface="Rubik"/>
              </a:rPr>
              <a:t>NOT BALANCED !</a:t>
            </a:r>
            <a:endParaRPr lang="en" sz="1400" b="1" dirty="0">
              <a:solidFill>
                <a:schemeClr val="accent5">
                  <a:lumMod val="50000"/>
                </a:schemeClr>
              </a:solidFill>
              <a:latin typeface="Rubik"/>
              <a:ea typeface="Rubik"/>
              <a:cs typeface="Rubik"/>
              <a:sym typeface="Rubik"/>
            </a:endParaRPr>
          </a:p>
        </p:txBody>
      </p:sp>
      <p:sp>
        <p:nvSpPr>
          <p:cNvPr id="17" name="TextBox 16">
            <a:extLst>
              <a:ext uri="{FF2B5EF4-FFF2-40B4-BE49-F238E27FC236}">
                <a16:creationId xmlns:a16="http://schemas.microsoft.com/office/drawing/2014/main" id="{FEB56BA7-C6C3-A023-A50E-AA3FB8EBA972}"/>
              </a:ext>
            </a:extLst>
          </p:cNvPr>
          <p:cNvSpPr txBox="1"/>
          <p:nvPr/>
        </p:nvSpPr>
        <p:spPr>
          <a:xfrm>
            <a:off x="6529317" y="4258483"/>
            <a:ext cx="2026693" cy="307777"/>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b="1" dirty="0">
                <a:solidFill>
                  <a:schemeClr val="accent5">
                    <a:lumMod val="50000"/>
                  </a:schemeClr>
                </a:solidFill>
                <a:latin typeface="Rubik"/>
                <a:ea typeface="Rubik"/>
                <a:cs typeface="Rubik"/>
                <a:sym typeface="Rubik"/>
              </a:rPr>
              <a:t> BALANCED !</a:t>
            </a:r>
            <a:endParaRPr lang="en" sz="1400" b="1" dirty="0">
              <a:solidFill>
                <a:schemeClr val="accent5">
                  <a:lumMod val="50000"/>
                </a:schemeClr>
              </a:solidFill>
              <a:latin typeface="Rubik"/>
              <a:ea typeface="Rubik"/>
              <a:cs typeface="Rubik"/>
              <a:sym typeface="Rubik"/>
            </a:endParaRPr>
          </a:p>
        </p:txBody>
      </p:sp>
    </p:spTree>
    <p:extLst>
      <p:ext uri="{BB962C8B-B14F-4D97-AF65-F5344CB8AC3E}">
        <p14:creationId xmlns:p14="http://schemas.microsoft.com/office/powerpoint/2010/main" val="275541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7" name="Google Shape;137;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8" name="Google Shape;138;p21"/>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Modeling</a:t>
            </a:r>
            <a:endParaRPr sz="2700" b="1" dirty="0">
              <a:solidFill>
                <a:schemeClr val="accent5"/>
              </a:solidFill>
              <a:latin typeface="Rubik"/>
              <a:ea typeface="Rubik"/>
              <a:cs typeface="Rubik"/>
              <a:sym typeface="Rubik"/>
            </a:endParaRPr>
          </a:p>
        </p:txBody>
      </p:sp>
      <p:sp>
        <p:nvSpPr>
          <p:cNvPr id="3" name="TextBox 2">
            <a:extLst>
              <a:ext uri="{FF2B5EF4-FFF2-40B4-BE49-F238E27FC236}">
                <a16:creationId xmlns:a16="http://schemas.microsoft.com/office/drawing/2014/main" id="{E84E3172-AB20-4363-347B-29CE7601D589}"/>
              </a:ext>
            </a:extLst>
          </p:cNvPr>
          <p:cNvSpPr txBox="1"/>
          <p:nvPr/>
        </p:nvSpPr>
        <p:spPr>
          <a:xfrm>
            <a:off x="2425890" y="1318751"/>
            <a:ext cx="1313597" cy="584775"/>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sz="1600" b="1" dirty="0">
                <a:latin typeface="Rubik"/>
                <a:ea typeface="Rubik"/>
                <a:cs typeface="Rubik"/>
                <a:sym typeface="Rubik"/>
              </a:rPr>
              <a:t>Train </a:t>
            </a:r>
            <a:r>
              <a:rPr lang="en-ID" sz="1600" b="1" dirty="0">
                <a:solidFill>
                  <a:schemeClr val="accent5"/>
                </a:solidFill>
                <a:latin typeface="Rubik"/>
                <a:ea typeface="Rubik"/>
                <a:cs typeface="Rubik"/>
                <a:sym typeface="Rubik"/>
              </a:rPr>
              <a:t>Data</a:t>
            </a:r>
          </a:p>
          <a:p>
            <a:pPr marL="57150" marR="0" lvl="0" algn="ctr" rtl="0">
              <a:lnSpc>
                <a:spcPct val="100000"/>
              </a:lnSpc>
              <a:spcBef>
                <a:spcPts val="0"/>
              </a:spcBef>
              <a:spcAft>
                <a:spcPts val="0"/>
              </a:spcAft>
              <a:buClr>
                <a:srgbClr val="000000"/>
              </a:buClr>
              <a:buSzPts val="2700"/>
            </a:pPr>
            <a:r>
              <a:rPr lang="en-ID" sz="1600" b="1" dirty="0">
                <a:solidFill>
                  <a:schemeClr val="accent5"/>
                </a:solidFill>
                <a:latin typeface="Rubik"/>
                <a:ea typeface="Rubik"/>
                <a:cs typeface="Rubik"/>
                <a:sym typeface="Rubik"/>
              </a:rPr>
              <a:t>70%</a:t>
            </a:r>
          </a:p>
        </p:txBody>
      </p:sp>
      <p:sp>
        <p:nvSpPr>
          <p:cNvPr id="4" name="TextBox 3">
            <a:extLst>
              <a:ext uri="{FF2B5EF4-FFF2-40B4-BE49-F238E27FC236}">
                <a16:creationId xmlns:a16="http://schemas.microsoft.com/office/drawing/2014/main" id="{E69E29BE-4C68-664B-FC39-97E042F05A1D}"/>
              </a:ext>
            </a:extLst>
          </p:cNvPr>
          <p:cNvSpPr txBox="1"/>
          <p:nvPr/>
        </p:nvSpPr>
        <p:spPr>
          <a:xfrm>
            <a:off x="5492087" y="1318751"/>
            <a:ext cx="1249908" cy="584775"/>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sz="1600" b="1" dirty="0">
                <a:latin typeface="Rubik"/>
                <a:ea typeface="Rubik"/>
                <a:cs typeface="Rubik"/>
                <a:sym typeface="Rubik"/>
              </a:rPr>
              <a:t>Test </a:t>
            </a:r>
            <a:r>
              <a:rPr lang="en-ID" sz="1600" b="1" dirty="0">
                <a:solidFill>
                  <a:schemeClr val="accent5"/>
                </a:solidFill>
                <a:latin typeface="Rubik"/>
                <a:ea typeface="Rubik"/>
                <a:cs typeface="Rubik"/>
                <a:sym typeface="Rubik"/>
              </a:rPr>
              <a:t>Data</a:t>
            </a:r>
          </a:p>
          <a:p>
            <a:pPr marL="57150" marR="0" lvl="0" algn="ctr" rtl="0">
              <a:lnSpc>
                <a:spcPct val="100000"/>
              </a:lnSpc>
              <a:spcBef>
                <a:spcPts val="0"/>
              </a:spcBef>
              <a:spcAft>
                <a:spcPts val="0"/>
              </a:spcAft>
              <a:buClr>
                <a:srgbClr val="000000"/>
              </a:buClr>
              <a:buSzPts val="2700"/>
            </a:pPr>
            <a:r>
              <a:rPr lang="en-ID" sz="1600" b="1" dirty="0">
                <a:solidFill>
                  <a:schemeClr val="accent5"/>
                </a:solidFill>
                <a:latin typeface="Rubik"/>
                <a:ea typeface="Rubik"/>
                <a:cs typeface="Rubik"/>
                <a:sym typeface="Rubik"/>
              </a:rPr>
              <a:t>30 %</a:t>
            </a:r>
          </a:p>
        </p:txBody>
      </p:sp>
      <p:sp>
        <p:nvSpPr>
          <p:cNvPr id="6" name="TextBox 5">
            <a:extLst>
              <a:ext uri="{FF2B5EF4-FFF2-40B4-BE49-F238E27FC236}">
                <a16:creationId xmlns:a16="http://schemas.microsoft.com/office/drawing/2014/main" id="{CAF43C04-052B-024B-B9E3-CAC2BDE34DD7}"/>
              </a:ext>
            </a:extLst>
          </p:cNvPr>
          <p:cNvSpPr txBox="1"/>
          <p:nvPr/>
        </p:nvSpPr>
        <p:spPr>
          <a:xfrm>
            <a:off x="4288808" y="1349528"/>
            <a:ext cx="385549" cy="523220"/>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US" sz="2800" b="1" dirty="0">
                <a:solidFill>
                  <a:schemeClr val="accent5"/>
                </a:solidFill>
                <a:latin typeface="Rubik"/>
                <a:ea typeface="Rubik"/>
                <a:cs typeface="Rubik"/>
                <a:sym typeface="Rubik"/>
              </a:rPr>
              <a:t>X</a:t>
            </a:r>
            <a:endParaRPr lang="en-ID" sz="2800" b="1" dirty="0">
              <a:solidFill>
                <a:schemeClr val="accent5"/>
              </a:solidFill>
              <a:latin typeface="Rubik"/>
              <a:ea typeface="Rubik"/>
              <a:cs typeface="Rubik"/>
              <a:sym typeface="Rubik"/>
            </a:endParaRPr>
          </a:p>
        </p:txBody>
      </p:sp>
      <p:sp>
        <p:nvSpPr>
          <p:cNvPr id="8" name="TextBox 7">
            <a:extLst>
              <a:ext uri="{FF2B5EF4-FFF2-40B4-BE49-F238E27FC236}">
                <a16:creationId xmlns:a16="http://schemas.microsoft.com/office/drawing/2014/main" id="{77A78083-B049-1520-283C-9C81F1331188}"/>
              </a:ext>
            </a:extLst>
          </p:cNvPr>
          <p:cNvSpPr txBox="1"/>
          <p:nvPr/>
        </p:nvSpPr>
        <p:spPr>
          <a:xfrm>
            <a:off x="539940" y="2354453"/>
            <a:ext cx="2578573" cy="338554"/>
          </a:xfrm>
          <a:prstGeom prst="rect">
            <a:avLst/>
          </a:prstGeom>
          <a:noFill/>
        </p:spPr>
        <p:txBody>
          <a:bodyPr wrap="square">
            <a:spAutoFit/>
          </a:bodyPr>
          <a:lstStyle/>
          <a:p>
            <a:pPr marL="342900" marR="0" lvl="0" indent="-285750" algn="l" rtl="0">
              <a:lnSpc>
                <a:spcPct val="100000"/>
              </a:lnSpc>
              <a:spcBef>
                <a:spcPts val="0"/>
              </a:spcBef>
              <a:spcAft>
                <a:spcPts val="0"/>
              </a:spcAft>
              <a:buClr>
                <a:srgbClr val="000000"/>
              </a:buClr>
              <a:buSzPts val="2700"/>
              <a:buFont typeface="Arial" panose="020B0604020202020204" pitchFamily="34" charset="0"/>
              <a:buChar char="•"/>
            </a:pPr>
            <a:r>
              <a:rPr lang="en-US" sz="1600" b="1" dirty="0">
                <a:solidFill>
                  <a:schemeClr val="accent5"/>
                </a:solidFill>
                <a:latin typeface="Rubik"/>
                <a:ea typeface="Rubik"/>
                <a:cs typeface="Rubik"/>
                <a:sym typeface="Rubik"/>
              </a:rPr>
              <a:t>L</a:t>
            </a:r>
            <a:r>
              <a:rPr lang="en-ID" sz="1600" b="1" dirty="0" err="1">
                <a:solidFill>
                  <a:schemeClr val="accent5"/>
                </a:solidFill>
                <a:latin typeface="Rubik"/>
                <a:ea typeface="Rubik"/>
                <a:cs typeface="Rubik"/>
                <a:sym typeface="Rubik"/>
              </a:rPr>
              <a:t>ogistic</a:t>
            </a:r>
            <a:r>
              <a:rPr lang="en-ID" sz="1600" b="1" dirty="0">
                <a:solidFill>
                  <a:schemeClr val="accent5"/>
                </a:solidFill>
                <a:latin typeface="Rubik"/>
                <a:ea typeface="Rubik"/>
                <a:cs typeface="Rubik"/>
                <a:sym typeface="Rubik"/>
              </a:rPr>
              <a:t> Regression</a:t>
            </a:r>
          </a:p>
        </p:txBody>
      </p:sp>
      <p:sp>
        <p:nvSpPr>
          <p:cNvPr id="10" name="TextBox 9">
            <a:extLst>
              <a:ext uri="{FF2B5EF4-FFF2-40B4-BE49-F238E27FC236}">
                <a16:creationId xmlns:a16="http://schemas.microsoft.com/office/drawing/2014/main" id="{2C406B08-A3B6-B846-C5F1-52BAC3CD6755}"/>
              </a:ext>
            </a:extLst>
          </p:cNvPr>
          <p:cNvSpPr txBox="1"/>
          <p:nvPr/>
        </p:nvSpPr>
        <p:spPr>
          <a:xfrm>
            <a:off x="3492121" y="1892939"/>
            <a:ext cx="2159758" cy="307777"/>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ID" b="1" dirty="0">
                <a:latin typeface="Rubik"/>
                <a:ea typeface="Rubik"/>
                <a:cs typeface="Rubik"/>
                <a:sym typeface="Rubik"/>
              </a:rPr>
              <a:t>Cross-</a:t>
            </a:r>
            <a:r>
              <a:rPr lang="en-ID" b="1" dirty="0">
                <a:solidFill>
                  <a:schemeClr val="accent5"/>
                </a:solidFill>
                <a:latin typeface="Rubik"/>
                <a:ea typeface="Rubik"/>
                <a:cs typeface="Rubik"/>
                <a:sym typeface="Rubik"/>
              </a:rPr>
              <a:t>Validation = 10</a:t>
            </a:r>
            <a:endParaRPr lang="en-ID" sz="1400" b="1" dirty="0">
              <a:solidFill>
                <a:schemeClr val="accent5"/>
              </a:solidFill>
              <a:latin typeface="Rubik"/>
              <a:ea typeface="Rubik"/>
              <a:cs typeface="Rubik"/>
              <a:sym typeface="Rubik"/>
            </a:endParaRPr>
          </a:p>
        </p:txBody>
      </p:sp>
      <p:sp>
        <p:nvSpPr>
          <p:cNvPr id="11" name="TextBox 10">
            <a:extLst>
              <a:ext uri="{FF2B5EF4-FFF2-40B4-BE49-F238E27FC236}">
                <a16:creationId xmlns:a16="http://schemas.microsoft.com/office/drawing/2014/main" id="{E1D1E650-55E8-15FF-D5CD-576EA8BBC41D}"/>
              </a:ext>
            </a:extLst>
          </p:cNvPr>
          <p:cNvSpPr txBox="1"/>
          <p:nvPr/>
        </p:nvSpPr>
        <p:spPr>
          <a:xfrm>
            <a:off x="5651879" y="2354453"/>
            <a:ext cx="2632312" cy="338554"/>
          </a:xfrm>
          <a:prstGeom prst="rect">
            <a:avLst/>
          </a:prstGeom>
          <a:noFill/>
        </p:spPr>
        <p:txBody>
          <a:bodyPr wrap="square">
            <a:spAutoFit/>
          </a:bodyPr>
          <a:lstStyle/>
          <a:p>
            <a:pPr marL="342900" marR="0" lvl="0" indent="-285750" algn="l" rtl="0">
              <a:lnSpc>
                <a:spcPct val="100000"/>
              </a:lnSpc>
              <a:spcBef>
                <a:spcPts val="0"/>
              </a:spcBef>
              <a:spcAft>
                <a:spcPts val="0"/>
              </a:spcAft>
              <a:buClr>
                <a:srgbClr val="000000"/>
              </a:buClr>
              <a:buSzPts val="2700"/>
              <a:buFont typeface="Arial" panose="020B0604020202020204" pitchFamily="34" charset="0"/>
              <a:buChar char="•"/>
            </a:pPr>
            <a:r>
              <a:rPr lang="en-US" sz="1600" b="1" dirty="0" err="1">
                <a:solidFill>
                  <a:schemeClr val="accent5"/>
                </a:solidFill>
                <a:latin typeface="Rubik"/>
                <a:ea typeface="Rubik"/>
                <a:cs typeface="Rubik"/>
                <a:sym typeface="Rubik"/>
              </a:rPr>
              <a:t>DecisionTree</a:t>
            </a:r>
            <a:endParaRPr lang="en-ID" sz="1600" b="1" dirty="0">
              <a:solidFill>
                <a:schemeClr val="accent5"/>
              </a:solidFill>
              <a:latin typeface="Rubik"/>
              <a:ea typeface="Rubik"/>
              <a:cs typeface="Rubik"/>
              <a:sym typeface="Rubik"/>
            </a:endParaRPr>
          </a:p>
        </p:txBody>
      </p:sp>
      <p:graphicFrame>
        <p:nvGraphicFramePr>
          <p:cNvPr id="12" name="Table 11">
            <a:extLst>
              <a:ext uri="{FF2B5EF4-FFF2-40B4-BE49-F238E27FC236}">
                <a16:creationId xmlns:a16="http://schemas.microsoft.com/office/drawing/2014/main" id="{4EFFBE4C-6366-B52B-73E0-205955649090}"/>
              </a:ext>
            </a:extLst>
          </p:cNvPr>
          <p:cNvGraphicFramePr>
            <a:graphicFrameLocks noGrp="1"/>
          </p:cNvGraphicFramePr>
          <p:nvPr>
            <p:extLst>
              <p:ext uri="{D42A27DB-BD31-4B8C-83A1-F6EECF244321}">
                <p14:modId xmlns:p14="http://schemas.microsoft.com/office/powerpoint/2010/main" val="420795972"/>
              </p:ext>
            </p:extLst>
          </p:nvPr>
        </p:nvGraphicFramePr>
        <p:xfrm>
          <a:off x="444121" y="2846744"/>
          <a:ext cx="3581970" cy="1965960"/>
        </p:xfrm>
        <a:graphic>
          <a:graphicData uri="http://schemas.openxmlformats.org/drawingml/2006/table">
            <a:tbl>
              <a:tblPr firstRow="1" bandRow="1">
                <a:tableStyleId>{5940675A-B579-460E-94D1-54222C63F5DA}</a:tableStyleId>
              </a:tblPr>
              <a:tblGrid>
                <a:gridCol w="1790985">
                  <a:extLst>
                    <a:ext uri="{9D8B030D-6E8A-4147-A177-3AD203B41FA5}">
                      <a16:colId xmlns:a16="http://schemas.microsoft.com/office/drawing/2014/main" val="3773387205"/>
                    </a:ext>
                  </a:extLst>
                </a:gridCol>
                <a:gridCol w="1790985">
                  <a:extLst>
                    <a:ext uri="{9D8B030D-6E8A-4147-A177-3AD203B41FA5}">
                      <a16:colId xmlns:a16="http://schemas.microsoft.com/office/drawing/2014/main" val="2415178804"/>
                    </a:ext>
                  </a:extLst>
                </a:gridCol>
              </a:tblGrid>
              <a:tr h="370840">
                <a:tc>
                  <a:txBody>
                    <a:bodyPr/>
                    <a:lstStyle/>
                    <a:p>
                      <a:r>
                        <a:rPr lang="en-US" dirty="0"/>
                        <a:t>ROC AUC</a:t>
                      </a:r>
                      <a:endParaRPr lang="en-ID" dirty="0"/>
                    </a:p>
                  </a:txBody>
                  <a:tcPr/>
                </a:tc>
                <a:tc>
                  <a:txBody>
                    <a:bodyPr/>
                    <a:lstStyle/>
                    <a:p>
                      <a:r>
                        <a:rPr lang="en-US" sz="1100" dirty="0"/>
                        <a:t>Train : 0.9515</a:t>
                      </a:r>
                    </a:p>
                    <a:p>
                      <a:r>
                        <a:rPr lang="en-US" sz="1100" dirty="0"/>
                        <a:t>Test  : 0.9199</a:t>
                      </a:r>
                      <a:endParaRPr lang="en-ID" sz="1100" dirty="0"/>
                    </a:p>
                  </a:txBody>
                  <a:tcPr/>
                </a:tc>
                <a:extLst>
                  <a:ext uri="{0D108BD9-81ED-4DB2-BD59-A6C34878D82A}">
                    <a16:rowId xmlns:a16="http://schemas.microsoft.com/office/drawing/2014/main" val="1359964264"/>
                  </a:ext>
                </a:extLst>
              </a:tr>
              <a:tr h="171307">
                <a:tc>
                  <a:txBody>
                    <a:bodyPr/>
                    <a:lstStyle/>
                    <a:p>
                      <a:r>
                        <a:rPr lang="en-US" dirty="0"/>
                        <a:t>Precision</a:t>
                      </a:r>
                      <a:endParaRPr lang="en-ID" dirty="0"/>
                    </a:p>
                  </a:txBody>
                  <a:tcPr/>
                </a:tc>
                <a:tc>
                  <a:txBody>
                    <a:bodyPr/>
                    <a:lstStyle/>
                    <a:p>
                      <a:r>
                        <a:rPr lang="en-ID" sz="1100" dirty="0"/>
                        <a:t>Train : 8923</a:t>
                      </a:r>
                    </a:p>
                    <a:p>
                      <a:r>
                        <a:rPr lang="en-ID" sz="1100" dirty="0"/>
                        <a:t>Test  : 8933</a:t>
                      </a:r>
                    </a:p>
                  </a:txBody>
                  <a:tcPr/>
                </a:tc>
                <a:extLst>
                  <a:ext uri="{0D108BD9-81ED-4DB2-BD59-A6C34878D82A}">
                    <a16:rowId xmlns:a16="http://schemas.microsoft.com/office/drawing/2014/main" val="3277854714"/>
                  </a:ext>
                </a:extLst>
              </a:tr>
              <a:tr h="370840">
                <a:tc>
                  <a:txBody>
                    <a:bodyPr/>
                    <a:lstStyle/>
                    <a:p>
                      <a:r>
                        <a:rPr lang="en-US" dirty="0"/>
                        <a:t>Accuracy</a:t>
                      </a:r>
                      <a:endParaRPr lang="en-ID" dirty="0"/>
                    </a:p>
                  </a:txBody>
                  <a:tcPr/>
                </a:tc>
                <a:tc>
                  <a:txBody>
                    <a:bodyPr/>
                    <a:lstStyle/>
                    <a:p>
                      <a:r>
                        <a:rPr lang="en-US" sz="1100" dirty="0"/>
                        <a:t>0.8612</a:t>
                      </a:r>
                      <a:endParaRPr lang="en-ID" sz="1100" dirty="0"/>
                    </a:p>
                  </a:txBody>
                  <a:tcPr anchor="ctr"/>
                </a:tc>
                <a:extLst>
                  <a:ext uri="{0D108BD9-81ED-4DB2-BD59-A6C34878D82A}">
                    <a16:rowId xmlns:a16="http://schemas.microsoft.com/office/drawing/2014/main" val="868724221"/>
                  </a:ext>
                </a:extLst>
              </a:tr>
              <a:tr h="370840">
                <a:tc>
                  <a:txBody>
                    <a:bodyPr/>
                    <a:lstStyle/>
                    <a:p>
                      <a:r>
                        <a:rPr lang="en-US" dirty="0"/>
                        <a:t>F1-Score</a:t>
                      </a:r>
                      <a:endParaRPr lang="en-ID" dirty="0"/>
                    </a:p>
                  </a:txBody>
                  <a:tcPr/>
                </a:tc>
                <a:tc>
                  <a:txBody>
                    <a:bodyPr/>
                    <a:lstStyle/>
                    <a:p>
                      <a:r>
                        <a:rPr lang="en-US" sz="1100" dirty="0"/>
                        <a:t>0.9195</a:t>
                      </a:r>
                      <a:endParaRPr lang="en-ID" sz="1100" dirty="0"/>
                    </a:p>
                  </a:txBody>
                  <a:tcPr anchor="ctr"/>
                </a:tc>
                <a:extLst>
                  <a:ext uri="{0D108BD9-81ED-4DB2-BD59-A6C34878D82A}">
                    <a16:rowId xmlns:a16="http://schemas.microsoft.com/office/drawing/2014/main" val="3413791833"/>
                  </a:ext>
                </a:extLst>
              </a:tr>
              <a:tr h="370840">
                <a:tc>
                  <a:txBody>
                    <a:bodyPr/>
                    <a:lstStyle/>
                    <a:p>
                      <a:r>
                        <a:rPr lang="en-US" dirty="0"/>
                        <a:t>Recall</a:t>
                      </a:r>
                      <a:endParaRPr lang="en-ID" dirty="0"/>
                    </a:p>
                  </a:txBody>
                  <a:tcPr/>
                </a:tc>
                <a:tc>
                  <a:txBody>
                    <a:bodyPr/>
                    <a:lstStyle/>
                    <a:p>
                      <a:r>
                        <a:rPr lang="en-US" sz="1100" dirty="0"/>
                        <a:t>0.9199</a:t>
                      </a:r>
                      <a:endParaRPr lang="en-ID" sz="1100" dirty="0"/>
                    </a:p>
                  </a:txBody>
                  <a:tcPr anchor="ctr"/>
                </a:tc>
                <a:extLst>
                  <a:ext uri="{0D108BD9-81ED-4DB2-BD59-A6C34878D82A}">
                    <a16:rowId xmlns:a16="http://schemas.microsoft.com/office/drawing/2014/main" val="791321271"/>
                  </a:ext>
                </a:extLst>
              </a:tr>
            </a:tbl>
          </a:graphicData>
        </a:graphic>
      </p:graphicFrame>
      <p:graphicFrame>
        <p:nvGraphicFramePr>
          <p:cNvPr id="13" name="Table 12">
            <a:extLst>
              <a:ext uri="{FF2B5EF4-FFF2-40B4-BE49-F238E27FC236}">
                <a16:creationId xmlns:a16="http://schemas.microsoft.com/office/drawing/2014/main" id="{5A21F7B9-42C9-0D2F-BBCC-C4EF93434E6E}"/>
              </a:ext>
            </a:extLst>
          </p:cNvPr>
          <p:cNvGraphicFramePr>
            <a:graphicFrameLocks noGrp="1"/>
          </p:cNvGraphicFramePr>
          <p:nvPr>
            <p:extLst>
              <p:ext uri="{D42A27DB-BD31-4B8C-83A1-F6EECF244321}">
                <p14:modId xmlns:p14="http://schemas.microsoft.com/office/powerpoint/2010/main" val="3391107042"/>
              </p:ext>
            </p:extLst>
          </p:nvPr>
        </p:nvGraphicFramePr>
        <p:xfrm>
          <a:off x="4951010" y="2827075"/>
          <a:ext cx="3581970" cy="1935480"/>
        </p:xfrm>
        <a:graphic>
          <a:graphicData uri="http://schemas.openxmlformats.org/drawingml/2006/table">
            <a:tbl>
              <a:tblPr firstRow="1" bandRow="1">
                <a:tableStyleId>{5940675A-B579-460E-94D1-54222C63F5DA}</a:tableStyleId>
              </a:tblPr>
              <a:tblGrid>
                <a:gridCol w="1790985">
                  <a:extLst>
                    <a:ext uri="{9D8B030D-6E8A-4147-A177-3AD203B41FA5}">
                      <a16:colId xmlns:a16="http://schemas.microsoft.com/office/drawing/2014/main" val="3773387205"/>
                    </a:ext>
                  </a:extLst>
                </a:gridCol>
                <a:gridCol w="1790985">
                  <a:extLst>
                    <a:ext uri="{9D8B030D-6E8A-4147-A177-3AD203B41FA5}">
                      <a16:colId xmlns:a16="http://schemas.microsoft.com/office/drawing/2014/main" val="2415178804"/>
                    </a:ext>
                  </a:extLst>
                </a:gridCol>
              </a:tblGrid>
              <a:tr h="370840">
                <a:tc>
                  <a:txBody>
                    <a:bodyPr/>
                    <a:lstStyle/>
                    <a:p>
                      <a:r>
                        <a:rPr lang="en-US" dirty="0"/>
                        <a:t>ROC AUC</a:t>
                      </a:r>
                      <a:endParaRPr lang="en-ID" dirty="0"/>
                    </a:p>
                  </a:txBody>
                  <a:tcPr/>
                </a:tc>
                <a:tc>
                  <a:txBody>
                    <a:bodyPr/>
                    <a:lstStyle/>
                    <a:p>
                      <a:r>
                        <a:rPr lang="en-US" sz="1050" dirty="0"/>
                        <a:t>Train : 0.9925</a:t>
                      </a:r>
                    </a:p>
                    <a:p>
                      <a:r>
                        <a:rPr lang="en-US" sz="1050" dirty="0"/>
                        <a:t>Test  : 0.9661</a:t>
                      </a:r>
                      <a:endParaRPr lang="en-ID" sz="1050" dirty="0"/>
                    </a:p>
                  </a:txBody>
                  <a:tcPr/>
                </a:tc>
                <a:extLst>
                  <a:ext uri="{0D108BD9-81ED-4DB2-BD59-A6C34878D82A}">
                    <a16:rowId xmlns:a16="http://schemas.microsoft.com/office/drawing/2014/main" val="1359964264"/>
                  </a:ext>
                </a:extLst>
              </a:tr>
              <a:tr h="370840">
                <a:tc>
                  <a:txBody>
                    <a:bodyPr/>
                    <a:lstStyle/>
                    <a:p>
                      <a:r>
                        <a:rPr lang="en-US" dirty="0"/>
                        <a:t>Precision</a:t>
                      </a:r>
                      <a:endParaRPr lang="en-ID" dirty="0"/>
                    </a:p>
                  </a:txBody>
                  <a:tcPr/>
                </a:tc>
                <a:tc>
                  <a:txBody>
                    <a:bodyPr/>
                    <a:lstStyle/>
                    <a:p>
                      <a:r>
                        <a:rPr lang="en-ID" sz="1050" dirty="0"/>
                        <a:t>Train : 9658</a:t>
                      </a:r>
                    </a:p>
                    <a:p>
                      <a:r>
                        <a:rPr lang="en-ID" sz="1050" dirty="0"/>
                        <a:t>Test  : 9661</a:t>
                      </a:r>
                    </a:p>
                  </a:txBody>
                  <a:tcPr/>
                </a:tc>
                <a:extLst>
                  <a:ext uri="{0D108BD9-81ED-4DB2-BD59-A6C34878D82A}">
                    <a16:rowId xmlns:a16="http://schemas.microsoft.com/office/drawing/2014/main" val="3277854714"/>
                  </a:ext>
                </a:extLst>
              </a:tr>
              <a:tr h="370840">
                <a:tc>
                  <a:txBody>
                    <a:bodyPr/>
                    <a:lstStyle/>
                    <a:p>
                      <a:r>
                        <a:rPr lang="en-US" dirty="0"/>
                        <a:t>Accuracy</a:t>
                      </a:r>
                      <a:endParaRPr lang="en-ID" dirty="0"/>
                    </a:p>
                  </a:txBody>
                  <a:tcPr/>
                </a:tc>
                <a:tc>
                  <a:txBody>
                    <a:bodyPr/>
                    <a:lstStyle/>
                    <a:p>
                      <a:r>
                        <a:rPr lang="en-US" sz="1050" dirty="0"/>
                        <a:t>0.9761</a:t>
                      </a:r>
                      <a:endParaRPr lang="en-ID" sz="1050" dirty="0"/>
                    </a:p>
                  </a:txBody>
                  <a:tcPr anchor="ctr"/>
                </a:tc>
                <a:extLst>
                  <a:ext uri="{0D108BD9-81ED-4DB2-BD59-A6C34878D82A}">
                    <a16:rowId xmlns:a16="http://schemas.microsoft.com/office/drawing/2014/main" val="868724221"/>
                  </a:ext>
                </a:extLst>
              </a:tr>
              <a:tr h="370840">
                <a:tc>
                  <a:txBody>
                    <a:bodyPr/>
                    <a:lstStyle/>
                    <a:p>
                      <a:r>
                        <a:rPr lang="en-US" dirty="0"/>
                        <a:t>F1-Score</a:t>
                      </a:r>
                      <a:endParaRPr lang="en-ID" dirty="0"/>
                    </a:p>
                  </a:txBody>
                  <a:tcPr/>
                </a:tc>
                <a:tc>
                  <a:txBody>
                    <a:bodyPr/>
                    <a:lstStyle/>
                    <a:p>
                      <a:r>
                        <a:rPr lang="en-US" sz="1050" dirty="0"/>
                        <a:t>0.9870</a:t>
                      </a:r>
                      <a:endParaRPr lang="en-ID" sz="1050" dirty="0"/>
                    </a:p>
                  </a:txBody>
                  <a:tcPr anchor="ctr"/>
                </a:tc>
                <a:extLst>
                  <a:ext uri="{0D108BD9-81ED-4DB2-BD59-A6C34878D82A}">
                    <a16:rowId xmlns:a16="http://schemas.microsoft.com/office/drawing/2014/main" val="3413791833"/>
                  </a:ext>
                </a:extLst>
              </a:tr>
              <a:tr h="370840">
                <a:tc>
                  <a:txBody>
                    <a:bodyPr/>
                    <a:lstStyle/>
                    <a:p>
                      <a:r>
                        <a:rPr lang="en-US" dirty="0"/>
                        <a:t>Recall</a:t>
                      </a:r>
                      <a:endParaRPr lang="en-ID" dirty="0"/>
                    </a:p>
                  </a:txBody>
                  <a:tcPr/>
                </a:tc>
                <a:tc>
                  <a:txBody>
                    <a:bodyPr/>
                    <a:lstStyle/>
                    <a:p>
                      <a:r>
                        <a:rPr lang="en-US" sz="1050" dirty="0"/>
                        <a:t>0.9199</a:t>
                      </a:r>
                      <a:endParaRPr lang="en-ID" sz="1050" dirty="0"/>
                    </a:p>
                  </a:txBody>
                  <a:tcPr anchor="ctr"/>
                </a:tc>
                <a:extLst>
                  <a:ext uri="{0D108BD9-81ED-4DB2-BD59-A6C34878D82A}">
                    <a16:rowId xmlns:a16="http://schemas.microsoft.com/office/drawing/2014/main" val="79132127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5" name="Google Shape;145;p2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6" name="Google Shape;146;p22"/>
          <p:cNvSpPr txBox="1"/>
          <p:nvPr/>
        </p:nvSpPr>
        <p:spPr>
          <a:xfrm>
            <a:off x="340500" y="40190"/>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latin typeface="Rubik"/>
                <a:ea typeface="Rubik"/>
                <a:cs typeface="Rubik"/>
                <a:sym typeface="Rubik"/>
              </a:rPr>
              <a:t>Evaluation</a:t>
            </a:r>
            <a:endParaRPr sz="2700" b="1" dirty="0">
              <a:latin typeface="Rubik"/>
              <a:ea typeface="Rubik"/>
              <a:cs typeface="Rubik"/>
              <a:sym typeface="Rubik"/>
            </a:endParaRPr>
          </a:p>
        </p:txBody>
      </p:sp>
      <p:pic>
        <p:nvPicPr>
          <p:cNvPr id="5122" name="Picture 2">
            <a:extLst>
              <a:ext uri="{FF2B5EF4-FFF2-40B4-BE49-F238E27FC236}">
                <a16:creationId xmlns:a16="http://schemas.microsoft.com/office/drawing/2014/main" id="{B720153D-481C-B82C-35FE-6294F5F2D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08" y="825690"/>
            <a:ext cx="2354214" cy="19334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5C751E-0B0F-2CFE-DAB0-52B83A3D9F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408" y="2944389"/>
            <a:ext cx="2354214" cy="1933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073C71-D485-0EE7-52EA-B2EB3FDC2314}"/>
              </a:ext>
            </a:extLst>
          </p:cNvPr>
          <p:cNvSpPr txBox="1"/>
          <p:nvPr/>
        </p:nvSpPr>
        <p:spPr>
          <a:xfrm>
            <a:off x="3142398" y="1184561"/>
            <a:ext cx="5435194" cy="954107"/>
          </a:xfrm>
          <a:prstGeom prst="rect">
            <a:avLst/>
          </a:prstGeom>
          <a:noFill/>
        </p:spPr>
        <p:txBody>
          <a:bodyPr wrap="square">
            <a:spAutoFit/>
          </a:bodyPr>
          <a:lstStyle/>
          <a:p>
            <a:pPr marL="285750" indent="-285750" algn="just">
              <a:buFont typeface="Arial" panose="020B0604020202020204" pitchFamily="34" charset="0"/>
              <a:buChar char="•"/>
            </a:pPr>
            <a:r>
              <a:rPr lang="en-ID" b="1" dirty="0"/>
              <a:t>True Positives (TP): 70,391 (</a:t>
            </a:r>
            <a:r>
              <a:rPr lang="en-ID" b="1" dirty="0" err="1"/>
              <a:t>Prediksi</a:t>
            </a:r>
            <a:r>
              <a:rPr lang="en-ID" b="1" dirty="0"/>
              <a:t>: 1, </a:t>
            </a:r>
            <a:r>
              <a:rPr lang="en-ID" b="1" dirty="0" err="1"/>
              <a:t>Aktual</a:t>
            </a:r>
            <a:r>
              <a:rPr lang="en-ID" b="1" dirty="0"/>
              <a:t>: 1)</a:t>
            </a:r>
          </a:p>
          <a:p>
            <a:pPr marL="285750" indent="-285750" algn="just">
              <a:buFont typeface="Arial" panose="020B0604020202020204" pitchFamily="34" charset="0"/>
              <a:buChar char="•"/>
            </a:pPr>
            <a:r>
              <a:rPr lang="en-ID" b="1" dirty="0"/>
              <a:t>True Negatives (TN): 6,133 (</a:t>
            </a:r>
            <a:r>
              <a:rPr lang="en-ID" b="1" dirty="0" err="1"/>
              <a:t>Prediksi</a:t>
            </a:r>
            <a:r>
              <a:rPr lang="en-ID" b="1" dirty="0"/>
              <a:t>: 0, </a:t>
            </a:r>
            <a:r>
              <a:rPr lang="en-ID" b="1" dirty="0" err="1"/>
              <a:t>Aktual</a:t>
            </a:r>
            <a:r>
              <a:rPr lang="en-ID" b="1" dirty="0"/>
              <a:t>: 0)</a:t>
            </a:r>
          </a:p>
          <a:p>
            <a:pPr marL="285750" indent="-285750" algn="just">
              <a:buFont typeface="Arial" panose="020B0604020202020204" pitchFamily="34" charset="0"/>
              <a:buChar char="•"/>
            </a:pPr>
            <a:r>
              <a:rPr lang="en-ID" b="1" dirty="0"/>
              <a:t>False Positives (FP): 1,610 (</a:t>
            </a:r>
            <a:r>
              <a:rPr lang="en-ID" b="1" dirty="0" err="1"/>
              <a:t>Prediksi</a:t>
            </a:r>
            <a:r>
              <a:rPr lang="en-ID" b="1" dirty="0"/>
              <a:t>: 1, </a:t>
            </a:r>
            <a:r>
              <a:rPr lang="en-ID" b="1" dirty="0" err="1"/>
              <a:t>Aktual</a:t>
            </a:r>
            <a:r>
              <a:rPr lang="en-ID" b="1" dirty="0"/>
              <a:t>: 0)</a:t>
            </a:r>
          </a:p>
          <a:p>
            <a:pPr marL="285750" indent="-285750" algn="just">
              <a:buFont typeface="Arial" panose="020B0604020202020204" pitchFamily="34" charset="0"/>
              <a:buChar char="•"/>
            </a:pPr>
            <a:r>
              <a:rPr lang="en-ID" b="1" dirty="0"/>
              <a:t>False Negatives (FN): 10,722 (</a:t>
            </a:r>
            <a:r>
              <a:rPr lang="en-ID" b="1" dirty="0" err="1"/>
              <a:t>Prediksi</a:t>
            </a:r>
            <a:r>
              <a:rPr lang="en-ID" b="1" dirty="0"/>
              <a:t>: 0, </a:t>
            </a:r>
            <a:r>
              <a:rPr lang="en-ID" b="1" dirty="0" err="1"/>
              <a:t>Aktual</a:t>
            </a:r>
            <a:r>
              <a:rPr lang="en-ID" b="1" dirty="0"/>
              <a:t>: 1)</a:t>
            </a:r>
          </a:p>
        </p:txBody>
      </p:sp>
      <p:sp>
        <p:nvSpPr>
          <p:cNvPr id="5" name="TextBox 4">
            <a:extLst>
              <a:ext uri="{FF2B5EF4-FFF2-40B4-BE49-F238E27FC236}">
                <a16:creationId xmlns:a16="http://schemas.microsoft.com/office/drawing/2014/main" id="{AFB84ACF-981E-E197-CE4B-21BB571DA5A3}"/>
              </a:ext>
            </a:extLst>
          </p:cNvPr>
          <p:cNvSpPr txBox="1"/>
          <p:nvPr/>
        </p:nvSpPr>
        <p:spPr>
          <a:xfrm>
            <a:off x="3142398" y="3154958"/>
            <a:ext cx="5435194" cy="954107"/>
          </a:xfrm>
          <a:prstGeom prst="rect">
            <a:avLst/>
          </a:prstGeom>
          <a:noFill/>
        </p:spPr>
        <p:txBody>
          <a:bodyPr wrap="square">
            <a:spAutoFit/>
          </a:bodyPr>
          <a:lstStyle/>
          <a:p>
            <a:pPr marL="285750" indent="-285750" algn="just">
              <a:buFont typeface="Arial" panose="020B0604020202020204" pitchFamily="34" charset="0"/>
              <a:buChar char="•"/>
            </a:pPr>
            <a:r>
              <a:rPr lang="en-ID" b="1" dirty="0"/>
              <a:t>True Positives (TP): 80,376 (</a:t>
            </a:r>
            <a:r>
              <a:rPr lang="en-ID" b="1" dirty="0" err="1"/>
              <a:t>Prediksi</a:t>
            </a:r>
            <a:r>
              <a:rPr lang="en-ID" b="1" dirty="0"/>
              <a:t>: 1, </a:t>
            </a:r>
            <a:r>
              <a:rPr lang="en-ID" b="1" dirty="0" err="1"/>
              <a:t>Aktual</a:t>
            </a:r>
            <a:r>
              <a:rPr lang="en-ID" b="1" dirty="0"/>
              <a:t>: 1)</a:t>
            </a:r>
          </a:p>
          <a:p>
            <a:pPr marL="285750" indent="-285750" algn="just">
              <a:buFont typeface="Arial" panose="020B0604020202020204" pitchFamily="34" charset="0"/>
              <a:buChar char="•"/>
            </a:pPr>
            <a:r>
              <a:rPr lang="en-ID" b="1" dirty="0"/>
              <a:t>True Negatives (TN): 6,360 (</a:t>
            </a:r>
            <a:r>
              <a:rPr lang="en-ID" b="1" dirty="0" err="1"/>
              <a:t>Prediksi</a:t>
            </a:r>
            <a:r>
              <a:rPr lang="en-ID" b="1" dirty="0"/>
              <a:t>: 0, </a:t>
            </a:r>
            <a:r>
              <a:rPr lang="en-ID" b="1" dirty="0" err="1"/>
              <a:t>Aktual</a:t>
            </a:r>
            <a:r>
              <a:rPr lang="en-ID" b="1" dirty="0"/>
              <a:t>: 0)</a:t>
            </a:r>
          </a:p>
          <a:p>
            <a:pPr marL="285750" indent="-285750" algn="just">
              <a:buFont typeface="Arial" panose="020B0604020202020204" pitchFamily="34" charset="0"/>
              <a:buChar char="•"/>
            </a:pPr>
            <a:r>
              <a:rPr lang="en-ID" b="1" dirty="0"/>
              <a:t>False Positives (FP): 1,383 (</a:t>
            </a:r>
            <a:r>
              <a:rPr lang="en-ID" b="1" dirty="0" err="1"/>
              <a:t>Prediksi</a:t>
            </a:r>
            <a:r>
              <a:rPr lang="en-ID" b="1" dirty="0"/>
              <a:t>: 1, </a:t>
            </a:r>
            <a:r>
              <a:rPr lang="en-ID" b="1" dirty="0" err="1"/>
              <a:t>Aktual</a:t>
            </a:r>
            <a:r>
              <a:rPr lang="en-ID" b="1" dirty="0"/>
              <a:t>: 0)</a:t>
            </a:r>
          </a:p>
          <a:p>
            <a:pPr marL="285750" indent="-285750" algn="just">
              <a:buFont typeface="Arial" panose="020B0604020202020204" pitchFamily="34" charset="0"/>
              <a:buChar char="•"/>
            </a:pPr>
            <a:r>
              <a:rPr lang="en-ID" b="1" dirty="0"/>
              <a:t>False Negatives (FN): 737 (</a:t>
            </a:r>
            <a:r>
              <a:rPr lang="en-ID" b="1" dirty="0" err="1"/>
              <a:t>Prediksi</a:t>
            </a:r>
            <a:r>
              <a:rPr lang="en-ID" b="1" dirty="0"/>
              <a:t>: 0, </a:t>
            </a:r>
            <a:r>
              <a:rPr lang="en-ID" b="1" dirty="0" err="1"/>
              <a:t>Aktual</a:t>
            </a:r>
            <a:r>
              <a:rPr lang="en-ID" b="1" dirty="0"/>
              <a:t>: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3" name="Google Shape;153;p2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4" name="Google Shape;154;p23"/>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latin typeface="Rubik"/>
                <a:ea typeface="Rubik"/>
                <a:cs typeface="Rubik"/>
                <a:sym typeface="Rubik"/>
              </a:rPr>
              <a:t>Conclusion</a:t>
            </a:r>
            <a:endParaRPr sz="2700" b="1" dirty="0">
              <a:latin typeface="Rubik"/>
              <a:ea typeface="Rubik"/>
              <a:cs typeface="Rubik"/>
              <a:sym typeface="Rubik"/>
            </a:endParaRPr>
          </a:p>
        </p:txBody>
      </p:sp>
      <p:sp>
        <p:nvSpPr>
          <p:cNvPr id="155" name="Google Shape;155;p23"/>
          <p:cNvSpPr txBox="1"/>
          <p:nvPr/>
        </p:nvSpPr>
        <p:spPr>
          <a:xfrm>
            <a:off x="340500" y="993338"/>
            <a:ext cx="8463000" cy="2839208"/>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latin typeface="Rubik"/>
                <a:ea typeface="Rubik"/>
                <a:cs typeface="Rubik"/>
                <a:sym typeface="Rubik"/>
              </a:rPr>
              <a:t>Di situlah kita memiliki model terbaik yang dapat kita miliki untuk masalah kredit pinjaman ini:</a:t>
            </a:r>
            <a:endParaRPr sz="1200" dirty="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100"/>
              <a:buFont typeface="Arial"/>
              <a:buNone/>
            </a:pPr>
            <a:endParaRPr sz="1200" dirty="0">
              <a:solidFill>
                <a:schemeClr val="dk1"/>
              </a:solidFill>
              <a:latin typeface="Rubik"/>
              <a:ea typeface="Rubik"/>
              <a:cs typeface="Rubik"/>
              <a:sym typeface="Rubik"/>
            </a:endParaRPr>
          </a:p>
          <a:p>
            <a:pPr marL="457200" lvl="0" indent="-304800" algn="just" rtl="0">
              <a:lnSpc>
                <a:spcPct val="150000"/>
              </a:lnSpc>
              <a:spcBef>
                <a:spcPts val="0"/>
              </a:spcBef>
              <a:spcAft>
                <a:spcPts val="0"/>
              </a:spcAft>
              <a:buClr>
                <a:schemeClr val="dk1"/>
              </a:buClr>
              <a:buSzPts val="1200"/>
              <a:buFont typeface="Rubik"/>
              <a:buAutoNum type="arabicPeriod"/>
            </a:pPr>
            <a:r>
              <a:rPr lang="en" sz="1200" dirty="0">
                <a:solidFill>
                  <a:schemeClr val="dk1"/>
                </a:solidFill>
                <a:latin typeface="Rubik"/>
                <a:ea typeface="Rubik"/>
                <a:cs typeface="Rubik"/>
                <a:sym typeface="Rubik"/>
              </a:rPr>
              <a:t>LogisticRegression </a:t>
            </a:r>
          </a:p>
          <a:p>
            <a:pPr marL="152400" lvl="0" algn="just" rtl="0">
              <a:lnSpc>
                <a:spcPct val="150000"/>
              </a:lnSpc>
              <a:spcBef>
                <a:spcPts val="0"/>
              </a:spcBef>
              <a:spcAft>
                <a:spcPts val="0"/>
              </a:spcAft>
              <a:buClr>
                <a:schemeClr val="dk1"/>
              </a:buClr>
              <a:buSzPts val="1200"/>
            </a:pPr>
            <a:r>
              <a:rPr lang="en-ID" sz="1100" dirty="0">
                <a:solidFill>
                  <a:schemeClr val="dk1"/>
                </a:solidFill>
                <a:latin typeface="Rubik"/>
                <a:ea typeface="Rubik"/>
                <a:cs typeface="Rubik"/>
                <a:sym typeface="Rubik"/>
              </a:rPr>
              <a:t>	Jika </a:t>
            </a:r>
            <a:r>
              <a:rPr lang="en-ID" sz="1100" dirty="0" err="1">
                <a:solidFill>
                  <a:schemeClr val="dk1"/>
                </a:solidFill>
                <a:latin typeface="Rubik"/>
                <a:ea typeface="Rubik"/>
                <a:cs typeface="Rubik"/>
                <a:sym typeface="Rubik"/>
              </a:rPr>
              <a:t>kita</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memilih</a:t>
            </a:r>
            <a:r>
              <a:rPr lang="en-ID" sz="1100" dirty="0">
                <a:solidFill>
                  <a:schemeClr val="dk1"/>
                </a:solidFill>
                <a:latin typeface="Rubik"/>
                <a:ea typeface="Rubik"/>
                <a:cs typeface="Rubik"/>
                <a:sym typeface="Rubik"/>
              </a:rPr>
              <a:t> Logistic Regression </a:t>
            </a:r>
            <a:r>
              <a:rPr lang="en-ID" sz="1100" dirty="0" err="1">
                <a:solidFill>
                  <a:schemeClr val="dk1"/>
                </a:solidFill>
                <a:latin typeface="Rubik"/>
                <a:ea typeface="Rubik"/>
                <a:cs typeface="Rubik"/>
                <a:sym typeface="Rubik"/>
              </a:rPr>
              <a:t>sebagai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algoritma</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portofolio</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kita</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akan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terdiri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dari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sekitar</a:t>
            </a:r>
            <a:r>
              <a:rPr lang="en-ID" sz="1100" dirty="0">
                <a:solidFill>
                  <a:schemeClr val="dk1"/>
                </a:solidFill>
                <a:latin typeface="Rubik"/>
                <a:ea typeface="Rubik"/>
                <a:cs typeface="Rubik"/>
                <a:sym typeface="Rubik"/>
              </a:rPr>
              <a:t> 86.8% </a:t>
            </a:r>
            <a:r>
              <a:rPr lang="en-ID" sz="1100" dirty="0" err="1">
                <a:solidFill>
                  <a:schemeClr val="dk1"/>
                </a:solidFill>
                <a:latin typeface="Rubik"/>
                <a:ea typeface="Rubik"/>
                <a:cs typeface="Rubik"/>
                <a:sym typeface="Rubik"/>
              </a:rPr>
              <a:t>pinjaman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baik</a:t>
            </a:r>
            <a:r>
              <a:rPr lang="en-ID" sz="1100" dirty="0">
                <a:solidFill>
                  <a:schemeClr val="dk1"/>
                </a:solidFill>
                <a:latin typeface="Rubik"/>
                <a:ea typeface="Rubik"/>
                <a:cs typeface="Rubik"/>
                <a:sym typeface="Rubik"/>
              </a:rPr>
              <a:t> dan 13.2% </a:t>
            </a:r>
            <a:r>
              <a:rPr lang="en-ID" sz="1100" dirty="0" err="1">
                <a:solidFill>
                  <a:schemeClr val="dk1"/>
                </a:solidFill>
                <a:latin typeface="Rubik"/>
                <a:ea typeface="Rubik"/>
                <a:cs typeface="Rubik"/>
                <a:sym typeface="Rubik"/>
              </a:rPr>
              <a:t>pinjaman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berisiko</a:t>
            </a:r>
            <a:r>
              <a:rPr lang="en-ID" sz="1100" dirty="0">
                <a:solidFill>
                  <a:schemeClr val="dk1"/>
                </a:solidFill>
                <a:latin typeface="Rubik"/>
                <a:ea typeface="Rubik"/>
                <a:cs typeface="Rubik"/>
                <a:sym typeface="Rubik"/>
              </a:rPr>
              <a:t>. Kita </a:t>
            </a:r>
            <a:r>
              <a:rPr lang="en-ID" sz="1100" dirty="0" err="1">
                <a:solidFill>
                  <a:schemeClr val="dk1"/>
                </a:solidFill>
                <a:latin typeface="Rubik"/>
                <a:ea typeface="Rubik"/>
                <a:cs typeface="Rubik"/>
                <a:sym typeface="Rubik"/>
              </a:rPr>
              <a:t>akan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berinvestasi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dalam</a:t>
            </a:r>
            <a:r>
              <a:rPr lang="en-ID" sz="1100" dirty="0">
                <a:solidFill>
                  <a:schemeClr val="dk1"/>
                </a:solidFill>
                <a:latin typeface="Rubik"/>
                <a:ea typeface="Rubik"/>
                <a:cs typeface="Rubik"/>
                <a:sym typeface="Rubik"/>
              </a:rPr>
              <a:t> 97.76% </a:t>
            </a:r>
            <a:r>
              <a:rPr lang="en-ID" sz="1100" dirty="0" err="1">
                <a:solidFill>
                  <a:schemeClr val="dk1"/>
                </a:solidFill>
                <a:latin typeface="Rubik"/>
                <a:ea typeface="Rubik"/>
                <a:cs typeface="Rubik"/>
                <a:sym typeface="Rubik"/>
              </a:rPr>
              <a:t>dari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pinjaman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baik</a:t>
            </a:r>
            <a:r>
              <a:rPr lang="en-ID" sz="1100" dirty="0">
                <a:solidFill>
                  <a:schemeClr val="dk1"/>
                </a:solidFill>
                <a:latin typeface="Rubik"/>
                <a:ea typeface="Rubik"/>
                <a:cs typeface="Rubik"/>
                <a:sym typeface="Rubik"/>
              </a:rPr>
              <a:t> yang </a:t>
            </a:r>
            <a:r>
              <a:rPr lang="en-ID" sz="1100" dirty="0" err="1">
                <a:solidFill>
                  <a:schemeClr val="dk1"/>
                </a:solidFill>
                <a:latin typeface="Rubik"/>
                <a:ea typeface="Rubik"/>
                <a:cs typeface="Rubik"/>
                <a:sym typeface="Rubik"/>
              </a:rPr>
              <a:t>tersedia</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Ini</a:t>
            </a:r>
            <a:r>
              <a:rPr lang="en-ID" sz="1100" dirty="0">
                <a:solidFill>
                  <a:schemeClr val="dk1"/>
                </a:solidFill>
                <a:latin typeface="Rubik"/>
                <a:ea typeface="Rubik"/>
                <a:cs typeface="Rubik"/>
                <a:sym typeface="Rubik"/>
              </a:rPr>
              <a:t> juga </a:t>
            </a:r>
            <a:r>
              <a:rPr lang="en-ID" sz="1100" dirty="0" err="1">
                <a:solidFill>
                  <a:schemeClr val="dk1"/>
                </a:solidFill>
                <a:latin typeface="Rubik"/>
                <a:ea typeface="Rubik"/>
                <a:cs typeface="Rubik"/>
                <a:sym typeface="Rubik"/>
              </a:rPr>
              <a:t>dapat</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menghindari</a:t>
            </a:r>
            <a:r>
              <a:rPr lang="en-ID" sz="1100" dirty="0">
                <a:solidFill>
                  <a:schemeClr val="dk1"/>
                </a:solidFill>
                <a:latin typeface="Rubik"/>
                <a:ea typeface="Rubik"/>
                <a:cs typeface="Rubik"/>
                <a:sym typeface="Rubik"/>
              </a:rPr>
              <a:t> 86.8 </a:t>
            </a:r>
            <a:r>
              <a:rPr lang="en-ID" sz="1100" dirty="0" err="1">
                <a:solidFill>
                  <a:schemeClr val="dk1"/>
                </a:solidFill>
                <a:latin typeface="Rubik"/>
                <a:ea typeface="Rubik"/>
                <a:cs typeface="Rubik"/>
                <a:sym typeface="Rubik"/>
              </a:rPr>
              <a:t>pinjaman</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berisiko</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untuk</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setiap</a:t>
            </a:r>
            <a:r>
              <a:rPr lang="en-ID" sz="1100" dirty="0">
                <a:solidFill>
                  <a:schemeClr val="dk1"/>
                </a:solidFill>
                <a:latin typeface="Rubik"/>
                <a:ea typeface="Rubik"/>
                <a:cs typeface="Rubik"/>
                <a:sym typeface="Rubik"/>
              </a:rPr>
              <a:t> 100 </a:t>
            </a:r>
            <a:r>
              <a:rPr lang="en-ID" sz="1100" dirty="0" err="1">
                <a:solidFill>
                  <a:schemeClr val="dk1"/>
                </a:solidFill>
                <a:latin typeface="Rubik"/>
                <a:ea typeface="Rubik"/>
                <a:cs typeface="Rubik"/>
                <a:sym typeface="Rubik"/>
              </a:rPr>
              <a:t>pinjaman</a:t>
            </a:r>
            <a:r>
              <a:rPr lang="en-ID" sz="1100" dirty="0">
                <a:solidFill>
                  <a:schemeClr val="dk1"/>
                </a:solidFill>
                <a:latin typeface="Rubik"/>
                <a:ea typeface="Rubik"/>
                <a:cs typeface="Rubik"/>
                <a:sym typeface="Rubik"/>
              </a:rPr>
              <a:t> yang </a:t>
            </a:r>
            <a:r>
              <a:rPr lang="en-ID" sz="1100" dirty="0" err="1">
                <a:solidFill>
                  <a:schemeClr val="dk1"/>
                </a:solidFill>
                <a:latin typeface="Rubik"/>
                <a:ea typeface="Rubik"/>
                <a:cs typeface="Rubik"/>
                <a:sym typeface="Rubik"/>
              </a:rPr>
              <a:t>dihindari</a:t>
            </a:r>
            <a:r>
              <a:rPr lang="en-ID" sz="1100" dirty="0">
                <a:solidFill>
                  <a:schemeClr val="dk1"/>
                </a:solidFill>
                <a:latin typeface="Rubik"/>
                <a:ea typeface="Rubik"/>
                <a:cs typeface="Rubik"/>
                <a:sym typeface="Rubik"/>
              </a:rPr>
              <a:t> (</a:t>
            </a:r>
            <a:r>
              <a:rPr lang="en-ID" sz="1100" dirty="0" err="1">
                <a:solidFill>
                  <a:schemeClr val="dk1"/>
                </a:solidFill>
                <a:latin typeface="Rubik"/>
                <a:ea typeface="Rubik"/>
                <a:cs typeface="Rubik"/>
                <a:sym typeface="Rubik"/>
              </a:rPr>
              <a:t>menghindari</a:t>
            </a:r>
            <a:r>
              <a:rPr lang="en-ID" sz="1100" dirty="0">
                <a:solidFill>
                  <a:schemeClr val="dk1"/>
                </a:solidFill>
                <a:latin typeface="Rubik"/>
                <a:ea typeface="Rubik"/>
                <a:cs typeface="Rubik"/>
                <a:sym typeface="Rubik"/>
              </a:rPr>
              <a:t> 13.2 </a:t>
            </a:r>
            <a:r>
              <a:rPr lang="en-ID" sz="1100" dirty="0" err="1">
                <a:solidFill>
                  <a:schemeClr val="dk1"/>
                </a:solidFill>
                <a:latin typeface="Rubik"/>
                <a:ea typeface="Rubik"/>
                <a:cs typeface="Rubik"/>
                <a:sym typeface="Rubik"/>
              </a:rPr>
              <a:t>berisiko</a:t>
            </a:r>
            <a:r>
              <a:rPr lang="en-ID" sz="1100" dirty="0">
                <a:solidFill>
                  <a:schemeClr val="dk1"/>
                </a:solidFill>
                <a:latin typeface="Rubik"/>
                <a:ea typeface="Rubik"/>
                <a:cs typeface="Rubik"/>
                <a:sym typeface="Rubik"/>
              </a:rPr>
              <a:t> : 86.8 </a:t>
            </a:r>
            <a:r>
              <a:rPr lang="en-ID" sz="1100" dirty="0" err="1">
                <a:solidFill>
                  <a:schemeClr val="dk1"/>
                </a:solidFill>
                <a:latin typeface="Rubik"/>
                <a:ea typeface="Rubik"/>
                <a:cs typeface="Rubik"/>
                <a:sym typeface="Rubik"/>
              </a:rPr>
              <a:t>baik</a:t>
            </a:r>
            <a:r>
              <a:rPr lang="en-ID" sz="1100" dirty="0">
                <a:solidFill>
                  <a:schemeClr val="dk1"/>
                </a:solidFill>
                <a:latin typeface="Rubik"/>
                <a:ea typeface="Rubik"/>
                <a:cs typeface="Rubik"/>
                <a:sym typeface="Rubik"/>
              </a:rPr>
              <a:t>).</a:t>
            </a:r>
            <a:endParaRPr lang="en" sz="1100" dirty="0">
              <a:solidFill>
                <a:schemeClr val="dk1"/>
              </a:solidFill>
              <a:latin typeface="Rubik"/>
              <a:ea typeface="Rubik"/>
              <a:cs typeface="Rubik"/>
              <a:sym typeface="Rubik"/>
            </a:endParaRPr>
          </a:p>
          <a:p>
            <a:pPr marL="457200" lvl="0" indent="-304800" algn="just" rtl="0">
              <a:lnSpc>
                <a:spcPct val="150000"/>
              </a:lnSpc>
              <a:spcBef>
                <a:spcPts val="0"/>
              </a:spcBef>
              <a:spcAft>
                <a:spcPts val="0"/>
              </a:spcAft>
              <a:buClr>
                <a:schemeClr val="dk1"/>
              </a:buClr>
              <a:buSzPts val="1200"/>
              <a:buFont typeface="+mj-lt"/>
              <a:buAutoNum type="arabicPeriod" startAt="2"/>
            </a:pPr>
            <a:r>
              <a:rPr lang="en" sz="1200" dirty="0">
                <a:solidFill>
                  <a:schemeClr val="dk1"/>
                </a:solidFill>
                <a:latin typeface="Rubik"/>
                <a:ea typeface="Rubik"/>
                <a:cs typeface="Rubik"/>
                <a:sym typeface="Rubik"/>
              </a:rPr>
              <a:t>DecisionTree</a:t>
            </a:r>
          </a:p>
          <a:p>
            <a:pPr marL="152400" lvl="0" algn="just" rtl="0">
              <a:lnSpc>
                <a:spcPct val="150000"/>
              </a:lnSpc>
              <a:spcBef>
                <a:spcPts val="0"/>
              </a:spcBef>
              <a:spcAft>
                <a:spcPts val="0"/>
              </a:spcAft>
              <a:buClr>
                <a:schemeClr val="dk1"/>
              </a:buClr>
              <a:buSzPts val="1200"/>
            </a:pPr>
            <a:r>
              <a:rPr lang="en-ID" sz="1200" dirty="0">
                <a:solidFill>
                  <a:schemeClr val="dk1"/>
                </a:solidFill>
                <a:latin typeface="Rubik"/>
                <a:ea typeface="Rubik"/>
                <a:cs typeface="Rubik"/>
                <a:sym typeface="Rubik"/>
              </a:rPr>
              <a:t>	</a:t>
            </a:r>
            <a:r>
              <a:rPr lang="en-ID" sz="1100" dirty="0">
                <a:solidFill>
                  <a:schemeClr val="tx1"/>
                </a:solidFill>
                <a:latin typeface="Rubik"/>
                <a:ea typeface="Rubik"/>
                <a:cs typeface="Rubik"/>
                <a:sym typeface="Rubik"/>
              </a:rPr>
              <a:t>Jika </a:t>
            </a:r>
            <a:r>
              <a:rPr lang="en-ID" sz="1100" dirty="0" err="1">
                <a:solidFill>
                  <a:schemeClr val="tx1"/>
                </a:solidFill>
                <a:latin typeface="Rubik"/>
                <a:ea typeface="Rubik"/>
                <a:cs typeface="Rubik"/>
                <a:sym typeface="Rubik"/>
              </a:rPr>
              <a:t>kita</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memilih</a:t>
            </a:r>
            <a:r>
              <a:rPr lang="en-ID" sz="1100" dirty="0">
                <a:solidFill>
                  <a:schemeClr val="tx1"/>
                </a:solidFill>
                <a:latin typeface="Rubik"/>
                <a:ea typeface="Rubik"/>
                <a:cs typeface="Rubik"/>
                <a:sym typeface="Rubik"/>
              </a:rPr>
              <a:t> Decision Tree </a:t>
            </a:r>
            <a:r>
              <a:rPr lang="en-ID" sz="1100" dirty="0" err="1">
                <a:solidFill>
                  <a:schemeClr val="tx1"/>
                </a:solidFill>
                <a:latin typeface="Rubik"/>
                <a:ea typeface="Rubik"/>
                <a:cs typeface="Rubik"/>
                <a:sym typeface="Rubik"/>
              </a:rPr>
              <a:t>sebagai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algoritma</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portofolio</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kita</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akan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terdiri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dari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sekitar</a:t>
            </a:r>
            <a:r>
              <a:rPr lang="en-ID" sz="1100" dirty="0">
                <a:solidFill>
                  <a:schemeClr val="tx1"/>
                </a:solidFill>
                <a:latin typeface="Rubik"/>
                <a:ea typeface="Rubik"/>
                <a:cs typeface="Rubik"/>
                <a:sym typeface="Rubik"/>
              </a:rPr>
              <a:t> 98.31% </a:t>
            </a:r>
            <a:r>
              <a:rPr lang="en-ID" sz="1100" dirty="0" err="1">
                <a:solidFill>
                  <a:schemeClr val="tx1"/>
                </a:solidFill>
                <a:latin typeface="Rubik"/>
                <a:ea typeface="Rubik"/>
                <a:cs typeface="Rubik"/>
                <a:sym typeface="Rubik"/>
              </a:rPr>
              <a:t>pinjaman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baik</a:t>
            </a:r>
            <a:r>
              <a:rPr lang="en-ID" sz="1100" dirty="0">
                <a:solidFill>
                  <a:schemeClr val="tx1"/>
                </a:solidFill>
                <a:latin typeface="Rubik"/>
                <a:ea typeface="Rubik"/>
                <a:cs typeface="Rubik"/>
                <a:sym typeface="Rubik"/>
              </a:rPr>
              <a:t> dan 1.69% </a:t>
            </a:r>
            <a:r>
              <a:rPr lang="en-ID" sz="1100" dirty="0" err="1">
                <a:solidFill>
                  <a:schemeClr val="tx1"/>
                </a:solidFill>
                <a:latin typeface="Rubik"/>
                <a:ea typeface="Rubik"/>
                <a:cs typeface="Rubik"/>
                <a:sym typeface="Rubik"/>
              </a:rPr>
              <a:t>pinjaman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berisiko</a:t>
            </a:r>
            <a:r>
              <a:rPr lang="en-ID" sz="1100" dirty="0">
                <a:solidFill>
                  <a:schemeClr val="tx1"/>
                </a:solidFill>
                <a:latin typeface="Rubik"/>
                <a:ea typeface="Rubik"/>
                <a:cs typeface="Rubik"/>
                <a:sym typeface="Rubik"/>
              </a:rPr>
              <a:t>. Kita </a:t>
            </a:r>
            <a:r>
              <a:rPr lang="en-ID" sz="1100" dirty="0" err="1">
                <a:solidFill>
                  <a:schemeClr val="tx1"/>
                </a:solidFill>
                <a:latin typeface="Rubik"/>
                <a:ea typeface="Rubik"/>
                <a:cs typeface="Rubik"/>
                <a:sym typeface="Rubik"/>
              </a:rPr>
              <a:t>akan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berinvestasi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dalam</a:t>
            </a:r>
            <a:r>
              <a:rPr lang="en-ID" sz="1100" dirty="0">
                <a:solidFill>
                  <a:schemeClr val="tx1"/>
                </a:solidFill>
                <a:latin typeface="Rubik"/>
                <a:ea typeface="Rubik"/>
                <a:cs typeface="Rubik"/>
                <a:sym typeface="Rubik"/>
              </a:rPr>
              <a:t> 99.09% </a:t>
            </a:r>
            <a:r>
              <a:rPr lang="en-ID" sz="1100" dirty="0" err="1">
                <a:solidFill>
                  <a:schemeClr val="tx1"/>
                </a:solidFill>
                <a:latin typeface="Rubik"/>
                <a:ea typeface="Rubik"/>
                <a:cs typeface="Rubik"/>
                <a:sym typeface="Rubik"/>
              </a:rPr>
              <a:t>dari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pinjaman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baik</a:t>
            </a:r>
            <a:r>
              <a:rPr lang="en-ID" sz="1100" dirty="0">
                <a:solidFill>
                  <a:schemeClr val="tx1"/>
                </a:solidFill>
                <a:latin typeface="Rubik"/>
                <a:ea typeface="Rubik"/>
                <a:cs typeface="Rubik"/>
                <a:sym typeface="Rubik"/>
              </a:rPr>
              <a:t> yang </a:t>
            </a:r>
            <a:r>
              <a:rPr lang="en-ID" sz="1100" dirty="0" err="1">
                <a:solidFill>
                  <a:schemeClr val="tx1"/>
                </a:solidFill>
                <a:latin typeface="Rubik"/>
                <a:ea typeface="Rubik"/>
                <a:cs typeface="Rubik"/>
                <a:sym typeface="Rubik"/>
              </a:rPr>
              <a:t>tersedia</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Ini</a:t>
            </a:r>
            <a:r>
              <a:rPr lang="en-ID" sz="1100" dirty="0">
                <a:solidFill>
                  <a:schemeClr val="tx1"/>
                </a:solidFill>
                <a:latin typeface="Rubik"/>
                <a:ea typeface="Rubik"/>
                <a:cs typeface="Rubik"/>
                <a:sym typeface="Rubik"/>
              </a:rPr>
              <a:t> juga </a:t>
            </a:r>
            <a:r>
              <a:rPr lang="en-ID" sz="1100" dirty="0" err="1">
                <a:solidFill>
                  <a:schemeClr val="tx1"/>
                </a:solidFill>
                <a:latin typeface="Rubik"/>
                <a:ea typeface="Rubik"/>
                <a:cs typeface="Rubik"/>
                <a:sym typeface="Rubik"/>
              </a:rPr>
              <a:t>dapat</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menghindari</a:t>
            </a:r>
            <a:r>
              <a:rPr lang="en-ID" sz="1100" dirty="0">
                <a:solidFill>
                  <a:schemeClr val="tx1"/>
                </a:solidFill>
                <a:latin typeface="Rubik"/>
                <a:ea typeface="Rubik"/>
                <a:cs typeface="Rubik"/>
                <a:sym typeface="Rubik"/>
              </a:rPr>
              <a:t> 99 </a:t>
            </a:r>
            <a:r>
              <a:rPr lang="en-ID" sz="1100" dirty="0" err="1">
                <a:solidFill>
                  <a:schemeClr val="tx1"/>
                </a:solidFill>
                <a:latin typeface="Rubik"/>
                <a:ea typeface="Rubik"/>
                <a:cs typeface="Rubik"/>
                <a:sym typeface="Rubik"/>
              </a:rPr>
              <a:t>pinjaman</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berisiko</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untuk</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setiap</a:t>
            </a:r>
            <a:r>
              <a:rPr lang="en-ID" sz="1100" dirty="0">
                <a:solidFill>
                  <a:schemeClr val="tx1"/>
                </a:solidFill>
                <a:latin typeface="Rubik"/>
                <a:ea typeface="Rubik"/>
                <a:cs typeface="Rubik"/>
                <a:sym typeface="Rubik"/>
              </a:rPr>
              <a:t> 100 </a:t>
            </a:r>
            <a:r>
              <a:rPr lang="en-ID" sz="1100" dirty="0" err="1">
                <a:solidFill>
                  <a:schemeClr val="tx1"/>
                </a:solidFill>
                <a:latin typeface="Rubik"/>
                <a:ea typeface="Rubik"/>
                <a:cs typeface="Rubik"/>
                <a:sym typeface="Rubik"/>
              </a:rPr>
              <a:t>pinjaman</a:t>
            </a:r>
            <a:r>
              <a:rPr lang="en-ID" sz="1100" dirty="0">
                <a:solidFill>
                  <a:schemeClr val="tx1"/>
                </a:solidFill>
                <a:latin typeface="Rubik"/>
                <a:ea typeface="Rubik"/>
                <a:cs typeface="Rubik"/>
                <a:sym typeface="Rubik"/>
              </a:rPr>
              <a:t> yang </a:t>
            </a:r>
            <a:r>
              <a:rPr lang="en-ID" sz="1100" dirty="0" err="1">
                <a:solidFill>
                  <a:schemeClr val="tx1"/>
                </a:solidFill>
                <a:latin typeface="Rubik"/>
                <a:ea typeface="Rubik"/>
                <a:cs typeface="Rubik"/>
                <a:sym typeface="Rubik"/>
              </a:rPr>
              <a:t>dihindari</a:t>
            </a:r>
            <a:r>
              <a:rPr lang="en-ID" sz="1100" dirty="0">
                <a:solidFill>
                  <a:schemeClr val="tx1"/>
                </a:solidFill>
                <a:latin typeface="Rubik"/>
                <a:ea typeface="Rubik"/>
                <a:cs typeface="Rubik"/>
                <a:sym typeface="Rubik"/>
              </a:rPr>
              <a:t> (</a:t>
            </a:r>
            <a:r>
              <a:rPr lang="en-ID" sz="1100" dirty="0" err="1">
                <a:solidFill>
                  <a:schemeClr val="tx1"/>
                </a:solidFill>
                <a:latin typeface="Rubik"/>
                <a:ea typeface="Rubik"/>
                <a:cs typeface="Rubik"/>
                <a:sym typeface="Rubik"/>
              </a:rPr>
              <a:t>menghindari</a:t>
            </a:r>
            <a:r>
              <a:rPr lang="en-ID" sz="1100" dirty="0">
                <a:solidFill>
                  <a:schemeClr val="tx1"/>
                </a:solidFill>
                <a:latin typeface="Rubik"/>
                <a:ea typeface="Rubik"/>
                <a:cs typeface="Rubik"/>
                <a:sym typeface="Rubik"/>
              </a:rPr>
              <a:t> 1 </a:t>
            </a:r>
            <a:r>
              <a:rPr lang="en-ID" sz="1100" dirty="0" err="1">
                <a:solidFill>
                  <a:schemeClr val="tx1"/>
                </a:solidFill>
                <a:latin typeface="Rubik"/>
                <a:ea typeface="Rubik"/>
                <a:cs typeface="Rubik"/>
                <a:sym typeface="Rubik"/>
              </a:rPr>
              <a:t>berisiko</a:t>
            </a:r>
            <a:r>
              <a:rPr lang="en-ID" sz="1100" dirty="0">
                <a:solidFill>
                  <a:schemeClr val="tx1"/>
                </a:solidFill>
                <a:latin typeface="Rubik"/>
                <a:ea typeface="Rubik"/>
                <a:cs typeface="Rubik"/>
                <a:sym typeface="Rubik"/>
              </a:rPr>
              <a:t> : 99 </a:t>
            </a:r>
            <a:r>
              <a:rPr lang="en-ID" sz="1100" dirty="0" err="1">
                <a:solidFill>
                  <a:schemeClr val="tx1"/>
                </a:solidFill>
                <a:latin typeface="Rubik"/>
                <a:ea typeface="Rubik"/>
                <a:cs typeface="Rubik"/>
                <a:sym typeface="Rubik"/>
              </a:rPr>
              <a:t>baik</a:t>
            </a:r>
            <a:r>
              <a:rPr lang="en-ID" sz="1100" dirty="0">
                <a:solidFill>
                  <a:schemeClr val="tx1"/>
                </a:solidFill>
                <a:latin typeface="Rubik"/>
                <a:ea typeface="Rubik"/>
                <a:cs typeface="Rubik"/>
                <a:sym typeface="Rubik"/>
              </a:rPr>
              <a:t>).</a:t>
            </a:r>
            <a:endParaRPr lang="en-ID" sz="1200" dirty="0">
              <a:solidFill>
                <a:schemeClr val="tx1"/>
              </a:solidFill>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59"/>
        <p:cNvGrpSpPr/>
        <p:nvPr/>
      </p:nvGrpSpPr>
      <p:grpSpPr>
        <a:xfrm>
          <a:off x="0" y="0"/>
          <a:ext cx="0" cy="0"/>
          <a:chOff x="0" y="0"/>
          <a:chExt cx="0" cy="0"/>
        </a:xfrm>
      </p:grpSpPr>
      <p:pic>
        <p:nvPicPr>
          <p:cNvPr id="160" name="Google Shape;160;p24"/>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61" name="Google Shape;161;p24"/>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62" name="Google Shape;162;p24"/>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63" name="Google Shape;163;p24"/>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164" name="Google Shape;164;p24"/>
          <p:cNvPicPr preferRelativeResize="0"/>
          <p:nvPr/>
        </p:nvPicPr>
        <p:blipFill>
          <a:blip r:embed="rId5">
            <a:alphaModFix/>
          </a:blip>
          <a:stretch>
            <a:fillRect/>
          </a:stretch>
        </p:blipFill>
        <p:spPr>
          <a:xfrm>
            <a:off x="4791975" y="4210025"/>
            <a:ext cx="1741116" cy="64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mt="10000"/>
          </a:blip>
          <a:srcRect/>
          <a:stretch/>
        </p:blipFill>
        <p:spPr>
          <a:xfrm>
            <a:off x="0" y="-6824"/>
            <a:ext cx="9144001" cy="5143501"/>
          </a:xfrm>
          <a:prstGeom prst="rect">
            <a:avLst/>
          </a:prstGeom>
          <a:noFill/>
          <a:ln>
            <a:noFill/>
          </a:ln>
        </p:spPr>
      </p:pic>
      <p:pic>
        <p:nvPicPr>
          <p:cNvPr id="67" name="Google Shape;67;p14"/>
          <p:cNvPicPr preferRelativeResize="0"/>
          <p:nvPr/>
        </p:nvPicPr>
        <p:blipFill rotWithShape="1">
          <a:blip r:embed="rId4">
            <a:alphaModFix/>
          </a:blip>
          <a:srcRect t="5658" b="5649"/>
          <a:stretch/>
        </p:blipFill>
        <p:spPr>
          <a:xfrm>
            <a:off x="7306725" y="0"/>
            <a:ext cx="1399902" cy="541300"/>
          </a:xfrm>
          <a:prstGeom prst="rect">
            <a:avLst/>
          </a:prstGeom>
          <a:noFill/>
          <a:ln>
            <a:noFill/>
          </a:ln>
        </p:spPr>
      </p:pic>
      <p:sp>
        <p:nvSpPr>
          <p:cNvPr id="68" name="Google Shape;68;p14"/>
          <p:cNvSpPr/>
          <p:nvPr/>
        </p:nvSpPr>
        <p:spPr>
          <a:xfrm>
            <a:off x="0" y="0"/>
            <a:ext cx="39387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800" b="1" i="0"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rPr>
              <a:t>MACHINE LEARNING CREDIT RISK PREDICTION</a:t>
            </a:r>
            <a:endParaRPr sz="2800" b="1" i="0" u="none" strike="noStrike" dirty="0">
              <a:ln w="6600">
                <a:solidFill>
                  <a:schemeClr val="accent2"/>
                </a:solidFill>
                <a:prstDash val="solid"/>
              </a:ln>
              <a:solidFill>
                <a:srgbClr val="FFFFFF"/>
              </a:solidFill>
              <a:effectLst>
                <a:outerShdw dist="38100" dir="2700000" algn="tl" rotWithShape="0">
                  <a:schemeClr val="accent2"/>
                </a:outerShdw>
              </a:effectLst>
              <a:latin typeface="Arial"/>
              <a:ea typeface="Arial"/>
              <a:cs typeface="Arial"/>
              <a:sym typeface="Arial"/>
            </a:endParaRPr>
          </a:p>
        </p:txBody>
      </p:sp>
      <p:sp>
        <p:nvSpPr>
          <p:cNvPr id="69" name="Google Shape;69;p14"/>
          <p:cNvSpPr txBox="1"/>
          <p:nvPr/>
        </p:nvSpPr>
        <p:spPr>
          <a:xfrm>
            <a:off x="4867250" y="466763"/>
            <a:ext cx="3504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Rubik SemiBold"/>
              <a:ea typeface="Rubik SemiBold"/>
              <a:cs typeface="Rubik SemiBold"/>
              <a:sym typeface="Rubik SemiBold"/>
            </a:endParaRPr>
          </a:p>
        </p:txBody>
      </p:sp>
      <p:sp>
        <p:nvSpPr>
          <p:cNvPr id="70" name="Google Shape;70;p14"/>
          <p:cNvSpPr txBox="1"/>
          <p:nvPr/>
        </p:nvSpPr>
        <p:spPr>
          <a:xfrm>
            <a:off x="4008525" y="1130175"/>
            <a:ext cx="5037504" cy="2677626"/>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0"/>
              </a:spcBef>
              <a:spcAft>
                <a:spcPts val="1200"/>
              </a:spcAft>
              <a:buSzPts val="1018"/>
              <a:buNone/>
            </a:pPr>
            <a:r>
              <a:rPr lang="en-US" sz="1600" dirty="0">
                <a:solidFill>
                  <a:schemeClr val="dk1"/>
                </a:solidFill>
                <a:latin typeface="Nunito"/>
                <a:ea typeface="Nunito"/>
                <a:cs typeface="Nunito"/>
                <a:sym typeface="Nunito"/>
              </a:rPr>
              <a:t>I’m a graduate of Bachelor of Electrical Engineering at UIN Sunan </a:t>
            </a:r>
            <a:r>
              <a:rPr lang="en-US" sz="1600" dirty="0" err="1">
                <a:solidFill>
                  <a:schemeClr val="dk1"/>
                </a:solidFill>
                <a:latin typeface="Nunito"/>
                <a:ea typeface="Nunito"/>
                <a:cs typeface="Nunito"/>
                <a:sym typeface="Nunito"/>
              </a:rPr>
              <a:t>Gunung</a:t>
            </a:r>
            <a:r>
              <a:rPr lang="en-US" sz="1600" dirty="0">
                <a:solidFill>
                  <a:schemeClr val="dk1"/>
                </a:solidFill>
                <a:latin typeface="Nunito"/>
                <a:ea typeface="Nunito"/>
                <a:cs typeface="Nunito"/>
                <a:sym typeface="Nunito"/>
              </a:rPr>
              <a:t> </a:t>
            </a:r>
            <a:r>
              <a:rPr lang="en-US" sz="1600" dirty="0" err="1">
                <a:solidFill>
                  <a:schemeClr val="dk1"/>
                </a:solidFill>
                <a:latin typeface="Nunito"/>
                <a:ea typeface="Nunito"/>
                <a:cs typeface="Nunito"/>
                <a:sym typeface="Nunito"/>
              </a:rPr>
              <a:t>Djati</a:t>
            </a:r>
            <a:r>
              <a:rPr lang="en-US" sz="1600" dirty="0">
                <a:solidFill>
                  <a:schemeClr val="dk1"/>
                </a:solidFill>
                <a:latin typeface="Nunito"/>
                <a:ea typeface="Nunito"/>
                <a:cs typeface="Nunito"/>
                <a:sym typeface="Nunito"/>
              </a:rPr>
              <a:t> Bandung who is interested in working in the field of Data Analyst / Data Science. Accustomed to using various applications for Data Analysis such as </a:t>
            </a:r>
            <a:r>
              <a:rPr lang="en-US" sz="1600" dirty="0" err="1">
                <a:solidFill>
                  <a:schemeClr val="dk1"/>
                </a:solidFill>
                <a:latin typeface="Nunito"/>
                <a:ea typeface="Nunito"/>
                <a:cs typeface="Nunito"/>
                <a:sym typeface="Nunito"/>
              </a:rPr>
              <a:t>Ms.Excel</a:t>
            </a:r>
            <a:r>
              <a:rPr lang="en-US" sz="1600" dirty="0">
                <a:solidFill>
                  <a:schemeClr val="dk1"/>
                </a:solidFill>
                <a:latin typeface="Nunito"/>
                <a:ea typeface="Nunito"/>
                <a:cs typeface="Nunito"/>
                <a:sym typeface="Nunito"/>
              </a:rPr>
              <a:t>, Tableau, and PostgreSQL, familiar with using the Python Programming Language for Machine Learning modeling. Disciplined and able to work well in a team. Has been active in Campus Organization and Regional Organization activities</a:t>
            </a:r>
            <a:endParaRPr lang="en-US" sz="3200" dirty="0"/>
          </a:p>
        </p:txBody>
      </p:sp>
      <p:sp>
        <p:nvSpPr>
          <p:cNvPr id="71" name="Google Shape;71;p14"/>
          <p:cNvSpPr txBox="1"/>
          <p:nvPr/>
        </p:nvSpPr>
        <p:spPr>
          <a:xfrm>
            <a:off x="4016900" y="1719050"/>
            <a:ext cx="5205300" cy="569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endParaRPr sz="1000">
              <a:latin typeface="Rubik Medium"/>
              <a:ea typeface="Rubik Medium"/>
              <a:cs typeface="Rubik Medium"/>
              <a:sym typeface="Rubik Medium"/>
            </a:endParaRPr>
          </a:p>
          <a:p>
            <a:pPr marL="0" marR="0" lvl="0" indent="0" algn="ctr" rtl="0">
              <a:lnSpc>
                <a:spcPct val="150000"/>
              </a:lnSpc>
              <a:spcBef>
                <a:spcPts val="0"/>
              </a:spcBef>
              <a:spcAft>
                <a:spcPts val="0"/>
              </a:spcAft>
              <a:buClr>
                <a:srgbClr val="000000"/>
              </a:buClr>
              <a:buSzPts val="2000"/>
              <a:buFont typeface="Arial"/>
              <a:buNone/>
            </a:pPr>
            <a:endParaRPr sz="1000">
              <a:latin typeface="Rubik Medium"/>
              <a:ea typeface="Rubik Medium"/>
              <a:cs typeface="Rubik Medium"/>
              <a:sym typeface="Rubik Medium"/>
            </a:endParaRPr>
          </a:p>
        </p:txBody>
      </p:sp>
      <p:sp>
        <p:nvSpPr>
          <p:cNvPr id="72" name="Google Shape;72;p14"/>
          <p:cNvSpPr txBox="1"/>
          <p:nvPr/>
        </p:nvSpPr>
        <p:spPr>
          <a:xfrm>
            <a:off x="612775" y="394380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err="1">
                <a:latin typeface="Rubik Medium"/>
                <a:ea typeface="Rubik Medium"/>
                <a:cs typeface="Rubik Medium"/>
                <a:sym typeface="Rubik Medium"/>
              </a:rPr>
              <a:t>Cianjur</a:t>
            </a:r>
            <a:r>
              <a:rPr lang="en-US" sz="1200" dirty="0">
                <a:latin typeface="Rubik Medium"/>
                <a:ea typeface="Rubik Medium"/>
                <a:cs typeface="Rubik Medium"/>
                <a:sym typeface="Rubik Medium"/>
              </a:rPr>
              <a:t>, </a:t>
            </a:r>
            <a:r>
              <a:rPr lang="en-US" sz="1200" dirty="0" err="1">
                <a:latin typeface="Rubik Medium"/>
                <a:ea typeface="Rubik Medium"/>
                <a:cs typeface="Rubik Medium"/>
                <a:sym typeface="Rubik Medium"/>
              </a:rPr>
              <a:t>Jawa</a:t>
            </a:r>
            <a:r>
              <a:rPr lang="en-US" sz="1200" dirty="0">
                <a:latin typeface="Rubik Medium"/>
                <a:ea typeface="Rubik Medium"/>
                <a:cs typeface="Rubik Medium"/>
                <a:sym typeface="Rubik Medium"/>
              </a:rPr>
              <a:t> Barat</a:t>
            </a:r>
            <a:endParaRPr sz="1200" b="0" i="0" u="none" strike="noStrike" cap="none" dirty="0">
              <a:solidFill>
                <a:srgbClr val="000000"/>
              </a:solidFill>
              <a:latin typeface="Rubik Medium"/>
              <a:ea typeface="Rubik Medium"/>
              <a:cs typeface="Rubik Medium"/>
              <a:sym typeface="Rubik Medium"/>
            </a:endParaRPr>
          </a:p>
        </p:txBody>
      </p:sp>
      <p:pic>
        <p:nvPicPr>
          <p:cNvPr id="73" name="Google Shape;73;p14"/>
          <p:cNvPicPr preferRelativeResize="0"/>
          <p:nvPr/>
        </p:nvPicPr>
        <p:blipFill rotWithShape="1">
          <a:blip r:embed="rId5">
            <a:alphaModFix/>
          </a:blip>
          <a:srcRect/>
          <a:stretch/>
        </p:blipFill>
        <p:spPr>
          <a:xfrm>
            <a:off x="173650" y="4774200"/>
            <a:ext cx="369300" cy="369300"/>
          </a:xfrm>
          <a:prstGeom prst="rect">
            <a:avLst/>
          </a:prstGeom>
          <a:noFill/>
          <a:ln>
            <a:noFill/>
          </a:ln>
        </p:spPr>
      </p:pic>
      <p:pic>
        <p:nvPicPr>
          <p:cNvPr id="74" name="Google Shape;74;p14"/>
          <p:cNvPicPr preferRelativeResize="0"/>
          <p:nvPr/>
        </p:nvPicPr>
        <p:blipFill rotWithShape="1">
          <a:blip r:embed="rId6">
            <a:alphaModFix/>
          </a:blip>
          <a:srcRect/>
          <a:stretch/>
        </p:blipFill>
        <p:spPr>
          <a:xfrm>
            <a:off x="158200" y="3912875"/>
            <a:ext cx="400201" cy="400201"/>
          </a:xfrm>
          <a:prstGeom prst="rect">
            <a:avLst/>
          </a:prstGeom>
          <a:noFill/>
          <a:ln>
            <a:noFill/>
          </a:ln>
        </p:spPr>
      </p:pic>
      <p:pic>
        <p:nvPicPr>
          <p:cNvPr id="75" name="Google Shape;75;p14"/>
          <p:cNvPicPr preferRelativeResize="0"/>
          <p:nvPr/>
        </p:nvPicPr>
        <p:blipFill rotWithShape="1">
          <a:blip r:embed="rId7">
            <a:alphaModFix/>
          </a:blip>
          <a:srcRect/>
          <a:stretch/>
        </p:blipFill>
        <p:spPr>
          <a:xfrm>
            <a:off x="173646" y="4411877"/>
            <a:ext cx="369300" cy="263511"/>
          </a:xfrm>
          <a:prstGeom prst="rect">
            <a:avLst/>
          </a:prstGeom>
          <a:noFill/>
          <a:ln>
            <a:noFill/>
          </a:ln>
        </p:spPr>
      </p:pic>
      <p:sp>
        <p:nvSpPr>
          <p:cNvPr id="76" name="Google Shape;76;p14"/>
          <p:cNvSpPr txBox="1"/>
          <p:nvPr/>
        </p:nvSpPr>
        <p:spPr>
          <a:xfrm>
            <a:off x="612775" y="477420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b="0" i="0" u="none" strike="noStrike" cap="none" dirty="0">
                <a:solidFill>
                  <a:srgbClr val="000000"/>
                </a:solidFill>
                <a:latin typeface="Rubik Medium"/>
                <a:ea typeface="Rubik Medium"/>
                <a:cs typeface="Rubik Medium"/>
                <a:sym typeface="Rubik Medium"/>
              </a:rPr>
              <a:t>Linked.in/in/</a:t>
            </a:r>
            <a:r>
              <a:rPr lang="en-US" sz="1200" b="0" i="0" u="none" strike="noStrike" cap="none" dirty="0" err="1">
                <a:solidFill>
                  <a:srgbClr val="000000"/>
                </a:solidFill>
                <a:latin typeface="Rubik Medium"/>
                <a:ea typeface="Rubik Medium"/>
                <a:cs typeface="Rubik Medium"/>
                <a:sym typeface="Rubik Medium"/>
              </a:rPr>
              <a:t>asepkhoerudin</a:t>
            </a:r>
            <a:endParaRPr sz="1200" b="0" i="0" u="none" strike="noStrike" cap="none" dirty="0">
              <a:solidFill>
                <a:srgbClr val="000000"/>
              </a:solidFill>
              <a:latin typeface="Rubik Medium"/>
              <a:ea typeface="Rubik Medium"/>
              <a:cs typeface="Rubik Medium"/>
              <a:sym typeface="Rubik Medium"/>
            </a:endParaRPr>
          </a:p>
        </p:txBody>
      </p:sp>
      <p:sp>
        <p:nvSpPr>
          <p:cNvPr id="77" name="Google Shape;77;p14"/>
          <p:cNvSpPr txBox="1"/>
          <p:nvPr/>
        </p:nvSpPr>
        <p:spPr>
          <a:xfrm>
            <a:off x="612775"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b="0" i="0" u="none" strike="noStrike" cap="none" dirty="0">
                <a:solidFill>
                  <a:srgbClr val="000000"/>
                </a:solidFill>
                <a:latin typeface="Rubik Medium"/>
                <a:ea typeface="Rubik Medium"/>
                <a:cs typeface="Rubik Medium"/>
                <a:sym typeface="Rubik Medium"/>
              </a:rPr>
              <a:t>aseptkj99@gmail.com</a:t>
            </a:r>
            <a:endParaRPr sz="1200" b="0" i="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3" name="Google Shape;83;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4" name="Google Shape;84;p15"/>
          <p:cNvSpPr txBox="1"/>
          <p:nvPr/>
        </p:nvSpPr>
        <p:spPr>
          <a:xfrm>
            <a:off x="340500" y="1406350"/>
            <a:ext cx="8340300" cy="1754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a:latin typeface="Rubik"/>
                <a:ea typeface="Rubik"/>
                <a:cs typeface="Rubik"/>
                <a:sym typeface="Rubik"/>
              </a:rPr>
              <a:t>Perusahaan multifinance perlu meningkatkan keakuratan penilaian risiko kredit untuk mengoptimalkan keputusan bisnis dan mengurangi kerugian. Kami mengembangkan model machine learning menggunakan data pinjaman dari Lending Club (2007-2014) untuk memprediksi risiko kredit, dengan fokus pada metrik bisnis seperti kerugian dan margin keuntungan bersih. Analisis data ini bertujuan untuk mengidentifikasi pola yang mengindikasikan pinjaman berpotensi buruk atau berisiko, tanpa asumsi yang kuat, untuk mendukung pengambilan keputusan investasi.</a:t>
            </a:r>
            <a:endParaRPr sz="1200" b="0" i="0" u="none" strike="noStrike" cap="none">
              <a:solidFill>
                <a:srgbClr val="000000"/>
              </a:solidFill>
              <a:latin typeface="Rubik"/>
              <a:ea typeface="Rubik"/>
              <a:cs typeface="Rubik"/>
              <a:sym typeface="Rubik"/>
            </a:endParaRPr>
          </a:p>
        </p:txBody>
      </p:sp>
      <p:sp>
        <p:nvSpPr>
          <p:cNvPr id="85" name="Google Shape;85;p15"/>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86" name="Google Shape;86;p15"/>
          <p:cNvSpPr txBox="1"/>
          <p:nvPr/>
        </p:nvSpPr>
        <p:spPr>
          <a:xfrm>
            <a:off x="6054900" y="4058325"/>
            <a:ext cx="3089100"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sz="1200" b="1" i="0" u="none" strike="noStrike" cap="none" dirty="0">
                <a:solidFill>
                  <a:srgbClr val="000000"/>
                </a:solidFill>
                <a:latin typeface="Rubik"/>
                <a:ea typeface="Rubik"/>
                <a:cs typeface="Rubik"/>
                <a:sym typeface="Rubik"/>
              </a:rPr>
              <a:t>Project explanation video </a:t>
            </a:r>
            <a:r>
              <a:rPr lang="en" sz="1200" b="1" i="0" u="none" strike="noStrike" cap="none" dirty="0">
                <a:solidFill>
                  <a:schemeClr val="accent5"/>
                </a:solidFill>
                <a:latin typeface="Rubik"/>
                <a:ea typeface="Rubik"/>
                <a:cs typeface="Rubik"/>
                <a:sym typeface="Rubik"/>
                <a:hlinkClick r:id="rId5"/>
              </a:rPr>
              <a:t>here</a:t>
            </a:r>
            <a:r>
              <a:rPr lang="en" sz="1200" b="1" i="0" u="none" strike="noStrike" cap="none" dirty="0">
                <a:solidFill>
                  <a:srgbClr val="000000"/>
                </a:solidFill>
                <a:latin typeface="Rubik"/>
                <a:ea typeface="Rubik"/>
                <a:cs typeface="Rubik"/>
                <a:sym typeface="Rubik"/>
              </a:rPr>
              <a:t>!</a:t>
            </a:r>
            <a:endParaRPr sz="1200" b="1" i="0" u="none" strike="noStrike" cap="none" dirty="0">
              <a:solidFill>
                <a:srgbClr val="000000"/>
              </a:solidFill>
              <a:latin typeface="Rubik"/>
              <a:ea typeface="Rubik"/>
              <a:cs typeface="Rubik"/>
              <a:sym typeface="Rubik"/>
            </a:endParaRPr>
          </a:p>
        </p:txBody>
      </p:sp>
      <p:sp>
        <p:nvSpPr>
          <p:cNvPr id="87" name="Google Shape;87;p15"/>
          <p:cNvSpPr txBox="1"/>
          <p:nvPr/>
        </p:nvSpPr>
        <p:spPr>
          <a:xfrm>
            <a:off x="0" y="3962100"/>
            <a:ext cx="3423000" cy="3387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endParaRPr sz="1000" b="1" i="1" u="none" strike="noStrike" cap="none">
              <a:solidFill>
                <a:srgbClr val="000000"/>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3" name="Google Shape;93;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4" name="Google Shape;94;p16"/>
          <p:cNvSpPr txBox="1"/>
          <p:nvPr/>
        </p:nvSpPr>
        <p:spPr>
          <a:xfrm>
            <a:off x="340500" y="1406350"/>
            <a:ext cx="5604600" cy="3980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id/x partners didirikan pada tahun 2002 oleh mantan bankir dan konsultan manajemen yang memiliki pengalaman luas dalam manajemen siklus dan proses kredit, pengembangan skoring, dan manajemen kinerja. Pengalaman gabungan kami telah melayani korporasi di seluruh wilayah Asia dan Australia serta di berbagai industri, khususnya layanan keuangan, telekomunikasi, manufaktur, dan ritel.</a:t>
            </a: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id/x partners menyediakan layanan konsultasi yang mengkhususkan diri dalam memanfaatkan solusi analitik data dan pengambilan keputusan (DAD) yang dikombinasikan dengan disiplin manajemen risiko dan pemasaran terintegrasi untuk membantu klien mengoptimalkan profitabilitas portofolio dan proses bisnis.</a:t>
            </a: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Layanan konsultasi yang komprehensif dan solusi teknologi yang ditawarkan oleh id/x partners menjadikannya sebagai penyedia layanan terpadu.</a:t>
            </a:r>
            <a:endParaRPr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endParaRPr sz="1200" b="1">
              <a:latin typeface="Rubik"/>
              <a:ea typeface="Rubik"/>
              <a:cs typeface="Rubik"/>
              <a:sym typeface="Rubik"/>
            </a:endParaRPr>
          </a:p>
        </p:txBody>
      </p:sp>
      <p:sp>
        <p:nvSpPr>
          <p:cNvPr id="95" name="Google Shape;95;p16"/>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6" name="Google Shape;96;p16"/>
          <p:cNvPicPr preferRelativeResize="0"/>
          <p:nvPr/>
        </p:nvPicPr>
        <p:blipFill>
          <a:blip r:embed="rId5">
            <a:alphaModFix/>
          </a:blip>
          <a:stretch>
            <a:fillRect/>
          </a:stretch>
        </p:blipFill>
        <p:spPr>
          <a:xfrm>
            <a:off x="6138313" y="1853525"/>
            <a:ext cx="2257425"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DATASET</a:t>
            </a:r>
            <a:endParaRPr sz="2700" b="1" dirty="0">
              <a:solidFill>
                <a:schemeClr val="accent5"/>
              </a:solidFill>
              <a:latin typeface="Rubik"/>
              <a:ea typeface="Rubik"/>
              <a:cs typeface="Rubik"/>
              <a:sym typeface="Rubik"/>
            </a:endParaRPr>
          </a:p>
        </p:txBody>
      </p:sp>
      <p:sp>
        <p:nvSpPr>
          <p:cNvPr id="5" name="Rectangle 4">
            <a:extLst>
              <a:ext uri="{FF2B5EF4-FFF2-40B4-BE49-F238E27FC236}">
                <a16:creationId xmlns:a16="http://schemas.microsoft.com/office/drawing/2014/main" id="{EC78C382-6B53-D93D-5AD4-4638EDDBDE5D}"/>
              </a:ext>
            </a:extLst>
          </p:cNvPr>
          <p:cNvSpPr/>
          <p:nvPr/>
        </p:nvSpPr>
        <p:spPr>
          <a:xfrm>
            <a:off x="487024" y="785925"/>
            <a:ext cx="8169951" cy="4143456"/>
          </a:xfrm>
          <a:prstGeom prst="rect">
            <a:avLst/>
          </a:prstGeom>
        </p:spPr>
        <p:style>
          <a:lnRef idx="2">
            <a:schemeClr val="accent5"/>
          </a:lnRef>
          <a:fillRef idx="1">
            <a:schemeClr val="lt1"/>
          </a:fillRef>
          <a:effectRef idx="0">
            <a:schemeClr val="accent5"/>
          </a:effectRef>
          <a:fontRef idx="minor">
            <a:schemeClr val="dk1"/>
          </a:fontRef>
        </p:style>
        <p:txBody>
          <a:bodyPr numCol="2" rtlCol="0" anchor="t"/>
          <a:lstStyle/>
          <a:p>
            <a:r>
              <a:rPr lang="en-ID" sz="700" dirty="0"/>
              <a:t>Dataset </a:t>
            </a:r>
            <a:r>
              <a:rPr lang="en-ID" sz="700" dirty="0" err="1"/>
              <a:t>terdiri</a:t>
            </a:r>
            <a:r>
              <a:rPr lang="en-ID" sz="700" dirty="0"/>
              <a:t> </a:t>
            </a:r>
            <a:r>
              <a:rPr lang="en-ID" sz="700" dirty="0" err="1"/>
              <a:t>dari</a:t>
            </a:r>
            <a:r>
              <a:rPr lang="en-ID" sz="700" dirty="0"/>
              <a:t> 466285 baris an 75 </a:t>
            </a:r>
            <a:r>
              <a:rPr lang="en-ID" sz="700" dirty="0" err="1"/>
              <a:t>fitur</a:t>
            </a:r>
            <a:endParaRPr lang="en-ID" sz="700" dirty="0"/>
          </a:p>
          <a:p>
            <a:pPr marL="171450" indent="-171450">
              <a:buFont typeface="Arial" panose="020B0604020202020204" pitchFamily="34" charset="0"/>
              <a:buChar char="–"/>
            </a:pPr>
            <a:r>
              <a:rPr lang="en-ID" sz="700" b="1" dirty="0"/>
              <a:t>Unnamed: 0: </a:t>
            </a:r>
            <a:r>
              <a:rPr lang="en-ID" sz="700" dirty="0"/>
              <a:t>Kolom </a:t>
            </a:r>
            <a:r>
              <a:rPr lang="en-ID" sz="700" dirty="0" err="1"/>
              <a:t>indeks</a:t>
            </a:r>
            <a:r>
              <a:rPr lang="en-ID" sz="700" dirty="0"/>
              <a:t>,</a:t>
            </a:r>
          </a:p>
          <a:p>
            <a:pPr marL="171450" indent="-171450">
              <a:buFont typeface="Arial" panose="020B0604020202020204" pitchFamily="34" charset="0"/>
              <a:buChar char="–"/>
            </a:pPr>
            <a:r>
              <a:rPr lang="en-ID" sz="700" b="1" dirty="0"/>
              <a:t>id: </a:t>
            </a:r>
            <a:r>
              <a:rPr lang="en-ID" sz="700" dirty="0"/>
              <a:t>ID </a:t>
            </a:r>
            <a:r>
              <a:rPr lang="en-ID" sz="700" dirty="0" err="1"/>
              <a:t>unik</a:t>
            </a:r>
            <a:r>
              <a:rPr lang="en-ID" sz="700" dirty="0"/>
              <a:t> </a:t>
            </a:r>
            <a:r>
              <a:rPr lang="en-ID" sz="700" dirty="0" err="1"/>
              <a:t>untuk</a:t>
            </a:r>
            <a:r>
              <a:rPr lang="en-ID" sz="700" dirty="0"/>
              <a:t> </a:t>
            </a:r>
            <a:r>
              <a:rPr lang="en-ID" sz="700" dirty="0" err="1"/>
              <a:t>setiap</a:t>
            </a:r>
            <a:r>
              <a:rPr lang="en-ID" sz="700" dirty="0"/>
              <a:t> </a:t>
            </a:r>
            <a:r>
              <a:rPr lang="en-ID" sz="700" dirty="0" err="1"/>
              <a:t>pinjaman</a:t>
            </a:r>
            <a:r>
              <a:rPr lang="en-ID" sz="700" dirty="0"/>
              <a:t>.</a:t>
            </a:r>
          </a:p>
          <a:p>
            <a:pPr marL="171450" indent="-171450">
              <a:buFont typeface="Arial" panose="020B0604020202020204" pitchFamily="34" charset="0"/>
              <a:buChar char="–"/>
            </a:pPr>
            <a:r>
              <a:rPr lang="en-ID" sz="700" b="1" dirty="0" err="1"/>
              <a:t>member_id</a:t>
            </a:r>
            <a:r>
              <a:rPr lang="en-ID" sz="700" b="1" dirty="0"/>
              <a:t>: </a:t>
            </a:r>
            <a:r>
              <a:rPr lang="en-ID" sz="700" dirty="0"/>
              <a:t>ID </a:t>
            </a:r>
            <a:r>
              <a:rPr lang="en-ID" sz="700" dirty="0" err="1"/>
              <a:t>unik</a:t>
            </a:r>
            <a:r>
              <a:rPr lang="en-ID" sz="700" dirty="0"/>
              <a:t> </a:t>
            </a:r>
            <a:r>
              <a:rPr lang="en-ID" sz="700" dirty="0" err="1"/>
              <a:t>untuk</a:t>
            </a:r>
            <a:r>
              <a:rPr lang="en-ID" sz="700" dirty="0"/>
              <a:t> </a:t>
            </a:r>
            <a:r>
              <a:rPr lang="en-ID" sz="700" dirty="0" err="1"/>
              <a:t>setiap</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loan_amnt</a:t>
            </a:r>
            <a:r>
              <a:rPr lang="en-ID" sz="700" b="1" dirty="0"/>
              <a:t>: </a:t>
            </a:r>
            <a:r>
              <a:rPr lang="en-ID" sz="700" dirty="0" err="1"/>
              <a:t>Jumlah</a:t>
            </a:r>
            <a:r>
              <a:rPr lang="en-ID" sz="700" dirty="0"/>
              <a:t> </a:t>
            </a:r>
            <a:r>
              <a:rPr lang="en-ID" sz="700" dirty="0" err="1"/>
              <a:t>pinjaman</a:t>
            </a:r>
            <a:r>
              <a:rPr lang="en-ID" sz="700" dirty="0"/>
              <a:t> yang </a:t>
            </a:r>
            <a:r>
              <a:rPr lang="en-ID" sz="700" dirty="0" err="1"/>
              <a:t>diberikan</a:t>
            </a:r>
            <a:r>
              <a:rPr lang="en-ID" sz="700" dirty="0"/>
              <a:t>.</a:t>
            </a:r>
          </a:p>
          <a:p>
            <a:pPr marL="171450" indent="-171450">
              <a:buFont typeface="Arial" panose="020B0604020202020204" pitchFamily="34" charset="0"/>
              <a:buChar char="–"/>
            </a:pPr>
            <a:r>
              <a:rPr lang="en-ID" sz="700" b="1" dirty="0" err="1"/>
              <a:t>funded_amnt</a:t>
            </a:r>
            <a:r>
              <a:rPr lang="en-ID" sz="700" dirty="0"/>
              <a:t>: </a:t>
            </a:r>
            <a:r>
              <a:rPr lang="en-ID" sz="700" dirty="0" err="1"/>
              <a:t>Jumlah</a:t>
            </a:r>
            <a:r>
              <a:rPr lang="en-ID" sz="700" dirty="0"/>
              <a:t> </a:t>
            </a:r>
            <a:r>
              <a:rPr lang="en-ID" sz="700" dirty="0" err="1"/>
              <a:t>pinjaman</a:t>
            </a:r>
            <a:r>
              <a:rPr lang="en-ID" sz="700" dirty="0"/>
              <a:t> yang </a:t>
            </a:r>
            <a:r>
              <a:rPr lang="en-ID" sz="700" dirty="0" err="1"/>
              <a:t>didanai</a:t>
            </a:r>
            <a:r>
              <a:rPr lang="en-ID" sz="700" dirty="0"/>
              <a:t>.</a:t>
            </a:r>
          </a:p>
          <a:p>
            <a:pPr marL="171450" indent="-171450">
              <a:buFont typeface="Arial" panose="020B0604020202020204" pitchFamily="34" charset="0"/>
              <a:buChar char="–"/>
            </a:pPr>
            <a:r>
              <a:rPr lang="en-ID" sz="700" b="1" dirty="0" err="1"/>
              <a:t>funded_amnt_inv</a:t>
            </a:r>
            <a:r>
              <a:rPr lang="en-ID" sz="700" b="1" dirty="0"/>
              <a:t>: </a:t>
            </a:r>
            <a:r>
              <a:rPr lang="en-ID" sz="700" dirty="0" err="1"/>
              <a:t>Jumlah</a:t>
            </a:r>
            <a:r>
              <a:rPr lang="en-ID" sz="700" dirty="0"/>
              <a:t> </a:t>
            </a:r>
            <a:r>
              <a:rPr lang="en-ID" sz="700" dirty="0" err="1"/>
              <a:t>investasi</a:t>
            </a:r>
            <a:r>
              <a:rPr lang="en-ID" sz="700" dirty="0"/>
              <a:t> </a:t>
            </a:r>
            <a:r>
              <a:rPr lang="en-ID" sz="700" dirty="0" err="1"/>
              <a:t>dalam</a:t>
            </a:r>
            <a:r>
              <a:rPr lang="en-ID" sz="700" dirty="0"/>
              <a:t> </a:t>
            </a:r>
            <a:r>
              <a:rPr lang="en-ID" sz="700" dirty="0" err="1"/>
              <a:t>pinjaman</a:t>
            </a:r>
            <a:r>
              <a:rPr lang="en-ID" sz="700" dirty="0"/>
              <a:t> </a:t>
            </a:r>
            <a:r>
              <a:rPr lang="en-ID" sz="700" dirty="0" err="1"/>
              <a:t>tersebut</a:t>
            </a:r>
            <a:r>
              <a:rPr lang="en-ID" sz="700" dirty="0"/>
              <a:t>.</a:t>
            </a:r>
          </a:p>
          <a:p>
            <a:pPr marL="171450" indent="-171450">
              <a:buFont typeface="Arial" panose="020B0604020202020204" pitchFamily="34" charset="0"/>
              <a:buChar char="–"/>
            </a:pPr>
            <a:r>
              <a:rPr lang="en-ID" sz="700" b="1" dirty="0"/>
              <a:t>term: </a:t>
            </a:r>
            <a:r>
              <a:rPr lang="en-ID" sz="700" dirty="0"/>
              <a:t>Lama </a:t>
            </a:r>
            <a:r>
              <a:rPr lang="en-ID" sz="700" dirty="0" err="1"/>
              <a:t>waktu</a:t>
            </a:r>
            <a:r>
              <a:rPr lang="en-ID" sz="700" dirty="0"/>
              <a:t> </a:t>
            </a:r>
            <a:r>
              <a:rPr lang="en-ID" sz="700" dirty="0" err="1"/>
              <a:t>pembayaran</a:t>
            </a:r>
            <a:r>
              <a:rPr lang="en-ID" sz="700" dirty="0"/>
              <a:t> </a:t>
            </a:r>
            <a:r>
              <a:rPr lang="en-ID" sz="700" dirty="0" err="1"/>
              <a:t>pinjaman</a:t>
            </a:r>
            <a:r>
              <a:rPr lang="en-ID" sz="700" dirty="0"/>
              <a:t> (</a:t>
            </a:r>
            <a:r>
              <a:rPr lang="en-ID" sz="700" dirty="0" err="1"/>
              <a:t>misalnya</a:t>
            </a:r>
            <a:r>
              <a:rPr lang="en-ID" sz="700" dirty="0"/>
              <a:t> 36 </a:t>
            </a:r>
            <a:r>
              <a:rPr lang="en-ID" sz="700" dirty="0" err="1"/>
              <a:t>atau</a:t>
            </a:r>
            <a:r>
              <a:rPr lang="en-ID" sz="700" dirty="0"/>
              <a:t> 60 </a:t>
            </a:r>
            <a:r>
              <a:rPr lang="en-ID" sz="700" dirty="0" err="1"/>
              <a:t>bulan</a:t>
            </a:r>
            <a:r>
              <a:rPr lang="en-ID" sz="700" dirty="0"/>
              <a:t>).</a:t>
            </a:r>
          </a:p>
          <a:p>
            <a:pPr marL="171450" indent="-171450">
              <a:buFont typeface="Arial" panose="020B0604020202020204" pitchFamily="34" charset="0"/>
              <a:buChar char="–"/>
            </a:pPr>
            <a:r>
              <a:rPr lang="en-ID" sz="700" b="1" dirty="0" err="1"/>
              <a:t>int_rate</a:t>
            </a:r>
            <a:r>
              <a:rPr lang="en-ID" sz="700" b="1" dirty="0"/>
              <a:t>: </a:t>
            </a:r>
            <a:r>
              <a:rPr lang="en-ID" sz="700" dirty="0" err="1"/>
              <a:t>Suku</a:t>
            </a:r>
            <a:r>
              <a:rPr lang="en-ID" sz="700" dirty="0"/>
              <a:t> </a:t>
            </a:r>
            <a:r>
              <a:rPr lang="en-ID" sz="700" dirty="0" err="1"/>
              <a:t>bunga</a:t>
            </a:r>
            <a:r>
              <a:rPr lang="en-ID" sz="700" dirty="0"/>
              <a:t> </a:t>
            </a:r>
            <a:r>
              <a:rPr lang="en-ID" sz="700" dirty="0" err="1"/>
              <a:t>pinjaman</a:t>
            </a:r>
            <a:r>
              <a:rPr lang="en-ID" sz="700" b="1" dirty="0"/>
              <a:t>.</a:t>
            </a:r>
          </a:p>
          <a:p>
            <a:pPr marL="171450" indent="-171450">
              <a:buFont typeface="Arial" panose="020B0604020202020204" pitchFamily="34" charset="0"/>
              <a:buChar char="–"/>
            </a:pPr>
            <a:r>
              <a:rPr lang="en-ID" sz="700" b="1" dirty="0" err="1"/>
              <a:t>installment</a:t>
            </a:r>
            <a:r>
              <a:rPr lang="en-ID" sz="700" b="1" dirty="0"/>
              <a:t>: </a:t>
            </a:r>
            <a:r>
              <a:rPr lang="en-ID" sz="700" dirty="0" err="1"/>
              <a:t>Jumlah</a:t>
            </a:r>
            <a:r>
              <a:rPr lang="en-ID" sz="700" dirty="0"/>
              <a:t> </a:t>
            </a:r>
            <a:r>
              <a:rPr lang="en-ID" sz="700" dirty="0" err="1"/>
              <a:t>cicilan</a:t>
            </a:r>
            <a:r>
              <a:rPr lang="en-ID" sz="700" dirty="0"/>
              <a:t> </a:t>
            </a:r>
            <a:r>
              <a:rPr lang="en-ID" sz="700" dirty="0" err="1"/>
              <a:t>bulanan</a:t>
            </a:r>
            <a:r>
              <a:rPr lang="en-ID" sz="700" dirty="0"/>
              <a:t> yang </a:t>
            </a:r>
            <a:r>
              <a:rPr lang="en-ID" sz="700" dirty="0" err="1"/>
              <a:t>harus</a:t>
            </a:r>
            <a:r>
              <a:rPr lang="en-ID" sz="700" dirty="0"/>
              <a:t> </a:t>
            </a:r>
            <a:r>
              <a:rPr lang="en-ID" sz="700" dirty="0" err="1"/>
              <a:t>dibayar</a:t>
            </a:r>
            <a:r>
              <a:rPr lang="en-ID" sz="700" dirty="0"/>
              <a:t> oleh </a:t>
            </a:r>
            <a:r>
              <a:rPr lang="en-ID" sz="700" dirty="0" err="1"/>
              <a:t>peminjam</a:t>
            </a:r>
            <a:r>
              <a:rPr lang="en-ID" sz="700" b="1" dirty="0"/>
              <a:t>.</a:t>
            </a:r>
          </a:p>
          <a:p>
            <a:pPr marL="171450" indent="-171450">
              <a:buFont typeface="Arial" panose="020B0604020202020204" pitchFamily="34" charset="0"/>
              <a:buChar char="–"/>
            </a:pPr>
            <a:r>
              <a:rPr lang="en-ID" sz="700" b="1" dirty="0"/>
              <a:t>grade: </a:t>
            </a:r>
            <a:r>
              <a:rPr lang="en-ID" sz="700" dirty="0" err="1"/>
              <a:t>Peringkat</a:t>
            </a:r>
            <a:r>
              <a:rPr lang="en-ID" sz="700" dirty="0"/>
              <a:t> </a:t>
            </a:r>
            <a:r>
              <a:rPr lang="en-ID" sz="700" dirty="0" err="1"/>
              <a:t>kredit</a:t>
            </a:r>
            <a:r>
              <a:rPr lang="en-ID" sz="700" dirty="0"/>
              <a:t> </a:t>
            </a:r>
            <a:r>
              <a:rPr lang="en-ID" sz="700" dirty="0" err="1"/>
              <a:t>dari</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sub_grade</a:t>
            </a:r>
            <a:r>
              <a:rPr lang="en-ID" sz="700" b="1" dirty="0"/>
              <a:t>: </a:t>
            </a:r>
            <a:r>
              <a:rPr lang="en-ID" sz="700" dirty="0"/>
              <a:t>Sub-</a:t>
            </a:r>
            <a:r>
              <a:rPr lang="en-ID" sz="700" dirty="0" err="1"/>
              <a:t>peringkat</a:t>
            </a:r>
            <a:r>
              <a:rPr lang="en-ID" sz="700" dirty="0"/>
              <a:t> </a:t>
            </a:r>
            <a:r>
              <a:rPr lang="en-ID" sz="700" dirty="0" err="1"/>
              <a:t>kredit</a:t>
            </a:r>
            <a:r>
              <a:rPr lang="en-ID" sz="700" dirty="0"/>
              <a:t> </a:t>
            </a:r>
            <a:r>
              <a:rPr lang="en-ID" sz="700" dirty="0" err="1"/>
              <a:t>dari</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emp_title</a:t>
            </a:r>
            <a:r>
              <a:rPr lang="en-ID" sz="700" b="1" dirty="0"/>
              <a:t>: </a:t>
            </a:r>
            <a:r>
              <a:rPr lang="en-ID" sz="700" dirty="0" err="1"/>
              <a:t>Judul</a:t>
            </a:r>
            <a:r>
              <a:rPr lang="en-ID" sz="700" dirty="0"/>
              <a:t> </a:t>
            </a:r>
            <a:r>
              <a:rPr lang="en-ID" sz="700" dirty="0" err="1"/>
              <a:t>pekerjaan</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emp_length</a:t>
            </a:r>
            <a:r>
              <a:rPr lang="en-ID" sz="700" b="1" dirty="0"/>
              <a:t>: </a:t>
            </a:r>
            <a:r>
              <a:rPr lang="en-ID" sz="700" dirty="0"/>
              <a:t>Lama </a:t>
            </a:r>
            <a:r>
              <a:rPr lang="en-ID" sz="700" dirty="0" err="1"/>
              <a:t>waktu</a:t>
            </a:r>
            <a:r>
              <a:rPr lang="en-ID" sz="700" dirty="0"/>
              <a:t> </a:t>
            </a:r>
            <a:r>
              <a:rPr lang="en-ID" sz="700" dirty="0" err="1"/>
              <a:t>bekerja</a:t>
            </a:r>
            <a:r>
              <a:rPr lang="en-ID" sz="700" dirty="0"/>
              <a:t> </a:t>
            </a:r>
            <a:r>
              <a:rPr lang="en-ID" sz="700" dirty="0" err="1"/>
              <a:t>peminjam</a:t>
            </a:r>
            <a:r>
              <a:rPr lang="en-ID" sz="700" dirty="0"/>
              <a:t> </a:t>
            </a:r>
            <a:r>
              <a:rPr lang="en-ID" sz="700" dirty="0" err="1"/>
              <a:t>dalam</a:t>
            </a:r>
            <a:r>
              <a:rPr lang="en-ID" sz="700" dirty="0"/>
              <a:t> </a:t>
            </a:r>
            <a:r>
              <a:rPr lang="en-ID" sz="700" dirty="0" err="1"/>
              <a:t>tahun</a:t>
            </a:r>
            <a:r>
              <a:rPr lang="en-ID" sz="700" dirty="0"/>
              <a:t>.</a:t>
            </a:r>
          </a:p>
          <a:p>
            <a:pPr marL="171450" indent="-171450">
              <a:buFont typeface="Arial" panose="020B0604020202020204" pitchFamily="34" charset="0"/>
              <a:buChar char="–"/>
            </a:pPr>
            <a:r>
              <a:rPr lang="en-ID" sz="700" b="1" dirty="0" err="1"/>
              <a:t>home_ownership</a:t>
            </a:r>
            <a:r>
              <a:rPr lang="en-ID" sz="700" b="1" dirty="0"/>
              <a:t>: </a:t>
            </a:r>
            <a:r>
              <a:rPr lang="en-ID" sz="700" dirty="0"/>
              <a:t>Status </a:t>
            </a:r>
            <a:r>
              <a:rPr lang="en-ID" sz="700" dirty="0" err="1"/>
              <a:t>kepemilikan</a:t>
            </a:r>
            <a:r>
              <a:rPr lang="en-ID" sz="700" dirty="0"/>
              <a:t> </a:t>
            </a:r>
            <a:r>
              <a:rPr lang="en-ID" sz="700" dirty="0" err="1"/>
              <a:t>rumah</a:t>
            </a:r>
            <a:r>
              <a:rPr lang="en-ID" sz="700" dirty="0"/>
              <a:t> </a:t>
            </a:r>
            <a:r>
              <a:rPr lang="en-ID" sz="700" dirty="0" err="1"/>
              <a:t>peminjam</a:t>
            </a:r>
            <a:r>
              <a:rPr lang="en-ID" sz="700" dirty="0"/>
              <a:t> (</a:t>
            </a:r>
            <a:r>
              <a:rPr lang="en-ID" sz="700" dirty="0" err="1"/>
              <a:t>misalnya</a:t>
            </a:r>
            <a:r>
              <a:rPr lang="en-ID" sz="700" dirty="0"/>
              <a:t>, rent, own, mortgage).</a:t>
            </a:r>
          </a:p>
          <a:p>
            <a:pPr marL="171450" indent="-171450">
              <a:buFont typeface="Arial" panose="020B0604020202020204" pitchFamily="34" charset="0"/>
              <a:buChar char="–"/>
            </a:pPr>
            <a:r>
              <a:rPr lang="en-ID" sz="700" b="1" dirty="0" err="1"/>
              <a:t>annual_inc</a:t>
            </a:r>
            <a:r>
              <a:rPr lang="en-ID" sz="700" b="1" dirty="0"/>
              <a:t>: </a:t>
            </a:r>
            <a:r>
              <a:rPr lang="en-ID" sz="700" dirty="0" err="1"/>
              <a:t>Pendapatan</a:t>
            </a:r>
            <a:r>
              <a:rPr lang="en-ID" sz="700" dirty="0"/>
              <a:t> </a:t>
            </a:r>
            <a:r>
              <a:rPr lang="en-ID" sz="700" dirty="0" err="1"/>
              <a:t>tahunan</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verification_status</a:t>
            </a:r>
            <a:r>
              <a:rPr lang="en-ID" sz="700" b="1" dirty="0"/>
              <a:t>: </a:t>
            </a:r>
            <a:r>
              <a:rPr lang="en-ID" sz="700" dirty="0"/>
              <a:t>Status </a:t>
            </a:r>
            <a:r>
              <a:rPr lang="en-ID" sz="700" dirty="0" err="1"/>
              <a:t>verifikasi</a:t>
            </a:r>
            <a:r>
              <a:rPr lang="en-ID" sz="700" dirty="0"/>
              <a:t> </a:t>
            </a:r>
            <a:r>
              <a:rPr lang="en-ID" sz="700" dirty="0" err="1"/>
              <a:t>pendapatan</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issue_d</a:t>
            </a:r>
            <a:r>
              <a:rPr lang="en-ID" sz="700" b="1" dirty="0"/>
              <a:t>: </a:t>
            </a:r>
            <a:r>
              <a:rPr lang="en-ID" sz="700" dirty="0" err="1"/>
              <a:t>Tanggal</a:t>
            </a:r>
            <a:r>
              <a:rPr lang="en-ID" sz="700" dirty="0"/>
              <a:t> </a:t>
            </a:r>
            <a:r>
              <a:rPr lang="en-ID" sz="700" dirty="0" err="1"/>
              <a:t>pinjaman</a:t>
            </a:r>
            <a:r>
              <a:rPr lang="en-ID" sz="700" dirty="0"/>
              <a:t> </a:t>
            </a:r>
            <a:r>
              <a:rPr lang="en-ID" sz="700" dirty="0" err="1"/>
              <a:t>dikeluarkan</a:t>
            </a:r>
            <a:r>
              <a:rPr lang="en-ID" sz="700" dirty="0"/>
              <a:t>.</a:t>
            </a:r>
          </a:p>
          <a:p>
            <a:pPr marL="171450" indent="-171450">
              <a:buFont typeface="Arial" panose="020B0604020202020204" pitchFamily="34" charset="0"/>
              <a:buChar char="–"/>
            </a:pPr>
            <a:r>
              <a:rPr lang="en-ID" sz="700" b="1" dirty="0" err="1"/>
              <a:t>loan_status</a:t>
            </a:r>
            <a:r>
              <a:rPr lang="en-ID" sz="700" b="1" dirty="0"/>
              <a:t>: </a:t>
            </a:r>
            <a:r>
              <a:rPr lang="en-ID" sz="700" dirty="0"/>
              <a:t>Status </a:t>
            </a:r>
            <a:r>
              <a:rPr lang="en-ID" sz="700" dirty="0" err="1"/>
              <a:t>pinjaman</a:t>
            </a:r>
            <a:r>
              <a:rPr lang="en-ID" sz="700" dirty="0"/>
              <a:t> (</a:t>
            </a:r>
            <a:r>
              <a:rPr lang="en-ID" sz="700" dirty="0" err="1"/>
              <a:t>misalnya</a:t>
            </a:r>
            <a:r>
              <a:rPr lang="en-ID" sz="700" dirty="0"/>
              <a:t>, fully paid, charged off).</a:t>
            </a:r>
          </a:p>
          <a:p>
            <a:pPr marL="171450" indent="-171450">
              <a:buFont typeface="Arial" panose="020B0604020202020204" pitchFamily="34" charset="0"/>
              <a:buChar char="–"/>
            </a:pPr>
            <a:r>
              <a:rPr lang="en-ID" sz="700" b="1" dirty="0" err="1"/>
              <a:t>pymnt_plan</a:t>
            </a:r>
            <a:r>
              <a:rPr lang="en-ID" sz="700" b="1" dirty="0"/>
              <a:t>: </a:t>
            </a:r>
            <a:r>
              <a:rPr lang="en-ID" sz="700" dirty="0" err="1"/>
              <a:t>Rencana</a:t>
            </a:r>
            <a:r>
              <a:rPr lang="en-ID" sz="700" dirty="0"/>
              <a:t> </a:t>
            </a:r>
            <a:r>
              <a:rPr lang="en-ID" sz="700" dirty="0" err="1"/>
              <a:t>pembayaran</a:t>
            </a:r>
            <a:r>
              <a:rPr lang="en-ID" sz="700" dirty="0"/>
              <a:t> (</a:t>
            </a:r>
            <a:r>
              <a:rPr lang="en-ID" sz="700" dirty="0" err="1"/>
              <a:t>apakah</a:t>
            </a:r>
            <a:r>
              <a:rPr lang="en-ID" sz="700" dirty="0"/>
              <a:t> </a:t>
            </a:r>
            <a:r>
              <a:rPr lang="en-ID" sz="700" dirty="0" err="1"/>
              <a:t>ada</a:t>
            </a:r>
            <a:r>
              <a:rPr lang="en-ID" sz="700" dirty="0"/>
              <a:t> </a:t>
            </a:r>
            <a:r>
              <a:rPr lang="en-ID" sz="700" dirty="0" err="1"/>
              <a:t>atau</a:t>
            </a:r>
            <a:r>
              <a:rPr lang="en-ID" sz="700" dirty="0"/>
              <a:t> </a:t>
            </a:r>
            <a:r>
              <a:rPr lang="en-ID" sz="700" dirty="0" err="1"/>
              <a:t>tidak</a:t>
            </a:r>
            <a:r>
              <a:rPr lang="en-ID" sz="700" dirty="0"/>
              <a:t>).</a:t>
            </a:r>
          </a:p>
          <a:p>
            <a:pPr marL="171450" indent="-171450">
              <a:buFont typeface="Arial" panose="020B0604020202020204" pitchFamily="34" charset="0"/>
              <a:buChar char="–"/>
            </a:pPr>
            <a:r>
              <a:rPr lang="en-ID" sz="700" b="1" dirty="0"/>
              <a:t>url: </a:t>
            </a:r>
            <a:r>
              <a:rPr lang="en-ID" sz="700" dirty="0"/>
              <a:t>URL </a:t>
            </a:r>
            <a:r>
              <a:rPr lang="en-ID" sz="700" dirty="0" err="1"/>
              <a:t>untuk</a:t>
            </a:r>
            <a:r>
              <a:rPr lang="en-ID" sz="700" dirty="0"/>
              <a:t> </a:t>
            </a:r>
            <a:r>
              <a:rPr lang="en-ID" sz="700" dirty="0" err="1"/>
              <a:t>pinjaman</a:t>
            </a:r>
            <a:r>
              <a:rPr lang="en-ID" sz="700" dirty="0"/>
              <a:t> di situs web</a:t>
            </a:r>
            <a:r>
              <a:rPr lang="en-ID" sz="700" b="1" dirty="0"/>
              <a:t>.</a:t>
            </a:r>
          </a:p>
          <a:p>
            <a:pPr marL="171450" indent="-171450">
              <a:buFont typeface="Arial" panose="020B0604020202020204" pitchFamily="34" charset="0"/>
              <a:buChar char="–"/>
            </a:pPr>
            <a:r>
              <a:rPr lang="en-ID" sz="700" b="1" dirty="0" err="1"/>
              <a:t>desc</a:t>
            </a:r>
            <a:r>
              <a:rPr lang="en-ID" sz="700" b="1" dirty="0"/>
              <a:t>: </a:t>
            </a:r>
            <a:r>
              <a:rPr lang="en-ID" sz="700" dirty="0" err="1"/>
              <a:t>Deskripsi</a:t>
            </a:r>
            <a:r>
              <a:rPr lang="en-ID" sz="700" dirty="0"/>
              <a:t> </a:t>
            </a:r>
            <a:r>
              <a:rPr lang="en-ID" sz="700" dirty="0" err="1"/>
              <a:t>pinjaman</a:t>
            </a:r>
            <a:r>
              <a:rPr lang="en-ID" sz="700" dirty="0"/>
              <a:t> yang </a:t>
            </a:r>
            <a:r>
              <a:rPr lang="en-ID" sz="700" dirty="0" err="1"/>
              <a:t>diberikan</a:t>
            </a:r>
            <a:r>
              <a:rPr lang="en-ID" sz="700" dirty="0"/>
              <a:t> oleh </a:t>
            </a:r>
            <a:r>
              <a:rPr lang="en-ID" sz="700" dirty="0" err="1"/>
              <a:t>peminjam</a:t>
            </a:r>
            <a:r>
              <a:rPr lang="en-ID" sz="700" dirty="0"/>
              <a:t>.</a:t>
            </a:r>
          </a:p>
          <a:p>
            <a:pPr marL="171450" indent="-171450">
              <a:buFont typeface="Arial" panose="020B0604020202020204" pitchFamily="34" charset="0"/>
              <a:buChar char="–"/>
            </a:pPr>
            <a:r>
              <a:rPr lang="en-ID" sz="700" b="1" dirty="0"/>
              <a:t>purpose: </a:t>
            </a:r>
            <a:r>
              <a:rPr lang="en-ID" sz="700" dirty="0" err="1"/>
              <a:t>Tujuan</a:t>
            </a:r>
            <a:r>
              <a:rPr lang="en-ID" sz="700" dirty="0"/>
              <a:t> </a:t>
            </a:r>
            <a:r>
              <a:rPr lang="en-ID" sz="700" dirty="0" err="1"/>
              <a:t>dari</a:t>
            </a:r>
            <a:r>
              <a:rPr lang="en-ID" sz="700" dirty="0"/>
              <a:t> </a:t>
            </a:r>
            <a:r>
              <a:rPr lang="en-ID" sz="700" dirty="0" err="1"/>
              <a:t>pinjaman</a:t>
            </a:r>
            <a:r>
              <a:rPr lang="en-ID" sz="700" dirty="0"/>
              <a:t> (</a:t>
            </a:r>
            <a:r>
              <a:rPr lang="en-ID" sz="700" dirty="0" err="1"/>
              <a:t>misalnya</a:t>
            </a:r>
            <a:r>
              <a:rPr lang="en-ID" sz="700" dirty="0"/>
              <a:t>, debt consolidation, credit card).</a:t>
            </a:r>
          </a:p>
          <a:p>
            <a:pPr marL="171450" indent="-171450">
              <a:buFont typeface="Arial" panose="020B0604020202020204" pitchFamily="34" charset="0"/>
              <a:buChar char="–"/>
            </a:pPr>
            <a:r>
              <a:rPr lang="en-ID" sz="700" b="1" dirty="0"/>
              <a:t>title: </a:t>
            </a:r>
            <a:r>
              <a:rPr lang="en-ID" sz="700" dirty="0" err="1"/>
              <a:t>Judul</a:t>
            </a:r>
            <a:r>
              <a:rPr lang="en-ID" sz="700" dirty="0"/>
              <a:t> yang </a:t>
            </a:r>
            <a:r>
              <a:rPr lang="en-ID" sz="700" dirty="0" err="1"/>
              <a:t>diberikan</a:t>
            </a:r>
            <a:r>
              <a:rPr lang="en-ID" sz="700" dirty="0"/>
              <a:t> oleh </a:t>
            </a:r>
            <a:r>
              <a:rPr lang="en-ID" sz="700" dirty="0" err="1"/>
              <a:t>peminjam</a:t>
            </a:r>
            <a:r>
              <a:rPr lang="en-ID" sz="700" dirty="0"/>
              <a:t> </a:t>
            </a:r>
            <a:r>
              <a:rPr lang="en-ID" sz="700" dirty="0" err="1"/>
              <a:t>untuk</a:t>
            </a:r>
            <a:r>
              <a:rPr lang="en-ID" sz="700" dirty="0"/>
              <a:t> </a:t>
            </a:r>
            <a:r>
              <a:rPr lang="en-ID" sz="700" dirty="0" err="1"/>
              <a:t>pinjaman</a:t>
            </a:r>
            <a:r>
              <a:rPr lang="en-ID" sz="700" dirty="0"/>
              <a:t>.</a:t>
            </a:r>
          </a:p>
          <a:p>
            <a:pPr marL="171450" indent="-171450">
              <a:buFont typeface="Arial" panose="020B0604020202020204" pitchFamily="34" charset="0"/>
              <a:buChar char="–"/>
            </a:pPr>
            <a:r>
              <a:rPr lang="en-ID" sz="700" b="1" dirty="0" err="1"/>
              <a:t>zip_code</a:t>
            </a:r>
            <a:r>
              <a:rPr lang="en-ID" sz="700" b="1" dirty="0"/>
              <a:t>: </a:t>
            </a:r>
            <a:r>
              <a:rPr lang="en-ID" sz="700" dirty="0"/>
              <a:t>Kode </a:t>
            </a:r>
            <a:r>
              <a:rPr lang="en-ID" sz="700" dirty="0" err="1"/>
              <a:t>pos</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addr_state</a:t>
            </a:r>
            <a:r>
              <a:rPr lang="en-ID" sz="700" b="1" dirty="0"/>
              <a:t>: </a:t>
            </a:r>
            <a:r>
              <a:rPr lang="en-ID" sz="700" dirty="0"/>
              <a:t>Negara </a:t>
            </a:r>
            <a:r>
              <a:rPr lang="en-ID" sz="700" dirty="0" err="1"/>
              <a:t>bagian</a:t>
            </a:r>
            <a:r>
              <a:rPr lang="en-ID" sz="700" dirty="0"/>
              <a:t> </a:t>
            </a:r>
            <a:r>
              <a:rPr lang="en-ID" sz="700" dirty="0" err="1"/>
              <a:t>alamat</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err="1"/>
              <a:t>dti</a:t>
            </a:r>
            <a:r>
              <a:rPr lang="en-ID" sz="700" b="1" dirty="0"/>
              <a:t>: </a:t>
            </a:r>
            <a:r>
              <a:rPr lang="en-ID" sz="700" dirty="0"/>
              <a:t>Debt-to-income ratio, </a:t>
            </a:r>
            <a:r>
              <a:rPr lang="en-ID" sz="700" dirty="0" err="1"/>
              <a:t>rasio</a:t>
            </a:r>
            <a:r>
              <a:rPr lang="en-ID" sz="700" dirty="0"/>
              <a:t> </a:t>
            </a:r>
            <a:r>
              <a:rPr lang="en-ID" sz="700" dirty="0" err="1"/>
              <a:t>hutang</a:t>
            </a:r>
            <a:r>
              <a:rPr lang="en-ID" sz="700" dirty="0"/>
              <a:t> </a:t>
            </a:r>
            <a:r>
              <a:rPr lang="en-ID" sz="700" dirty="0" err="1"/>
              <a:t>terhadap</a:t>
            </a:r>
            <a:r>
              <a:rPr lang="en-ID" sz="700" dirty="0"/>
              <a:t> </a:t>
            </a:r>
            <a:r>
              <a:rPr lang="en-ID" sz="700" dirty="0" err="1"/>
              <a:t>pendapatan</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a:t>delinq_2yrs: </a:t>
            </a:r>
            <a:r>
              <a:rPr lang="en-ID" sz="700" dirty="0" err="1"/>
              <a:t>Jumlah</a:t>
            </a:r>
            <a:r>
              <a:rPr lang="en-ID" sz="700" dirty="0"/>
              <a:t> </a:t>
            </a:r>
            <a:r>
              <a:rPr lang="en-ID" sz="700" dirty="0" err="1"/>
              <a:t>kejadian</a:t>
            </a:r>
            <a:r>
              <a:rPr lang="en-ID" sz="700" dirty="0"/>
              <a:t> </a:t>
            </a:r>
            <a:r>
              <a:rPr lang="en-ID" sz="700" dirty="0" err="1"/>
              <a:t>keterlambatan</a:t>
            </a:r>
            <a:r>
              <a:rPr lang="en-ID" sz="700" dirty="0"/>
              <a:t> </a:t>
            </a:r>
            <a:r>
              <a:rPr lang="en-ID" sz="700" dirty="0" err="1"/>
              <a:t>pembayaran</a:t>
            </a:r>
            <a:r>
              <a:rPr lang="en-ID" sz="700" dirty="0"/>
              <a:t> </a:t>
            </a:r>
            <a:r>
              <a:rPr lang="en-ID" sz="700" dirty="0" err="1"/>
              <a:t>dalam</a:t>
            </a:r>
            <a:r>
              <a:rPr lang="en-ID" sz="700" dirty="0"/>
              <a:t> 2 </a:t>
            </a:r>
            <a:r>
              <a:rPr lang="en-ID" sz="700" dirty="0" err="1"/>
              <a:t>tahun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earliest_cr_line</a:t>
            </a:r>
            <a:r>
              <a:rPr lang="en-ID" sz="700" b="1" dirty="0"/>
              <a:t>: </a:t>
            </a:r>
            <a:r>
              <a:rPr lang="en-ID" sz="700" dirty="0" err="1"/>
              <a:t>Tanggal</a:t>
            </a:r>
            <a:r>
              <a:rPr lang="en-ID" sz="700" dirty="0"/>
              <a:t> </a:t>
            </a:r>
            <a:r>
              <a:rPr lang="en-ID" sz="700" dirty="0" err="1"/>
              <a:t>pembukaan</a:t>
            </a:r>
            <a:r>
              <a:rPr lang="en-ID" sz="700" dirty="0"/>
              <a:t> </a:t>
            </a:r>
            <a:r>
              <a:rPr lang="en-ID" sz="700" dirty="0" err="1"/>
              <a:t>kredit</a:t>
            </a:r>
            <a:r>
              <a:rPr lang="en-ID" sz="700" dirty="0"/>
              <a:t> </a:t>
            </a:r>
            <a:r>
              <a:rPr lang="en-ID" sz="700" dirty="0" err="1"/>
              <a:t>pertama</a:t>
            </a:r>
            <a:r>
              <a:rPr lang="en-ID" sz="700" dirty="0"/>
              <a:t> </a:t>
            </a:r>
            <a:r>
              <a:rPr lang="en-ID" sz="700" dirty="0" err="1"/>
              <a:t>peminjam</a:t>
            </a:r>
            <a:r>
              <a:rPr lang="en-ID" sz="700" dirty="0"/>
              <a:t>.</a:t>
            </a:r>
          </a:p>
          <a:p>
            <a:pPr marL="171450" indent="-171450">
              <a:buFont typeface="Arial" panose="020B0604020202020204" pitchFamily="34" charset="0"/>
              <a:buChar char="–"/>
            </a:pPr>
            <a:r>
              <a:rPr lang="en-ID" sz="700" b="1" dirty="0"/>
              <a:t>inq_last_6mths: </a:t>
            </a:r>
            <a:r>
              <a:rPr lang="en-ID" sz="700" dirty="0" err="1"/>
              <a:t>Jumlah</a:t>
            </a:r>
            <a:r>
              <a:rPr lang="en-ID" sz="700" dirty="0"/>
              <a:t> </a:t>
            </a:r>
            <a:r>
              <a:rPr lang="en-ID" sz="700" dirty="0" err="1"/>
              <a:t>permintaan</a:t>
            </a:r>
            <a:r>
              <a:rPr lang="en-ID" sz="700" dirty="0"/>
              <a:t> </a:t>
            </a:r>
            <a:r>
              <a:rPr lang="en-ID" sz="700" dirty="0" err="1"/>
              <a:t>kredit</a:t>
            </a:r>
            <a:r>
              <a:rPr lang="en-ID" sz="700" dirty="0"/>
              <a:t> </a:t>
            </a:r>
            <a:r>
              <a:rPr lang="en-ID" sz="700" dirty="0" err="1"/>
              <a:t>dalam</a:t>
            </a:r>
            <a:r>
              <a:rPr lang="en-ID" sz="700" dirty="0"/>
              <a:t> 6 </a:t>
            </a:r>
            <a:r>
              <a:rPr lang="en-ID" sz="700" dirty="0" err="1"/>
              <a:t>bulan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mths_since_last_delinq</a:t>
            </a:r>
            <a:r>
              <a:rPr lang="en-ID" sz="700" b="1" dirty="0"/>
              <a:t>: </a:t>
            </a:r>
            <a:r>
              <a:rPr lang="en-ID" sz="700" dirty="0" err="1"/>
              <a:t>Bulan</a:t>
            </a:r>
            <a:r>
              <a:rPr lang="en-ID" sz="700" dirty="0"/>
              <a:t> </a:t>
            </a:r>
            <a:r>
              <a:rPr lang="en-ID" sz="700" dirty="0" err="1"/>
              <a:t>sejak</a:t>
            </a:r>
            <a:r>
              <a:rPr lang="en-ID" sz="700" dirty="0"/>
              <a:t> </a:t>
            </a:r>
            <a:r>
              <a:rPr lang="en-ID" sz="700" dirty="0" err="1"/>
              <a:t>keterlambatan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mths_since_last_record</a:t>
            </a:r>
            <a:r>
              <a:rPr lang="en-ID" sz="700" b="1" dirty="0"/>
              <a:t>: </a:t>
            </a:r>
            <a:r>
              <a:rPr lang="en-ID" sz="700" dirty="0" err="1"/>
              <a:t>Bulan</a:t>
            </a:r>
            <a:r>
              <a:rPr lang="en-ID" sz="700" dirty="0"/>
              <a:t> </a:t>
            </a:r>
            <a:r>
              <a:rPr lang="en-ID" sz="700" dirty="0" err="1"/>
              <a:t>sejak</a:t>
            </a:r>
            <a:r>
              <a:rPr lang="en-ID" sz="700" dirty="0"/>
              <a:t> </a:t>
            </a:r>
            <a:r>
              <a:rPr lang="en-ID" sz="700" dirty="0" err="1"/>
              <a:t>catatan</a:t>
            </a:r>
            <a:r>
              <a:rPr lang="en-ID" sz="700" dirty="0"/>
              <a:t> </a:t>
            </a:r>
            <a:r>
              <a:rPr lang="en-ID" sz="700" dirty="0" err="1"/>
              <a:t>negatif</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open_acc</a:t>
            </a:r>
            <a:r>
              <a:rPr lang="en-ID" sz="700" b="1" dirty="0"/>
              <a:t>: </a:t>
            </a:r>
            <a:r>
              <a:rPr lang="en-ID" sz="700" dirty="0" err="1"/>
              <a:t>Jumlah</a:t>
            </a:r>
            <a:r>
              <a:rPr lang="en-ID" sz="700" dirty="0"/>
              <a:t> </a:t>
            </a:r>
            <a:r>
              <a:rPr lang="en-ID" sz="700" dirty="0" err="1"/>
              <a:t>akun</a:t>
            </a:r>
            <a:r>
              <a:rPr lang="en-ID" sz="700" dirty="0"/>
              <a:t> </a:t>
            </a:r>
            <a:r>
              <a:rPr lang="en-ID" sz="700" dirty="0" err="1"/>
              <a:t>kredit</a:t>
            </a:r>
            <a:r>
              <a:rPr lang="en-ID" sz="700" dirty="0"/>
              <a:t> yang </a:t>
            </a:r>
            <a:r>
              <a:rPr lang="en-ID" sz="700" dirty="0" err="1"/>
              <a:t>terbuka</a:t>
            </a:r>
            <a:r>
              <a:rPr lang="en-ID" sz="700" dirty="0"/>
              <a:t>.</a:t>
            </a:r>
          </a:p>
          <a:p>
            <a:pPr marL="171450" indent="-171450">
              <a:buFont typeface="Arial" panose="020B0604020202020204" pitchFamily="34" charset="0"/>
              <a:buChar char="–"/>
            </a:pPr>
            <a:r>
              <a:rPr lang="en-ID" sz="700" b="1" dirty="0" err="1"/>
              <a:t>pub_rec</a:t>
            </a:r>
            <a:r>
              <a:rPr lang="en-ID" sz="700" b="1" dirty="0"/>
              <a:t>: </a:t>
            </a:r>
            <a:r>
              <a:rPr lang="en-ID" sz="700" dirty="0" err="1"/>
              <a:t>Jumlah</a:t>
            </a:r>
            <a:r>
              <a:rPr lang="en-ID" sz="700" dirty="0"/>
              <a:t> </a:t>
            </a:r>
            <a:r>
              <a:rPr lang="en-ID" sz="700" dirty="0" err="1"/>
              <a:t>catatan</a:t>
            </a:r>
            <a:r>
              <a:rPr lang="en-ID" sz="700" dirty="0"/>
              <a:t> </a:t>
            </a:r>
            <a:r>
              <a:rPr lang="en-ID" sz="700" dirty="0" err="1"/>
              <a:t>publik</a:t>
            </a:r>
            <a:r>
              <a:rPr lang="en-ID" sz="700" dirty="0"/>
              <a:t> </a:t>
            </a:r>
            <a:r>
              <a:rPr lang="en-ID" sz="700" dirty="0" err="1"/>
              <a:t>negatif</a:t>
            </a:r>
            <a:r>
              <a:rPr lang="en-ID" sz="700" dirty="0"/>
              <a:t>.</a:t>
            </a:r>
          </a:p>
          <a:p>
            <a:pPr marL="171450" indent="-171450">
              <a:buFont typeface="Arial" panose="020B0604020202020204" pitchFamily="34" charset="0"/>
              <a:buChar char="–"/>
            </a:pPr>
            <a:r>
              <a:rPr lang="en-ID" sz="700" b="1" dirty="0" err="1"/>
              <a:t>revol_bal</a:t>
            </a:r>
            <a:r>
              <a:rPr lang="en-ID" sz="700" b="1" dirty="0"/>
              <a:t>: </a:t>
            </a:r>
            <a:r>
              <a:rPr lang="en-ID" sz="700" dirty="0" err="1"/>
              <a:t>Saldo</a:t>
            </a:r>
            <a:r>
              <a:rPr lang="en-ID" sz="700" dirty="0"/>
              <a:t> </a:t>
            </a:r>
            <a:r>
              <a:rPr lang="en-ID" sz="700" dirty="0" err="1"/>
              <a:t>kredit</a:t>
            </a:r>
            <a:r>
              <a:rPr lang="en-ID" sz="700" dirty="0"/>
              <a:t> </a:t>
            </a:r>
            <a:r>
              <a:rPr lang="en-ID" sz="700" dirty="0" err="1"/>
              <a:t>bergulir</a:t>
            </a:r>
            <a:r>
              <a:rPr lang="en-ID" sz="700" dirty="0"/>
              <a:t>.</a:t>
            </a:r>
          </a:p>
          <a:p>
            <a:pPr marL="171450" indent="-171450">
              <a:buFont typeface="Arial" panose="020B0604020202020204" pitchFamily="34" charset="0"/>
              <a:buChar char="–"/>
            </a:pPr>
            <a:r>
              <a:rPr lang="en-ID" sz="700" b="1" dirty="0" err="1"/>
              <a:t>revol_util</a:t>
            </a:r>
            <a:r>
              <a:rPr lang="en-ID" sz="700" b="1" dirty="0"/>
              <a:t>: </a:t>
            </a:r>
            <a:r>
              <a:rPr lang="en-ID" sz="700" dirty="0" err="1"/>
              <a:t>Persentase</a:t>
            </a:r>
            <a:r>
              <a:rPr lang="en-ID" sz="700" dirty="0"/>
              <a:t> </a:t>
            </a:r>
            <a:r>
              <a:rPr lang="en-ID" sz="700" dirty="0" err="1"/>
              <a:t>pemanfaatan</a:t>
            </a:r>
            <a:r>
              <a:rPr lang="en-ID" sz="700" dirty="0"/>
              <a:t> </a:t>
            </a:r>
            <a:r>
              <a:rPr lang="en-ID" sz="700" dirty="0" err="1"/>
              <a:t>kredit</a:t>
            </a:r>
            <a:r>
              <a:rPr lang="en-ID" sz="700" dirty="0"/>
              <a:t> </a:t>
            </a:r>
            <a:r>
              <a:rPr lang="en-ID" sz="700" dirty="0" err="1"/>
              <a:t>bergulir</a:t>
            </a:r>
            <a:r>
              <a:rPr lang="en-ID" sz="700" dirty="0"/>
              <a:t>.</a:t>
            </a:r>
          </a:p>
          <a:p>
            <a:pPr marL="171450" indent="-171450">
              <a:buFont typeface="Arial" panose="020B0604020202020204" pitchFamily="34" charset="0"/>
              <a:buChar char="–"/>
            </a:pPr>
            <a:r>
              <a:rPr lang="en-ID" sz="700" b="1" dirty="0" err="1"/>
              <a:t>total_acc</a:t>
            </a:r>
            <a:r>
              <a:rPr lang="en-ID" sz="700" b="1" dirty="0"/>
              <a:t>: </a:t>
            </a:r>
            <a:r>
              <a:rPr lang="en-ID" sz="700" dirty="0"/>
              <a:t>Total </a:t>
            </a:r>
            <a:r>
              <a:rPr lang="en-ID" sz="700" dirty="0" err="1"/>
              <a:t>jumlah</a:t>
            </a:r>
            <a:r>
              <a:rPr lang="en-ID" sz="700" dirty="0"/>
              <a:t> </a:t>
            </a:r>
            <a:r>
              <a:rPr lang="en-ID" sz="700" dirty="0" err="1"/>
              <a:t>akun</a:t>
            </a:r>
            <a:r>
              <a:rPr lang="en-ID" sz="700" dirty="0"/>
              <a:t> </a:t>
            </a:r>
            <a:r>
              <a:rPr lang="en-ID" sz="700" dirty="0" err="1"/>
              <a:t>kredit</a:t>
            </a:r>
            <a:r>
              <a:rPr lang="en-ID" sz="700" dirty="0"/>
              <a:t>.</a:t>
            </a:r>
          </a:p>
          <a:p>
            <a:pPr marL="171450" indent="-171450">
              <a:buFont typeface="Arial" panose="020B0604020202020204" pitchFamily="34" charset="0"/>
              <a:buChar char="–"/>
            </a:pPr>
            <a:r>
              <a:rPr lang="en-ID" sz="700" b="1" dirty="0" err="1"/>
              <a:t>initial_list_status</a:t>
            </a:r>
            <a:r>
              <a:rPr lang="en-ID" sz="700" b="1" dirty="0"/>
              <a:t>: </a:t>
            </a:r>
            <a:r>
              <a:rPr lang="en-ID" sz="700" dirty="0"/>
              <a:t>Status </a:t>
            </a:r>
            <a:r>
              <a:rPr lang="en-ID" sz="700" dirty="0" err="1"/>
              <a:t>awal</a:t>
            </a:r>
            <a:r>
              <a:rPr lang="en-ID" sz="700" dirty="0"/>
              <a:t> daftar (</a:t>
            </a:r>
            <a:r>
              <a:rPr lang="en-ID" sz="700" dirty="0" err="1"/>
              <a:t>misalnya</a:t>
            </a:r>
            <a:r>
              <a:rPr lang="en-ID" sz="700" dirty="0"/>
              <a:t>, whole, fractional).</a:t>
            </a:r>
          </a:p>
          <a:p>
            <a:pPr marL="171450" indent="-171450">
              <a:buFont typeface="Arial" panose="020B0604020202020204" pitchFamily="34" charset="0"/>
              <a:buChar char="–"/>
            </a:pPr>
            <a:r>
              <a:rPr lang="en-ID" sz="700" b="1" dirty="0" err="1"/>
              <a:t>out_prncp</a:t>
            </a:r>
            <a:r>
              <a:rPr lang="en-ID" sz="700" b="1" dirty="0"/>
              <a:t>: </a:t>
            </a:r>
            <a:r>
              <a:rPr lang="en-ID" sz="700" dirty="0" err="1"/>
              <a:t>Sisa</a:t>
            </a:r>
            <a:r>
              <a:rPr lang="en-ID" sz="700" dirty="0"/>
              <a:t> </a:t>
            </a:r>
            <a:r>
              <a:rPr lang="en-ID" sz="700" dirty="0" err="1"/>
              <a:t>pokok</a:t>
            </a:r>
            <a:r>
              <a:rPr lang="en-ID" sz="700" dirty="0"/>
              <a:t> </a:t>
            </a:r>
            <a:r>
              <a:rPr lang="en-ID" sz="700" dirty="0" err="1"/>
              <a:t>pinjaman</a:t>
            </a:r>
            <a:r>
              <a:rPr lang="en-ID" sz="700" dirty="0"/>
              <a:t>.</a:t>
            </a:r>
          </a:p>
          <a:p>
            <a:pPr marL="171450" indent="-171450">
              <a:buFont typeface="Arial" panose="020B0604020202020204" pitchFamily="34" charset="0"/>
              <a:buChar char="–"/>
            </a:pPr>
            <a:r>
              <a:rPr lang="en-ID" sz="700" b="1" dirty="0" err="1"/>
              <a:t>out_prncp_inv</a:t>
            </a:r>
            <a:r>
              <a:rPr lang="en-ID" sz="700" b="1" dirty="0"/>
              <a:t>: </a:t>
            </a:r>
            <a:r>
              <a:rPr lang="en-ID" sz="700" dirty="0" err="1"/>
              <a:t>Sisa</a:t>
            </a:r>
            <a:r>
              <a:rPr lang="en-ID" sz="700" dirty="0"/>
              <a:t> </a:t>
            </a:r>
            <a:r>
              <a:rPr lang="en-ID" sz="700" dirty="0" err="1"/>
              <a:t>pokok</a:t>
            </a:r>
            <a:r>
              <a:rPr lang="en-ID" sz="700" dirty="0"/>
              <a:t> </a:t>
            </a:r>
            <a:r>
              <a:rPr lang="en-ID" sz="700" dirty="0" err="1"/>
              <a:t>pinjaman</a:t>
            </a:r>
            <a:r>
              <a:rPr lang="en-ID" sz="700" dirty="0"/>
              <a:t> yang </a:t>
            </a:r>
            <a:r>
              <a:rPr lang="en-ID" sz="700" dirty="0" err="1"/>
              <a:t>diinvestasikan</a:t>
            </a:r>
            <a:r>
              <a:rPr lang="en-ID" sz="700" b="1" dirty="0"/>
              <a:t>.</a:t>
            </a:r>
          </a:p>
          <a:p>
            <a:pPr marL="171450" indent="-171450">
              <a:buFont typeface="Arial" panose="020B0604020202020204" pitchFamily="34" charset="0"/>
              <a:buChar char="–"/>
            </a:pPr>
            <a:r>
              <a:rPr lang="en-ID" sz="700" b="1" dirty="0" err="1"/>
              <a:t>total_pymnt</a:t>
            </a:r>
            <a:r>
              <a:rPr lang="en-ID" sz="700" b="1" dirty="0"/>
              <a:t>: </a:t>
            </a:r>
            <a:r>
              <a:rPr lang="en-ID" sz="700" dirty="0"/>
              <a:t>Total </a:t>
            </a:r>
            <a:r>
              <a:rPr lang="en-ID" sz="700" dirty="0" err="1"/>
              <a:t>jumlah</a:t>
            </a:r>
            <a:r>
              <a:rPr lang="en-ID" sz="700" dirty="0"/>
              <a:t> </a:t>
            </a:r>
            <a:r>
              <a:rPr lang="en-ID" sz="700" dirty="0" err="1"/>
              <a:t>pembayaran</a:t>
            </a:r>
            <a:r>
              <a:rPr lang="en-ID" sz="700" dirty="0"/>
              <a:t> yang </a:t>
            </a:r>
            <a:r>
              <a:rPr lang="en-ID" sz="700" dirty="0" err="1"/>
              <a:t>dilakukan</a:t>
            </a:r>
            <a:r>
              <a:rPr lang="en-ID" sz="700" dirty="0"/>
              <a:t> oleh </a:t>
            </a:r>
            <a:r>
              <a:rPr lang="en-ID" sz="700" dirty="0" err="1"/>
              <a:t>peminjam</a:t>
            </a:r>
            <a:r>
              <a:rPr lang="en-ID" sz="700" b="1" dirty="0"/>
              <a:t>.</a:t>
            </a:r>
          </a:p>
          <a:p>
            <a:pPr marL="171450" indent="-171450">
              <a:buFont typeface="Arial" panose="020B0604020202020204" pitchFamily="34" charset="0"/>
              <a:buChar char="–"/>
            </a:pPr>
            <a:r>
              <a:rPr lang="en-ID" sz="700" b="1" dirty="0" err="1"/>
              <a:t>total_pymnt_inv</a:t>
            </a:r>
            <a:r>
              <a:rPr lang="en-ID" sz="700" dirty="0"/>
              <a:t>: Total </a:t>
            </a:r>
            <a:r>
              <a:rPr lang="en-ID" sz="700" dirty="0" err="1"/>
              <a:t>jumlah</a:t>
            </a:r>
            <a:r>
              <a:rPr lang="en-ID" sz="700" dirty="0"/>
              <a:t> </a:t>
            </a:r>
            <a:r>
              <a:rPr lang="en-ID" sz="700" dirty="0" err="1"/>
              <a:t>pembayaran</a:t>
            </a:r>
            <a:r>
              <a:rPr lang="en-ID" sz="700" dirty="0"/>
              <a:t> yang </a:t>
            </a:r>
            <a:r>
              <a:rPr lang="en-ID" sz="700" dirty="0" err="1"/>
              <a:t>dilakukan</a:t>
            </a:r>
            <a:r>
              <a:rPr lang="en-ID" sz="700" dirty="0"/>
              <a:t> oleh investor</a:t>
            </a:r>
            <a:r>
              <a:rPr lang="en-ID" sz="700" b="1" dirty="0"/>
              <a:t>.</a:t>
            </a:r>
          </a:p>
          <a:p>
            <a:pPr marL="171450" indent="-171450">
              <a:buFont typeface="Arial" panose="020B0604020202020204" pitchFamily="34" charset="0"/>
              <a:buChar char="–"/>
            </a:pPr>
            <a:r>
              <a:rPr lang="en-ID" sz="700" b="1" dirty="0" err="1"/>
              <a:t>total_rec_prncp</a:t>
            </a:r>
            <a:r>
              <a:rPr lang="en-ID" sz="700" b="1" dirty="0"/>
              <a:t>: </a:t>
            </a:r>
            <a:r>
              <a:rPr lang="en-ID" sz="700" dirty="0"/>
              <a:t>Total </a:t>
            </a:r>
            <a:r>
              <a:rPr lang="en-ID" sz="700" dirty="0" err="1"/>
              <a:t>pokok</a:t>
            </a:r>
            <a:r>
              <a:rPr lang="en-ID" sz="700" dirty="0"/>
              <a:t> yang </a:t>
            </a:r>
            <a:r>
              <a:rPr lang="en-ID" sz="700" dirty="0" err="1"/>
              <a:t>telah</a:t>
            </a:r>
            <a:r>
              <a:rPr lang="en-ID" sz="700" dirty="0"/>
              <a:t> </a:t>
            </a:r>
            <a:r>
              <a:rPr lang="en-ID" sz="700" dirty="0" err="1"/>
              <a:t>dibayar</a:t>
            </a:r>
            <a:r>
              <a:rPr lang="en-ID" sz="700" dirty="0"/>
              <a:t> oleh </a:t>
            </a:r>
            <a:r>
              <a:rPr lang="en-ID" sz="700" dirty="0" err="1"/>
              <a:t>peminjam</a:t>
            </a:r>
            <a:r>
              <a:rPr lang="en-ID" sz="700" dirty="0"/>
              <a:t>.</a:t>
            </a:r>
          </a:p>
          <a:p>
            <a:pPr marL="171450" indent="-171450">
              <a:buFont typeface="Arial" panose="020B0604020202020204" pitchFamily="34" charset="0"/>
              <a:buChar char="–"/>
            </a:pPr>
            <a:r>
              <a:rPr lang="en-ID" sz="700" b="1" dirty="0" err="1"/>
              <a:t>total_rec_int</a:t>
            </a:r>
            <a:r>
              <a:rPr lang="en-ID" sz="700" b="1" dirty="0"/>
              <a:t>: Total </a:t>
            </a:r>
            <a:r>
              <a:rPr lang="en-ID" sz="700" dirty="0" err="1"/>
              <a:t>bunga</a:t>
            </a:r>
            <a:r>
              <a:rPr lang="en-ID" sz="700" dirty="0"/>
              <a:t> yang </a:t>
            </a:r>
            <a:r>
              <a:rPr lang="en-ID" sz="700" dirty="0" err="1"/>
              <a:t>telah</a:t>
            </a:r>
            <a:r>
              <a:rPr lang="en-ID" sz="700" dirty="0"/>
              <a:t> </a:t>
            </a:r>
            <a:r>
              <a:rPr lang="en-ID" sz="700" dirty="0" err="1"/>
              <a:t>dibayar</a:t>
            </a:r>
            <a:r>
              <a:rPr lang="en-ID" sz="700" dirty="0"/>
              <a:t> oleh </a:t>
            </a:r>
            <a:r>
              <a:rPr lang="en-ID" sz="700" dirty="0" err="1"/>
              <a:t>peminjam</a:t>
            </a:r>
            <a:r>
              <a:rPr lang="en-ID" sz="700" dirty="0"/>
              <a:t>.</a:t>
            </a:r>
          </a:p>
          <a:p>
            <a:pPr marL="171450" indent="-171450">
              <a:buFont typeface="Arial" panose="020B0604020202020204" pitchFamily="34" charset="0"/>
              <a:buChar char="–"/>
            </a:pPr>
            <a:r>
              <a:rPr lang="en-ID" sz="700" b="1" dirty="0" err="1"/>
              <a:t>total_rec_late_fee</a:t>
            </a:r>
            <a:r>
              <a:rPr lang="en-ID" sz="700" b="1" dirty="0"/>
              <a:t>: </a:t>
            </a:r>
            <a:r>
              <a:rPr lang="en-ID" sz="700" dirty="0"/>
              <a:t>Total </a:t>
            </a:r>
            <a:r>
              <a:rPr lang="en-ID" sz="700" dirty="0" err="1"/>
              <a:t>biaya</a:t>
            </a:r>
            <a:r>
              <a:rPr lang="en-ID" sz="700" dirty="0"/>
              <a:t> </a:t>
            </a:r>
            <a:r>
              <a:rPr lang="en-ID" sz="700" dirty="0" err="1"/>
              <a:t>keterlambatan</a:t>
            </a:r>
            <a:r>
              <a:rPr lang="en-ID" sz="700" dirty="0"/>
              <a:t> yang </a:t>
            </a:r>
            <a:r>
              <a:rPr lang="en-ID" sz="700" dirty="0" err="1"/>
              <a:t>telah</a:t>
            </a:r>
            <a:r>
              <a:rPr lang="en-ID" sz="700" dirty="0"/>
              <a:t> </a:t>
            </a:r>
            <a:r>
              <a:rPr lang="en-ID" sz="700" dirty="0" err="1"/>
              <a:t>dibayar</a:t>
            </a:r>
            <a:r>
              <a:rPr lang="en-ID" sz="700" dirty="0"/>
              <a:t> oleh </a:t>
            </a:r>
            <a:r>
              <a:rPr lang="en-ID" sz="700" dirty="0" err="1"/>
              <a:t>peminjam</a:t>
            </a:r>
            <a:r>
              <a:rPr lang="en-ID" sz="700" b="1" dirty="0"/>
              <a:t>.</a:t>
            </a:r>
          </a:p>
          <a:p>
            <a:pPr marL="171450" indent="-171450">
              <a:buFont typeface="Arial" panose="020B0604020202020204" pitchFamily="34" charset="0"/>
              <a:buChar char="–"/>
            </a:pPr>
            <a:r>
              <a:rPr lang="en-ID" sz="700" b="1" dirty="0"/>
              <a:t>recoveries: </a:t>
            </a:r>
            <a:r>
              <a:rPr lang="en-ID" sz="700" dirty="0" err="1"/>
              <a:t>Jumlah</a:t>
            </a:r>
            <a:r>
              <a:rPr lang="en-ID" sz="700" dirty="0"/>
              <a:t> </a:t>
            </a:r>
            <a:r>
              <a:rPr lang="en-ID" sz="700" dirty="0" err="1"/>
              <a:t>pemulihan</a:t>
            </a:r>
            <a:r>
              <a:rPr lang="en-ID" sz="700" dirty="0"/>
              <a:t> </a:t>
            </a:r>
            <a:r>
              <a:rPr lang="en-ID" sz="700" dirty="0" err="1"/>
              <a:t>dari</a:t>
            </a:r>
            <a:r>
              <a:rPr lang="en-ID" sz="700" dirty="0"/>
              <a:t> </a:t>
            </a:r>
            <a:r>
              <a:rPr lang="en-ID" sz="700" dirty="0" err="1"/>
              <a:t>pinjaman</a:t>
            </a:r>
            <a:r>
              <a:rPr lang="en-ID" sz="700" dirty="0"/>
              <a:t> yang </a:t>
            </a:r>
            <a:r>
              <a:rPr lang="en-ID" sz="700" dirty="0" err="1"/>
              <a:t>gagal</a:t>
            </a:r>
            <a:r>
              <a:rPr lang="en-ID" sz="700" dirty="0"/>
              <a:t> </a:t>
            </a:r>
            <a:r>
              <a:rPr lang="en-ID" sz="700" dirty="0" err="1"/>
              <a:t>bayar</a:t>
            </a:r>
            <a:r>
              <a:rPr lang="en-ID" sz="700" dirty="0"/>
              <a:t>.</a:t>
            </a:r>
          </a:p>
          <a:p>
            <a:pPr marL="171450" indent="-171450">
              <a:buFont typeface="Arial" panose="020B0604020202020204" pitchFamily="34" charset="0"/>
              <a:buChar char="–"/>
            </a:pPr>
            <a:r>
              <a:rPr lang="en-ID" sz="700" b="1" dirty="0" err="1"/>
              <a:t>collection_recovery_fee</a:t>
            </a:r>
            <a:r>
              <a:rPr lang="en-ID" sz="700" dirty="0"/>
              <a:t>: </a:t>
            </a:r>
            <a:r>
              <a:rPr lang="en-ID" sz="700" dirty="0" err="1"/>
              <a:t>Biaya</a:t>
            </a:r>
            <a:r>
              <a:rPr lang="en-ID" sz="700" dirty="0"/>
              <a:t> </a:t>
            </a:r>
            <a:r>
              <a:rPr lang="en-ID" sz="700" dirty="0" err="1"/>
              <a:t>pemulihan</a:t>
            </a:r>
            <a:r>
              <a:rPr lang="en-ID" sz="700" dirty="0"/>
              <a:t> </a:t>
            </a:r>
            <a:r>
              <a:rPr lang="en-ID" sz="700" dirty="0" err="1"/>
              <a:t>penagihan</a:t>
            </a:r>
            <a:r>
              <a:rPr lang="en-ID" sz="700" dirty="0"/>
              <a:t>.</a:t>
            </a:r>
          </a:p>
          <a:p>
            <a:pPr marL="171450" indent="-171450">
              <a:buFont typeface="Arial" panose="020B0604020202020204" pitchFamily="34" charset="0"/>
              <a:buChar char="–"/>
            </a:pPr>
            <a:r>
              <a:rPr lang="en-ID" sz="700" b="1" dirty="0" err="1"/>
              <a:t>last_pymnt_d</a:t>
            </a:r>
            <a:r>
              <a:rPr lang="en-ID" sz="700" b="1" dirty="0"/>
              <a:t>: </a:t>
            </a:r>
            <a:r>
              <a:rPr lang="en-ID" sz="700" dirty="0" err="1"/>
              <a:t>Tanggal</a:t>
            </a:r>
            <a:r>
              <a:rPr lang="en-ID" sz="700" dirty="0"/>
              <a:t> </a:t>
            </a:r>
            <a:r>
              <a:rPr lang="en-ID" sz="700" dirty="0" err="1"/>
              <a:t>pembayaran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last_pymnt_amnt</a:t>
            </a:r>
            <a:r>
              <a:rPr lang="en-ID" sz="700" b="1" dirty="0"/>
              <a:t>: </a:t>
            </a:r>
            <a:r>
              <a:rPr lang="en-ID" sz="700" dirty="0" err="1"/>
              <a:t>Jumlah</a:t>
            </a:r>
            <a:r>
              <a:rPr lang="en-ID" sz="700" dirty="0"/>
              <a:t> </a:t>
            </a:r>
            <a:r>
              <a:rPr lang="en-ID" sz="700" dirty="0" err="1"/>
              <a:t>pembayaran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next_pymnt_d</a:t>
            </a:r>
            <a:r>
              <a:rPr lang="en-ID" sz="700" b="1" dirty="0"/>
              <a:t>: </a:t>
            </a:r>
            <a:r>
              <a:rPr lang="en-ID" sz="700" dirty="0" err="1"/>
              <a:t>Tanggal</a:t>
            </a:r>
            <a:r>
              <a:rPr lang="en-ID" sz="700" dirty="0"/>
              <a:t> </a:t>
            </a:r>
            <a:r>
              <a:rPr lang="en-ID" sz="700" dirty="0" err="1"/>
              <a:t>pembayaran</a:t>
            </a:r>
            <a:r>
              <a:rPr lang="en-ID" sz="700" dirty="0"/>
              <a:t> </a:t>
            </a:r>
            <a:r>
              <a:rPr lang="en-ID" sz="700" dirty="0" err="1"/>
              <a:t>berikutnya</a:t>
            </a:r>
            <a:r>
              <a:rPr lang="en-ID" sz="700" dirty="0"/>
              <a:t>.</a:t>
            </a:r>
          </a:p>
          <a:p>
            <a:pPr marL="171450" indent="-171450">
              <a:buFont typeface="Arial" panose="020B0604020202020204" pitchFamily="34" charset="0"/>
              <a:buChar char="–"/>
            </a:pPr>
            <a:r>
              <a:rPr lang="en-ID" sz="700" b="1" dirty="0" err="1"/>
              <a:t>last_credit_pull_d</a:t>
            </a:r>
            <a:r>
              <a:rPr lang="en-ID" sz="700" b="1" dirty="0"/>
              <a:t>: </a:t>
            </a:r>
            <a:r>
              <a:rPr lang="en-ID" sz="700" dirty="0" err="1"/>
              <a:t>Tanggal</a:t>
            </a:r>
            <a:r>
              <a:rPr lang="en-ID" sz="700" dirty="0"/>
              <a:t> </a:t>
            </a:r>
            <a:r>
              <a:rPr lang="en-ID" sz="700" dirty="0" err="1"/>
              <a:t>penarikan</a:t>
            </a:r>
            <a:r>
              <a:rPr lang="en-ID" sz="700" dirty="0"/>
              <a:t> </a:t>
            </a:r>
            <a:r>
              <a:rPr lang="en-ID" sz="700" dirty="0" err="1"/>
              <a:t>kredit</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a:t>collections_12_mths_ex_med: </a:t>
            </a:r>
            <a:r>
              <a:rPr lang="en-ID" sz="700" dirty="0" err="1"/>
              <a:t>Jumlah</a:t>
            </a:r>
            <a:r>
              <a:rPr lang="en-ID" sz="700" dirty="0"/>
              <a:t> </a:t>
            </a:r>
            <a:r>
              <a:rPr lang="en-ID" sz="700" dirty="0" err="1"/>
              <a:t>penagihan</a:t>
            </a:r>
            <a:r>
              <a:rPr lang="en-ID" sz="700" dirty="0"/>
              <a:t> </a:t>
            </a:r>
            <a:r>
              <a:rPr lang="en-ID" sz="700" dirty="0" err="1"/>
              <a:t>dalam</a:t>
            </a:r>
            <a:r>
              <a:rPr lang="en-ID" sz="700" dirty="0"/>
              <a:t> 12 </a:t>
            </a:r>
            <a:r>
              <a:rPr lang="en-ID" sz="700" dirty="0" err="1"/>
              <a:t>bulan</a:t>
            </a:r>
            <a:r>
              <a:rPr lang="en-ID" sz="700" dirty="0"/>
              <a:t> </a:t>
            </a:r>
            <a:r>
              <a:rPr lang="en-ID" sz="700" dirty="0" err="1"/>
              <a:t>terakhir</a:t>
            </a:r>
            <a:endParaRPr lang="en-ID" sz="700" dirty="0"/>
          </a:p>
          <a:p>
            <a:pPr marL="171450" indent="-171450">
              <a:buFont typeface="Arial" panose="020B0604020202020204" pitchFamily="34" charset="0"/>
              <a:buChar char="–"/>
            </a:pPr>
            <a:r>
              <a:rPr lang="en-ID" sz="700" b="1" dirty="0" err="1"/>
              <a:t>mths_since_last_major_derog</a:t>
            </a:r>
            <a:r>
              <a:rPr lang="en-ID" sz="700" b="1" dirty="0"/>
              <a:t>: </a:t>
            </a:r>
            <a:r>
              <a:rPr lang="en-ID" sz="700" dirty="0" err="1"/>
              <a:t>Bulan</a:t>
            </a:r>
            <a:r>
              <a:rPr lang="en-ID" sz="700" dirty="0"/>
              <a:t> </a:t>
            </a:r>
            <a:r>
              <a:rPr lang="en-ID" sz="700" dirty="0" err="1"/>
              <a:t>sejak</a:t>
            </a:r>
            <a:r>
              <a:rPr lang="en-ID" sz="700" dirty="0"/>
              <a:t> </a:t>
            </a:r>
            <a:r>
              <a:rPr lang="en-ID" sz="700" dirty="0" err="1"/>
              <a:t>pelanggaran</a:t>
            </a:r>
            <a:r>
              <a:rPr lang="en-ID" sz="700" dirty="0"/>
              <a:t> </a:t>
            </a:r>
            <a:r>
              <a:rPr lang="en-ID" sz="700" dirty="0" err="1"/>
              <a:t>besar</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policy_code</a:t>
            </a:r>
            <a:r>
              <a:rPr lang="en-ID" sz="700" b="1" dirty="0"/>
              <a:t>: </a:t>
            </a:r>
            <a:r>
              <a:rPr lang="en-ID" sz="700" dirty="0"/>
              <a:t>Kode </a:t>
            </a:r>
            <a:r>
              <a:rPr lang="en-ID" sz="700" dirty="0" err="1"/>
              <a:t>kebijakan</a:t>
            </a:r>
            <a:r>
              <a:rPr lang="en-ID" sz="700" dirty="0"/>
              <a:t> (</a:t>
            </a:r>
            <a:r>
              <a:rPr lang="en-ID" sz="700" dirty="0" err="1"/>
              <a:t>biasanya</a:t>
            </a:r>
            <a:r>
              <a:rPr lang="en-ID" sz="700" dirty="0"/>
              <a:t> 1, </a:t>
            </a:r>
            <a:r>
              <a:rPr lang="en-ID" sz="700" dirty="0" err="1"/>
              <a:t>tidak</a:t>
            </a:r>
            <a:r>
              <a:rPr lang="en-ID" sz="700" dirty="0"/>
              <a:t> </a:t>
            </a:r>
            <a:r>
              <a:rPr lang="en-ID" sz="700" dirty="0" err="1"/>
              <a:t>ada</a:t>
            </a:r>
            <a:r>
              <a:rPr lang="en-ID" sz="700" dirty="0"/>
              <a:t> </a:t>
            </a:r>
            <a:r>
              <a:rPr lang="en-ID" sz="700" dirty="0" err="1"/>
              <a:t>kebijakan</a:t>
            </a:r>
            <a:r>
              <a:rPr lang="en-ID" sz="700" dirty="0"/>
              <a:t> </a:t>
            </a:r>
            <a:r>
              <a:rPr lang="en-ID" sz="700" dirty="0" err="1"/>
              <a:t>khusus</a:t>
            </a:r>
            <a:r>
              <a:rPr lang="en-ID" sz="700" dirty="0"/>
              <a:t>).</a:t>
            </a:r>
          </a:p>
          <a:p>
            <a:pPr marL="171450" indent="-171450">
              <a:buFont typeface="Arial" panose="020B0604020202020204" pitchFamily="34" charset="0"/>
              <a:buChar char="–"/>
            </a:pPr>
            <a:r>
              <a:rPr lang="en-ID" sz="700" b="1" dirty="0" err="1"/>
              <a:t>application_type</a:t>
            </a:r>
            <a:r>
              <a:rPr lang="en-ID" sz="700" b="1" dirty="0"/>
              <a:t>: </a:t>
            </a:r>
            <a:r>
              <a:rPr lang="en-ID" sz="700" dirty="0" err="1"/>
              <a:t>Jenis</a:t>
            </a:r>
            <a:r>
              <a:rPr lang="en-ID" sz="700" dirty="0"/>
              <a:t> </a:t>
            </a:r>
            <a:r>
              <a:rPr lang="en-ID" sz="700" dirty="0" err="1"/>
              <a:t>aplikasi</a:t>
            </a:r>
            <a:r>
              <a:rPr lang="en-ID" sz="700" dirty="0"/>
              <a:t> (</a:t>
            </a:r>
            <a:r>
              <a:rPr lang="en-ID" sz="700" dirty="0" err="1"/>
              <a:t>misalnya</a:t>
            </a:r>
            <a:r>
              <a:rPr lang="en-ID" sz="700" dirty="0"/>
              <a:t>, individual, joint).</a:t>
            </a:r>
          </a:p>
          <a:p>
            <a:pPr marL="171450" indent="-171450">
              <a:buFont typeface="Arial" panose="020B0604020202020204" pitchFamily="34" charset="0"/>
              <a:buChar char="–"/>
            </a:pPr>
            <a:r>
              <a:rPr lang="en-ID" sz="700" b="1" dirty="0" err="1"/>
              <a:t>annual_inc_joint</a:t>
            </a:r>
            <a:r>
              <a:rPr lang="en-ID" sz="700" b="1" dirty="0"/>
              <a:t>: </a:t>
            </a:r>
            <a:r>
              <a:rPr lang="en-ID" sz="700" dirty="0" err="1"/>
              <a:t>Pendapatan</a:t>
            </a:r>
            <a:r>
              <a:rPr lang="en-ID" sz="700" dirty="0"/>
              <a:t> </a:t>
            </a:r>
            <a:r>
              <a:rPr lang="en-ID" sz="700" dirty="0" err="1"/>
              <a:t>tahunan</a:t>
            </a:r>
            <a:r>
              <a:rPr lang="en-ID" sz="700" dirty="0"/>
              <a:t> </a:t>
            </a:r>
            <a:r>
              <a:rPr lang="en-ID" sz="700" dirty="0" err="1"/>
              <a:t>gabungan</a:t>
            </a:r>
            <a:endParaRPr lang="en-ID" sz="700" dirty="0"/>
          </a:p>
          <a:p>
            <a:pPr marL="171450" indent="-171450">
              <a:buFont typeface="Arial" panose="020B0604020202020204" pitchFamily="34" charset="0"/>
              <a:buChar char="–"/>
            </a:pPr>
            <a:r>
              <a:rPr lang="en-ID" sz="700" b="1" dirty="0" err="1"/>
              <a:t>dti_joint</a:t>
            </a:r>
            <a:r>
              <a:rPr lang="en-ID" sz="700" b="1" dirty="0"/>
              <a:t>: </a:t>
            </a:r>
            <a:r>
              <a:rPr lang="en-ID" sz="700" dirty="0"/>
              <a:t>Debt-to-income ratio </a:t>
            </a:r>
            <a:r>
              <a:rPr lang="en-ID" sz="700" dirty="0" err="1"/>
              <a:t>gabungan</a:t>
            </a:r>
            <a:endParaRPr lang="en-ID" sz="700" dirty="0"/>
          </a:p>
          <a:p>
            <a:pPr marL="171450" indent="-171450">
              <a:buFont typeface="Arial" panose="020B0604020202020204" pitchFamily="34" charset="0"/>
              <a:buChar char="–"/>
            </a:pPr>
            <a:r>
              <a:rPr lang="en-ID" sz="700" b="1" dirty="0" err="1"/>
              <a:t>verification_status_joint</a:t>
            </a:r>
            <a:r>
              <a:rPr lang="en-ID" sz="700" b="1" dirty="0"/>
              <a:t>: </a:t>
            </a:r>
            <a:r>
              <a:rPr lang="en-ID" sz="700" dirty="0"/>
              <a:t>Status </a:t>
            </a:r>
            <a:r>
              <a:rPr lang="en-ID" sz="700" dirty="0" err="1"/>
              <a:t>verifikasi</a:t>
            </a:r>
            <a:r>
              <a:rPr lang="en-ID" sz="700" dirty="0"/>
              <a:t> </a:t>
            </a:r>
            <a:r>
              <a:rPr lang="en-ID" sz="700" dirty="0" err="1"/>
              <a:t>pendapatan</a:t>
            </a:r>
            <a:r>
              <a:rPr lang="en-ID" sz="700" dirty="0"/>
              <a:t> </a:t>
            </a:r>
            <a:r>
              <a:rPr lang="en-ID" sz="700" dirty="0" err="1"/>
              <a:t>gabungan</a:t>
            </a:r>
            <a:r>
              <a:rPr lang="en-ID" sz="700" b="1" dirty="0"/>
              <a:t>.</a:t>
            </a:r>
          </a:p>
          <a:p>
            <a:pPr marL="171450" indent="-171450">
              <a:buFont typeface="Arial" panose="020B0604020202020204" pitchFamily="34" charset="0"/>
              <a:buChar char="–"/>
            </a:pPr>
            <a:r>
              <a:rPr lang="en-ID" sz="700" b="1" dirty="0" err="1"/>
              <a:t>acc_now_delinq</a:t>
            </a:r>
            <a:r>
              <a:rPr lang="en-ID" sz="700" b="1" dirty="0"/>
              <a:t>: </a:t>
            </a:r>
            <a:r>
              <a:rPr lang="en-ID" sz="700" dirty="0" err="1"/>
              <a:t>Jumlah</a:t>
            </a:r>
            <a:r>
              <a:rPr lang="en-ID" sz="700" dirty="0"/>
              <a:t> </a:t>
            </a:r>
            <a:r>
              <a:rPr lang="en-ID" sz="700" dirty="0" err="1"/>
              <a:t>akun</a:t>
            </a:r>
            <a:r>
              <a:rPr lang="en-ID" sz="700" dirty="0"/>
              <a:t> yang </a:t>
            </a:r>
            <a:r>
              <a:rPr lang="en-ID" sz="700" dirty="0" err="1"/>
              <a:t>saat</a:t>
            </a:r>
            <a:r>
              <a:rPr lang="en-ID" sz="700" dirty="0"/>
              <a:t> </a:t>
            </a:r>
            <a:r>
              <a:rPr lang="en-ID" sz="700" dirty="0" err="1"/>
              <a:t>ini</a:t>
            </a:r>
            <a:r>
              <a:rPr lang="en-ID" sz="700" dirty="0"/>
              <a:t> </a:t>
            </a:r>
            <a:r>
              <a:rPr lang="en-ID" sz="700" dirty="0" err="1"/>
              <a:t>mengalami</a:t>
            </a:r>
            <a:r>
              <a:rPr lang="en-ID" sz="700" dirty="0"/>
              <a:t> </a:t>
            </a:r>
            <a:r>
              <a:rPr lang="en-ID" sz="700" dirty="0" err="1"/>
              <a:t>keterlambatan</a:t>
            </a:r>
            <a:r>
              <a:rPr lang="en-ID" sz="700" dirty="0"/>
              <a:t>.</a:t>
            </a:r>
          </a:p>
          <a:p>
            <a:pPr marL="171450" indent="-171450">
              <a:buFont typeface="Arial" panose="020B0604020202020204" pitchFamily="34" charset="0"/>
              <a:buChar char="–"/>
            </a:pPr>
            <a:r>
              <a:rPr lang="en-ID" sz="700" b="1" dirty="0" err="1"/>
              <a:t>tot_coll_amt</a:t>
            </a:r>
            <a:r>
              <a:rPr lang="en-ID" sz="700" b="1" dirty="0"/>
              <a:t>: </a:t>
            </a:r>
            <a:r>
              <a:rPr lang="en-ID" sz="700" dirty="0"/>
              <a:t>Total </a:t>
            </a:r>
            <a:r>
              <a:rPr lang="en-ID" sz="700" dirty="0" err="1"/>
              <a:t>jumlah</a:t>
            </a:r>
            <a:r>
              <a:rPr lang="en-ID" sz="700" dirty="0"/>
              <a:t> </a:t>
            </a:r>
            <a:r>
              <a:rPr lang="en-ID" sz="700" dirty="0" err="1"/>
              <a:t>koleksi</a:t>
            </a:r>
            <a:r>
              <a:rPr lang="en-ID" sz="700" dirty="0"/>
              <a:t>.</a:t>
            </a:r>
          </a:p>
          <a:p>
            <a:pPr marL="171450" indent="-171450">
              <a:buFont typeface="Arial" panose="020B0604020202020204" pitchFamily="34" charset="0"/>
              <a:buChar char="–"/>
            </a:pPr>
            <a:r>
              <a:rPr lang="en-ID" sz="700" b="1" dirty="0" err="1"/>
              <a:t>tot_cur_bal</a:t>
            </a:r>
            <a:r>
              <a:rPr lang="en-ID" sz="700" b="1" dirty="0"/>
              <a:t>: </a:t>
            </a:r>
            <a:r>
              <a:rPr lang="en-ID" sz="700" dirty="0"/>
              <a:t>Total </a:t>
            </a:r>
            <a:r>
              <a:rPr lang="en-ID" sz="700" dirty="0" err="1"/>
              <a:t>saldo</a:t>
            </a:r>
            <a:r>
              <a:rPr lang="en-ID" sz="700" dirty="0"/>
              <a:t> </a:t>
            </a:r>
            <a:r>
              <a:rPr lang="en-ID" sz="700" dirty="0" err="1"/>
              <a:t>saat</a:t>
            </a:r>
            <a:r>
              <a:rPr lang="en-ID" sz="700" dirty="0"/>
              <a:t> </a:t>
            </a:r>
            <a:r>
              <a:rPr lang="en-ID" sz="700" dirty="0" err="1"/>
              <a:t>ini</a:t>
            </a:r>
            <a:r>
              <a:rPr lang="en-ID" sz="700" dirty="0"/>
              <a:t>.</a:t>
            </a:r>
          </a:p>
          <a:p>
            <a:pPr marL="171450" indent="-171450">
              <a:buFont typeface="Arial" panose="020B0604020202020204" pitchFamily="34" charset="0"/>
              <a:buChar char="–"/>
            </a:pPr>
            <a:r>
              <a:rPr lang="en-ID" sz="700" b="1" dirty="0"/>
              <a:t>open_acc_6m: </a:t>
            </a:r>
            <a:r>
              <a:rPr lang="en-ID" sz="700" dirty="0" err="1"/>
              <a:t>Jumlah</a:t>
            </a:r>
            <a:r>
              <a:rPr lang="en-ID" sz="700" dirty="0"/>
              <a:t> </a:t>
            </a:r>
            <a:r>
              <a:rPr lang="en-ID" sz="700" dirty="0" err="1"/>
              <a:t>akun</a:t>
            </a:r>
            <a:r>
              <a:rPr lang="en-ID" sz="700" dirty="0"/>
              <a:t> yang </a:t>
            </a:r>
            <a:r>
              <a:rPr lang="en-ID" sz="700" dirty="0" err="1"/>
              <a:t>dibuka</a:t>
            </a:r>
            <a:r>
              <a:rPr lang="en-ID" sz="700" dirty="0"/>
              <a:t> </a:t>
            </a:r>
            <a:r>
              <a:rPr lang="en-ID" sz="700" dirty="0" err="1"/>
              <a:t>dalam</a:t>
            </a:r>
            <a:r>
              <a:rPr lang="en-ID" sz="700" dirty="0"/>
              <a:t> 6 </a:t>
            </a:r>
            <a:r>
              <a:rPr lang="en-ID" sz="700" dirty="0" err="1"/>
              <a:t>bulan</a:t>
            </a:r>
            <a:r>
              <a:rPr lang="en-ID" sz="700" dirty="0"/>
              <a:t> </a:t>
            </a:r>
            <a:r>
              <a:rPr lang="en-ID" sz="700" dirty="0" err="1"/>
              <a:t>terakhir</a:t>
            </a:r>
            <a:r>
              <a:rPr lang="en-ID" sz="700" b="1" dirty="0"/>
              <a:t>.</a:t>
            </a:r>
          </a:p>
          <a:p>
            <a:pPr marL="171450" indent="-171450">
              <a:buFont typeface="Arial" panose="020B0604020202020204" pitchFamily="34" charset="0"/>
              <a:buChar char="–"/>
            </a:pPr>
            <a:r>
              <a:rPr lang="en-ID" sz="700" b="1" dirty="0"/>
              <a:t>open_il_6m: </a:t>
            </a:r>
            <a:r>
              <a:rPr lang="en-ID" sz="700" dirty="0" err="1"/>
              <a:t>Jumlah</a:t>
            </a:r>
            <a:r>
              <a:rPr lang="en-ID" sz="700" dirty="0"/>
              <a:t> </a:t>
            </a:r>
            <a:r>
              <a:rPr lang="en-ID" sz="700" dirty="0" err="1"/>
              <a:t>akun</a:t>
            </a:r>
            <a:r>
              <a:rPr lang="en-ID" sz="700" dirty="0"/>
              <a:t> </a:t>
            </a:r>
            <a:r>
              <a:rPr lang="en-ID" sz="700" dirty="0" err="1"/>
              <a:t>installment</a:t>
            </a:r>
            <a:r>
              <a:rPr lang="en-ID" sz="700" dirty="0"/>
              <a:t> yang </a:t>
            </a:r>
            <a:r>
              <a:rPr lang="en-ID" sz="700" dirty="0" err="1"/>
              <a:t>dibuka</a:t>
            </a:r>
            <a:r>
              <a:rPr lang="en-ID" sz="700" dirty="0"/>
              <a:t> </a:t>
            </a:r>
            <a:r>
              <a:rPr lang="en-ID" sz="700" dirty="0" err="1"/>
              <a:t>dalam</a:t>
            </a:r>
            <a:r>
              <a:rPr lang="en-ID" sz="700" dirty="0"/>
              <a:t> 6 </a:t>
            </a:r>
            <a:r>
              <a:rPr lang="en-ID" sz="700" dirty="0" err="1"/>
              <a:t>bulan</a:t>
            </a:r>
            <a:r>
              <a:rPr lang="en-ID" sz="700" dirty="0"/>
              <a:t> </a:t>
            </a:r>
            <a:r>
              <a:rPr lang="en-ID" sz="700" dirty="0" err="1"/>
              <a:t>terakhir</a:t>
            </a:r>
            <a:r>
              <a:rPr lang="en-ID" sz="700" b="1" dirty="0"/>
              <a:t>.</a:t>
            </a:r>
          </a:p>
          <a:p>
            <a:pPr marL="171450" indent="-171450">
              <a:buFont typeface="Arial" panose="020B0604020202020204" pitchFamily="34" charset="0"/>
              <a:buChar char="–"/>
            </a:pPr>
            <a:r>
              <a:rPr lang="en-ID" sz="700" b="1" dirty="0"/>
              <a:t>open_il_12m: </a:t>
            </a:r>
            <a:r>
              <a:rPr lang="en-ID" sz="700" dirty="0" err="1"/>
              <a:t>Jumlah</a:t>
            </a:r>
            <a:r>
              <a:rPr lang="en-ID" sz="700" dirty="0"/>
              <a:t> </a:t>
            </a:r>
            <a:r>
              <a:rPr lang="en-ID" sz="700" dirty="0" err="1"/>
              <a:t>akun</a:t>
            </a:r>
            <a:r>
              <a:rPr lang="en-ID" sz="700" dirty="0"/>
              <a:t> </a:t>
            </a:r>
            <a:r>
              <a:rPr lang="en-ID" sz="700" dirty="0" err="1"/>
              <a:t>installment</a:t>
            </a:r>
            <a:r>
              <a:rPr lang="en-ID" sz="700" dirty="0"/>
              <a:t> yang </a:t>
            </a:r>
            <a:r>
              <a:rPr lang="en-ID" sz="700" dirty="0" err="1"/>
              <a:t>dibuka</a:t>
            </a:r>
            <a:r>
              <a:rPr lang="en-ID" sz="700" dirty="0"/>
              <a:t> </a:t>
            </a:r>
            <a:r>
              <a:rPr lang="en-ID" sz="700" dirty="0" err="1"/>
              <a:t>dalam</a:t>
            </a:r>
            <a:r>
              <a:rPr lang="en-ID" sz="700" dirty="0"/>
              <a:t> 12 </a:t>
            </a:r>
            <a:r>
              <a:rPr lang="en-ID" sz="700" dirty="0" err="1"/>
              <a:t>bulan</a:t>
            </a:r>
            <a:r>
              <a:rPr lang="en-ID" sz="700" dirty="0"/>
              <a:t> </a:t>
            </a:r>
            <a:r>
              <a:rPr lang="en-ID" sz="700" dirty="0" err="1"/>
              <a:t>terakhir</a:t>
            </a:r>
            <a:r>
              <a:rPr lang="en-ID" sz="700" b="1" dirty="0"/>
              <a:t>.</a:t>
            </a:r>
          </a:p>
          <a:p>
            <a:pPr marL="171450" indent="-171450">
              <a:buFont typeface="Arial" panose="020B0604020202020204" pitchFamily="34" charset="0"/>
              <a:buChar char="–"/>
            </a:pPr>
            <a:r>
              <a:rPr lang="en-ID" sz="700" b="1" dirty="0"/>
              <a:t>open_il_24m: </a:t>
            </a:r>
            <a:r>
              <a:rPr lang="en-ID" sz="700" dirty="0" err="1"/>
              <a:t>Jumlah</a:t>
            </a:r>
            <a:r>
              <a:rPr lang="en-ID" sz="700" dirty="0"/>
              <a:t> </a:t>
            </a:r>
            <a:r>
              <a:rPr lang="en-ID" sz="700" dirty="0" err="1"/>
              <a:t>akun</a:t>
            </a:r>
            <a:r>
              <a:rPr lang="en-ID" sz="700" dirty="0"/>
              <a:t> </a:t>
            </a:r>
            <a:r>
              <a:rPr lang="en-ID" sz="700" dirty="0" err="1"/>
              <a:t>installment</a:t>
            </a:r>
            <a:r>
              <a:rPr lang="en-ID" sz="700" dirty="0"/>
              <a:t> yang </a:t>
            </a:r>
            <a:r>
              <a:rPr lang="en-ID" sz="700" dirty="0" err="1"/>
              <a:t>dibuka</a:t>
            </a:r>
            <a:r>
              <a:rPr lang="en-ID" sz="700" dirty="0"/>
              <a:t> </a:t>
            </a:r>
            <a:r>
              <a:rPr lang="en-ID" sz="700" dirty="0" err="1"/>
              <a:t>dalam</a:t>
            </a:r>
            <a:r>
              <a:rPr lang="en-ID" sz="700" dirty="0"/>
              <a:t> 24 </a:t>
            </a:r>
            <a:r>
              <a:rPr lang="en-ID" sz="700" dirty="0" err="1"/>
              <a:t>bulan</a:t>
            </a:r>
            <a:r>
              <a:rPr lang="en-ID" sz="700" dirty="0"/>
              <a:t>.</a:t>
            </a:r>
          </a:p>
          <a:p>
            <a:pPr marL="171450" indent="-171450">
              <a:buFont typeface="Arial" panose="020B0604020202020204" pitchFamily="34" charset="0"/>
              <a:buChar char="–"/>
            </a:pPr>
            <a:r>
              <a:rPr lang="en-ID" sz="700" b="1" dirty="0" err="1"/>
              <a:t>mths_since_rcnt_il</a:t>
            </a:r>
            <a:r>
              <a:rPr lang="en-ID" sz="700" b="1" dirty="0"/>
              <a:t>: </a:t>
            </a:r>
            <a:r>
              <a:rPr lang="en-ID" sz="700" dirty="0" err="1"/>
              <a:t>Bulan</a:t>
            </a:r>
            <a:r>
              <a:rPr lang="en-ID" sz="700" dirty="0"/>
              <a:t> </a:t>
            </a:r>
            <a:r>
              <a:rPr lang="en-ID" sz="700" dirty="0" err="1"/>
              <a:t>sejak</a:t>
            </a:r>
            <a:r>
              <a:rPr lang="en-ID" sz="700" dirty="0"/>
              <a:t> </a:t>
            </a:r>
            <a:r>
              <a:rPr lang="en-ID" sz="700" dirty="0" err="1"/>
              <a:t>akun</a:t>
            </a:r>
            <a:r>
              <a:rPr lang="en-ID" sz="700" dirty="0"/>
              <a:t> </a:t>
            </a:r>
            <a:r>
              <a:rPr lang="en-ID" sz="700" dirty="0" err="1"/>
              <a:t>installment</a:t>
            </a:r>
            <a:r>
              <a:rPr lang="en-ID" sz="700" dirty="0"/>
              <a:t> </a:t>
            </a:r>
            <a:r>
              <a:rPr lang="en-ID" sz="700" dirty="0" err="1"/>
              <a:t>terbaru</a:t>
            </a:r>
            <a:r>
              <a:rPr lang="en-ID" sz="700" dirty="0"/>
              <a:t>.</a:t>
            </a:r>
          </a:p>
          <a:p>
            <a:pPr marL="171450" indent="-171450">
              <a:buFont typeface="Arial" panose="020B0604020202020204" pitchFamily="34" charset="0"/>
              <a:buChar char="–"/>
            </a:pPr>
            <a:r>
              <a:rPr lang="en-ID" sz="700" b="1" dirty="0" err="1"/>
              <a:t>total_bal_il</a:t>
            </a:r>
            <a:r>
              <a:rPr lang="en-ID" sz="700" b="1" dirty="0"/>
              <a:t>: </a:t>
            </a:r>
            <a:r>
              <a:rPr lang="en-ID" sz="700" dirty="0"/>
              <a:t>Total </a:t>
            </a:r>
            <a:r>
              <a:rPr lang="en-ID" sz="700" dirty="0" err="1"/>
              <a:t>saldo</a:t>
            </a:r>
            <a:r>
              <a:rPr lang="en-ID" sz="700" dirty="0"/>
              <a:t> </a:t>
            </a:r>
            <a:r>
              <a:rPr lang="en-ID" sz="700" dirty="0" err="1"/>
              <a:t>akun</a:t>
            </a:r>
            <a:r>
              <a:rPr lang="en-ID" sz="700" dirty="0"/>
              <a:t> </a:t>
            </a:r>
            <a:r>
              <a:rPr lang="en-ID" sz="700" dirty="0" err="1"/>
              <a:t>installment</a:t>
            </a:r>
            <a:r>
              <a:rPr lang="en-ID" sz="700" dirty="0"/>
              <a:t>.</a:t>
            </a:r>
          </a:p>
          <a:p>
            <a:pPr marL="171450" indent="-171450">
              <a:buFont typeface="Arial" panose="020B0604020202020204" pitchFamily="34" charset="0"/>
              <a:buChar char="–"/>
            </a:pPr>
            <a:r>
              <a:rPr lang="en-ID" sz="700" b="1" dirty="0"/>
              <a:t>open_rv_12m: </a:t>
            </a:r>
            <a:r>
              <a:rPr lang="en-ID" sz="700" dirty="0" err="1"/>
              <a:t>Jumlah</a:t>
            </a:r>
            <a:r>
              <a:rPr lang="en-ID" sz="700" dirty="0"/>
              <a:t> </a:t>
            </a:r>
            <a:r>
              <a:rPr lang="en-ID" sz="700" dirty="0" err="1"/>
              <a:t>akun</a:t>
            </a:r>
            <a:r>
              <a:rPr lang="en-ID" sz="700" dirty="0"/>
              <a:t> revolving yang </a:t>
            </a:r>
            <a:r>
              <a:rPr lang="en-ID" sz="700" dirty="0" err="1"/>
              <a:t>dibuka</a:t>
            </a:r>
            <a:r>
              <a:rPr lang="en-ID" sz="700" dirty="0"/>
              <a:t> </a:t>
            </a:r>
            <a:r>
              <a:rPr lang="en-ID" sz="700" dirty="0" err="1"/>
              <a:t>dalam</a:t>
            </a:r>
            <a:r>
              <a:rPr lang="en-ID" sz="700" dirty="0"/>
              <a:t> 12 </a:t>
            </a:r>
            <a:r>
              <a:rPr lang="en-ID" sz="700" dirty="0" err="1"/>
              <a:t>bulan</a:t>
            </a:r>
            <a:r>
              <a:rPr lang="en-ID" sz="700" dirty="0"/>
              <a:t> </a:t>
            </a:r>
            <a:r>
              <a:rPr lang="en-ID" sz="700" dirty="0" err="1"/>
              <a:t>terakhir</a:t>
            </a:r>
            <a:r>
              <a:rPr lang="en-ID" sz="700" dirty="0"/>
              <a:t> </a:t>
            </a:r>
            <a:r>
              <a:rPr lang="en-ID" sz="700" b="1" dirty="0"/>
              <a:t>.</a:t>
            </a:r>
          </a:p>
          <a:p>
            <a:pPr marL="171450" indent="-171450">
              <a:buFont typeface="Arial" panose="020B0604020202020204" pitchFamily="34" charset="0"/>
              <a:buChar char="–"/>
            </a:pPr>
            <a:r>
              <a:rPr lang="en-ID" sz="700" b="1" dirty="0"/>
              <a:t>open_rv_24m: </a:t>
            </a:r>
            <a:r>
              <a:rPr lang="en-ID" sz="700" dirty="0" err="1"/>
              <a:t>Jumlah</a:t>
            </a:r>
            <a:r>
              <a:rPr lang="en-ID" sz="700" dirty="0"/>
              <a:t> </a:t>
            </a:r>
            <a:r>
              <a:rPr lang="en-ID" sz="700" dirty="0" err="1"/>
              <a:t>akun</a:t>
            </a:r>
            <a:r>
              <a:rPr lang="en-ID" sz="700" dirty="0"/>
              <a:t> revolving yang </a:t>
            </a:r>
            <a:r>
              <a:rPr lang="en-ID" sz="700" dirty="0" err="1"/>
              <a:t>dibuka</a:t>
            </a:r>
            <a:r>
              <a:rPr lang="en-ID" sz="700" dirty="0"/>
              <a:t> </a:t>
            </a:r>
            <a:r>
              <a:rPr lang="en-ID" sz="700" dirty="0" err="1"/>
              <a:t>dalam</a:t>
            </a:r>
            <a:r>
              <a:rPr lang="en-ID" sz="700" dirty="0"/>
              <a:t> 24 </a:t>
            </a:r>
            <a:r>
              <a:rPr lang="en-ID" sz="700" dirty="0" err="1"/>
              <a:t>bulan</a:t>
            </a:r>
            <a:r>
              <a:rPr lang="en-ID" sz="700" dirty="0"/>
              <a:t> </a:t>
            </a:r>
            <a:r>
              <a:rPr lang="en-ID" sz="700" dirty="0" err="1"/>
              <a:t>terakhir</a:t>
            </a:r>
            <a:r>
              <a:rPr lang="en-ID" sz="700" dirty="0"/>
              <a:t>.</a:t>
            </a:r>
          </a:p>
          <a:p>
            <a:pPr marL="171450" indent="-171450">
              <a:buFont typeface="Arial" panose="020B0604020202020204" pitchFamily="34" charset="0"/>
              <a:buChar char="–"/>
            </a:pPr>
            <a:r>
              <a:rPr lang="en-ID" sz="700" b="1" dirty="0" err="1"/>
              <a:t>max_bal_bc</a:t>
            </a:r>
            <a:r>
              <a:rPr lang="en-ID" sz="700" b="1" dirty="0"/>
              <a:t>: </a:t>
            </a:r>
            <a:r>
              <a:rPr lang="en-ID" sz="700" dirty="0" err="1"/>
              <a:t>Saldo</a:t>
            </a:r>
            <a:r>
              <a:rPr lang="en-ID" sz="700" dirty="0"/>
              <a:t> </a:t>
            </a:r>
            <a:r>
              <a:rPr lang="en-ID" sz="700" dirty="0" err="1"/>
              <a:t>maksimal</a:t>
            </a:r>
            <a:r>
              <a:rPr lang="en-ID" sz="700" dirty="0"/>
              <a:t> pada </a:t>
            </a:r>
            <a:r>
              <a:rPr lang="en-ID" sz="700" dirty="0" err="1"/>
              <a:t>kartu</a:t>
            </a:r>
            <a:r>
              <a:rPr lang="en-ID" sz="700" dirty="0"/>
              <a:t> </a:t>
            </a:r>
            <a:r>
              <a:rPr lang="en-ID" sz="700" dirty="0" err="1"/>
              <a:t>kredit</a:t>
            </a:r>
            <a:r>
              <a:rPr lang="en-ID" sz="700" dirty="0"/>
              <a:t> .</a:t>
            </a:r>
          </a:p>
          <a:p>
            <a:pPr marL="171450" indent="-171450">
              <a:buFont typeface="Arial" panose="020B0604020202020204" pitchFamily="34" charset="0"/>
              <a:buChar char="–"/>
            </a:pPr>
            <a:r>
              <a:rPr lang="en-ID" sz="700" b="1" dirty="0" err="1"/>
              <a:t>all_util</a:t>
            </a:r>
            <a:r>
              <a:rPr lang="en-ID" sz="700" b="1" dirty="0"/>
              <a:t>: </a:t>
            </a:r>
            <a:r>
              <a:rPr lang="en-ID" sz="700" dirty="0"/>
              <a:t>Total </a:t>
            </a:r>
            <a:r>
              <a:rPr lang="en-ID" sz="700" dirty="0" err="1"/>
              <a:t>utilisasi</a:t>
            </a:r>
            <a:r>
              <a:rPr lang="en-ID" sz="700" dirty="0"/>
              <a:t> </a:t>
            </a:r>
            <a:r>
              <a:rPr lang="en-ID" sz="700" dirty="0" err="1"/>
              <a:t>kredit</a:t>
            </a:r>
            <a:r>
              <a:rPr lang="en-ID" sz="700" dirty="0"/>
              <a:t>.</a:t>
            </a:r>
          </a:p>
          <a:p>
            <a:pPr marL="171450" indent="-171450">
              <a:buFont typeface="Arial" panose="020B0604020202020204" pitchFamily="34" charset="0"/>
              <a:buChar char="–"/>
            </a:pPr>
            <a:r>
              <a:rPr lang="en-ID" sz="700" b="1" dirty="0" err="1"/>
              <a:t>total_rev_hi_lim</a:t>
            </a:r>
            <a:r>
              <a:rPr lang="en-ID" sz="700" b="1" dirty="0"/>
              <a:t>: </a:t>
            </a:r>
            <a:r>
              <a:rPr lang="en-ID" sz="700" dirty="0"/>
              <a:t>Total batas </a:t>
            </a:r>
            <a:r>
              <a:rPr lang="en-ID" sz="700" dirty="0" err="1"/>
              <a:t>kredit</a:t>
            </a:r>
            <a:r>
              <a:rPr lang="en-ID" sz="700" dirty="0"/>
              <a:t> </a:t>
            </a:r>
            <a:r>
              <a:rPr lang="en-ID" sz="700" dirty="0" err="1"/>
              <a:t>tertinggi</a:t>
            </a:r>
            <a:r>
              <a:rPr lang="en-ID" sz="700" dirty="0"/>
              <a:t> .</a:t>
            </a:r>
          </a:p>
          <a:p>
            <a:pPr marL="171450" indent="-171450">
              <a:buFont typeface="Arial" panose="020B0604020202020204" pitchFamily="34" charset="0"/>
              <a:buChar char="–"/>
            </a:pPr>
            <a:r>
              <a:rPr lang="en-ID" sz="700" b="1" dirty="0" err="1"/>
              <a:t>inq_fi</a:t>
            </a:r>
            <a:r>
              <a:rPr lang="en-ID" sz="700" b="1" dirty="0"/>
              <a:t>: </a:t>
            </a:r>
            <a:r>
              <a:rPr lang="en-ID" sz="700" dirty="0" err="1"/>
              <a:t>Jumlah</a:t>
            </a:r>
            <a:r>
              <a:rPr lang="en-ID" sz="700" dirty="0"/>
              <a:t> </a:t>
            </a:r>
            <a:r>
              <a:rPr lang="en-ID" sz="700" dirty="0" err="1"/>
              <a:t>permintaan</a:t>
            </a:r>
            <a:r>
              <a:rPr lang="en-ID" sz="700" dirty="0"/>
              <a:t> </a:t>
            </a:r>
            <a:r>
              <a:rPr lang="en-ID" sz="700" dirty="0" err="1"/>
              <a:t>kredit</a:t>
            </a:r>
            <a:r>
              <a:rPr lang="en-ID" sz="700" dirty="0"/>
              <a:t> </a:t>
            </a:r>
            <a:r>
              <a:rPr lang="en-ID" sz="700" dirty="0" err="1"/>
              <a:t>untuk</a:t>
            </a:r>
            <a:r>
              <a:rPr lang="en-ID" sz="700" dirty="0"/>
              <a:t> </a:t>
            </a:r>
            <a:r>
              <a:rPr lang="en-ID" sz="700" dirty="0" err="1"/>
              <a:t>lembaga</a:t>
            </a:r>
            <a:r>
              <a:rPr lang="en-ID" sz="700" dirty="0"/>
              <a:t> </a:t>
            </a:r>
            <a:r>
              <a:rPr lang="en-ID" sz="700" dirty="0" err="1"/>
              <a:t>keuangan</a:t>
            </a:r>
            <a:r>
              <a:rPr lang="en-ID" sz="700" dirty="0"/>
              <a:t>.</a:t>
            </a:r>
          </a:p>
          <a:p>
            <a:pPr marL="171450" indent="-171450">
              <a:buFont typeface="Arial" panose="020B0604020202020204" pitchFamily="34" charset="0"/>
              <a:buChar char="–"/>
            </a:pPr>
            <a:r>
              <a:rPr lang="en-ID" sz="700" b="1" dirty="0"/>
              <a:t>.</a:t>
            </a:r>
            <a:r>
              <a:rPr lang="en-ID" sz="700" b="1" dirty="0" err="1"/>
              <a:t>total_cu_tl</a:t>
            </a:r>
            <a:r>
              <a:rPr lang="en-ID" sz="700" b="1" dirty="0"/>
              <a:t>: </a:t>
            </a:r>
            <a:r>
              <a:rPr lang="en-ID" sz="700" dirty="0"/>
              <a:t>Total </a:t>
            </a:r>
            <a:r>
              <a:rPr lang="en-ID" sz="700" dirty="0" err="1"/>
              <a:t>jumlah</a:t>
            </a:r>
            <a:r>
              <a:rPr lang="en-ID" sz="700" dirty="0"/>
              <a:t> </a:t>
            </a:r>
            <a:r>
              <a:rPr lang="en-ID" sz="700" dirty="0" err="1"/>
              <a:t>akun</a:t>
            </a:r>
            <a:r>
              <a:rPr lang="en-ID" sz="700" dirty="0"/>
              <a:t> </a:t>
            </a:r>
            <a:r>
              <a:rPr lang="en-ID" sz="700" dirty="0" err="1"/>
              <a:t>kredit</a:t>
            </a:r>
            <a:r>
              <a:rPr lang="en-ID" sz="700" dirty="0"/>
              <a:t> </a:t>
            </a:r>
            <a:r>
              <a:rPr lang="en-ID" sz="700" dirty="0" err="1"/>
              <a:t>untuk</a:t>
            </a:r>
            <a:r>
              <a:rPr lang="en-ID" sz="700" dirty="0"/>
              <a:t> </a:t>
            </a:r>
            <a:r>
              <a:rPr lang="en-ID" sz="700" dirty="0" err="1"/>
              <a:t>kendaraan</a:t>
            </a:r>
            <a:r>
              <a:rPr lang="en-ID" sz="700" dirty="0"/>
              <a:t>.</a:t>
            </a:r>
          </a:p>
          <a:p>
            <a:pPr marL="171450" indent="-171450">
              <a:buFont typeface="Arial" panose="020B0604020202020204" pitchFamily="34" charset="0"/>
              <a:buChar char="–"/>
            </a:pPr>
            <a:r>
              <a:rPr lang="en-ID" sz="700" b="1" dirty="0"/>
              <a:t>inq_last_12m: </a:t>
            </a:r>
            <a:r>
              <a:rPr lang="en-ID" sz="700" dirty="0" err="1"/>
              <a:t>Jumlah</a:t>
            </a:r>
            <a:r>
              <a:rPr lang="en-ID" sz="700" dirty="0"/>
              <a:t> </a:t>
            </a:r>
            <a:r>
              <a:rPr lang="en-ID" sz="700" dirty="0" err="1"/>
              <a:t>permintaan</a:t>
            </a:r>
            <a:r>
              <a:rPr lang="en-ID" sz="700" dirty="0"/>
              <a:t> </a:t>
            </a:r>
            <a:r>
              <a:rPr lang="en-ID" sz="700" dirty="0" err="1"/>
              <a:t>kredit</a:t>
            </a:r>
            <a:r>
              <a:rPr lang="en-ID" sz="700" dirty="0"/>
              <a:t> </a:t>
            </a:r>
            <a:r>
              <a:rPr lang="en-ID" sz="700" dirty="0" err="1"/>
              <a:t>dalam</a:t>
            </a:r>
            <a:r>
              <a:rPr lang="en-ID" sz="700" dirty="0"/>
              <a:t> 12 </a:t>
            </a:r>
            <a:r>
              <a:rPr lang="en-ID" sz="700" dirty="0" err="1"/>
              <a:t>bulan</a:t>
            </a:r>
            <a:r>
              <a:rPr lang="en-ID" sz="700" dirty="0"/>
              <a:t> </a:t>
            </a:r>
            <a:r>
              <a:rPr lang="en-ID" sz="700" dirty="0" err="1"/>
              <a:t>terakhir</a:t>
            </a:r>
            <a:r>
              <a:rPr lang="en-ID" sz="700"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1015632"/>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UNIVARIATE ANALYSIS</a:t>
            </a:r>
          </a:p>
          <a:p>
            <a:pPr marL="57150" marR="0" lvl="0" algn="l" rtl="0">
              <a:lnSpc>
                <a:spcPct val="100000"/>
              </a:lnSpc>
              <a:spcBef>
                <a:spcPts val="0"/>
              </a:spcBef>
              <a:spcAft>
                <a:spcPts val="0"/>
              </a:spcAft>
              <a:buClr>
                <a:srgbClr val="000000"/>
              </a:buClr>
              <a:buSzPts val="2700"/>
            </a:pPr>
            <a:r>
              <a:rPr lang="en-ID" sz="2700" b="1" dirty="0">
                <a:solidFill>
                  <a:schemeClr val="accent5"/>
                </a:solidFill>
                <a:latin typeface="Rubik"/>
                <a:ea typeface="Rubik"/>
                <a:cs typeface="Rubik"/>
                <a:sym typeface="Rubik"/>
              </a:rPr>
              <a:t>	     </a:t>
            </a:r>
            <a:r>
              <a:rPr lang="en-ID" sz="2000" b="1" dirty="0">
                <a:solidFill>
                  <a:schemeClr val="accent5"/>
                </a:solidFill>
                <a:latin typeface="Rubik"/>
                <a:ea typeface="Rubik"/>
                <a:cs typeface="Rubik"/>
                <a:sym typeface="Rubik"/>
              </a:rPr>
              <a:t>(Fitur</a:t>
            </a:r>
            <a:r>
              <a:rPr lang="en" sz="2000" b="1" dirty="0">
                <a:solidFill>
                  <a:schemeClr val="accent5"/>
                </a:solidFill>
                <a:latin typeface="Rubik"/>
                <a:ea typeface="Rubik"/>
                <a:cs typeface="Rubik"/>
                <a:sym typeface="Rubik"/>
              </a:rPr>
              <a:t> numerical)</a:t>
            </a:r>
            <a:endParaRPr sz="2400" b="1" dirty="0">
              <a:solidFill>
                <a:schemeClr val="accent5"/>
              </a:solidFill>
              <a:latin typeface="Rubik"/>
              <a:ea typeface="Rubik"/>
              <a:cs typeface="Rubik"/>
              <a:sym typeface="Rubik"/>
            </a:endParaRPr>
          </a:p>
        </p:txBody>
      </p:sp>
      <p:pic>
        <p:nvPicPr>
          <p:cNvPr id="2050" name="Picture 2">
            <a:extLst>
              <a:ext uri="{FF2B5EF4-FFF2-40B4-BE49-F238E27FC236}">
                <a16:creationId xmlns:a16="http://schemas.microsoft.com/office/drawing/2014/main" id="{19ADDA9E-D29F-FAE8-B2C4-3A0F2622D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27" y="1142257"/>
            <a:ext cx="4509995" cy="3777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9B2B4CC0-539D-1BF6-1061-CF972CD7F0EA}"/>
              </a:ext>
            </a:extLst>
          </p:cNvPr>
          <p:cNvSpPr/>
          <p:nvPr/>
        </p:nvSpPr>
        <p:spPr>
          <a:xfrm>
            <a:off x="5097439" y="1639066"/>
            <a:ext cx="3910084" cy="278414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buFont typeface="Wingdings" panose="05000000000000000000" pitchFamily="2" charset="2"/>
              <a:buChar char="q"/>
            </a:pPr>
            <a:r>
              <a:rPr lang="en-US" sz="1200" dirty="0"/>
              <a:t>Fitur </a:t>
            </a:r>
            <a:r>
              <a:rPr lang="en-US" sz="1200" b="1" dirty="0" err="1">
                <a:solidFill>
                  <a:schemeClr val="bg2">
                    <a:lumMod val="75000"/>
                  </a:schemeClr>
                </a:solidFill>
              </a:rPr>
              <a:t>annual_inc</a:t>
            </a:r>
            <a:r>
              <a:rPr lang="en-US" sz="1200" b="1" dirty="0">
                <a:solidFill>
                  <a:schemeClr val="bg2">
                    <a:lumMod val="75000"/>
                  </a:schemeClr>
                </a:solidFill>
              </a:rPr>
              <a:t>, delling_2yr, </a:t>
            </a:r>
            <a:r>
              <a:rPr lang="en-US" sz="1200" b="1" dirty="0" err="1">
                <a:solidFill>
                  <a:schemeClr val="bg2">
                    <a:lumMod val="75000"/>
                  </a:schemeClr>
                </a:solidFill>
              </a:rPr>
              <a:t>pub_rec</a:t>
            </a:r>
            <a:r>
              <a:rPr lang="en-US" sz="1200" b="1" dirty="0">
                <a:solidFill>
                  <a:schemeClr val="bg2">
                    <a:lumMod val="75000"/>
                  </a:schemeClr>
                </a:solidFill>
              </a:rPr>
              <a:t>, </a:t>
            </a:r>
            <a:r>
              <a:rPr lang="en-US" sz="1200" b="1" dirty="0" err="1">
                <a:solidFill>
                  <a:schemeClr val="bg2">
                    <a:lumMod val="75000"/>
                  </a:schemeClr>
                </a:solidFill>
              </a:rPr>
              <a:t>revol_bal</a:t>
            </a:r>
            <a:r>
              <a:rPr lang="en-US" sz="1200" b="1" dirty="0">
                <a:solidFill>
                  <a:schemeClr val="bg2">
                    <a:lumMod val="75000"/>
                  </a:schemeClr>
                </a:solidFill>
              </a:rPr>
              <a:t>, </a:t>
            </a:r>
            <a:r>
              <a:rPr lang="en-US" sz="1200" b="1" dirty="0" err="1">
                <a:solidFill>
                  <a:schemeClr val="bg2">
                    <a:lumMod val="75000"/>
                  </a:schemeClr>
                </a:solidFill>
              </a:rPr>
              <a:t>revol_util</a:t>
            </a:r>
            <a:r>
              <a:rPr lang="en-US" sz="1200" b="1" dirty="0">
                <a:solidFill>
                  <a:schemeClr val="bg2">
                    <a:lumMod val="75000"/>
                  </a:schemeClr>
                </a:solidFill>
              </a:rPr>
              <a:t>, </a:t>
            </a:r>
            <a:r>
              <a:rPr lang="en-US" sz="1200" b="1" dirty="0" err="1">
                <a:solidFill>
                  <a:schemeClr val="bg2">
                    <a:lumMod val="75000"/>
                  </a:schemeClr>
                </a:solidFill>
              </a:rPr>
              <a:t>total_acc</a:t>
            </a:r>
            <a:r>
              <a:rPr lang="en-US" sz="1200" b="1" dirty="0">
                <a:solidFill>
                  <a:schemeClr val="bg2">
                    <a:lumMod val="75000"/>
                  </a:schemeClr>
                </a:solidFill>
              </a:rPr>
              <a:t>, </a:t>
            </a:r>
            <a:r>
              <a:rPr lang="en-US" sz="1200" b="1" dirty="0" err="1">
                <a:solidFill>
                  <a:schemeClr val="bg2">
                    <a:lumMod val="75000"/>
                  </a:schemeClr>
                </a:solidFill>
              </a:rPr>
              <a:t>total_rec_late_fee</a:t>
            </a:r>
            <a:r>
              <a:rPr lang="en-US" sz="1200" b="1" dirty="0">
                <a:solidFill>
                  <a:schemeClr val="bg2">
                    <a:lumMod val="75000"/>
                  </a:schemeClr>
                </a:solidFill>
              </a:rPr>
              <a:t>, collections_12_mths_ex_med, </a:t>
            </a:r>
            <a:r>
              <a:rPr lang="en-US" sz="1200" b="1" dirty="0" err="1">
                <a:solidFill>
                  <a:schemeClr val="bg2">
                    <a:lumMod val="75000"/>
                  </a:schemeClr>
                </a:solidFill>
              </a:rPr>
              <a:t>tot_coll_amt</a:t>
            </a:r>
            <a:r>
              <a:rPr lang="en-US" sz="1200" b="1" dirty="0">
                <a:solidFill>
                  <a:schemeClr val="bg2">
                    <a:lumMod val="75000"/>
                  </a:schemeClr>
                </a:solidFill>
              </a:rPr>
              <a:t>, </a:t>
            </a:r>
            <a:r>
              <a:rPr lang="en-US" sz="1200" b="1" dirty="0" err="1">
                <a:solidFill>
                  <a:schemeClr val="bg2">
                    <a:lumMod val="75000"/>
                  </a:schemeClr>
                </a:solidFill>
              </a:rPr>
              <a:t>tot_cur_bal</a:t>
            </a:r>
            <a:r>
              <a:rPr lang="en-US" sz="1200" b="1" dirty="0">
                <a:solidFill>
                  <a:schemeClr val="bg2">
                    <a:lumMod val="75000"/>
                  </a:schemeClr>
                </a:solidFill>
              </a:rPr>
              <a:t>, dan </a:t>
            </a:r>
            <a:r>
              <a:rPr lang="en-US" sz="1200" b="1" dirty="0" err="1">
                <a:solidFill>
                  <a:schemeClr val="bg2">
                    <a:lumMod val="75000"/>
                  </a:schemeClr>
                </a:solidFill>
              </a:rPr>
              <a:t>total_rev_hi_lim</a:t>
            </a:r>
            <a:r>
              <a:rPr lang="en-US" sz="1200" b="1" dirty="0">
                <a:solidFill>
                  <a:schemeClr val="bg2">
                    <a:lumMod val="75000"/>
                  </a:schemeClr>
                </a:solidFill>
              </a:rPr>
              <a:t> </a:t>
            </a:r>
            <a:r>
              <a:rPr lang="en-US" sz="1200" dirty="0" err="1">
                <a:solidFill>
                  <a:schemeClr val="tx1"/>
                </a:solidFill>
              </a:rPr>
              <a:t>memiliki</a:t>
            </a:r>
            <a:r>
              <a:rPr lang="en-US" sz="1200" dirty="0">
                <a:solidFill>
                  <a:schemeClr val="tx1"/>
                </a:solidFill>
              </a:rPr>
              <a:t> </a:t>
            </a:r>
            <a:r>
              <a:rPr lang="en-US" sz="1200" dirty="0" err="1">
                <a:solidFill>
                  <a:schemeClr val="tx1"/>
                </a:solidFill>
              </a:rPr>
              <a:t>nilai</a:t>
            </a:r>
            <a:r>
              <a:rPr lang="en-US" sz="1200" dirty="0">
                <a:solidFill>
                  <a:schemeClr val="tx1"/>
                </a:solidFill>
              </a:rPr>
              <a:t> </a:t>
            </a:r>
            <a:r>
              <a:rPr lang="en-US" sz="1200" dirty="0" err="1">
                <a:solidFill>
                  <a:schemeClr val="tx1"/>
                </a:solidFill>
              </a:rPr>
              <a:t>ekstrim</a:t>
            </a:r>
            <a:r>
              <a:rPr lang="en-US" sz="1200" dirty="0">
                <a:solidFill>
                  <a:schemeClr val="tx1"/>
                </a:solidFill>
              </a:rPr>
              <a:t> </a:t>
            </a:r>
            <a:r>
              <a:rPr lang="en-US" sz="1200" dirty="0" err="1">
                <a:solidFill>
                  <a:schemeClr val="tx1"/>
                </a:solidFill>
              </a:rPr>
              <a:t>atau</a:t>
            </a:r>
            <a:r>
              <a:rPr lang="en-US" sz="1200" dirty="0">
                <a:solidFill>
                  <a:schemeClr val="tx1"/>
                </a:solidFill>
              </a:rPr>
              <a:t> outliers.</a:t>
            </a:r>
          </a:p>
          <a:p>
            <a:pPr marL="285750" indent="-285750">
              <a:buFont typeface="Wingdings" panose="05000000000000000000" pitchFamily="2" charset="2"/>
              <a:buChar char="q"/>
            </a:pPr>
            <a:r>
              <a:rPr lang="en-US" sz="1200" dirty="0">
                <a:solidFill>
                  <a:schemeClr val="tx1"/>
                </a:solidFill>
              </a:rPr>
              <a:t>Fitur </a:t>
            </a:r>
            <a:r>
              <a:rPr lang="en-US" sz="1200" b="1" dirty="0" err="1">
                <a:solidFill>
                  <a:schemeClr val="bg2">
                    <a:lumMod val="75000"/>
                  </a:schemeClr>
                </a:solidFill>
              </a:rPr>
              <a:t>int_rate</a:t>
            </a:r>
            <a:r>
              <a:rPr lang="en-US" sz="1200" b="1" dirty="0">
                <a:solidFill>
                  <a:schemeClr val="bg2">
                    <a:lumMod val="75000"/>
                  </a:schemeClr>
                </a:solidFill>
              </a:rPr>
              <a:t>, installment, inq_last_6mths, </a:t>
            </a:r>
            <a:r>
              <a:rPr lang="en-US" sz="1200" b="1" dirty="0" err="1">
                <a:solidFill>
                  <a:schemeClr val="bg2">
                    <a:lumMod val="75000"/>
                  </a:schemeClr>
                </a:solidFill>
              </a:rPr>
              <a:t>open_acc</a:t>
            </a:r>
            <a:r>
              <a:rPr lang="en-US" sz="1200" b="1" dirty="0">
                <a:solidFill>
                  <a:schemeClr val="bg2">
                    <a:lumMod val="75000"/>
                  </a:schemeClr>
                </a:solidFill>
              </a:rPr>
              <a:t>, </a:t>
            </a:r>
            <a:r>
              <a:rPr lang="en-US" sz="1200" b="1" dirty="0" err="1">
                <a:solidFill>
                  <a:schemeClr val="bg2">
                    <a:lumMod val="75000"/>
                  </a:schemeClr>
                </a:solidFill>
              </a:rPr>
              <a:t>out_prncp</a:t>
            </a:r>
            <a:r>
              <a:rPr lang="en-US" sz="1200" b="1" dirty="0">
                <a:solidFill>
                  <a:schemeClr val="bg2">
                    <a:lumMod val="75000"/>
                  </a:schemeClr>
                </a:solidFill>
              </a:rPr>
              <a:t>, </a:t>
            </a:r>
            <a:r>
              <a:rPr lang="en-US" sz="1200" b="1" dirty="0" err="1">
                <a:solidFill>
                  <a:schemeClr val="bg2">
                    <a:lumMod val="75000"/>
                  </a:schemeClr>
                </a:solidFill>
              </a:rPr>
              <a:t>out_prncp_inv</a:t>
            </a:r>
            <a:r>
              <a:rPr lang="en-US" sz="1200" b="1" dirty="0">
                <a:solidFill>
                  <a:schemeClr val="bg2">
                    <a:lumMod val="75000"/>
                  </a:schemeClr>
                </a:solidFill>
              </a:rPr>
              <a:t>, </a:t>
            </a:r>
            <a:r>
              <a:rPr lang="en-US" sz="1200" b="1" dirty="0" err="1">
                <a:solidFill>
                  <a:schemeClr val="bg2">
                    <a:lumMod val="75000"/>
                  </a:schemeClr>
                </a:solidFill>
              </a:rPr>
              <a:t>total_pymnt</a:t>
            </a:r>
            <a:r>
              <a:rPr lang="en-US" sz="1200" b="1" dirty="0">
                <a:solidFill>
                  <a:schemeClr val="bg2">
                    <a:lumMod val="75000"/>
                  </a:schemeClr>
                </a:solidFill>
              </a:rPr>
              <a:t>, </a:t>
            </a:r>
            <a:r>
              <a:rPr lang="en-US" sz="1200" b="1" dirty="0" err="1">
                <a:solidFill>
                  <a:schemeClr val="bg2">
                    <a:lumMod val="75000"/>
                  </a:schemeClr>
                </a:solidFill>
              </a:rPr>
              <a:t>total_pymnt_inv</a:t>
            </a:r>
            <a:r>
              <a:rPr lang="en-US" sz="1200" b="1" dirty="0">
                <a:solidFill>
                  <a:schemeClr val="bg2">
                    <a:lumMod val="75000"/>
                  </a:schemeClr>
                </a:solidFill>
              </a:rPr>
              <a:t>, </a:t>
            </a:r>
            <a:r>
              <a:rPr lang="en-US" sz="1200" b="1" dirty="0" err="1">
                <a:solidFill>
                  <a:schemeClr val="bg2">
                    <a:lumMod val="75000"/>
                  </a:schemeClr>
                </a:solidFill>
              </a:rPr>
              <a:t>total_rec_prncp</a:t>
            </a:r>
            <a:r>
              <a:rPr lang="en-US" sz="1200" b="1" dirty="0">
                <a:solidFill>
                  <a:schemeClr val="bg2">
                    <a:lumMod val="75000"/>
                  </a:schemeClr>
                </a:solidFill>
              </a:rPr>
              <a:t>, </a:t>
            </a:r>
            <a:r>
              <a:rPr lang="en-US" sz="1200" b="1" dirty="0" err="1">
                <a:solidFill>
                  <a:schemeClr val="bg2">
                    <a:lumMod val="75000"/>
                  </a:schemeClr>
                </a:solidFill>
              </a:rPr>
              <a:t>total_rec_int</a:t>
            </a:r>
            <a:r>
              <a:rPr lang="en-US" sz="1200" b="1" dirty="0">
                <a:solidFill>
                  <a:schemeClr val="bg2">
                    <a:lumMod val="75000"/>
                  </a:schemeClr>
                </a:solidFill>
              </a:rPr>
              <a:t>, recoveries, </a:t>
            </a:r>
            <a:r>
              <a:rPr lang="en-US" sz="1200" b="1" dirty="0" err="1">
                <a:solidFill>
                  <a:schemeClr val="bg2">
                    <a:lumMod val="75000"/>
                  </a:schemeClr>
                </a:solidFill>
              </a:rPr>
              <a:t>collection_recovery_fee</a:t>
            </a:r>
            <a:r>
              <a:rPr lang="en-US" sz="1200" b="1" dirty="0">
                <a:solidFill>
                  <a:schemeClr val="bg2">
                    <a:lumMod val="75000"/>
                  </a:schemeClr>
                </a:solidFill>
              </a:rPr>
              <a:t>, </a:t>
            </a:r>
            <a:r>
              <a:rPr lang="en-US" sz="1200" b="1" dirty="0" err="1">
                <a:solidFill>
                  <a:schemeClr val="bg2">
                    <a:lumMod val="75000"/>
                  </a:schemeClr>
                </a:solidFill>
              </a:rPr>
              <a:t>last_pymnt_amnt</a:t>
            </a:r>
            <a:r>
              <a:rPr lang="en-US" sz="1200" dirty="0">
                <a:solidFill>
                  <a:schemeClr val="tx1"/>
                </a:solidFill>
              </a:rPr>
              <a:t>, </a:t>
            </a:r>
            <a:r>
              <a:rPr lang="en-US" sz="1200" dirty="0" err="1">
                <a:solidFill>
                  <a:schemeClr val="tx1"/>
                </a:solidFill>
              </a:rPr>
              <a:t>memiliki</a:t>
            </a:r>
            <a:r>
              <a:rPr lang="en-US" sz="1200" dirty="0">
                <a:solidFill>
                  <a:schemeClr val="tx1"/>
                </a:solidFill>
              </a:rPr>
              <a:t> outliers </a:t>
            </a:r>
            <a:r>
              <a:rPr lang="en-US" sz="1200" dirty="0" err="1">
                <a:solidFill>
                  <a:schemeClr val="tx1"/>
                </a:solidFill>
              </a:rPr>
              <a:t>namun</a:t>
            </a:r>
            <a:r>
              <a:rPr lang="en-US" sz="1200" dirty="0">
                <a:solidFill>
                  <a:schemeClr val="tx1"/>
                </a:solidFill>
              </a:rPr>
              <a:t> </a:t>
            </a:r>
            <a:r>
              <a:rPr lang="en-US" sz="1200" dirty="0" err="1">
                <a:solidFill>
                  <a:schemeClr val="tx1"/>
                </a:solidFill>
              </a:rPr>
              <a:t>masih</a:t>
            </a:r>
            <a:r>
              <a:rPr lang="en-US" sz="1200" dirty="0">
                <a:solidFill>
                  <a:schemeClr val="tx1"/>
                </a:solidFill>
              </a:rPr>
              <a:t> </a:t>
            </a:r>
            <a:r>
              <a:rPr lang="en-US" sz="1200" dirty="0" err="1">
                <a:solidFill>
                  <a:schemeClr val="tx1"/>
                </a:solidFill>
              </a:rPr>
              <a:t>aman</a:t>
            </a:r>
            <a:r>
              <a:rPr lang="en-US" sz="1200" dirty="0">
                <a:solidFill>
                  <a:schemeClr val="tx1"/>
                </a:solidFill>
              </a:rPr>
              <a:t>.</a:t>
            </a:r>
          </a:p>
          <a:p>
            <a:pPr marL="285750" indent="-285750">
              <a:buFont typeface="Wingdings" panose="05000000000000000000" pitchFamily="2" charset="2"/>
              <a:buChar char="q"/>
            </a:pPr>
            <a:r>
              <a:rPr lang="en-US" sz="1200" dirty="0">
                <a:solidFill>
                  <a:schemeClr val="tx1"/>
                </a:solidFill>
              </a:rPr>
              <a:t>Fitur </a:t>
            </a:r>
            <a:r>
              <a:rPr lang="en-US" sz="1200" b="1" dirty="0" err="1">
                <a:solidFill>
                  <a:schemeClr val="bg2">
                    <a:lumMod val="75000"/>
                  </a:schemeClr>
                </a:solidFill>
              </a:rPr>
              <a:t>loan_amnt</a:t>
            </a:r>
            <a:r>
              <a:rPr lang="en-US" sz="1200" b="1" dirty="0">
                <a:solidFill>
                  <a:schemeClr val="bg2">
                    <a:lumMod val="75000"/>
                  </a:schemeClr>
                </a:solidFill>
              </a:rPr>
              <a:t>, </a:t>
            </a:r>
            <a:r>
              <a:rPr lang="en-US" sz="1200" b="1" dirty="0" err="1">
                <a:solidFill>
                  <a:schemeClr val="bg2">
                    <a:lumMod val="75000"/>
                  </a:schemeClr>
                </a:solidFill>
              </a:rPr>
              <a:t>funded_amnt</a:t>
            </a:r>
            <a:r>
              <a:rPr lang="en-US" sz="1200" b="1" dirty="0">
                <a:solidFill>
                  <a:schemeClr val="bg2">
                    <a:lumMod val="75000"/>
                  </a:schemeClr>
                </a:solidFill>
              </a:rPr>
              <a:t>, dan </a:t>
            </a:r>
            <a:r>
              <a:rPr lang="en-US" sz="1200" b="1" dirty="0" err="1">
                <a:solidFill>
                  <a:schemeClr val="bg2">
                    <a:lumMod val="75000"/>
                  </a:schemeClr>
                </a:solidFill>
              </a:rPr>
              <a:t>funded_amnt_inv</a:t>
            </a:r>
            <a:r>
              <a:rPr lang="en-US" sz="1200" b="1" dirty="0">
                <a:solidFill>
                  <a:schemeClr val="bg2">
                    <a:lumMod val="75000"/>
                  </a:schemeClr>
                </a:solidFill>
              </a:rPr>
              <a:t> </a:t>
            </a:r>
            <a:r>
              <a:rPr lang="en-US" sz="1200" dirty="0" err="1">
                <a:solidFill>
                  <a:schemeClr val="tx1"/>
                </a:solidFill>
              </a:rPr>
              <a:t>tidak</a:t>
            </a:r>
            <a:r>
              <a:rPr lang="en-US" sz="1200" dirty="0">
                <a:solidFill>
                  <a:schemeClr val="tx1"/>
                </a:solidFill>
              </a:rPr>
              <a:t> </a:t>
            </a:r>
            <a:r>
              <a:rPr lang="en-US" sz="1200" dirty="0" err="1">
                <a:solidFill>
                  <a:schemeClr val="tx1"/>
                </a:solidFill>
              </a:rPr>
              <a:t>memiliki</a:t>
            </a:r>
            <a:r>
              <a:rPr lang="en-US" sz="1200" dirty="0">
                <a:solidFill>
                  <a:schemeClr val="tx1"/>
                </a:solidFill>
              </a:rPr>
              <a:t> outliers.</a:t>
            </a:r>
            <a:endParaRPr lang="en-ID" sz="1200" dirty="0">
              <a:solidFill>
                <a:schemeClr val="tx1"/>
              </a:solidFill>
            </a:endParaRPr>
          </a:p>
        </p:txBody>
      </p:sp>
    </p:spTree>
    <p:extLst>
      <p:ext uri="{BB962C8B-B14F-4D97-AF65-F5344CB8AC3E}">
        <p14:creationId xmlns:p14="http://schemas.microsoft.com/office/powerpoint/2010/main" val="187144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1015632"/>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UNIVARIATE ANALYSIS</a:t>
            </a:r>
          </a:p>
          <a:p>
            <a:pPr marL="57150" marR="0" lvl="0" algn="l" rtl="0">
              <a:lnSpc>
                <a:spcPct val="100000"/>
              </a:lnSpc>
              <a:spcBef>
                <a:spcPts val="0"/>
              </a:spcBef>
              <a:spcAft>
                <a:spcPts val="0"/>
              </a:spcAft>
              <a:buClr>
                <a:srgbClr val="000000"/>
              </a:buClr>
              <a:buSzPts val="2700"/>
            </a:pPr>
            <a:r>
              <a:rPr lang="en-ID" sz="2700" b="1" dirty="0">
                <a:solidFill>
                  <a:schemeClr val="accent5"/>
                </a:solidFill>
                <a:latin typeface="Rubik"/>
                <a:ea typeface="Rubik"/>
                <a:cs typeface="Rubik"/>
                <a:sym typeface="Rubik"/>
              </a:rPr>
              <a:t>	     </a:t>
            </a:r>
            <a:r>
              <a:rPr lang="en-ID" sz="2000" b="1" dirty="0">
                <a:solidFill>
                  <a:schemeClr val="accent5"/>
                </a:solidFill>
                <a:latin typeface="Rubik"/>
                <a:ea typeface="Rubik"/>
                <a:cs typeface="Rubik"/>
                <a:sym typeface="Rubik"/>
              </a:rPr>
              <a:t>(</a:t>
            </a:r>
            <a:r>
              <a:rPr lang="en-US" sz="2000" b="1" dirty="0">
                <a:solidFill>
                  <a:schemeClr val="accent5"/>
                </a:solidFill>
                <a:latin typeface="Rubik"/>
                <a:ea typeface="Rubik"/>
                <a:cs typeface="Rubik"/>
                <a:sym typeface="Rubik"/>
              </a:rPr>
              <a:t>Categorical</a:t>
            </a:r>
            <a:r>
              <a:rPr lang="en" sz="2000" b="1" dirty="0">
                <a:solidFill>
                  <a:schemeClr val="accent5"/>
                </a:solidFill>
                <a:latin typeface="Rubik"/>
                <a:ea typeface="Rubik"/>
                <a:cs typeface="Rubik"/>
                <a:sym typeface="Rubik"/>
              </a:rPr>
              <a:t>)</a:t>
            </a:r>
            <a:endParaRPr sz="2400" b="1" dirty="0">
              <a:solidFill>
                <a:schemeClr val="accent5"/>
              </a:solidFill>
              <a:latin typeface="Rubik"/>
              <a:ea typeface="Rubik"/>
              <a:cs typeface="Rubik"/>
              <a:sym typeface="Rubik"/>
            </a:endParaRPr>
          </a:p>
        </p:txBody>
      </p:sp>
      <p:sp>
        <p:nvSpPr>
          <p:cNvPr id="3" name="Arrow: Right 2">
            <a:extLst>
              <a:ext uri="{FF2B5EF4-FFF2-40B4-BE49-F238E27FC236}">
                <a16:creationId xmlns:a16="http://schemas.microsoft.com/office/drawing/2014/main" id="{03C70194-10A3-D7AF-E5F4-2565FCCD5FB7}"/>
              </a:ext>
            </a:extLst>
          </p:cNvPr>
          <p:cNvSpPr/>
          <p:nvPr/>
        </p:nvSpPr>
        <p:spPr>
          <a:xfrm>
            <a:off x="197892" y="1303361"/>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5" name="TextBox 4">
            <a:extLst>
              <a:ext uri="{FF2B5EF4-FFF2-40B4-BE49-F238E27FC236}">
                <a16:creationId xmlns:a16="http://schemas.microsoft.com/office/drawing/2014/main" id="{12D24549-08FC-5868-AD6A-81D64BFA60A8}"/>
              </a:ext>
            </a:extLst>
          </p:cNvPr>
          <p:cNvSpPr txBox="1"/>
          <p:nvPr/>
        </p:nvSpPr>
        <p:spPr>
          <a:xfrm>
            <a:off x="504967" y="1200511"/>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memiliki</a:t>
            </a:r>
            <a:r>
              <a:rPr lang="en-US" sz="1100" b="1" dirty="0"/>
              <a:t> tenor </a:t>
            </a:r>
            <a:r>
              <a:rPr lang="en-US" sz="1100" b="1" dirty="0" err="1"/>
              <a:t>pinjaman</a:t>
            </a:r>
            <a:r>
              <a:rPr lang="en-US" sz="1100" b="1" dirty="0"/>
              <a:t> </a:t>
            </a:r>
            <a:r>
              <a:rPr lang="en-US" sz="1100" b="1" dirty="0" err="1"/>
              <a:t>selama</a:t>
            </a:r>
            <a:r>
              <a:rPr lang="en-US" sz="1100" b="1" dirty="0"/>
              <a:t>  36 </a:t>
            </a:r>
            <a:r>
              <a:rPr lang="en-US" sz="1100" b="1" dirty="0" err="1"/>
              <a:t>Bulan</a:t>
            </a:r>
            <a:r>
              <a:rPr lang="en-US" sz="1100" b="1" dirty="0"/>
              <a:t> ( term )</a:t>
            </a:r>
            <a:endParaRPr lang="en-ID" sz="1100" b="1" dirty="0"/>
          </a:p>
        </p:txBody>
      </p:sp>
      <p:sp>
        <p:nvSpPr>
          <p:cNvPr id="6" name="Arrow: Right 5">
            <a:extLst>
              <a:ext uri="{FF2B5EF4-FFF2-40B4-BE49-F238E27FC236}">
                <a16:creationId xmlns:a16="http://schemas.microsoft.com/office/drawing/2014/main" id="{640DD418-AD9E-2690-8DF9-FE6D4EF3C67C}"/>
              </a:ext>
            </a:extLst>
          </p:cNvPr>
          <p:cNvSpPr/>
          <p:nvPr/>
        </p:nvSpPr>
        <p:spPr>
          <a:xfrm>
            <a:off x="197892" y="1671144"/>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7" name="TextBox 6">
            <a:extLst>
              <a:ext uri="{FF2B5EF4-FFF2-40B4-BE49-F238E27FC236}">
                <a16:creationId xmlns:a16="http://schemas.microsoft.com/office/drawing/2014/main" id="{740A0F8A-393F-9CFE-170F-A84A6E5BFCA7}"/>
              </a:ext>
            </a:extLst>
          </p:cNvPr>
          <p:cNvSpPr txBox="1"/>
          <p:nvPr/>
        </p:nvSpPr>
        <p:spPr>
          <a:xfrm>
            <a:off x="504967" y="1652933"/>
            <a:ext cx="3433800" cy="261610"/>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grade = B</a:t>
            </a:r>
            <a:endParaRPr lang="en-ID" sz="1100" b="1" dirty="0"/>
          </a:p>
        </p:txBody>
      </p:sp>
      <p:sp>
        <p:nvSpPr>
          <p:cNvPr id="8" name="Arrow: Right 7">
            <a:extLst>
              <a:ext uri="{FF2B5EF4-FFF2-40B4-BE49-F238E27FC236}">
                <a16:creationId xmlns:a16="http://schemas.microsoft.com/office/drawing/2014/main" id="{FD000BDB-5099-4024-E1A3-E0F12DB77900}"/>
              </a:ext>
            </a:extLst>
          </p:cNvPr>
          <p:cNvSpPr/>
          <p:nvPr/>
        </p:nvSpPr>
        <p:spPr>
          <a:xfrm>
            <a:off x="197892" y="2045570"/>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9" name="TextBox 8">
            <a:extLst>
              <a:ext uri="{FF2B5EF4-FFF2-40B4-BE49-F238E27FC236}">
                <a16:creationId xmlns:a16="http://schemas.microsoft.com/office/drawing/2014/main" id="{1334271D-8F04-757C-0099-38E559B70CAF}"/>
              </a:ext>
            </a:extLst>
          </p:cNvPr>
          <p:cNvSpPr txBox="1"/>
          <p:nvPr/>
        </p:nvSpPr>
        <p:spPr>
          <a:xfrm>
            <a:off x="504967" y="2027359"/>
            <a:ext cx="3433800" cy="261610"/>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Sub-grade = B3</a:t>
            </a:r>
            <a:endParaRPr lang="en-ID" sz="1100" b="1" dirty="0"/>
          </a:p>
        </p:txBody>
      </p:sp>
      <p:sp>
        <p:nvSpPr>
          <p:cNvPr id="10" name="Arrow: Right 9">
            <a:extLst>
              <a:ext uri="{FF2B5EF4-FFF2-40B4-BE49-F238E27FC236}">
                <a16:creationId xmlns:a16="http://schemas.microsoft.com/office/drawing/2014/main" id="{6F472DC1-3BC6-AFC0-4784-F63745ED5F72}"/>
              </a:ext>
            </a:extLst>
          </p:cNvPr>
          <p:cNvSpPr/>
          <p:nvPr/>
        </p:nvSpPr>
        <p:spPr>
          <a:xfrm>
            <a:off x="197892" y="2434372"/>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11" name="TextBox 10">
            <a:extLst>
              <a:ext uri="{FF2B5EF4-FFF2-40B4-BE49-F238E27FC236}">
                <a16:creationId xmlns:a16="http://schemas.microsoft.com/office/drawing/2014/main" id="{6CD65A5F-9FA8-00F5-26EE-DEEA9E9477B6}"/>
              </a:ext>
            </a:extLst>
          </p:cNvPr>
          <p:cNvSpPr txBox="1"/>
          <p:nvPr/>
        </p:nvSpPr>
        <p:spPr>
          <a:xfrm>
            <a:off x="504967" y="2416161"/>
            <a:ext cx="3433800" cy="261610"/>
          </a:xfrm>
          <a:prstGeom prst="rect">
            <a:avLst/>
          </a:prstGeom>
          <a:noFill/>
        </p:spPr>
        <p:txBody>
          <a:bodyPr wrap="square" rtlCol="0">
            <a:spAutoFit/>
          </a:bodyPr>
          <a:lstStyle/>
          <a:p>
            <a:r>
              <a:rPr lang="en-US" sz="1100" b="1" dirty="0" err="1"/>
              <a:t>MayoritasPeminjam</a:t>
            </a:r>
            <a:r>
              <a:rPr lang="en-US" sz="1100" b="1" dirty="0"/>
              <a:t> </a:t>
            </a:r>
            <a:r>
              <a:rPr lang="en-US" sz="1100" b="1" dirty="0" err="1"/>
              <a:t>Bekerja</a:t>
            </a:r>
            <a:r>
              <a:rPr lang="en-US" sz="1100" b="1" dirty="0"/>
              <a:t> </a:t>
            </a:r>
            <a:r>
              <a:rPr lang="en-US" sz="1100" b="1" dirty="0" err="1"/>
              <a:t>sebagai</a:t>
            </a:r>
            <a:r>
              <a:rPr lang="en-US" sz="1100" b="1" dirty="0"/>
              <a:t> Guru</a:t>
            </a:r>
            <a:endParaRPr lang="en-ID" sz="1100" b="1" dirty="0"/>
          </a:p>
        </p:txBody>
      </p:sp>
      <p:sp>
        <p:nvSpPr>
          <p:cNvPr id="12" name="Arrow: Right 11">
            <a:extLst>
              <a:ext uri="{FF2B5EF4-FFF2-40B4-BE49-F238E27FC236}">
                <a16:creationId xmlns:a16="http://schemas.microsoft.com/office/drawing/2014/main" id="{6F7174DB-D2B8-0ACA-F0D2-B8A6681845A7}"/>
              </a:ext>
            </a:extLst>
          </p:cNvPr>
          <p:cNvSpPr/>
          <p:nvPr/>
        </p:nvSpPr>
        <p:spPr>
          <a:xfrm>
            <a:off x="197892" y="2868523"/>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13" name="TextBox 12">
            <a:extLst>
              <a:ext uri="{FF2B5EF4-FFF2-40B4-BE49-F238E27FC236}">
                <a16:creationId xmlns:a16="http://schemas.microsoft.com/office/drawing/2014/main" id="{BCF7E6CB-0BE7-B886-EA9E-7B777E8897FF}"/>
              </a:ext>
            </a:extLst>
          </p:cNvPr>
          <p:cNvSpPr txBox="1"/>
          <p:nvPr/>
        </p:nvSpPr>
        <p:spPr>
          <a:xfrm>
            <a:off x="504967" y="2765673"/>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memiliki</a:t>
            </a:r>
            <a:r>
              <a:rPr lang="en-US" sz="1100" b="1" dirty="0"/>
              <a:t> lama </a:t>
            </a:r>
            <a:r>
              <a:rPr lang="en-US" sz="1100" b="1" dirty="0" err="1"/>
              <a:t>Bekerja</a:t>
            </a:r>
            <a:r>
              <a:rPr lang="en-US" sz="1100" b="1" dirty="0"/>
              <a:t> </a:t>
            </a:r>
            <a:r>
              <a:rPr lang="en-US" sz="1100" b="1" dirty="0" err="1"/>
              <a:t>selama</a:t>
            </a:r>
            <a:r>
              <a:rPr lang="en-US" sz="1100" b="1" dirty="0"/>
              <a:t> 10Tahun </a:t>
            </a:r>
            <a:r>
              <a:rPr lang="en-US" sz="1100" b="1" dirty="0" err="1"/>
              <a:t>Lebih</a:t>
            </a:r>
            <a:r>
              <a:rPr lang="en-US" sz="1100" b="1" dirty="0"/>
              <a:t> </a:t>
            </a:r>
            <a:endParaRPr lang="en-ID" sz="1100" b="1" dirty="0"/>
          </a:p>
        </p:txBody>
      </p:sp>
      <p:sp>
        <p:nvSpPr>
          <p:cNvPr id="14" name="Arrow: Right 13">
            <a:extLst>
              <a:ext uri="{FF2B5EF4-FFF2-40B4-BE49-F238E27FC236}">
                <a16:creationId xmlns:a16="http://schemas.microsoft.com/office/drawing/2014/main" id="{236B85C6-BF81-05C8-365A-7A208EF5E73B}"/>
              </a:ext>
            </a:extLst>
          </p:cNvPr>
          <p:cNvSpPr/>
          <p:nvPr/>
        </p:nvSpPr>
        <p:spPr>
          <a:xfrm>
            <a:off x="197892" y="3323204"/>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15" name="TextBox 14">
            <a:extLst>
              <a:ext uri="{FF2B5EF4-FFF2-40B4-BE49-F238E27FC236}">
                <a16:creationId xmlns:a16="http://schemas.microsoft.com/office/drawing/2014/main" id="{907FAFB8-6A58-FF24-8668-CD5843DD9915}"/>
              </a:ext>
            </a:extLst>
          </p:cNvPr>
          <p:cNvSpPr txBox="1"/>
          <p:nvPr/>
        </p:nvSpPr>
        <p:spPr>
          <a:xfrm>
            <a:off x="504967" y="3220354"/>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dengan</a:t>
            </a:r>
            <a:r>
              <a:rPr lang="en-US" sz="1100" b="1" dirty="0"/>
              <a:t> </a:t>
            </a:r>
            <a:r>
              <a:rPr lang="en-US" sz="1100" b="1" dirty="0" err="1"/>
              <a:t>loan_status</a:t>
            </a:r>
            <a:r>
              <a:rPr lang="en-US" sz="1100" b="1" dirty="0"/>
              <a:t> = Current</a:t>
            </a:r>
            <a:endParaRPr lang="en-ID" sz="1100" b="1" dirty="0"/>
          </a:p>
        </p:txBody>
      </p:sp>
      <p:sp>
        <p:nvSpPr>
          <p:cNvPr id="16" name="Arrow: Right 15">
            <a:extLst>
              <a:ext uri="{FF2B5EF4-FFF2-40B4-BE49-F238E27FC236}">
                <a16:creationId xmlns:a16="http://schemas.microsoft.com/office/drawing/2014/main" id="{135B75ED-A76B-568D-05DD-C634AE8EC4DD}"/>
              </a:ext>
            </a:extLst>
          </p:cNvPr>
          <p:cNvSpPr/>
          <p:nvPr/>
        </p:nvSpPr>
        <p:spPr>
          <a:xfrm>
            <a:off x="197892" y="3768140"/>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17" name="TextBox 16">
            <a:extLst>
              <a:ext uri="{FF2B5EF4-FFF2-40B4-BE49-F238E27FC236}">
                <a16:creationId xmlns:a16="http://schemas.microsoft.com/office/drawing/2014/main" id="{3EDD9D7D-A404-55E0-302C-6E19AADF094D}"/>
              </a:ext>
            </a:extLst>
          </p:cNvPr>
          <p:cNvSpPr txBox="1"/>
          <p:nvPr/>
        </p:nvSpPr>
        <p:spPr>
          <a:xfrm>
            <a:off x="504967" y="3665290"/>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memiliki</a:t>
            </a:r>
            <a:r>
              <a:rPr lang="en-US" sz="1100" b="1" dirty="0"/>
              <a:t> </a:t>
            </a:r>
            <a:r>
              <a:rPr lang="en-US" sz="1100" b="1" dirty="0" err="1"/>
              <a:t>kepemilikan</a:t>
            </a:r>
            <a:r>
              <a:rPr lang="en-US" sz="1100" b="1" dirty="0"/>
              <a:t> </a:t>
            </a:r>
            <a:r>
              <a:rPr lang="en-US" sz="1100" b="1" dirty="0" err="1"/>
              <a:t>rumah</a:t>
            </a:r>
            <a:r>
              <a:rPr lang="en-US" sz="1100" b="1" dirty="0"/>
              <a:t> </a:t>
            </a:r>
            <a:r>
              <a:rPr lang="en-US" sz="1100" b="1" dirty="0" err="1"/>
              <a:t>dengan</a:t>
            </a:r>
            <a:r>
              <a:rPr lang="en-US" sz="1100" b="1" dirty="0"/>
              <a:t> status </a:t>
            </a:r>
            <a:r>
              <a:rPr lang="en-US" sz="1100" b="1" dirty="0" err="1"/>
              <a:t>Menggadai</a:t>
            </a:r>
            <a:r>
              <a:rPr lang="en-US" sz="1100" b="1" dirty="0"/>
              <a:t> / Mortgage</a:t>
            </a:r>
            <a:endParaRPr lang="en-ID" sz="1100" b="1" dirty="0"/>
          </a:p>
        </p:txBody>
      </p:sp>
      <p:sp>
        <p:nvSpPr>
          <p:cNvPr id="18" name="Arrow: Right 17">
            <a:extLst>
              <a:ext uri="{FF2B5EF4-FFF2-40B4-BE49-F238E27FC236}">
                <a16:creationId xmlns:a16="http://schemas.microsoft.com/office/drawing/2014/main" id="{711BE2AC-DF6A-0D68-2190-CEFCBD60786C}"/>
              </a:ext>
            </a:extLst>
          </p:cNvPr>
          <p:cNvSpPr/>
          <p:nvPr/>
        </p:nvSpPr>
        <p:spPr>
          <a:xfrm>
            <a:off x="4572000" y="1299129"/>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19" name="TextBox 18">
            <a:extLst>
              <a:ext uri="{FF2B5EF4-FFF2-40B4-BE49-F238E27FC236}">
                <a16:creationId xmlns:a16="http://schemas.microsoft.com/office/drawing/2014/main" id="{1E26331B-5E07-3D14-B893-AEAEEE233661}"/>
              </a:ext>
            </a:extLst>
          </p:cNvPr>
          <p:cNvSpPr txBox="1"/>
          <p:nvPr/>
        </p:nvSpPr>
        <p:spPr>
          <a:xfrm>
            <a:off x="4879075" y="1196279"/>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denga </a:t>
            </a:r>
            <a:r>
              <a:rPr lang="en-US" sz="1100" b="1" dirty="0" err="1"/>
              <a:t>Verified_status</a:t>
            </a:r>
            <a:r>
              <a:rPr lang="en-US" sz="1100" b="1" dirty="0"/>
              <a:t> = Verified</a:t>
            </a:r>
            <a:endParaRPr lang="en-ID" sz="1100" b="1" dirty="0"/>
          </a:p>
        </p:txBody>
      </p:sp>
      <p:sp>
        <p:nvSpPr>
          <p:cNvPr id="20" name="Arrow: Right 19">
            <a:extLst>
              <a:ext uri="{FF2B5EF4-FFF2-40B4-BE49-F238E27FC236}">
                <a16:creationId xmlns:a16="http://schemas.microsoft.com/office/drawing/2014/main" id="{C38CD40F-1BE4-DFCB-9F50-23A34962FD50}"/>
              </a:ext>
            </a:extLst>
          </p:cNvPr>
          <p:cNvSpPr/>
          <p:nvPr/>
        </p:nvSpPr>
        <p:spPr>
          <a:xfrm>
            <a:off x="4572000" y="1695203"/>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21" name="TextBox 20">
            <a:extLst>
              <a:ext uri="{FF2B5EF4-FFF2-40B4-BE49-F238E27FC236}">
                <a16:creationId xmlns:a16="http://schemas.microsoft.com/office/drawing/2014/main" id="{6BB6E60E-760B-A291-A3EA-7EDC7A0466E2}"/>
              </a:ext>
            </a:extLst>
          </p:cNvPr>
          <p:cNvSpPr txBox="1"/>
          <p:nvPr/>
        </p:nvSpPr>
        <p:spPr>
          <a:xfrm>
            <a:off x="4879075" y="1592353"/>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tidak</a:t>
            </a:r>
            <a:r>
              <a:rPr lang="en-US" sz="1100" b="1" dirty="0"/>
              <a:t> </a:t>
            </a:r>
            <a:r>
              <a:rPr lang="en-US" sz="1100" b="1" dirty="0" err="1"/>
              <a:t>memiliki</a:t>
            </a:r>
            <a:r>
              <a:rPr lang="en-US" sz="1100" b="1" dirty="0"/>
              <a:t> payment plan ( </a:t>
            </a:r>
            <a:r>
              <a:rPr lang="en-US" sz="1100" b="1" dirty="0" err="1"/>
              <a:t>pymnt_plan</a:t>
            </a:r>
            <a:r>
              <a:rPr lang="en-US" sz="1100" b="1" dirty="0"/>
              <a:t> = n )</a:t>
            </a:r>
            <a:endParaRPr lang="en-ID" sz="1100" b="1" dirty="0"/>
          </a:p>
        </p:txBody>
      </p:sp>
      <p:sp>
        <p:nvSpPr>
          <p:cNvPr id="22" name="Arrow: Right 21">
            <a:extLst>
              <a:ext uri="{FF2B5EF4-FFF2-40B4-BE49-F238E27FC236}">
                <a16:creationId xmlns:a16="http://schemas.microsoft.com/office/drawing/2014/main" id="{45DE0959-F319-2466-6C62-583E93410A04}"/>
              </a:ext>
            </a:extLst>
          </p:cNvPr>
          <p:cNvSpPr/>
          <p:nvPr/>
        </p:nvSpPr>
        <p:spPr>
          <a:xfrm>
            <a:off x="4572000" y="2106335"/>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23" name="TextBox 22">
            <a:extLst>
              <a:ext uri="{FF2B5EF4-FFF2-40B4-BE49-F238E27FC236}">
                <a16:creationId xmlns:a16="http://schemas.microsoft.com/office/drawing/2014/main" id="{083E9132-539E-C914-6553-2C56F57656A0}"/>
              </a:ext>
            </a:extLst>
          </p:cNvPr>
          <p:cNvSpPr txBox="1"/>
          <p:nvPr/>
        </p:nvSpPr>
        <p:spPr>
          <a:xfrm>
            <a:off x="4879075" y="2003485"/>
            <a:ext cx="3433800" cy="600164"/>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bertujuan</a:t>
            </a:r>
            <a:r>
              <a:rPr lang="en-US" sz="1100" b="1" dirty="0"/>
              <a:t> </a:t>
            </a:r>
            <a:r>
              <a:rPr lang="en-US" sz="1100" b="1" dirty="0" err="1"/>
              <a:t>meminjam</a:t>
            </a:r>
            <a:r>
              <a:rPr lang="en-US" sz="1100" b="1" dirty="0"/>
              <a:t> </a:t>
            </a:r>
            <a:r>
              <a:rPr lang="en-US" sz="1100" b="1" dirty="0" err="1"/>
              <a:t>untuk</a:t>
            </a:r>
            <a:r>
              <a:rPr lang="en-US" sz="1100" b="1" dirty="0"/>
              <a:t> </a:t>
            </a:r>
            <a:r>
              <a:rPr lang="en-US" sz="1100" b="1" dirty="0" err="1"/>
              <a:t>Debt_Consolidation</a:t>
            </a:r>
            <a:r>
              <a:rPr lang="en-US" sz="1100" b="1" dirty="0"/>
              <a:t> </a:t>
            </a:r>
            <a:r>
              <a:rPr lang="en-US" sz="1100" b="1" dirty="0" err="1"/>
              <a:t>atau</a:t>
            </a:r>
            <a:r>
              <a:rPr lang="en-US" sz="1100" b="1" dirty="0"/>
              <a:t> </a:t>
            </a:r>
            <a:r>
              <a:rPr lang="en-US" sz="1100" b="1" dirty="0" err="1"/>
              <a:t>untuk</a:t>
            </a:r>
            <a:r>
              <a:rPr lang="en-US" sz="1100" b="1" dirty="0"/>
              <a:t> </a:t>
            </a:r>
            <a:r>
              <a:rPr lang="en-US" sz="1100" b="1" dirty="0" err="1"/>
              <a:t>melunasi</a:t>
            </a:r>
            <a:r>
              <a:rPr lang="en-US" sz="1100" b="1" dirty="0"/>
              <a:t> utang yang lain</a:t>
            </a:r>
            <a:endParaRPr lang="en-ID" sz="1100" b="1" dirty="0"/>
          </a:p>
        </p:txBody>
      </p:sp>
      <p:sp>
        <p:nvSpPr>
          <p:cNvPr id="26" name="Arrow: Right 25">
            <a:extLst>
              <a:ext uri="{FF2B5EF4-FFF2-40B4-BE49-F238E27FC236}">
                <a16:creationId xmlns:a16="http://schemas.microsoft.com/office/drawing/2014/main" id="{FDCB41BE-68CF-9C29-4291-02DB3F829043}"/>
              </a:ext>
            </a:extLst>
          </p:cNvPr>
          <p:cNvSpPr/>
          <p:nvPr/>
        </p:nvSpPr>
        <p:spPr>
          <a:xfrm>
            <a:off x="4572000" y="2646836"/>
            <a:ext cx="307075" cy="225188"/>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D"/>
          </a:p>
        </p:txBody>
      </p:sp>
      <p:sp>
        <p:nvSpPr>
          <p:cNvPr id="27" name="TextBox 26">
            <a:extLst>
              <a:ext uri="{FF2B5EF4-FFF2-40B4-BE49-F238E27FC236}">
                <a16:creationId xmlns:a16="http://schemas.microsoft.com/office/drawing/2014/main" id="{BE25404B-5B5D-DFBB-E0C7-AD737B5937C0}"/>
              </a:ext>
            </a:extLst>
          </p:cNvPr>
          <p:cNvSpPr txBox="1"/>
          <p:nvPr/>
        </p:nvSpPr>
        <p:spPr>
          <a:xfrm>
            <a:off x="4879075" y="2543986"/>
            <a:ext cx="3433800" cy="430887"/>
          </a:xfrm>
          <a:prstGeom prst="rect">
            <a:avLst/>
          </a:prstGeom>
          <a:noFill/>
        </p:spPr>
        <p:txBody>
          <a:bodyPr wrap="square" rtlCol="0">
            <a:spAutoFit/>
          </a:bodyPr>
          <a:lstStyle/>
          <a:p>
            <a:r>
              <a:rPr lang="en-US" sz="1100" b="1" dirty="0" err="1"/>
              <a:t>Mayoritas</a:t>
            </a:r>
            <a:r>
              <a:rPr lang="en-US" sz="1100" b="1" dirty="0"/>
              <a:t> </a:t>
            </a:r>
            <a:r>
              <a:rPr lang="en-US" sz="1100" b="1" dirty="0" err="1"/>
              <a:t>Peminjam</a:t>
            </a:r>
            <a:r>
              <a:rPr lang="en-US" sz="1100" b="1" dirty="0"/>
              <a:t> </a:t>
            </a:r>
            <a:r>
              <a:rPr lang="en-US" sz="1100" b="1" dirty="0" err="1"/>
              <a:t>didanai</a:t>
            </a:r>
            <a:r>
              <a:rPr lang="en-US" sz="1100" b="1" dirty="0"/>
              <a:t> oleh </a:t>
            </a:r>
            <a:r>
              <a:rPr lang="en-US" sz="1100" b="1" dirty="0" err="1"/>
              <a:t>banyak</a:t>
            </a:r>
            <a:r>
              <a:rPr lang="en-US" sz="1100" b="1" dirty="0"/>
              <a:t> investor ( </a:t>
            </a:r>
            <a:r>
              <a:rPr lang="en-US" sz="1100" b="1" dirty="0" err="1"/>
              <a:t>initial_list_status</a:t>
            </a:r>
            <a:r>
              <a:rPr lang="en-US" sz="1100" b="1" dirty="0"/>
              <a:t> = f )</a:t>
            </a:r>
            <a:endParaRPr lang="en-ID" sz="1100" b="1" dirty="0"/>
          </a:p>
        </p:txBody>
      </p:sp>
    </p:spTree>
    <p:extLst>
      <p:ext uri="{BB962C8B-B14F-4D97-AF65-F5344CB8AC3E}">
        <p14:creationId xmlns:p14="http://schemas.microsoft.com/office/powerpoint/2010/main" val="323766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31898"/>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BIVARIATE ANALYSIS</a:t>
            </a:r>
          </a:p>
        </p:txBody>
      </p:sp>
      <p:pic>
        <p:nvPicPr>
          <p:cNvPr id="3074" name="Picture 2">
            <a:extLst>
              <a:ext uri="{FF2B5EF4-FFF2-40B4-BE49-F238E27FC236}">
                <a16:creationId xmlns:a16="http://schemas.microsoft.com/office/drawing/2014/main" id="{C649A27A-48E3-6F3A-12C4-66F467A07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47" y="726759"/>
            <a:ext cx="3870325" cy="2571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3E945D3-3D00-469B-8640-4CC43C25A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473" y="785759"/>
            <a:ext cx="3870325" cy="2512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A2DD648B-7B5A-1392-0545-70B1BDEA017D}"/>
              </a:ext>
            </a:extLst>
          </p:cNvPr>
          <p:cNvSpPr txBox="1"/>
          <p:nvPr/>
        </p:nvSpPr>
        <p:spPr>
          <a:xfrm>
            <a:off x="264947" y="3370997"/>
            <a:ext cx="3870325" cy="954107"/>
          </a:xfrm>
          <a:prstGeom prst="rect">
            <a:avLst/>
          </a:prstGeom>
          <a:noFill/>
        </p:spPr>
        <p:txBody>
          <a:bodyPr wrap="square" rtlCol="0">
            <a:spAutoFit/>
          </a:bodyPr>
          <a:lstStyle/>
          <a:p>
            <a:pPr marL="285750" indent="-285750">
              <a:buFont typeface="Wingdings" panose="05000000000000000000" pitchFamily="2" charset="2"/>
              <a:buChar char="§"/>
            </a:pPr>
            <a:r>
              <a:rPr lang="en-US" dirty="0" err="1">
                <a:ln w="0">
                  <a:solidFill>
                    <a:schemeClr val="tx1"/>
                  </a:solidFill>
                </a:ln>
                <a:solidFill>
                  <a:schemeClr val="tx1"/>
                </a:solidFill>
                <a:effectLst>
                  <a:outerShdw blurRad="38100" dist="19050" dir="2700000" algn="tl" rotWithShape="0">
                    <a:schemeClr val="dk1">
                      <a:alpha val="40000"/>
                    </a:schemeClr>
                  </a:outerShdw>
                </a:effectLst>
              </a:rPr>
              <a:t>Tidak</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ada</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hubungan</a:t>
            </a:r>
            <a:r>
              <a:rPr lang="en-US" dirty="0">
                <a:ln w="0">
                  <a:solidFill>
                    <a:schemeClr val="tx1"/>
                  </a:solidFill>
                </a:ln>
                <a:solidFill>
                  <a:schemeClr val="tx1"/>
                </a:solidFill>
                <a:effectLst>
                  <a:outerShdw blurRad="38100" dist="19050" dir="2700000" algn="tl" rotWithShape="0">
                    <a:schemeClr val="dk1">
                      <a:alpha val="40000"/>
                    </a:schemeClr>
                  </a:outerShdw>
                </a:effectLst>
              </a:rPr>
              <a:t> yang </a:t>
            </a:r>
            <a:r>
              <a:rPr lang="en-US" dirty="0" err="1">
                <a:ln w="0">
                  <a:solidFill>
                    <a:schemeClr val="tx1"/>
                  </a:solidFill>
                </a:ln>
                <a:solidFill>
                  <a:schemeClr val="tx1"/>
                </a:solidFill>
                <a:effectLst>
                  <a:outerShdw blurRad="38100" dist="19050" dir="2700000" algn="tl" rotWithShape="0">
                    <a:schemeClr val="dk1">
                      <a:alpha val="40000"/>
                    </a:schemeClr>
                  </a:outerShdw>
                </a:effectLst>
              </a:rPr>
              <a:t>signifikan</a:t>
            </a:r>
            <a:r>
              <a:rPr lang="en-US" dirty="0">
                <a:ln w="0">
                  <a:solidFill>
                    <a:schemeClr val="tx1"/>
                  </a:solidFill>
                </a:ln>
                <a:solidFill>
                  <a:schemeClr val="tx1"/>
                </a:solidFill>
                <a:effectLst>
                  <a:outerShdw blurRad="38100" dist="19050" dir="2700000" algn="tl" rotWithShape="0">
                    <a:schemeClr val="dk1">
                      <a:alpha val="40000"/>
                    </a:schemeClr>
                  </a:outerShdw>
                </a:effectLst>
              </a:rPr>
              <a:t> yang </a:t>
            </a:r>
            <a:r>
              <a:rPr lang="en-US" dirty="0" err="1">
                <a:ln w="0">
                  <a:solidFill>
                    <a:schemeClr val="tx1"/>
                  </a:solidFill>
                </a:ln>
                <a:solidFill>
                  <a:schemeClr val="tx1"/>
                </a:solidFill>
                <a:effectLst>
                  <a:outerShdw blurRad="38100" dist="19050" dir="2700000" algn="tl" rotWithShape="0">
                    <a:schemeClr val="dk1">
                      <a:alpha val="40000"/>
                    </a:schemeClr>
                  </a:outerShdw>
                </a:effectLst>
              </a:rPr>
              <a:t>mempengaruhi</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loan_status</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berdasarkan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jumlah</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keterlambatan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pembayaran</a:t>
            </a:r>
            <a:r>
              <a:rPr lang="en-US" dirty="0">
                <a:ln w="0">
                  <a:solidFill>
                    <a:schemeClr val="tx1"/>
                  </a:solidFill>
                </a:ln>
                <a:solidFill>
                  <a:schemeClr val="tx1"/>
                </a:solidFill>
                <a:effectLst>
                  <a:outerShdw blurRad="38100" dist="19050" dir="2700000" algn="tl" rotWithShape="0">
                    <a:schemeClr val="dk1">
                      <a:alpha val="40000"/>
                    </a:schemeClr>
                  </a:outerShdw>
                </a:effectLst>
              </a:rPr>
              <a:t> 2 </a:t>
            </a:r>
            <a:r>
              <a:rPr lang="en-US" dirty="0" err="1">
                <a:ln w="0">
                  <a:solidFill>
                    <a:schemeClr val="tx1"/>
                  </a:solidFill>
                </a:ln>
                <a:solidFill>
                  <a:schemeClr val="tx1"/>
                </a:solidFill>
                <a:effectLst>
                  <a:outerShdw blurRad="38100" dist="19050" dir="2700000" algn="tl" rotWithShape="0">
                    <a:schemeClr val="dk1">
                      <a:alpha val="40000"/>
                    </a:schemeClr>
                  </a:outerShdw>
                </a:effectLst>
              </a:rPr>
              <a:t>tahun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terakhir</a:t>
            </a:r>
            <a:endParaRPr lang="en-ID" dirty="0">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39" name="TextBox 38">
            <a:extLst>
              <a:ext uri="{FF2B5EF4-FFF2-40B4-BE49-F238E27FC236}">
                <a16:creationId xmlns:a16="http://schemas.microsoft.com/office/drawing/2014/main" id="{43AD1C9F-2ADD-5D1D-2F5C-0D2FA9072C60}"/>
              </a:ext>
            </a:extLst>
          </p:cNvPr>
          <p:cNvSpPr txBox="1"/>
          <p:nvPr/>
        </p:nvSpPr>
        <p:spPr>
          <a:xfrm>
            <a:off x="4704472" y="3403634"/>
            <a:ext cx="3870325" cy="1600438"/>
          </a:xfrm>
          <a:prstGeom prst="rect">
            <a:avLst/>
          </a:prstGeom>
          <a:noFill/>
        </p:spPr>
        <p:txBody>
          <a:bodyPr wrap="square" rtlCol="0">
            <a:spAutoFit/>
          </a:bodyPr>
          <a:lstStyle/>
          <a:p>
            <a:pPr marL="285750" indent="-285750">
              <a:buFont typeface="Wingdings" panose="05000000000000000000" pitchFamily="2" charset="2"/>
              <a:buChar char="§"/>
            </a:pPr>
            <a:r>
              <a:rPr lang="en-US" dirty="0" err="1">
                <a:ln w="0">
                  <a:solidFill>
                    <a:schemeClr val="tx1"/>
                  </a:solidFill>
                </a:ln>
                <a:solidFill>
                  <a:schemeClr val="tx1"/>
                </a:solidFill>
                <a:effectLst>
                  <a:outerShdw blurRad="38100" dist="19050" dir="2700000" algn="tl" rotWithShape="0">
                    <a:schemeClr val="dk1">
                      <a:alpha val="40000"/>
                    </a:schemeClr>
                  </a:outerShdw>
                </a:effectLst>
              </a:rPr>
              <a:t>Jumlah</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permintaan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dalam</a:t>
            </a:r>
            <a:r>
              <a:rPr lang="en-US" dirty="0">
                <a:ln w="0">
                  <a:solidFill>
                    <a:schemeClr val="tx1"/>
                  </a:solidFill>
                </a:ln>
                <a:solidFill>
                  <a:schemeClr val="tx1"/>
                </a:solidFill>
                <a:effectLst>
                  <a:outerShdw blurRad="38100" dist="19050" dir="2700000" algn="tl" rotWithShape="0">
                    <a:schemeClr val="dk1">
                      <a:alpha val="40000"/>
                    </a:schemeClr>
                  </a:outerShdw>
                </a:effectLst>
              </a:rPr>
              <a:t> 6 </a:t>
            </a:r>
            <a:r>
              <a:rPr lang="en-US" dirty="0" err="1">
                <a:ln w="0">
                  <a:solidFill>
                    <a:schemeClr val="tx1"/>
                  </a:solidFill>
                </a:ln>
                <a:solidFill>
                  <a:schemeClr val="tx1"/>
                </a:solidFill>
                <a:effectLst>
                  <a:outerShdw blurRad="38100" dist="19050" dir="2700000" algn="tl" rotWithShape="0">
                    <a:schemeClr val="dk1">
                      <a:alpha val="40000"/>
                    </a:schemeClr>
                  </a:outerShdw>
                </a:effectLst>
              </a:rPr>
              <a:t>bulan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terakhir</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semakin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banyak</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maka</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tidak</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memenuhi</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kebijakan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kredit</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hal</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tersebut</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mengakibatkan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resiko</a:t>
            </a:r>
            <a:r>
              <a:rPr lang="en-US" dirty="0">
                <a:ln w="0">
                  <a:solidFill>
                    <a:schemeClr val="tx1"/>
                  </a:solidFill>
                </a:ln>
                <a:solidFill>
                  <a:schemeClr val="tx1"/>
                </a:solidFill>
                <a:effectLst>
                  <a:outerShdw blurRad="38100" dist="19050" dir="2700000" algn="tl" rotWithShape="0">
                    <a:schemeClr val="dk1">
                      <a:alpha val="40000"/>
                    </a:schemeClr>
                  </a:outerShdw>
                </a:effectLst>
              </a:rPr>
              <a:t> yang </a:t>
            </a:r>
            <a:r>
              <a:rPr lang="en-US" dirty="0" err="1">
                <a:ln w="0">
                  <a:solidFill>
                    <a:schemeClr val="tx1"/>
                  </a:solidFill>
                </a:ln>
                <a:solidFill>
                  <a:schemeClr val="tx1"/>
                </a:solidFill>
                <a:effectLst>
                  <a:outerShdw blurRad="38100" dist="19050" dir="2700000" algn="tl" rotWithShape="0">
                    <a:schemeClr val="dk1">
                      <a:alpha val="40000"/>
                    </a:schemeClr>
                  </a:outerShdw>
                </a:effectLst>
              </a:rPr>
              <a:t>tinggi</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meskipun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tidak</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sedikit</a:t>
            </a:r>
            <a:r>
              <a:rPr lang="en-US" dirty="0">
                <a:ln w="0">
                  <a:solidFill>
                    <a:schemeClr val="tx1"/>
                  </a:solidFill>
                </a:ln>
                <a:solidFill>
                  <a:schemeClr val="tx1"/>
                </a:solidFill>
                <a:effectLst>
                  <a:outerShdw blurRad="38100" dist="19050" dir="2700000" algn="tl" rotWithShape="0">
                    <a:schemeClr val="dk1">
                      <a:alpha val="40000"/>
                    </a:schemeClr>
                  </a:outerShdw>
                </a:effectLst>
              </a:rPr>
              <a:t> yang </a:t>
            </a:r>
            <a:r>
              <a:rPr lang="en-US" dirty="0" err="1">
                <a:ln w="0">
                  <a:solidFill>
                    <a:schemeClr val="tx1"/>
                  </a:solidFill>
                </a:ln>
                <a:solidFill>
                  <a:schemeClr val="tx1"/>
                </a:solidFill>
                <a:effectLst>
                  <a:outerShdw blurRad="38100" dist="19050" dir="2700000" algn="tl" rotWithShape="0">
                    <a:schemeClr val="dk1">
                      <a:alpha val="40000"/>
                    </a:schemeClr>
                  </a:outerShdw>
                </a:effectLst>
              </a:rPr>
              <a:t>melakukan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pembayaran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penuh</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namun</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tidak</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sedikit</a:t>
            </a:r>
            <a:r>
              <a:rPr lang="en-US" dirty="0">
                <a:ln w="0">
                  <a:solidFill>
                    <a:schemeClr val="tx1"/>
                  </a:solidFill>
                </a:ln>
                <a:solidFill>
                  <a:schemeClr val="tx1"/>
                </a:solidFill>
                <a:effectLst>
                  <a:outerShdw blurRad="38100" dist="19050" dir="2700000" algn="tl" rotWithShape="0">
                    <a:schemeClr val="dk1">
                      <a:alpha val="40000"/>
                    </a:schemeClr>
                  </a:outerShdw>
                </a:effectLst>
              </a:rPr>
              <a:t> juga yang </a:t>
            </a:r>
            <a:r>
              <a:rPr lang="en-US" dirty="0" err="1">
                <a:ln w="0">
                  <a:solidFill>
                    <a:schemeClr val="tx1"/>
                  </a:solidFill>
                </a:ln>
                <a:solidFill>
                  <a:schemeClr val="tx1"/>
                </a:solidFill>
                <a:effectLst>
                  <a:outerShdw blurRad="38100" dist="19050" dir="2700000" algn="tl" rotWithShape="0">
                    <a:schemeClr val="dk1">
                      <a:alpha val="40000"/>
                    </a:schemeClr>
                  </a:outerShdw>
                </a:effectLst>
              </a:rPr>
              <a:t>gagal</a:t>
            </a:r>
            <a:r>
              <a:rPr lang="en-US" dirty="0">
                <a:ln w="0">
                  <a:solidFill>
                    <a:schemeClr val="tx1"/>
                  </a:solidFill>
                </a:ln>
                <a:solidFill>
                  <a:schemeClr val="tx1"/>
                </a:solidFill>
                <a:effectLst>
                  <a:outerShdw blurRad="38100" dist="19050" dir="2700000" algn="tl" rotWithShape="0">
                    <a:schemeClr val="dk1">
                      <a:alpha val="40000"/>
                    </a:schemeClr>
                  </a:outerShdw>
                </a:effectLst>
              </a:rPr>
              <a:t> </a:t>
            </a:r>
            <a:r>
              <a:rPr lang="en-US" dirty="0" err="1">
                <a:ln w="0">
                  <a:solidFill>
                    <a:schemeClr val="tx1"/>
                  </a:solidFill>
                </a:ln>
                <a:solidFill>
                  <a:schemeClr val="tx1"/>
                </a:solidFill>
                <a:effectLst>
                  <a:outerShdw blurRad="38100" dist="19050" dir="2700000" algn="tl" rotWithShape="0">
                    <a:schemeClr val="dk1">
                      <a:alpha val="40000"/>
                    </a:schemeClr>
                  </a:outerShdw>
                </a:effectLst>
              </a:rPr>
              <a:t>bayar</a:t>
            </a:r>
            <a:r>
              <a:rPr lang="en-US" dirty="0">
                <a:ln w="0">
                  <a:solidFill>
                    <a:schemeClr val="tx1"/>
                  </a:solidFill>
                </a:ln>
                <a:solidFill>
                  <a:schemeClr val="tx1"/>
                </a:solidFill>
                <a:effectLst>
                  <a:outerShdw blurRad="38100" dist="19050" dir="2700000" algn="tl" rotWithShape="0">
                    <a:schemeClr val="dk1">
                      <a:alpha val="40000"/>
                    </a:schemeClr>
                  </a:outerShdw>
                </a:effectLst>
              </a:rPr>
              <a:t>.</a:t>
            </a:r>
            <a:endParaRPr lang="en-ID" dirty="0">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756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7"/>
          <p:cNvPicPr preferRelativeResize="0"/>
          <p:nvPr/>
        </p:nvPicPr>
        <p:blipFill rotWithShape="1">
          <a:blip r:embed="rId3">
            <a:alphaModFix amt="10000"/>
          </a:blip>
          <a:srcRect/>
          <a:stretch/>
        </p:blipFill>
        <p:spPr>
          <a:xfrm>
            <a:off x="0" y="31898"/>
            <a:ext cx="9144001" cy="5143501"/>
          </a:xfrm>
          <a:prstGeom prst="rect">
            <a:avLst/>
          </a:prstGeom>
          <a:noFill/>
          <a:ln>
            <a:noFill/>
          </a:ln>
        </p:spPr>
      </p:pic>
      <p:pic>
        <p:nvPicPr>
          <p:cNvPr id="102" name="Google Shape;102;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Google Shape;103;p17">
            <a:extLst>
              <a:ext uri="{FF2B5EF4-FFF2-40B4-BE49-F238E27FC236}">
                <a16:creationId xmlns:a16="http://schemas.microsoft.com/office/drawing/2014/main" id="{FFBB3980-CCA8-2550-52A6-B9E375783059}"/>
              </a:ext>
            </a:extLst>
          </p:cNvPr>
          <p:cNvSpPr txBox="1"/>
          <p:nvPr/>
        </p:nvSpPr>
        <p:spPr>
          <a:xfrm>
            <a:off x="681000" y="126625"/>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14350" marR="0" lvl="0" indent="-457200" algn="l" rtl="0">
              <a:lnSpc>
                <a:spcPct val="100000"/>
              </a:lnSpc>
              <a:spcBef>
                <a:spcPts val="0"/>
              </a:spcBef>
              <a:spcAft>
                <a:spcPts val="0"/>
              </a:spcAft>
              <a:buClr>
                <a:srgbClr val="000000"/>
              </a:buClr>
              <a:buSzPts val="2700"/>
              <a:buFont typeface="Wingdings" panose="05000000000000000000" pitchFamily="2" charset="2"/>
              <a:buChar char="q"/>
            </a:pPr>
            <a:r>
              <a:rPr lang="en" sz="2700" b="1" dirty="0">
                <a:solidFill>
                  <a:schemeClr val="accent5"/>
                </a:solidFill>
                <a:latin typeface="Rubik"/>
                <a:ea typeface="Rubik"/>
                <a:cs typeface="Rubik"/>
                <a:sym typeface="Rubik"/>
              </a:rPr>
              <a:t>MULTIVARIATE ANALYSIS</a:t>
            </a:r>
          </a:p>
        </p:txBody>
      </p:sp>
      <p:pic>
        <p:nvPicPr>
          <p:cNvPr id="4098" name="Picture 2">
            <a:extLst>
              <a:ext uri="{FF2B5EF4-FFF2-40B4-BE49-F238E27FC236}">
                <a16:creationId xmlns:a16="http://schemas.microsoft.com/office/drawing/2014/main" id="{52520B97-B191-E434-55C5-027A763CF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5650" y="762671"/>
            <a:ext cx="5288223" cy="43178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771E4E-8FE3-5E0D-691B-6C9C794C34DE}"/>
              </a:ext>
            </a:extLst>
          </p:cNvPr>
          <p:cNvSpPr txBox="1"/>
          <p:nvPr/>
        </p:nvSpPr>
        <p:spPr>
          <a:xfrm>
            <a:off x="5097009" y="559876"/>
            <a:ext cx="2748037" cy="246221"/>
          </a:xfrm>
          <a:prstGeom prst="rect">
            <a:avLst/>
          </a:prstGeom>
          <a:noFill/>
        </p:spPr>
        <p:txBody>
          <a:bodyPr wrap="square">
            <a:spAutoFit/>
          </a:bodyPr>
          <a:lstStyle/>
          <a:p>
            <a:pPr marL="57150" marR="0" lvl="0" algn="l" rtl="0">
              <a:lnSpc>
                <a:spcPct val="100000"/>
              </a:lnSpc>
              <a:spcBef>
                <a:spcPts val="0"/>
              </a:spcBef>
              <a:spcAft>
                <a:spcPts val="0"/>
              </a:spcAft>
              <a:buClr>
                <a:srgbClr val="000000"/>
              </a:buClr>
              <a:buSzPts val="2700"/>
            </a:pPr>
            <a:r>
              <a:rPr lang="en" sz="1000" b="1" dirty="0">
                <a:solidFill>
                  <a:schemeClr val="accent5"/>
                </a:solidFill>
                <a:latin typeface="Rubik"/>
                <a:ea typeface="Rubik"/>
                <a:cs typeface="Rubik"/>
                <a:sym typeface="Rubik"/>
              </a:rPr>
              <a:t>Numerical Fitur Correlation</a:t>
            </a:r>
          </a:p>
        </p:txBody>
      </p:sp>
      <p:sp>
        <p:nvSpPr>
          <p:cNvPr id="5" name="Rectangle 4">
            <a:extLst>
              <a:ext uri="{FF2B5EF4-FFF2-40B4-BE49-F238E27FC236}">
                <a16:creationId xmlns:a16="http://schemas.microsoft.com/office/drawing/2014/main" id="{CF9CA871-1B4F-D947-A175-035008A463E8}"/>
              </a:ext>
            </a:extLst>
          </p:cNvPr>
          <p:cNvSpPr/>
          <p:nvPr/>
        </p:nvSpPr>
        <p:spPr>
          <a:xfrm>
            <a:off x="150127" y="1838571"/>
            <a:ext cx="3405395" cy="14663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a:t>Fitur yang </a:t>
            </a:r>
            <a:r>
              <a:rPr lang="en-US" sz="1100" dirty="0" err="1"/>
              <a:t>memiliki</a:t>
            </a:r>
            <a:r>
              <a:rPr lang="en-US" sz="1100" dirty="0"/>
              <a:t> </a:t>
            </a:r>
            <a:r>
              <a:rPr lang="en-US" sz="1100" dirty="0" err="1"/>
              <a:t>korelasi</a:t>
            </a:r>
            <a:r>
              <a:rPr lang="en-US" sz="1100" dirty="0"/>
              <a:t> yang </a:t>
            </a:r>
            <a:r>
              <a:rPr lang="en-US" sz="1100" dirty="0" err="1"/>
              <a:t>kuat</a:t>
            </a:r>
            <a:r>
              <a:rPr lang="en-US" sz="1100" dirty="0"/>
              <a:t> </a:t>
            </a:r>
            <a:r>
              <a:rPr lang="en-US" sz="1100" dirty="0" err="1"/>
              <a:t>perlu</a:t>
            </a:r>
            <a:r>
              <a:rPr lang="en-US" sz="1100" dirty="0"/>
              <a:t> di drop </a:t>
            </a:r>
            <a:r>
              <a:rPr lang="en-US" sz="1100" dirty="0" err="1"/>
              <a:t>dengan</a:t>
            </a:r>
            <a:r>
              <a:rPr lang="en-US" sz="1100" dirty="0"/>
              <a:t> </a:t>
            </a:r>
            <a:r>
              <a:rPr lang="en-US" sz="1100" dirty="0" err="1"/>
              <a:t>tujuan</a:t>
            </a:r>
            <a:r>
              <a:rPr lang="en-US" sz="1100" dirty="0"/>
              <a:t> :</a:t>
            </a:r>
          </a:p>
          <a:p>
            <a:pPr marL="228600" indent="-228600">
              <a:buFont typeface="+mj-lt"/>
              <a:buAutoNum type="arabicPeriod"/>
            </a:pPr>
            <a:r>
              <a:rPr lang="en-US" sz="1100" dirty="0" err="1"/>
              <a:t>Redundansi</a:t>
            </a:r>
            <a:r>
              <a:rPr lang="en-US" sz="1100" dirty="0"/>
              <a:t> </a:t>
            </a:r>
            <a:r>
              <a:rPr lang="en-US" sz="1100" dirty="0" err="1"/>
              <a:t>Informasi</a:t>
            </a:r>
            <a:endParaRPr lang="en-US" sz="1100" dirty="0"/>
          </a:p>
          <a:p>
            <a:pPr marL="228600" indent="-228600">
              <a:buFont typeface="+mj-lt"/>
              <a:buAutoNum type="arabicPeriod"/>
            </a:pPr>
            <a:r>
              <a:rPr lang="en-US" sz="1100" dirty="0" err="1"/>
              <a:t>Multikolinearitas</a:t>
            </a:r>
            <a:endParaRPr lang="en-US" sz="1100" dirty="0"/>
          </a:p>
          <a:p>
            <a:pPr marL="228600" indent="-228600">
              <a:buFont typeface="+mj-lt"/>
              <a:buAutoNum type="arabicPeriod"/>
            </a:pPr>
            <a:r>
              <a:rPr lang="en-US" sz="1100" dirty="0"/>
              <a:t>Overfitting</a:t>
            </a:r>
          </a:p>
          <a:p>
            <a:pPr marL="228600" indent="-228600">
              <a:buFont typeface="+mj-lt"/>
              <a:buAutoNum type="arabicPeriod"/>
            </a:pPr>
            <a:r>
              <a:rPr lang="en-US" sz="1100" dirty="0" err="1"/>
              <a:t>Efisiensi</a:t>
            </a:r>
            <a:endParaRPr lang="en-US" sz="1100" dirty="0"/>
          </a:p>
          <a:p>
            <a:pPr marL="228600" indent="-228600">
              <a:buFont typeface="+mj-lt"/>
              <a:buAutoNum type="arabicPeriod"/>
            </a:pPr>
            <a:r>
              <a:rPr lang="en-US" sz="1100" dirty="0" err="1"/>
              <a:t>Regularisasi</a:t>
            </a:r>
            <a:endParaRPr lang="en-ID" sz="1100" dirty="0"/>
          </a:p>
        </p:txBody>
      </p:sp>
    </p:spTree>
    <p:extLst>
      <p:ext uri="{BB962C8B-B14F-4D97-AF65-F5344CB8AC3E}">
        <p14:creationId xmlns:p14="http://schemas.microsoft.com/office/powerpoint/2010/main" val="24286234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2143</Words>
  <Application>Microsoft Office PowerPoint</Application>
  <PresentationFormat>On-screen Show (16:9)</PresentationFormat>
  <Paragraphs>232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Rubik Light</vt:lpstr>
      <vt:lpstr>Rubik Medium</vt:lpstr>
      <vt:lpstr>Rubik</vt:lpstr>
      <vt:lpstr>Arial</vt:lpstr>
      <vt:lpstr>Rubik SemiBold</vt:lpstr>
      <vt:lpstr>Wingdings</vt:lpstr>
      <vt:lpstr>Nunito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AFQIRA</dc:creator>
  <cp:lastModifiedBy>AFQIRA</cp:lastModifiedBy>
  <cp:revision>5</cp:revision>
  <dcterms:modified xsi:type="dcterms:W3CDTF">2024-07-01T08:45:56Z</dcterms:modified>
</cp:coreProperties>
</file>