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100dc1e3b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100dc1e3b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00dc1e3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00dc1e3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100dc1e3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100dc1e3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100dc1e3b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100dc1e3b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00dc1e3b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100dc1e3b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100dc1e3b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100dc1e3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100dc1e3b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100dc1e3b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100dc1e3b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100dc1e3b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100dc1e3b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100dc1e3b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2.jpg"/><Relationship Id="rId7" Type="http://schemas.openxmlformats.org/officeDocument/2006/relationships/image" Target="../media/image6.jpg"/><Relationship Id="rId8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740075" y="558025"/>
            <a:ext cx="83196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000">
                <a:solidFill>
                  <a:srgbClr val="1A1A1A"/>
                </a:solidFill>
                <a:latin typeface="Montserrat"/>
                <a:ea typeface="Montserrat"/>
                <a:cs typeface="Montserrat"/>
                <a:sym typeface="Montserrat"/>
              </a:rPr>
              <a:t>TEORI BAHASA DAN AUTOMATA</a:t>
            </a:r>
            <a:endParaRPr b="1" sz="3000">
              <a:solidFill>
                <a:srgbClr val="1A1A1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161775" y="108275"/>
            <a:ext cx="49935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B7B7B7"/>
                </a:solidFill>
              </a:rPr>
              <a:t>Slide Mata Kuliah </a:t>
            </a:r>
            <a:endParaRPr b="1">
              <a:solidFill>
                <a:srgbClr val="B7B7B7"/>
              </a:solidFill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75" y="3417888"/>
            <a:ext cx="367150" cy="3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775" y="3981937"/>
            <a:ext cx="367150" cy="3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0975" y="3483463"/>
            <a:ext cx="432725" cy="43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4238" y="3949138"/>
            <a:ext cx="432725" cy="4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3"/>
          <p:cNvSpPr txBox="1"/>
          <p:nvPr/>
        </p:nvSpPr>
        <p:spPr>
          <a:xfrm>
            <a:off x="528925" y="3417875"/>
            <a:ext cx="27783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www.facebook.com/asep.muhidin</a:t>
            </a:r>
            <a:endParaRPr b="1" sz="1200"/>
          </a:p>
        </p:txBody>
      </p:sp>
      <p:sp>
        <p:nvSpPr>
          <p:cNvPr id="135" name="Google Shape;135;p13"/>
          <p:cNvSpPr txBox="1"/>
          <p:nvPr/>
        </p:nvSpPr>
        <p:spPr>
          <a:xfrm>
            <a:off x="582400" y="3981900"/>
            <a:ext cx="2885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www.twitter.com/asepmuhidin</a:t>
            </a:r>
            <a:endParaRPr b="1" sz="1200"/>
          </a:p>
        </p:txBody>
      </p:sp>
      <p:sp>
        <p:nvSpPr>
          <p:cNvPr id="136" name="Google Shape;136;p13"/>
          <p:cNvSpPr txBox="1"/>
          <p:nvPr/>
        </p:nvSpPr>
        <p:spPr>
          <a:xfrm>
            <a:off x="3953700" y="3483475"/>
            <a:ext cx="27783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www.github.com/asepmuhidin</a:t>
            </a:r>
            <a:endParaRPr b="1" sz="1200"/>
          </a:p>
        </p:txBody>
      </p:sp>
      <p:sp>
        <p:nvSpPr>
          <p:cNvPr id="137" name="Google Shape;137;p13"/>
          <p:cNvSpPr txBox="1"/>
          <p:nvPr/>
        </p:nvSpPr>
        <p:spPr>
          <a:xfrm>
            <a:off x="3979063" y="3949150"/>
            <a:ext cx="27783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asepmuhidin.blogspot.co.id</a:t>
            </a:r>
            <a:endParaRPr b="1" sz="1200"/>
          </a:p>
        </p:txBody>
      </p:sp>
      <p:sp>
        <p:nvSpPr>
          <p:cNvPr id="138" name="Google Shape;138;p13"/>
          <p:cNvSpPr txBox="1"/>
          <p:nvPr/>
        </p:nvSpPr>
        <p:spPr>
          <a:xfrm>
            <a:off x="2208475" y="2130588"/>
            <a:ext cx="31998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999999"/>
                </a:solidFill>
              </a:rPr>
              <a:t>Asep Muhidin, S.Kom, M.Kom</a:t>
            </a:r>
            <a:endParaRPr b="1">
              <a:solidFill>
                <a:srgbClr val="999999"/>
              </a:solidFill>
            </a:endParaRPr>
          </a:p>
        </p:txBody>
      </p:sp>
      <p:sp>
        <p:nvSpPr>
          <p:cNvPr id="139" name="Google Shape;139;p13"/>
          <p:cNvSpPr txBox="1"/>
          <p:nvPr/>
        </p:nvSpPr>
        <p:spPr>
          <a:xfrm>
            <a:off x="2208475" y="2346900"/>
            <a:ext cx="31998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d">
                <a:solidFill>
                  <a:srgbClr val="6AA4C8"/>
                </a:solidFill>
              </a:rPr>
              <a:t>asep.muhidin@gmail.com</a:t>
            </a:r>
            <a:endParaRPr i="1">
              <a:solidFill>
                <a:srgbClr val="6AA4C8"/>
              </a:solidFill>
            </a:endParaRPr>
          </a:p>
        </p:txBody>
      </p:sp>
      <p:pic>
        <p:nvPicPr>
          <p:cNvPr id="140" name="Google Shape;14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9450" y="2125625"/>
            <a:ext cx="2107200" cy="21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3"/>
          <p:cNvSpPr txBox="1"/>
          <p:nvPr/>
        </p:nvSpPr>
        <p:spPr>
          <a:xfrm>
            <a:off x="582400" y="4414825"/>
            <a:ext cx="34194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Alamat : Perum BCM Blok A.18 No.18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Cikarang - Selatan, Bekasi </a:t>
            </a:r>
            <a:endParaRPr b="1" sz="1200"/>
          </a:p>
        </p:txBody>
      </p:sp>
      <p:sp>
        <p:nvSpPr>
          <p:cNvPr id="142" name="Google Shape;142;p13"/>
          <p:cNvSpPr txBox="1"/>
          <p:nvPr/>
        </p:nvSpPr>
        <p:spPr>
          <a:xfrm>
            <a:off x="4001800" y="4509213"/>
            <a:ext cx="20298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/>
              <a:t>Telp : 081316806705</a:t>
            </a:r>
            <a:endParaRPr b="1" sz="1200"/>
          </a:p>
        </p:txBody>
      </p:sp>
      <p:pic>
        <p:nvPicPr>
          <p:cNvPr id="143" name="Google Shape;14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1775" y="4476450"/>
            <a:ext cx="432724" cy="43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20965" y="4476450"/>
            <a:ext cx="432724" cy="43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819150" y="331725"/>
            <a:ext cx="75057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Teori Bahasa dan Automata ?</a:t>
            </a:r>
            <a:endParaRPr/>
          </a:p>
        </p:txBody>
      </p:sp>
      <p:sp>
        <p:nvSpPr>
          <p:cNvPr id="150" name="Google Shape;150;p14"/>
          <p:cNvSpPr txBox="1"/>
          <p:nvPr/>
        </p:nvSpPr>
        <p:spPr>
          <a:xfrm>
            <a:off x="701375" y="2315700"/>
            <a:ext cx="1714500" cy="512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>
                <a:solidFill>
                  <a:srgbClr val="D9EAD3"/>
                </a:solidFill>
              </a:rPr>
              <a:t>Bahasa</a:t>
            </a:r>
            <a:endParaRPr sz="2400">
              <a:solidFill>
                <a:srgbClr val="D9EAD3"/>
              </a:solidFill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3403225" y="1332525"/>
            <a:ext cx="2653200" cy="512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>
                <a:solidFill>
                  <a:srgbClr val="D9EAD3"/>
                </a:solidFill>
              </a:rPr>
              <a:t>Alami/ Natural</a:t>
            </a:r>
            <a:endParaRPr sz="2400">
              <a:solidFill>
                <a:srgbClr val="D9EAD3"/>
              </a:solidFill>
            </a:endParaRPr>
          </a:p>
        </p:txBody>
      </p:sp>
      <p:sp>
        <p:nvSpPr>
          <p:cNvPr id="152" name="Google Shape;152;p14"/>
          <p:cNvSpPr txBox="1"/>
          <p:nvPr/>
        </p:nvSpPr>
        <p:spPr>
          <a:xfrm>
            <a:off x="3479425" y="2776350"/>
            <a:ext cx="2500800" cy="512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>
                <a:solidFill>
                  <a:srgbClr val="D9EAD3"/>
                </a:solidFill>
              </a:rPr>
              <a:t>Formal</a:t>
            </a:r>
            <a:endParaRPr sz="2400">
              <a:solidFill>
                <a:srgbClr val="D9EAD3"/>
              </a:solidFill>
            </a:endParaRPr>
          </a:p>
        </p:txBody>
      </p:sp>
      <p:cxnSp>
        <p:nvCxnSpPr>
          <p:cNvPr id="153" name="Google Shape;153;p14"/>
          <p:cNvCxnSpPr>
            <a:stCxn id="150" idx="3"/>
            <a:endCxn id="151" idx="1"/>
          </p:cNvCxnSpPr>
          <p:nvPr/>
        </p:nvCxnSpPr>
        <p:spPr>
          <a:xfrm flipH="1" rot="10800000">
            <a:off x="2415875" y="1588650"/>
            <a:ext cx="987300" cy="9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4"/>
          <p:cNvCxnSpPr>
            <a:stCxn id="150" idx="3"/>
            <a:endCxn id="152" idx="1"/>
          </p:cNvCxnSpPr>
          <p:nvPr/>
        </p:nvCxnSpPr>
        <p:spPr>
          <a:xfrm>
            <a:off x="2415875" y="2571750"/>
            <a:ext cx="1063500" cy="4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4"/>
          <p:cNvSpPr txBox="1"/>
          <p:nvPr/>
        </p:nvSpPr>
        <p:spPr>
          <a:xfrm>
            <a:off x="3403225" y="1951575"/>
            <a:ext cx="64128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Sebagai alat komunikasi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Tata aturannya lebih luas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contoh : bahasa indonesia, daerah, bahasa inggris, dll</a:t>
            </a:r>
            <a:endParaRPr/>
          </a:p>
        </p:txBody>
      </p:sp>
      <p:sp>
        <p:nvSpPr>
          <p:cNvPr id="156" name="Google Shape;156;p14"/>
          <p:cNvSpPr txBox="1"/>
          <p:nvPr/>
        </p:nvSpPr>
        <p:spPr>
          <a:xfrm>
            <a:off x="3479425" y="3365025"/>
            <a:ext cx="52713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Sebagai bagian dari kajian logika ilmiah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Tata aturannya lebih ketat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contoh : bahasa pemograman, compiler, dll</a:t>
            </a:r>
            <a:endParaRPr/>
          </a:p>
        </p:txBody>
      </p:sp>
      <p:sp>
        <p:nvSpPr>
          <p:cNvPr id="157" name="Google Shape;157;p14"/>
          <p:cNvSpPr txBox="1"/>
          <p:nvPr/>
        </p:nvSpPr>
        <p:spPr>
          <a:xfrm>
            <a:off x="66800" y="4189800"/>
            <a:ext cx="8973300" cy="8397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>
                <a:solidFill>
                  <a:srgbClr val="D9D9D9"/>
                </a:solidFill>
              </a:rPr>
              <a:t>Bahasa yang dibahas dalam mata kuliah ini adalah bahasa FORMAL</a:t>
            </a:r>
            <a:endParaRPr sz="24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type="title"/>
          </p:nvPr>
        </p:nvSpPr>
        <p:spPr>
          <a:xfrm>
            <a:off x="408775" y="333475"/>
            <a:ext cx="75057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Teori Himpunan</a:t>
            </a:r>
            <a:endParaRPr/>
          </a:p>
        </p:txBody>
      </p:sp>
      <p:sp>
        <p:nvSpPr>
          <p:cNvPr id="163" name="Google Shape;163;p15"/>
          <p:cNvSpPr txBox="1"/>
          <p:nvPr/>
        </p:nvSpPr>
        <p:spPr>
          <a:xfrm>
            <a:off x="478700" y="1024250"/>
            <a:ext cx="8326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634" lvl="0" marL="346075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b="1"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Set/Himpunan</a:t>
            </a:r>
            <a:r>
              <a:rPr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sekumpulan objek/elemen/member yang memiliki definisi yang jelas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634" lvl="0" marL="346075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Contoh: A = {0,1}; B = {a, b, c}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634" lvl="0" marL="346075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b="1"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Infinite set</a:t>
            </a:r>
            <a:r>
              <a:rPr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himpunan dengan jumlah anggota yang tak terbatas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634" lvl="0" marL="346075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Contoh: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7162" lvl="1" marL="593725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 Sans"/>
              <a:buChar char="–"/>
            </a:pPr>
            <a:r>
              <a:rPr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= natural numbers = {1,2,3,…}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7162" lvl="1" marL="593725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 Sans"/>
              <a:buChar char="–"/>
            </a:pPr>
            <a:r>
              <a:rPr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 = integers = {…,-2,-1,0,1,2,…}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634" lvl="0" marL="346075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b="1"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Empty set</a:t>
            </a:r>
            <a:r>
              <a:rPr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(himpunan kosong) dinotasikan dengan φ atau {}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/>
        </p:nvSpPr>
        <p:spPr>
          <a:xfrm>
            <a:off x="330850" y="991623"/>
            <a:ext cx="83265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634" lvl="0" marL="346075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b="1"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Union </a:t>
            </a:r>
            <a:r>
              <a:rPr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dari himpunan A dan B dinotasikan dengan </a:t>
            </a:r>
            <a:r>
              <a:rPr b="1"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∪ B </a:t>
            </a:r>
            <a:r>
              <a:rPr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adalah kumpulan dari semua elemen yang ada di A atau di B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6075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d" sz="1800">
                <a:latin typeface="Calibri"/>
                <a:ea typeface="Calibri"/>
                <a:cs typeface="Calibri"/>
                <a:sym typeface="Calibri"/>
              </a:rPr>
              <a:t>Contoh: A = {0,1}; B = {a, b, c}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607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latin typeface="Calibri"/>
                <a:ea typeface="Calibri"/>
                <a:cs typeface="Calibri"/>
                <a:sym typeface="Calibri"/>
              </a:rPr>
              <a:t>		    C = </a:t>
            </a:r>
            <a:r>
              <a:rPr b="1" lang="id" sz="1800">
                <a:latin typeface="Calibri"/>
                <a:ea typeface="Calibri"/>
                <a:cs typeface="Calibri"/>
                <a:sym typeface="Calibri"/>
              </a:rPr>
              <a:t>A ∪ B  -&gt; </a:t>
            </a:r>
            <a:r>
              <a:rPr lang="id" sz="1800">
                <a:latin typeface="Calibri"/>
                <a:ea typeface="Calibri"/>
                <a:cs typeface="Calibri"/>
                <a:sym typeface="Calibri"/>
              </a:rPr>
              <a:t>{0,1,a, b, c}	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54634" lvl="0" marL="346075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b="1"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Intersection</a:t>
            </a:r>
            <a:r>
              <a:rPr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dari himpunan A dan B dinotasikan dengan </a:t>
            </a:r>
            <a:r>
              <a:rPr b="1"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∩ B </a:t>
            </a:r>
            <a:r>
              <a:rPr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adalah kumpulan elemen yang menjadi anggota A dan juga B sekaligus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6075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d" sz="1800">
                <a:latin typeface="Calibri"/>
                <a:ea typeface="Calibri"/>
                <a:cs typeface="Calibri"/>
                <a:sym typeface="Calibri"/>
              </a:rPr>
              <a:t>Contoh: A = {0,1,b}; B = {a, b, c}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607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latin typeface="Calibri"/>
                <a:ea typeface="Calibri"/>
                <a:cs typeface="Calibri"/>
                <a:sym typeface="Calibri"/>
              </a:rPr>
              <a:t>		    C = </a:t>
            </a:r>
            <a:r>
              <a:rPr b="1" lang="id" sz="1800">
                <a:latin typeface="Calibri"/>
                <a:ea typeface="Calibri"/>
                <a:cs typeface="Calibri"/>
                <a:sym typeface="Calibri"/>
              </a:rPr>
              <a:t>A ∩ B  -&gt; </a:t>
            </a:r>
            <a:r>
              <a:rPr lang="id" sz="1800">
                <a:latin typeface="Calibri"/>
                <a:ea typeface="Calibri"/>
                <a:cs typeface="Calibri"/>
                <a:sym typeface="Calibri"/>
              </a:rPr>
              <a:t>{ b }	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54634" lvl="0" marL="346075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b="1"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Complement</a:t>
            </a:r>
            <a:r>
              <a:rPr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dinotasikan </a:t>
            </a:r>
            <a:r>
              <a:rPr b="1"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Ā</a:t>
            </a:r>
            <a:r>
              <a:rPr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adalah semua objek yang  berada di dalam pembicaraan yang bukan menjadi anggota himpunan A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6075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d" sz="1800">
                <a:latin typeface="Calibri"/>
                <a:ea typeface="Calibri"/>
                <a:cs typeface="Calibri"/>
                <a:sym typeface="Calibri"/>
              </a:rPr>
              <a:t>Contoh: A = {b}; B = {a, b, c}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607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latin typeface="Calibri"/>
                <a:ea typeface="Calibri"/>
                <a:cs typeface="Calibri"/>
                <a:sym typeface="Calibri"/>
              </a:rPr>
              <a:t>		    </a:t>
            </a:r>
            <a:r>
              <a:rPr b="1" lang="id" sz="1800">
                <a:latin typeface="Calibri"/>
                <a:ea typeface="Calibri"/>
                <a:cs typeface="Calibri"/>
                <a:sym typeface="Calibri"/>
              </a:rPr>
              <a:t>Ā</a:t>
            </a:r>
            <a:r>
              <a:rPr lang="id" sz="1800">
                <a:latin typeface="Calibri"/>
                <a:ea typeface="Calibri"/>
                <a:cs typeface="Calibri"/>
                <a:sym typeface="Calibri"/>
              </a:rPr>
              <a:t>  = </a:t>
            </a:r>
            <a:r>
              <a:rPr b="1" lang="id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d" sz="1800">
                <a:latin typeface="Calibri"/>
                <a:ea typeface="Calibri"/>
                <a:cs typeface="Calibri"/>
                <a:sym typeface="Calibri"/>
              </a:rPr>
              <a:t>{ a,c }	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/>
        </p:nvSpPr>
        <p:spPr>
          <a:xfrm>
            <a:off x="464425" y="724397"/>
            <a:ext cx="8326500" cy="3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634" lvl="0" marL="346075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Kita menggunakan tanda minus (–) untuk menyatakan </a:t>
            </a:r>
            <a:r>
              <a:rPr b="1"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subtraction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634" lvl="0" marL="346075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Sebagai contoh,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39725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{a, b, c} – {a, c} = {b}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39725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{a, b} – {d, e} = {a, b}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634" lvl="0" marL="346075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– B juga bisa kita sebut sebagai </a:t>
            </a:r>
            <a:r>
              <a:rPr b="1"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komplemen B relatif terhadap A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634" lvl="0" marL="346075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Lihat bahwa A - Ā adalah A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/>
        </p:nvSpPr>
        <p:spPr>
          <a:xfrm>
            <a:off x="408750" y="600873"/>
            <a:ext cx="8326500" cy="3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8165" lvl="0" marL="3460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adalah </a:t>
            </a:r>
            <a:r>
              <a:rPr b="1"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subset</a:t>
            </a:r>
            <a:r>
              <a:rPr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dari B dinotasikan dengan A ⊆ B, terjadi jika semua elemen A menjadi anggota himpunan B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60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>
                <a:latin typeface="Calibri"/>
                <a:ea typeface="Calibri"/>
                <a:cs typeface="Calibri"/>
                <a:sym typeface="Calibri"/>
              </a:rPr>
              <a:t>contoh : {1,2,3} ⊆ {1,2,3,4,5,6}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8165" lvl="0" marL="34607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adalah </a:t>
            </a:r>
            <a:r>
              <a:rPr b="1"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proper subset</a:t>
            </a:r>
            <a:r>
              <a:rPr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dari B jika A ⊆ B dan B – A ≠ {}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8165" lvl="0" marL="34607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i="1"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Semua proper subset adalah subset, tetapi tidak semua subset adalah proper subset</a:t>
            </a:r>
            <a:endParaRPr i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8165" lvl="0" marL="34607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1"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Empty set</a:t>
            </a:r>
            <a:r>
              <a:rPr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(himpunan kosong) merupakan subset dari himpunan manapun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8165" lvl="0" marL="34607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adalah </a:t>
            </a:r>
            <a:r>
              <a:rPr b="1"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equal</a:t>
            </a:r>
            <a:r>
              <a:rPr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 jika dan hanya jika berlaku hubungan 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3972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⊆ B dan B ⊆ A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/>
        </p:nvSpPr>
        <p:spPr>
          <a:xfrm>
            <a:off x="408756" y="546289"/>
            <a:ext cx="8326500" cy="4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6075" lvl="0" marL="3460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7"/>
              <a:buFont typeface="Calibri"/>
              <a:buChar char="•"/>
            </a:pPr>
            <a:r>
              <a:rPr b="1" lang="id" sz="22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Power</a:t>
            </a:r>
            <a:r>
              <a:rPr lang="id" sz="22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id" sz="22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dari A</a:t>
            </a:r>
            <a:r>
              <a:rPr lang="id" sz="22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adalah himpunan semua subsets dari A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562" lvl="1" marL="59372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35"/>
              <a:buFont typeface="Merriweather Sans"/>
              <a:buChar char="–"/>
            </a:pPr>
            <a:r>
              <a:rPr lang="id" sz="203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Notasi power set dari A 🡪 p(A)</a:t>
            </a:r>
            <a:endParaRPr sz="203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562" lvl="1" marL="59372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35"/>
              <a:buFont typeface="Merriweather Sans"/>
              <a:buChar char="–"/>
            </a:pPr>
            <a:r>
              <a:rPr lang="id" sz="203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Misal, A = {0,1}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562" lvl="1" marL="59372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35"/>
              <a:buFont typeface="Merriweather Sans"/>
              <a:buChar char="–"/>
            </a:pPr>
            <a:r>
              <a:rPr lang="id" sz="203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Power set dari A = p(A) = {φ, {0}, {1}, {0,1}}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6075" lvl="0" marL="34607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97"/>
              <a:buFont typeface="Calibri"/>
              <a:buChar char="•"/>
            </a:pPr>
            <a:r>
              <a:rPr b="1" lang="id" sz="22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Kardinalitas</a:t>
            </a:r>
            <a:r>
              <a:rPr lang="id" sz="22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dari sebuah himpunan adalah jumlah elemen/anggota dari sebuah himpunan tersebut.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562" lvl="1" marL="59372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35"/>
              <a:buFont typeface="Merriweather Sans"/>
              <a:buChar char="–"/>
            </a:pPr>
            <a:r>
              <a:rPr lang="id" sz="203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Notasi kardinalitas dari himpunan A 🡪 |A|</a:t>
            </a:r>
            <a:endParaRPr sz="203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6075" lvl="0" marL="34607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97"/>
              <a:buFont typeface="Calibri"/>
              <a:buChar char="•"/>
            </a:pPr>
            <a:r>
              <a:rPr lang="id" sz="22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Kardinalitas dari power set himpunan A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562" lvl="1" marL="59372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35"/>
              <a:buFont typeface="Merriweather Sans"/>
              <a:buChar char="–"/>
            </a:pPr>
            <a:r>
              <a:rPr lang="id" sz="203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Dihitung dengan cara: |p(A)| = 2</a:t>
            </a:r>
            <a:r>
              <a:rPr baseline="30000" lang="id" sz="203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|A|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562" lvl="1" marL="59372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035"/>
              <a:buFont typeface="Merriweather Sans"/>
              <a:buChar char="–"/>
            </a:pPr>
            <a:r>
              <a:rPr lang="id" sz="203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Contoh: jika A = {0,1} 🡪 |p(A)| = 2</a:t>
            </a:r>
            <a:r>
              <a:rPr baseline="30000" lang="id" sz="203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d" sz="203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4</a:t>
            </a:r>
            <a:endParaRPr sz="203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/>
        </p:nvSpPr>
        <p:spPr>
          <a:xfrm>
            <a:off x="408750" y="1138046"/>
            <a:ext cx="8326500" cy="2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634" lvl="0" marL="346075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Suatu </a:t>
            </a:r>
            <a:r>
              <a:rPr b="1"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r>
              <a:rPr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dari objek adalah daftar dari objek dalam urutan tertentu.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634" lvl="0" marL="346075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Contoh: (7, 21, 57); (4, 1)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0334" lvl="0" marL="346075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634" lvl="0" marL="346075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b="1"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adalah sequence dengan jumlah anggota terbatas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634" lvl="0" marL="346075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Contoh: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39725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k-tuple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39725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3-tuple (7, 21, 57)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39725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2-tuple (7, 21) 🡪 </a:t>
            </a:r>
            <a:r>
              <a:rPr b="1" lang="id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pair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264056" y="229171"/>
            <a:ext cx="8326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Sequence dan Tuple [1]</a:t>
            </a:r>
            <a:endParaRPr b="1" sz="2400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/>
        </p:nvSpPr>
        <p:spPr>
          <a:xfrm>
            <a:off x="520100" y="724398"/>
            <a:ext cx="8326500" cy="3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6075" lvl="0" marL="3460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Calibri"/>
              <a:buChar char="•"/>
            </a:pPr>
            <a:r>
              <a:rPr b="1"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Cartesian product</a:t>
            </a:r>
            <a:r>
              <a:rPr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atau </a:t>
            </a:r>
            <a:r>
              <a:rPr b="1"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cross product</a:t>
            </a:r>
            <a:r>
              <a:rPr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dari A dan B, dinotasikan dengan A x B, adalah semua pair terurut dalam (a, b), di mana a Є A dan b Є B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6075" lvl="0" marL="34607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40"/>
              <a:buFont typeface="Calibri"/>
              <a:buChar char="•"/>
            </a:pPr>
            <a:r>
              <a:rPr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Contoh: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3972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= {1,2} and B = {a,b,c}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3972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x B = {(1,a),(1,b),(1,c),(2,a),(2,b),(2,c)}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3972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 x A = ?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3972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d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Apakah A x B = B x A ???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