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514" r:id="rId2"/>
    <p:sldId id="510" r:id="rId3"/>
    <p:sldId id="515" r:id="rId4"/>
    <p:sldId id="482" r:id="rId5"/>
    <p:sldId id="485" r:id="rId6"/>
    <p:sldId id="486" r:id="rId7"/>
    <p:sldId id="487" r:id="rId8"/>
    <p:sldId id="512" r:id="rId9"/>
    <p:sldId id="491" r:id="rId10"/>
    <p:sldId id="492" r:id="rId11"/>
    <p:sldId id="489" r:id="rId12"/>
    <p:sldId id="513" r:id="rId13"/>
    <p:sldId id="490" r:id="rId14"/>
    <p:sldId id="495" r:id="rId15"/>
    <p:sldId id="496" r:id="rId16"/>
    <p:sldId id="499" r:id="rId17"/>
    <p:sldId id="516" r:id="rId18"/>
    <p:sldId id="500" r:id="rId19"/>
    <p:sldId id="501" r:id="rId20"/>
    <p:sldId id="509" r:id="rId21"/>
    <p:sldId id="497" r:id="rId22"/>
    <p:sldId id="481" r:id="rId23"/>
    <p:sldId id="391" r:id="rId24"/>
    <p:sldId id="502" r:id="rId25"/>
    <p:sldId id="431" r:id="rId26"/>
    <p:sldId id="504" r:id="rId27"/>
    <p:sldId id="414" r:id="rId28"/>
    <p:sldId id="415" r:id="rId29"/>
    <p:sldId id="416" r:id="rId30"/>
    <p:sldId id="505" r:id="rId31"/>
    <p:sldId id="519" r:id="rId32"/>
    <p:sldId id="522" r:id="rId33"/>
    <p:sldId id="520" r:id="rId34"/>
    <p:sldId id="524" r:id="rId35"/>
    <p:sldId id="447" r:id="rId36"/>
    <p:sldId id="523" r:id="rId37"/>
    <p:sldId id="417" r:id="rId38"/>
    <p:sldId id="507" r:id="rId39"/>
    <p:sldId id="426" r:id="rId40"/>
    <p:sldId id="518" r:id="rId41"/>
    <p:sldId id="429" r:id="rId42"/>
    <p:sldId id="418" r:id="rId43"/>
    <p:sldId id="419" r:id="rId44"/>
    <p:sldId id="420" r:id="rId45"/>
    <p:sldId id="421" r:id="rId46"/>
    <p:sldId id="422" r:id="rId47"/>
    <p:sldId id="423" r:id="rId48"/>
    <p:sldId id="392" r:id="rId49"/>
    <p:sldId id="434" r:id="rId50"/>
    <p:sldId id="435" r:id="rId51"/>
    <p:sldId id="43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38" autoAdjust="0"/>
    <p:restoredTop sz="87738" autoAdjust="0"/>
  </p:normalViewPr>
  <p:slideViewPr>
    <p:cSldViewPr>
      <p:cViewPr>
        <p:scale>
          <a:sx n="50" d="100"/>
          <a:sy n="50" d="100"/>
        </p:scale>
        <p:origin x="-86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9375D-5B0C-4B4D-82E3-FEB7985DDBEF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E340F-8B01-4B9E-99B0-C2F09AF5D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Waktu</a:t>
            </a:r>
            <a:r>
              <a:rPr lang="en-US" sz="1200" dirty="0" smtClean="0"/>
              <a:t> </a:t>
            </a:r>
            <a:r>
              <a:rPr lang="en-US" sz="1200" dirty="0" err="1" smtClean="0"/>
              <a:t>Tanggap</a:t>
            </a:r>
            <a:r>
              <a:rPr lang="en-US" sz="1200" dirty="0" smtClean="0"/>
              <a:t> ( </a:t>
            </a:r>
            <a:r>
              <a:rPr lang="en-US" sz="1200" i="1" dirty="0" smtClean="0"/>
              <a:t>Response Time</a:t>
            </a:r>
            <a:r>
              <a:rPr lang="en-US" sz="1200" dirty="0" smtClean="0"/>
              <a:t>)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waktu</a:t>
            </a:r>
            <a:r>
              <a:rPr lang="en-US" sz="1200" dirty="0" smtClean="0"/>
              <a:t> </a:t>
            </a:r>
            <a:r>
              <a:rPr lang="en-US" sz="1200" dirty="0" err="1" smtClean="0"/>
              <a:t>tanggap</a:t>
            </a:r>
            <a:r>
              <a:rPr lang="en-US" sz="1200" dirty="0" smtClean="0"/>
              <a:t> </a:t>
            </a:r>
            <a:r>
              <a:rPr lang="en-US" sz="1200" dirty="0" err="1" smtClean="0"/>
              <a:t>yg</a:t>
            </a:r>
            <a:r>
              <a:rPr lang="en-US" sz="1200" dirty="0" smtClean="0"/>
              <a:t> </a:t>
            </a:r>
            <a:r>
              <a:rPr lang="en-US" sz="1200" dirty="0" err="1" smtClean="0"/>
              <a:t>diberikan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</a:t>
            </a:r>
            <a:r>
              <a:rPr lang="en-US" sz="1200" dirty="0" err="1" smtClean="0"/>
              <a:t>antar</a:t>
            </a:r>
            <a:r>
              <a:rPr lang="en-US" sz="1200" dirty="0" smtClean="0"/>
              <a:t> </a:t>
            </a:r>
            <a:r>
              <a:rPr lang="en-US" sz="1200" dirty="0" err="1" smtClean="0"/>
              <a:t>muka</a:t>
            </a:r>
            <a:r>
              <a:rPr lang="en-US" sz="1200" dirty="0" smtClean="0"/>
              <a:t>/interface </a:t>
            </a:r>
            <a:r>
              <a:rPr lang="en-US" sz="1200" dirty="0" err="1" smtClean="0"/>
              <a:t>ketika</a:t>
            </a:r>
            <a:r>
              <a:rPr lang="en-US" sz="1200" dirty="0" smtClean="0"/>
              <a:t> user </a:t>
            </a:r>
            <a:r>
              <a:rPr lang="en-US" sz="1200" dirty="0" err="1" smtClean="0"/>
              <a:t>merequest</a:t>
            </a:r>
            <a:r>
              <a:rPr lang="en-US" sz="1200" dirty="0" smtClean="0"/>
              <a:t>/ </a:t>
            </a:r>
            <a:r>
              <a:rPr lang="en-US" sz="1200" dirty="0" err="1" smtClean="0"/>
              <a:t>mengirim</a:t>
            </a:r>
            <a:r>
              <a:rPr lang="en-US" sz="1200" dirty="0" smtClean="0"/>
              <a:t> </a:t>
            </a:r>
            <a:r>
              <a:rPr lang="en-US" sz="1200" dirty="0" err="1" smtClean="0"/>
              <a:t>permintaaan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komputer</a:t>
            </a:r>
            <a:r>
              <a:rPr lang="en-US" sz="120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DML :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disisipkan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  <a:r>
              <a:rPr lang="en-US" baseline="0" dirty="0" smtClean="0"/>
              <a:t> :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bantu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dalammenyelesaikan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340F-8B01-4B9E-99B0-C2F09AF5D28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7DEB-1E25-42B3-983B-53B6EE99122D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FAF3-7661-455E-8874-8474A5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njtkj2010.files.wordpress.com/2010/03/3-2-fase-perancangan-basis-data-sebuah-sistem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4" name="Picture 2" descr="E:\Materi Kuliah S1\Materi Ajar Manajemen Bata Base ( RMIK )\220px-SDLC_-_Software_Development_Life_Cyc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5334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4. Database Design &amp; Application Design </a:t>
            </a: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152400" y="838200"/>
            <a:ext cx="883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fase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perancangan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konseptual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logikal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fisik</a:t>
            </a:r>
            <a:r>
              <a:rPr lang="en-US" sz="2000" dirty="0" smtClean="0"/>
              <a:t> </a:t>
            </a:r>
            <a:r>
              <a:rPr lang="en-US" sz="2000" dirty="0" err="1" smtClean="0"/>
              <a:t>dilaksanakan</a:t>
            </a:r>
            <a:r>
              <a:rPr lang="en-US" sz="2000" dirty="0" smtClean="0"/>
              <a:t>.</a:t>
            </a:r>
          </a:p>
          <a:p>
            <a:pPr marL="635000" indent="-457200">
              <a:buFont typeface="Arial" pitchFamily="34" charset="0"/>
              <a:buChar char="•"/>
            </a:pPr>
            <a:r>
              <a:rPr lang="en-US" sz="2000" b="1" dirty="0" err="1" smtClean="0"/>
              <a:t>Tahap</a:t>
            </a:r>
            <a:r>
              <a:rPr lang="en-US" sz="2000" b="1" dirty="0" smtClean="0"/>
              <a:t> </a:t>
            </a:r>
            <a:r>
              <a:rPr lang="id-ID" sz="2000" b="1" dirty="0" smtClean="0"/>
              <a:t>desain database konseptual</a:t>
            </a:r>
            <a:r>
              <a:rPr lang="id-ID" sz="2000" dirty="0" smtClean="0"/>
              <a:t>,</a:t>
            </a:r>
            <a:r>
              <a:rPr lang="en-US" sz="2000" dirty="0" smtClean="0"/>
              <a:t> m</a:t>
            </a:r>
            <a:r>
              <a:rPr lang="id-ID" sz="2000" dirty="0" smtClean="0"/>
              <a:t>odel ini didasarkan pada persyaratan spesifikasi sistem.</a:t>
            </a:r>
            <a:r>
              <a:rPr lang="en-US" sz="2000" dirty="0" smtClean="0"/>
              <a:t>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i="1" dirty="0" smtClean="0"/>
              <a:t>high-level</a:t>
            </a:r>
            <a:r>
              <a:rPr lang="en-US" sz="2000" dirty="0" smtClean="0"/>
              <a:t> data model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model </a:t>
            </a:r>
            <a:r>
              <a:rPr lang="en-US" sz="2000" b="1" dirty="0" smtClean="0"/>
              <a:t>ER-Diagram</a:t>
            </a:r>
            <a:r>
              <a:rPr lang="id-ID" sz="2000" b="1" dirty="0" smtClean="0"/>
              <a:t>.</a:t>
            </a:r>
            <a:endParaRPr lang="en-US" sz="2000" dirty="0" smtClean="0"/>
          </a:p>
          <a:p>
            <a:pPr marL="635000" indent="-457200">
              <a:buFont typeface="Arial" pitchFamily="34" charset="0"/>
              <a:buChar char="•"/>
            </a:pPr>
            <a:r>
              <a:rPr lang="en-US" sz="2000" b="1" dirty="0" smtClean="0"/>
              <a:t>T</a:t>
            </a:r>
            <a:r>
              <a:rPr lang="id-ID" sz="2000" b="1" dirty="0" smtClean="0"/>
              <a:t>ahap desain database </a:t>
            </a:r>
            <a:r>
              <a:rPr lang="en-US" sz="2000" b="1" dirty="0" smtClean="0"/>
              <a:t> </a:t>
            </a:r>
            <a:r>
              <a:rPr lang="id-ID" sz="2000" b="1" dirty="0" smtClean="0"/>
              <a:t>logis</a:t>
            </a:r>
            <a:r>
              <a:rPr lang="id-ID" sz="2000" dirty="0" smtClean="0"/>
              <a:t>, model data yang akan digunakan didasarkan pada model data yang spesifik, tetapi independen dari sistem manajemen database tertentu </a:t>
            </a:r>
            <a:r>
              <a:rPr lang="en-US" sz="2000" dirty="0" smtClean="0"/>
              <a:t>yang </a:t>
            </a:r>
            <a:r>
              <a:rPr lang="id-ID" sz="2000" dirty="0" smtClean="0"/>
              <a:t>dibangun. Hal ini didasarkan pada target </a:t>
            </a:r>
            <a:r>
              <a:rPr lang="en-US" sz="2000" dirty="0" smtClean="0"/>
              <a:t> </a:t>
            </a:r>
            <a:r>
              <a:rPr lang="id-ID" sz="2000" dirty="0" smtClean="0"/>
              <a:t>model data untuk database misalnya </a:t>
            </a:r>
            <a:r>
              <a:rPr lang="en-US" sz="2000" b="1" dirty="0" smtClean="0"/>
              <a:t>m</a:t>
            </a:r>
            <a:r>
              <a:rPr lang="id-ID" sz="2000" b="1" dirty="0" smtClean="0"/>
              <a:t>odel data relasional.</a:t>
            </a:r>
            <a:endParaRPr lang="en-US" sz="2000" b="1" dirty="0" smtClean="0"/>
          </a:p>
          <a:p>
            <a:pPr marL="635000" indent="-457200">
              <a:buFont typeface="Arial" pitchFamily="34" charset="0"/>
              <a:buChar char="•"/>
            </a:pPr>
            <a:r>
              <a:rPr lang="en-US" sz="2000" b="1" dirty="0" smtClean="0"/>
              <a:t>T</a:t>
            </a:r>
            <a:r>
              <a:rPr lang="id-ID" sz="2000" b="1" dirty="0" smtClean="0"/>
              <a:t>ahap desain </a:t>
            </a:r>
            <a:r>
              <a:rPr lang="en-US" sz="2000" b="1" dirty="0" smtClean="0"/>
              <a:t> </a:t>
            </a:r>
            <a:r>
              <a:rPr lang="id-ID" sz="2000" b="1" dirty="0" smtClean="0"/>
              <a:t>database fisik</a:t>
            </a:r>
            <a:r>
              <a:rPr lang="id-ID" sz="2000" dirty="0" smtClean="0"/>
              <a:t>, deskripsi pelaksanaan database pada penyimpanan sekunder dibuat. Hubungan dasar, indeks, kendala integritas, keamanan, dll didefinisikan menggunakan bahasa </a:t>
            </a:r>
            <a:r>
              <a:rPr lang="id-ID" sz="2000" b="1" dirty="0" smtClean="0"/>
              <a:t>SQL</a:t>
            </a:r>
            <a:r>
              <a:rPr lang="id-ID" sz="2000" dirty="0" smtClean="0"/>
              <a:t>.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id-ID" sz="2000" dirty="0" smtClean="0"/>
              <a:t>Pada tahap perancangan aplikasi, desain </a:t>
            </a:r>
            <a:r>
              <a:rPr lang="en-US" sz="2000" dirty="0" smtClean="0"/>
              <a:t> </a:t>
            </a:r>
            <a:r>
              <a:rPr lang="id-ID" sz="2000" dirty="0" smtClean="0"/>
              <a:t>interface </a:t>
            </a:r>
            <a:r>
              <a:rPr lang="en-US" sz="2000" dirty="0" smtClean="0"/>
              <a:t> </a:t>
            </a:r>
            <a:r>
              <a:rPr lang="id-ID" sz="2000" dirty="0" smtClean="0"/>
              <a:t>user dan program aplikasi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id-ID" sz="2000" dirty="0" smtClean="0"/>
              <a:t> </a:t>
            </a:r>
            <a:r>
              <a:rPr lang="en-US" sz="2000" dirty="0" err="1" smtClean="0"/>
              <a:t>serta</a:t>
            </a:r>
            <a:r>
              <a:rPr lang="id-ID" sz="2000" dirty="0" smtClean="0"/>
              <a:t> </a:t>
            </a:r>
            <a:r>
              <a:rPr lang="en-US" sz="2000" dirty="0" err="1" smtClean="0"/>
              <a:t>pemrosesan</a:t>
            </a:r>
            <a:r>
              <a:rPr lang="en-US" sz="2000" dirty="0" smtClean="0"/>
              <a:t> </a:t>
            </a:r>
            <a:r>
              <a:rPr lang="id-ID" sz="2000" dirty="0" smtClean="0"/>
              <a:t> database didefinisikan dan dirancang.</a:t>
            </a:r>
          </a:p>
          <a:p>
            <a:pPr>
              <a:buFont typeface="Wingdings" pitchFamily="2" charset="2"/>
              <a:buChar char="q"/>
            </a:pPr>
            <a:endParaRPr lang="en-US" sz="2000" i="1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5. Implementation</a:t>
            </a: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163" indent="-411163">
              <a:buFont typeface="Arial" pitchFamily="34" charset="0"/>
              <a:buChar char="•"/>
            </a:pPr>
            <a:r>
              <a:rPr lang="en-US" sz="2400" dirty="0" err="1" smtClean="0"/>
              <a:t>Implementasi</a:t>
            </a:r>
            <a:r>
              <a:rPr lang="en-US" sz="2400" dirty="0" smtClean="0"/>
              <a:t>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 </a:t>
            </a:r>
            <a:r>
              <a:rPr lang="en-US" sz="2400" b="1" dirty="0" err="1" smtClean="0"/>
              <a:t>realisasi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fisik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Database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rancangan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aplikasinya</a:t>
            </a:r>
            <a:r>
              <a:rPr lang="en-US" sz="2400" dirty="0" smtClean="0"/>
              <a:t>.</a:t>
            </a:r>
          </a:p>
          <a:p>
            <a:pPr marL="411163" indent="-411163">
              <a:buFont typeface="Arial" pitchFamily="34" charset="0"/>
              <a:buChar char="•"/>
            </a:pPr>
            <a:r>
              <a:rPr lang="en-US" sz="2400" dirty="0" err="1" smtClean="0"/>
              <a:t>Implementasi</a:t>
            </a:r>
            <a:r>
              <a:rPr lang="en-US" sz="2400" dirty="0" smtClean="0"/>
              <a:t>  database  </a:t>
            </a:r>
            <a:r>
              <a:rPr lang="en-US" sz="2400" dirty="0" err="1" smtClean="0"/>
              <a:t>dapat</a:t>
            </a:r>
            <a:r>
              <a:rPr lang="en-US" sz="2400" dirty="0" smtClean="0"/>
              <a:t>  </a:t>
            </a:r>
            <a:r>
              <a:rPr lang="en-US" sz="2400" dirty="0" err="1" smtClean="0"/>
              <a:t>dicapai</a:t>
            </a:r>
            <a:r>
              <a:rPr lang="en-US" sz="2400" dirty="0" smtClean="0"/>
              <a:t>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:</a:t>
            </a:r>
          </a:p>
          <a:p>
            <a:pPr marL="736600" indent="-330200">
              <a:buFont typeface="+mj-lt"/>
              <a:buAutoNum type="arabicPeriod"/>
            </a:pPr>
            <a:r>
              <a:rPr lang="en-US" sz="2400" dirty="0" smtClean="0"/>
              <a:t>DDL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 </a:t>
            </a:r>
            <a:r>
              <a:rPr lang="en-US" sz="2400" dirty="0" err="1" smtClean="0"/>
              <a:t>skema</a:t>
            </a:r>
            <a:r>
              <a:rPr lang="en-US" sz="2400" dirty="0" smtClean="0"/>
              <a:t>  basis  data 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database file yang </a:t>
            </a:r>
            <a:r>
              <a:rPr lang="en-US" sz="2400" dirty="0" err="1" smtClean="0"/>
              <a:t>kosong</a:t>
            </a:r>
            <a:r>
              <a:rPr lang="en-US" sz="2400" dirty="0" smtClean="0"/>
              <a:t>.</a:t>
            </a:r>
          </a:p>
          <a:p>
            <a:pPr marL="736600" indent="-330200">
              <a:buFont typeface="+mj-lt"/>
              <a:buAutoNum type="arabicPeriod"/>
            </a:pPr>
            <a:r>
              <a:rPr lang="en-US" sz="2400" dirty="0" smtClean="0"/>
              <a:t>DML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 user  view  yang </a:t>
            </a:r>
            <a:r>
              <a:rPr lang="en-US" sz="2400" dirty="0" err="1" smtClean="0"/>
              <a:t>diinginkan</a:t>
            </a:r>
            <a:r>
              <a:rPr lang="en-US" sz="2400" dirty="0" smtClean="0"/>
              <a:t>.</a:t>
            </a:r>
            <a:endParaRPr lang="id-ID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Prototyping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membangun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model </a:t>
            </a:r>
            <a:r>
              <a:rPr lang="en-US" b="1" dirty="0" err="1" smtClean="0"/>
              <a:t>kerja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r>
              <a:rPr lang="en-US" b="1" dirty="0" smtClean="0"/>
              <a:t> Databas</a:t>
            </a:r>
            <a:r>
              <a:rPr lang="en-US" dirty="0" smtClean="0"/>
              <a:t>e. </a:t>
            </a:r>
          </a:p>
          <a:p>
            <a:pPr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Mengidentifikasi</a:t>
            </a:r>
            <a:r>
              <a:rPr lang="en-US" b="1" dirty="0" smtClean="0"/>
              <a:t>  </a:t>
            </a:r>
            <a:r>
              <a:rPr lang="en-US" b="1" dirty="0" err="1" smtClean="0"/>
              <a:t>fitur</a:t>
            </a:r>
            <a:r>
              <a:rPr lang="en-US" b="1" dirty="0" smtClean="0"/>
              <a:t>  </a:t>
            </a:r>
            <a:r>
              <a:rPr lang="en-US" b="1" dirty="0" err="1" smtClean="0"/>
              <a:t>sistem</a:t>
            </a:r>
            <a:r>
              <a:rPr lang="en-US" b="1" dirty="0" smtClean="0"/>
              <a:t>  yang  </a:t>
            </a:r>
            <a:r>
              <a:rPr lang="en-US" b="1" dirty="0" err="1" smtClean="0"/>
              <a:t>sedang</a:t>
            </a:r>
            <a:r>
              <a:rPr lang="en-US" b="1" dirty="0" smtClean="0"/>
              <a:t> </a:t>
            </a:r>
            <a:r>
              <a:rPr lang="en-US" b="1" dirty="0" err="1" smtClean="0"/>
              <a:t>berjalan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Memberikan</a:t>
            </a:r>
            <a:r>
              <a:rPr lang="en-US" dirty="0" smtClean="0"/>
              <a:t>  </a:t>
            </a:r>
            <a:r>
              <a:rPr lang="en-US" b="1" dirty="0" err="1" smtClean="0"/>
              <a:t>perbaikan</a:t>
            </a:r>
            <a:r>
              <a:rPr lang="en-US" b="1" dirty="0" smtClean="0"/>
              <a:t>  </a:t>
            </a:r>
            <a:r>
              <a:rPr lang="en-US" b="1" dirty="0" err="1" smtClean="0"/>
              <a:t>atau</a:t>
            </a:r>
            <a:r>
              <a:rPr lang="en-US" b="1" dirty="0" smtClean="0"/>
              <a:t>  </a:t>
            </a:r>
            <a:r>
              <a:rPr lang="en-US" b="1" dirty="0" err="1" smtClean="0"/>
              <a:t>penambahan</a:t>
            </a:r>
            <a:r>
              <a:rPr lang="en-US" b="1" dirty="0" smtClean="0"/>
              <a:t>  file </a:t>
            </a:r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baru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Klarifikasi</a:t>
            </a:r>
            <a:r>
              <a:rPr lang="en-US" b="1" dirty="0" smtClean="0"/>
              <a:t> </a:t>
            </a:r>
            <a:r>
              <a:rPr lang="en-US" b="1" dirty="0" err="1" smtClean="0"/>
              <a:t>kebutuhan</a:t>
            </a:r>
            <a:r>
              <a:rPr lang="en-US" b="1" dirty="0" smtClean="0"/>
              <a:t> user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Evaluasi</a:t>
            </a:r>
            <a:r>
              <a:rPr lang="en-US" b="1" dirty="0" smtClean="0"/>
              <a:t>  </a:t>
            </a:r>
            <a:r>
              <a:rPr lang="en-US" b="1" dirty="0" err="1" smtClean="0"/>
              <a:t>kelayakan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b="1" dirty="0" err="1" smtClean="0"/>
              <a:t>kemungkinan</a:t>
            </a:r>
            <a:r>
              <a:rPr lang="en-US" b="1" dirty="0" smtClean="0"/>
              <a:t>  </a:t>
            </a:r>
            <a:r>
              <a:rPr lang="en-US" b="1" dirty="0" err="1" smtClean="0"/>
              <a:t>apa</a:t>
            </a:r>
            <a:r>
              <a:rPr lang="en-US" b="1" dirty="0" smtClean="0"/>
              <a:t>  yang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6. </a:t>
            </a:r>
            <a:r>
              <a:rPr lang="id-ID" sz="3200" dirty="0" smtClean="0"/>
              <a:t>Prototyping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7. Data loading and Conversion</a:t>
            </a: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buFont typeface="Wingdings" pitchFamily="2" charset="2"/>
              <a:buChar char="q"/>
            </a:pPr>
            <a:r>
              <a:rPr lang="en-US" sz="2800" dirty="0" smtClean="0"/>
              <a:t>Data loading and Conversion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:</a:t>
            </a:r>
          </a:p>
          <a:p>
            <a:pPr marL="723900" indent="-273050" algn="just">
              <a:buFont typeface="Arial" pitchFamily="34" charset="0"/>
              <a:buChar char="•"/>
            </a:pPr>
            <a:r>
              <a:rPr lang="en-US" sz="2800" dirty="0" err="1" smtClean="0"/>
              <a:t>Mengirim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b="1" dirty="0" smtClean="0"/>
              <a:t> data  yang</a:t>
            </a:r>
            <a:r>
              <a:rPr lang="en-US" sz="2800" dirty="0" smtClean="0"/>
              <a:t> </a:t>
            </a:r>
            <a:r>
              <a:rPr lang="en-US" sz="2800" b="1" dirty="0" smtClean="0"/>
              <a:t>lama</a:t>
            </a:r>
            <a:r>
              <a:rPr lang="en-US" sz="2800" dirty="0" smtClean="0"/>
              <a:t>  </a:t>
            </a:r>
            <a:r>
              <a:rPr lang="en-US" sz="2800" dirty="0" err="1" smtClean="0"/>
              <a:t>ke</a:t>
            </a:r>
            <a:r>
              <a:rPr lang="en-US" sz="2800" dirty="0" smtClean="0"/>
              <a:t>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 </a:t>
            </a:r>
            <a:r>
              <a:rPr lang="en-US" sz="2800" b="1" dirty="0" smtClean="0"/>
              <a:t>basis  data </a:t>
            </a:r>
            <a:r>
              <a:rPr lang="en-US" sz="2800" b="1" dirty="0" err="1" smtClean="0"/>
              <a:t>baru</a:t>
            </a:r>
            <a:r>
              <a:rPr lang="en-US" sz="2800" b="1" dirty="0" smtClean="0"/>
              <a:t>.  </a:t>
            </a:r>
            <a:r>
              <a:rPr lang="en-US" sz="2800" dirty="0" smtClean="0"/>
              <a:t>  </a:t>
            </a:r>
          </a:p>
          <a:p>
            <a:pPr marL="723900" indent="-273050" algn="just">
              <a:buFont typeface="Arial" pitchFamily="34" charset="0"/>
              <a:buChar char="•"/>
            </a:pPr>
            <a:r>
              <a:rPr lang="en-US" sz="2800" b="1" dirty="0" err="1" smtClean="0"/>
              <a:t>Mengubah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aplikasi</a:t>
            </a:r>
            <a:r>
              <a:rPr lang="en-US" sz="2800" dirty="0" smtClean="0"/>
              <a:t>  yang  </a:t>
            </a:r>
            <a:r>
              <a:rPr lang="en-US" sz="2800" dirty="0" err="1" smtClean="0"/>
              <a:t>ada</a:t>
            </a:r>
            <a:r>
              <a:rPr lang="en-US" sz="2800" dirty="0" smtClean="0"/>
              <a:t> agar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berjalan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database yang </a:t>
            </a:r>
            <a:r>
              <a:rPr lang="en-US" sz="2800" b="1" dirty="0" err="1" smtClean="0"/>
              <a:t>baru</a:t>
            </a:r>
            <a:r>
              <a:rPr lang="en-US" sz="2800" dirty="0" smtClean="0"/>
              <a:t>. </a:t>
            </a:r>
          </a:p>
          <a:p>
            <a:pPr marL="723900" indent="-273050" algn="just">
              <a:buFont typeface="Arial" pitchFamily="34" charset="0"/>
              <a:buChar char="•"/>
            </a:pPr>
            <a:r>
              <a:rPr lang="en-US" sz="2800" dirty="0" err="1" smtClean="0"/>
              <a:t>Tahap</a:t>
            </a:r>
            <a:r>
              <a:rPr lang="en-US" sz="2800" dirty="0" smtClean="0"/>
              <a:t>  </a:t>
            </a:r>
            <a:r>
              <a:rPr lang="en-US" sz="2800" dirty="0" err="1" smtClean="0"/>
              <a:t>ini</a:t>
            </a:r>
            <a:r>
              <a:rPr lang="en-US" sz="2800" dirty="0" smtClean="0"/>
              <a:t>  </a:t>
            </a:r>
            <a:r>
              <a:rPr lang="en-US" sz="2800" b="1" dirty="0" err="1" smtClean="0"/>
              <a:t>dibutuhkan</a:t>
            </a:r>
            <a:r>
              <a:rPr lang="en-US" sz="2800" dirty="0" smtClean="0"/>
              <a:t>  </a:t>
            </a:r>
            <a:r>
              <a:rPr lang="en-US" sz="2800" dirty="0" err="1" smtClean="0"/>
              <a:t>hanya</a:t>
            </a:r>
            <a:r>
              <a:rPr lang="en-US" sz="2800" dirty="0" smtClean="0"/>
              <a:t>  </a:t>
            </a:r>
            <a:r>
              <a:rPr lang="en-US" sz="2800" b="1" dirty="0" err="1" smtClean="0"/>
              <a:t>ketika</a:t>
            </a:r>
            <a:r>
              <a:rPr lang="en-US" sz="2800" dirty="0" smtClean="0"/>
              <a:t> 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 Database </a:t>
            </a:r>
            <a:r>
              <a:rPr lang="en-US" sz="2800" b="1" dirty="0" err="1" smtClean="0"/>
              <a:t>baru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menggantikan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lama</a:t>
            </a:r>
            <a:r>
              <a:rPr lang="en-US" sz="2800" dirty="0" smtClean="0"/>
              <a:t>. </a:t>
            </a:r>
            <a:r>
              <a:rPr lang="en-US" sz="2800" dirty="0" err="1" smtClean="0"/>
              <a:t>Sekarang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,  </a:t>
            </a:r>
            <a:r>
              <a:rPr lang="en-US" sz="2800" dirty="0" err="1" smtClean="0"/>
              <a:t>sudah</a:t>
            </a:r>
            <a:r>
              <a:rPr lang="en-US" sz="2800" dirty="0" smtClean="0"/>
              <a:t>  </a:t>
            </a:r>
            <a:r>
              <a:rPr lang="en-US" sz="2800" dirty="0" err="1" smtClean="0"/>
              <a:t>umum</a:t>
            </a:r>
            <a:r>
              <a:rPr lang="en-US" sz="2800" dirty="0" smtClean="0"/>
              <a:t>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 DBMS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 </a:t>
            </a:r>
            <a:r>
              <a:rPr lang="en-US" sz="2800" dirty="0" err="1" smtClean="0"/>
              <a:t>arsip-arsip</a:t>
            </a:r>
            <a:r>
              <a:rPr lang="en-US" sz="2800" dirty="0" smtClean="0"/>
              <a:t> 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 </a:t>
            </a:r>
            <a:r>
              <a:rPr lang="en-US" sz="2800" dirty="0" err="1" smtClean="0"/>
              <a:t>ke</a:t>
            </a:r>
            <a:r>
              <a:rPr lang="en-US" sz="2800" dirty="0" smtClean="0"/>
              <a:t>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 basis  data  yang  </a:t>
            </a:r>
            <a:r>
              <a:rPr lang="en-US" sz="2800" dirty="0" err="1" smtClean="0"/>
              <a:t>baru</a:t>
            </a:r>
            <a:r>
              <a:rPr lang="en-US" sz="2800" dirty="0" smtClean="0"/>
              <a:t>.</a:t>
            </a:r>
            <a:endParaRPr lang="id-ID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8. Testing</a:t>
            </a: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2400" dirty="0" smtClean="0">
                <a:latin typeface="+mj-lt"/>
              </a:rPr>
              <a:t>• Testing  </a:t>
            </a:r>
            <a:r>
              <a:rPr lang="en-US" sz="2400" dirty="0" err="1" smtClean="0">
                <a:latin typeface="+mj-lt"/>
              </a:rPr>
              <a:t>adalah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proses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menjalankan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sistem</a:t>
            </a:r>
            <a:r>
              <a:rPr lang="en-US" sz="2400" dirty="0" smtClean="0">
                <a:latin typeface="+mj-lt"/>
              </a:rPr>
              <a:t>  basis  data  </a:t>
            </a:r>
            <a:r>
              <a:rPr lang="en-US" sz="2400" dirty="0" err="1" smtClean="0">
                <a:latin typeface="+mj-lt"/>
              </a:rPr>
              <a:t>dengan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tujuan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untuk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menemukan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error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.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ditest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diuji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kebenarann</a:t>
            </a:r>
            <a:r>
              <a:rPr lang="en-US" sz="2400" dirty="0" err="1" smtClean="0"/>
              <a:t>ya</a:t>
            </a:r>
            <a:r>
              <a:rPr lang="en-US" sz="2400" dirty="0" smtClean="0"/>
              <a:t>.</a:t>
            </a:r>
            <a:endParaRPr lang="en-US" sz="2400" dirty="0" smtClean="0">
              <a:latin typeface="+mj-lt"/>
            </a:endParaRPr>
          </a:p>
          <a:p>
            <a:pPr marL="228600" indent="-228600"/>
            <a:r>
              <a:rPr lang="en-US" sz="2400" dirty="0" smtClean="0">
                <a:latin typeface="+mj-lt"/>
              </a:rPr>
              <a:t>• </a:t>
            </a:r>
            <a:r>
              <a:rPr lang="en-US" sz="2400" dirty="0" err="1" smtClean="0">
                <a:latin typeface="+mj-lt"/>
              </a:rPr>
              <a:t>Pengujian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sebaiknya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juga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meliputi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usability</a:t>
            </a:r>
            <a:r>
              <a:rPr lang="en-US" sz="2400" dirty="0" smtClean="0">
                <a:latin typeface="+mj-lt"/>
              </a:rPr>
              <a:t> (</a:t>
            </a:r>
            <a:r>
              <a:rPr lang="en-US" sz="2400" dirty="0" err="1" smtClean="0">
                <a:latin typeface="+mj-lt"/>
              </a:rPr>
              <a:t>tingkat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kualitas</a:t>
            </a:r>
            <a:r>
              <a:rPr lang="en-US" sz="2400" dirty="0" smtClean="0">
                <a:latin typeface="+mj-lt"/>
              </a:rPr>
              <a:t> )  </a:t>
            </a:r>
            <a:r>
              <a:rPr lang="en-US" sz="2400" dirty="0" err="1" smtClean="0">
                <a:latin typeface="+mj-lt"/>
              </a:rPr>
              <a:t>dari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sistem</a:t>
            </a:r>
            <a:r>
              <a:rPr lang="en-US" sz="2400" dirty="0" smtClean="0">
                <a:latin typeface="+mj-lt"/>
              </a:rPr>
              <a:t>  Database</a:t>
            </a:r>
            <a:r>
              <a:rPr lang="id-ID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457200" indent="-457200"/>
            <a:r>
              <a:rPr lang="en-US" sz="2400" dirty="0" smtClean="0">
                <a:latin typeface="+mj-lt"/>
              </a:rPr>
              <a:t>• </a:t>
            </a:r>
            <a:r>
              <a:rPr lang="en-US" sz="2400" dirty="0" err="1" smtClean="0">
                <a:latin typeface="+mj-lt"/>
              </a:rPr>
              <a:t>Kriteria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evaluasi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yaitu</a:t>
            </a:r>
            <a:r>
              <a:rPr lang="en-US" sz="2400" dirty="0" smtClean="0">
                <a:latin typeface="+mj-lt"/>
              </a:rPr>
              <a:t> :</a:t>
            </a:r>
          </a:p>
          <a:p>
            <a:pPr marL="457200" indent="-279400"/>
            <a:r>
              <a:rPr lang="en-US" sz="2400" dirty="0" smtClean="0">
                <a:latin typeface="+mj-lt"/>
              </a:rPr>
              <a:t>– </a:t>
            </a:r>
            <a:r>
              <a:rPr lang="en-US" sz="2400" dirty="0" err="1" smtClean="0">
                <a:latin typeface="+mj-lt"/>
              </a:rPr>
              <a:t>Kemampuan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memperbaiki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457200" indent="-279400"/>
            <a:r>
              <a:rPr lang="en-US" sz="2400" dirty="0" smtClean="0">
                <a:latin typeface="+mj-lt"/>
              </a:rPr>
              <a:t>– </a:t>
            </a:r>
            <a:r>
              <a:rPr lang="en-US" sz="2400" dirty="0" err="1" smtClean="0">
                <a:latin typeface="+mj-lt"/>
              </a:rPr>
              <a:t>Tampilan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suatu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sistem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457200" indent="-279400"/>
            <a:r>
              <a:rPr lang="en-US" sz="2400" dirty="0" smtClean="0">
                <a:latin typeface="+mj-lt"/>
              </a:rPr>
              <a:t>– </a:t>
            </a:r>
            <a:r>
              <a:rPr lang="en-US" sz="2400" dirty="0" err="1" smtClean="0">
                <a:latin typeface="+mj-lt"/>
              </a:rPr>
              <a:t>Kemandirian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suatu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sistem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457200" indent="-279400"/>
            <a:r>
              <a:rPr lang="en-US" sz="2400" dirty="0" smtClean="0">
                <a:latin typeface="+mj-lt"/>
              </a:rPr>
              <a:t>– </a:t>
            </a:r>
            <a:r>
              <a:rPr lang="en-US" sz="2400" dirty="0" err="1" smtClean="0">
                <a:latin typeface="+mj-lt"/>
              </a:rPr>
              <a:t>Kemampuan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menangani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pemakai</a:t>
            </a:r>
            <a:r>
              <a:rPr lang="en-US" sz="2400" dirty="0" smtClean="0">
                <a:latin typeface="+mj-lt"/>
              </a:rPr>
              <a:t> yang </a:t>
            </a:r>
            <a:r>
              <a:rPr lang="en-US" sz="2400" dirty="0" err="1" smtClean="0">
                <a:latin typeface="+mj-lt"/>
              </a:rPr>
              <a:t>salah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457200" indent="-279400"/>
            <a:r>
              <a:rPr lang="en-US" sz="2400" dirty="0" smtClean="0">
                <a:latin typeface="+mj-lt"/>
              </a:rPr>
              <a:t>– </a:t>
            </a:r>
            <a:r>
              <a:rPr lang="en-US" sz="2400" dirty="0" err="1" smtClean="0">
                <a:latin typeface="+mj-lt"/>
              </a:rPr>
              <a:t>Kemampuan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beradaptasi</a:t>
            </a:r>
            <a:r>
              <a:rPr lang="en-US" sz="2400" dirty="0" smtClean="0">
                <a:latin typeface="+mj-lt"/>
              </a:rPr>
              <a:t>.</a:t>
            </a:r>
            <a:endParaRPr lang="id-ID" sz="2400" dirty="0">
              <a:latin typeface="+mj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9. Operational &amp; Maintenance</a:t>
            </a: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buFont typeface="Wingdings" pitchFamily="2" charset="2"/>
              <a:buChar char="q"/>
            </a:pPr>
            <a:r>
              <a:rPr lang="en-US" sz="2200" dirty="0" smtClean="0"/>
              <a:t>Operational &amp; Maintenance </a:t>
            </a:r>
            <a:r>
              <a:rPr lang="en-US" sz="2200" b="1" dirty="0" err="1" smtClean="0"/>
              <a:t>adalah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proses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memonitor</a:t>
            </a:r>
            <a:r>
              <a:rPr lang="en-US" sz="2200" b="1" dirty="0" smtClean="0"/>
              <a:t> 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memelihara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sistem</a:t>
            </a:r>
            <a:r>
              <a:rPr lang="en-US" sz="2200" b="1" dirty="0" smtClean="0"/>
              <a:t>  Database </a:t>
            </a:r>
            <a:r>
              <a:rPr lang="en-US" sz="2200" b="1" dirty="0" err="1" smtClean="0"/>
              <a:t>dengan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diikuti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instalasi</a:t>
            </a:r>
            <a:r>
              <a:rPr lang="en-US" sz="2200" dirty="0" smtClean="0"/>
              <a:t>, </a:t>
            </a:r>
            <a:r>
              <a:rPr lang="en-US" sz="2200" dirty="0" err="1" smtClean="0"/>
              <a:t>meliputi</a:t>
            </a:r>
            <a:r>
              <a:rPr lang="en-US" sz="2200" dirty="0" smtClean="0"/>
              <a:t> :  </a:t>
            </a:r>
          </a:p>
          <a:p>
            <a:pPr marL="627063" indent="-231775">
              <a:buFont typeface="Arial" pitchFamily="34" charset="0"/>
              <a:buChar char="•"/>
            </a:pPr>
            <a:r>
              <a:rPr lang="en-US" sz="2200" b="1" dirty="0" err="1" smtClean="0"/>
              <a:t>Memastikan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performa</a:t>
            </a:r>
            <a:r>
              <a:rPr lang="en-US" sz="2200" dirty="0" smtClean="0"/>
              <a:t> </a:t>
            </a:r>
            <a:r>
              <a:rPr lang="en-US" sz="2200" dirty="0" err="1" smtClean="0"/>
              <a:t>berada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level yang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diterima</a:t>
            </a:r>
            <a:r>
              <a:rPr lang="en-US" sz="2200" dirty="0" smtClean="0"/>
              <a:t>.</a:t>
            </a:r>
          </a:p>
          <a:p>
            <a:pPr marL="627063" indent="-231775">
              <a:buFont typeface="Arial" pitchFamily="34" charset="0"/>
              <a:buChar char="•"/>
            </a:pPr>
            <a:r>
              <a:rPr lang="en-US" sz="2200" b="1" dirty="0" err="1" smtClean="0"/>
              <a:t>Modifikasi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pengaturan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kembali</a:t>
            </a:r>
            <a:r>
              <a:rPr lang="en-US" sz="2200" b="1" dirty="0" smtClean="0"/>
              <a:t> database </a:t>
            </a:r>
            <a:r>
              <a:rPr lang="en-US" sz="2200" dirty="0" err="1" smtClean="0"/>
              <a:t>mungkin</a:t>
            </a:r>
            <a:r>
              <a:rPr lang="en-US" sz="2200" dirty="0" smtClean="0"/>
              <a:t> </a:t>
            </a:r>
            <a:r>
              <a:rPr lang="en-US" sz="2200" dirty="0" err="1" smtClean="0"/>
              <a:t>diperlukan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waktu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waktu</a:t>
            </a:r>
            <a:r>
              <a:rPr lang="en-US" sz="2200" dirty="0" smtClean="0"/>
              <a:t>. </a:t>
            </a:r>
            <a:r>
              <a:rPr lang="en-US" sz="2200" dirty="0" err="1" smtClean="0"/>
              <a:t>Pertambahan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pengembangan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aplikasi-aplikasi</a:t>
            </a:r>
            <a:r>
              <a:rPr lang="en-US" sz="2200" dirty="0" smtClean="0"/>
              <a:t> software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</a:t>
            </a:r>
            <a:r>
              <a:rPr lang="en-US" sz="2200" dirty="0" smtClean="0"/>
              <a:t>. </a:t>
            </a:r>
          </a:p>
          <a:p>
            <a:pPr marL="627063" indent="-231775">
              <a:buFont typeface="Arial" pitchFamily="34" charset="0"/>
              <a:buChar char="•"/>
            </a:pPr>
            <a:r>
              <a:rPr lang="en-US" sz="2200" dirty="0" err="1" smtClean="0"/>
              <a:t>Selama</a:t>
            </a:r>
            <a:r>
              <a:rPr lang="en-US" sz="2200" dirty="0" smtClean="0"/>
              <a:t> </a:t>
            </a:r>
            <a:r>
              <a:rPr lang="en-US" sz="2200" dirty="0" err="1" smtClean="0"/>
              <a:t>fase</a:t>
            </a:r>
            <a:r>
              <a:rPr lang="en-US" sz="2200" dirty="0" smtClean="0"/>
              <a:t>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,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b="1" dirty="0" err="1" smtClean="0"/>
              <a:t>secara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konstan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memonitor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memelihara</a:t>
            </a:r>
            <a:r>
              <a:rPr lang="en-US" sz="2200" b="1" dirty="0" smtClean="0"/>
              <a:t> database</a:t>
            </a:r>
          </a:p>
          <a:p>
            <a:pPr marL="395288" indent="-395288">
              <a:buFont typeface="Wingdings" pitchFamily="2" charset="2"/>
              <a:buChar char="q"/>
            </a:pP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kegiatan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termasuk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dalamnya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:</a:t>
            </a:r>
          </a:p>
          <a:p>
            <a:pPr marL="682625" indent="-287338">
              <a:buFont typeface="Wingdings" pitchFamily="2" charset="2"/>
              <a:buChar char="ü"/>
            </a:pPr>
            <a:r>
              <a:rPr lang="en-US" sz="2200" b="1" dirty="0" err="1" smtClean="0"/>
              <a:t>Memonitoring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tampilan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suatu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si</a:t>
            </a:r>
            <a:r>
              <a:rPr lang="en-US" sz="2200" dirty="0" err="1" smtClean="0"/>
              <a:t>stem</a:t>
            </a:r>
            <a:r>
              <a:rPr lang="en-US" sz="2200" dirty="0" smtClean="0"/>
              <a:t>.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tampilannya</a:t>
            </a:r>
            <a:r>
              <a:rPr lang="en-US" sz="2200" dirty="0" smtClean="0"/>
              <a:t> </a:t>
            </a:r>
            <a:r>
              <a:rPr lang="en-US" sz="2200" dirty="0" err="1" smtClean="0"/>
              <a:t>gagal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 </a:t>
            </a:r>
            <a:r>
              <a:rPr lang="en-US" sz="2200" dirty="0" err="1" smtClean="0"/>
              <a:t>diterima</a:t>
            </a:r>
            <a:r>
              <a:rPr lang="en-US" sz="2200" dirty="0" smtClean="0"/>
              <a:t>,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diperbaiki</a:t>
            </a:r>
            <a:r>
              <a:rPr lang="en-US" sz="2200" dirty="0" smtClean="0"/>
              <a:t>   </a:t>
            </a:r>
            <a:r>
              <a:rPr lang="en-US" sz="2200" dirty="0" err="1" smtClean="0"/>
              <a:t>atau</a:t>
            </a:r>
            <a:r>
              <a:rPr lang="en-US" sz="2200" dirty="0" smtClean="0"/>
              <a:t>  </a:t>
            </a:r>
            <a:r>
              <a:rPr lang="en-US" sz="2200" dirty="0" err="1" smtClean="0"/>
              <a:t>di</a:t>
            </a:r>
            <a:r>
              <a:rPr lang="en-US" sz="2200" dirty="0" smtClean="0"/>
              <a:t> re-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 </a:t>
            </a:r>
            <a:r>
              <a:rPr lang="en-US" sz="2200" dirty="0" err="1" smtClean="0"/>
              <a:t>databasenya</a:t>
            </a:r>
            <a:endParaRPr lang="en-US" sz="2200" dirty="0" smtClean="0"/>
          </a:p>
          <a:p>
            <a:pPr marL="682625" indent="-287338">
              <a:buFont typeface="Wingdings" pitchFamily="2" charset="2"/>
              <a:buChar char="ü"/>
            </a:pPr>
            <a:r>
              <a:rPr lang="en-US" sz="2200" b="1" dirty="0" err="1" smtClean="0"/>
              <a:t>Pemeliharaan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perbaruan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sistem</a:t>
            </a:r>
            <a:r>
              <a:rPr lang="en-US" sz="2200" b="1" dirty="0" smtClean="0"/>
              <a:t>  basis  data</a:t>
            </a:r>
            <a:r>
              <a:rPr lang="en-US" sz="2200" dirty="0" smtClean="0"/>
              <a:t>.  </a:t>
            </a:r>
            <a:r>
              <a:rPr lang="en-US" sz="2200" dirty="0" err="1" smtClean="0"/>
              <a:t>Keperluan</a:t>
            </a:r>
            <a:r>
              <a:rPr lang="en-US" sz="2200" dirty="0" smtClean="0"/>
              <a:t> </a:t>
            </a:r>
            <a:r>
              <a:rPr lang="en-US" sz="2200" dirty="0" err="1" smtClean="0"/>
              <a:t>pembaharuan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database.</a:t>
            </a:r>
          </a:p>
          <a:p>
            <a:pPr marL="571500" indent="-393700">
              <a:buFont typeface="Wingdings" pitchFamily="2" charset="2"/>
              <a:buChar char="ü"/>
            </a:pPr>
            <a:endParaRPr lang="en-US" sz="2200" dirty="0" smtClean="0"/>
          </a:p>
          <a:p>
            <a:pPr marL="571500" indent="-393700">
              <a:buFont typeface="Wingdings" pitchFamily="2" charset="2"/>
              <a:buChar char="ü"/>
            </a:pPr>
            <a:endParaRPr lang="id-ID" sz="22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id-ID" sz="3200" b="1" dirty="0" smtClean="0"/>
              <a:t>Proses </a:t>
            </a:r>
            <a:r>
              <a:rPr lang="en-US" sz="3200" b="1" dirty="0" err="1" smtClean="0"/>
              <a:t>Perancangan</a:t>
            </a:r>
            <a:r>
              <a:rPr lang="en-US" sz="3200" b="1" dirty="0" smtClean="0"/>
              <a:t> Database</a:t>
            </a:r>
            <a:r>
              <a:rPr lang="id-ID" sz="3200" b="1" dirty="0" smtClean="0"/>
              <a:t> &amp; Desain Aplikasi</a:t>
            </a:r>
            <a:endParaRPr lang="en-US" sz="3200" b="1" dirty="0" smtClean="0"/>
          </a:p>
          <a:p>
            <a:pPr algn="ctr">
              <a:spcBef>
                <a:spcPct val="0"/>
              </a:spcBef>
            </a:pPr>
            <a:r>
              <a:rPr lang="en-US" sz="3200" b="1" i="1" dirty="0" smtClean="0"/>
              <a:t>(</a:t>
            </a:r>
            <a:r>
              <a:rPr lang="en-US" sz="3200" dirty="0" smtClean="0"/>
              <a:t>Database Design &amp; Application Design </a:t>
            </a:r>
            <a:endParaRPr lang="id-ID" sz="3200" b="1" i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Perancangan</a:t>
            </a:r>
            <a:r>
              <a:rPr lang="en-US" sz="2800" b="1" dirty="0" smtClean="0"/>
              <a:t> Database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siklus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hidup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informasi</a:t>
            </a:r>
            <a:r>
              <a:rPr lang="id-ID" sz="2800" b="1" dirty="0" smtClean="0"/>
              <a:t>.</a:t>
            </a:r>
            <a:endParaRPr lang="en-US" sz="2800" b="1" dirty="0" smtClean="0"/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 err="1" smtClean="0"/>
              <a:t>Merancang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penting</a:t>
            </a:r>
            <a:r>
              <a:rPr lang="en-US" sz="2800" dirty="0" smtClean="0"/>
              <a:t>. 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800" dirty="0" err="1" smtClean="0"/>
              <a:t>Perancangan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i="1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pengaturan</a:t>
            </a:r>
            <a:r>
              <a:rPr lang="en-US" sz="2800" dirty="0" smtClean="0"/>
              <a:t> </a:t>
            </a:r>
            <a:r>
              <a:rPr lang="en-US" sz="2800" b="1" dirty="0" smtClean="0"/>
              <a:t>data</a:t>
            </a:r>
            <a:r>
              <a:rPr lang="en-US" sz="2800" dirty="0" smtClean="0"/>
              <a:t> </a:t>
            </a:r>
            <a:r>
              <a:rPr lang="en-US" sz="2800" b="1" dirty="0" smtClean="0"/>
              <a:t>yang </a:t>
            </a:r>
            <a:r>
              <a:rPr lang="en-US" sz="2800" b="1" dirty="0" err="1" smtClean="0"/>
              <a:t>dibutuh</a:t>
            </a:r>
            <a:r>
              <a:rPr lang="en-US" sz="2800" dirty="0" err="1" smtClean="0"/>
              <a:t>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rancangan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.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800" b="1" dirty="0" err="1" smtClean="0"/>
              <a:t>Kesulitan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utama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merancang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bagaimana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merancang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database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database </a:t>
            </a:r>
            <a:r>
              <a:rPr lang="en-US" sz="2800" b="1" dirty="0" err="1" smtClean="0"/>
              <a:t>dapat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memuaskan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keperluan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mendatang</a:t>
            </a:r>
            <a:r>
              <a:rPr lang="en-US" sz="2800" dirty="0" smtClean="0"/>
              <a:t>.</a:t>
            </a:r>
          </a:p>
          <a:p>
            <a:pPr marL="284163" indent="-284163" algn="just"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Callout 13"/>
          <p:cNvSpPr/>
          <p:nvPr/>
        </p:nvSpPr>
        <p:spPr>
          <a:xfrm>
            <a:off x="4572000" y="381000"/>
            <a:ext cx="3657600" cy="3505200"/>
          </a:xfrm>
          <a:prstGeom prst="cloudCallout">
            <a:avLst>
              <a:gd name="adj1" fmla="val -6167"/>
              <a:gd name="adj2" fmla="val 809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762000" y="685800"/>
            <a:ext cx="2514600" cy="3048000"/>
          </a:xfrm>
          <a:prstGeom prst="cloudCallout">
            <a:avLst>
              <a:gd name="adj1" fmla="val 41183"/>
              <a:gd name="adj2" fmla="val 826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AutoShape 4" descr="Image result for database single u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database single u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QTEhUSEhAUFRUXFRcYGRIWFRIWHBgeFx0XGRYXHxcgHSohGRwoGxcfITEhJykuLy4zGB80ODMsNyotLi0BCgoKDA0OGhAPFy8mHx83MDUsLDA3LCssLSw3NywvOC04Ny4tLDcuLDIrNDA0KywsLywsMTYrLywwMjcrKzg4LP/AABEIAMgAkgMBIgACEQEDEQH/xAAcAAEAAgIDAQAAAAAAAAAAAAAABQYBBAIDCAf/xABPEAACAQMCBAIEBA4PCQAAAAABAgMABBESIQUGEzEiQTJRYXEUc4GyFiMkMzRCUmJydLGzwdMHNUNTVFVkg5GTlJWhotQVRJK0wsPR5PD/xAAZAQEBAQEBAQAAAAAAAAAAAAAAAQMCBAX/xAAiEQEAAgIBAgcAAAAAAAAAAAAAAQIDEhETQQQUQlGB0fD/2gAMAwEAAhEDEQA/APuFKUoFKo1xxK4jnJnuZbduthFaENaPHrAQGYJlHZDjJcYY9iBUn9EhEogjikmld7nSGaNFX4OYgwLeS/TBjYnY0FmpVbHNRZVMVpI7dATyR6o1aNSXULucM5KMAM48J3G1af0XCNpXkI0sbYQozxxgGWLqEFzsBsST7Ns9qC4UqJ4BxxLuJ3TGY3aNwHVwGAVtnXZhpdTkevyNQtjxqZuFWlyX+myfBNb4G/VliV9vaGIoLhSqzb84xs8wZNMcAlLsZI9aCHJdmh9NVIGQd85HbNakf7IEJV2KAlYTMqRzQSsygqCDpbwPlxsdt+/fAXGlQHMl/OnD5plXozBDpBKvpOrCkkbHbetAczMDD1SI2jkmS6TyHSheTUPvCAHB9R99BbqVSbrnwNBcGFU6q2ss8QE0MuRGASXCnwMNQOk9/XUgvNyqFEsTq/XjgZQUOnqLGwlJBxo+mLv76CzUqurzRrOiG2eRwruylkTEayPEr799ZjYqPMDcitHiXNpe3uXtomCx2hm+EMUULriaSPwHcnbf1UFwrNRfL/F1uo+rGCY86VlyMSFdnZR30hgV3xkqfLBMmKDNKUoMUpSgrs3KSMHjNxP8Hdy7W2Yyh1NrZQxTWELZOnV54GBtW1Dy7GtwtwHk1qbggErp+qDGXyNOdukMb+ZzmpilBT+McvyKcWwl3t2i1pNEhbLOyrIGTZQXJDodQ1N7K3oeVECDMjiQdAh10eBoI+mCoKnYrkEHOcntVipQafDLDoqV6jyFmLM76cknGwAACrgYAAqKj5UQaE+ETGCORZEtiY9AKNrQZCayisAQpPl5jarDSggLnlOKR9UzySqOriN9BwJldHXXp1ldLsApbAz7BjieVFaNopLmd1MQiGTENKgg52QBm2A1NnYe/NhpQanF+HrcQvC5YK4wSuMjcHbII8vVWhxHliCa5S6cNrWN4yARpkVwVIcY3wGOD5ajUxJIFBZiAoBJYkAADuSfIVX5uYXmyLKMOO3wqQMIRtnKjZpxv9rhTv4qDru+AwxQSi4vJOiYHg1O0SBEkGknIUan8gWye3tzBXMdpIZHn+GJHJai1+FyKqIRviYgLmJ8kYd1Vdlqcg4SNYlmdp5RuJJMYTv6EY8MffuN+2SakaDo+h+MhGgneLEAh6kfSbXGN1yWUjIySCPujROVYVhngVpAk0KwndSVVIzECpIO+k53zvWivCjCS1nJ0DnJiI1QsScnMWRpJJPiQg75Oe1bttzIFIju0+DuTgOTqhc+pZsAAnsFYKSe2aDf4dwpIXkaNmxIVZoyRpDABS4GMgsAM742zjJOd8UoKDNKUoMUpSgUpSgUpSgUpSgVCX3H8O0VvEZpFOljkpEh74aXB3wR4VDHcZAzU3Xw255vls+MXibvC02TGT22GWX1e7zoPpH+ymlIe8k67AgiMLphUg5GIsnUQftnLHbbHapStDhXF4rhA8bg+zzB9RHlW/QKVH8S4xFCQrNmQjKwp4nbyzpHZfvjgD11EvNPcHxt0Yv3qM+Nu/py+Q+9TH4R7UErdcXRXMUYMso7xx4OnPbW3ox+vc5PkDXTPwlp43N24KlG+po8iPsfTb0pT/Qv3vnXfw23WNQqKFXvgDHfufafbUlL9bf8B/yGg7OXz9SwfEx/NFSAqP5e+xbf4mP5oqQFBmlKUGKUpQKUpQKUpQKUpQK8z8/WWviV++SoilUlh3XVhQfdnvXpivOXNF60fGL3ABV5NLowyrjA2I/SNxQT9ios7WK6+FJODgSGEeJNXrjySR5H8mKsP0UpPb5trgMTJDGXQ4ZerIiNsezaScEj3VSuGcGIPUsbjpE7m2mwUz6g+wx78VK28kgbpz26QyC4tCdHZw0qYbtkdj5mgtVvZKmdI3JyzHJZj6yx3Py1vW9c+n7KyqeygkLbyrdl+tv+A/5DWlbeVbsv1t/wH/IaDs5e+xbf4mP5oqQFR/L32Lb/ABMfzRUgKDNKUoMUpSgUpSgUpSgUpSgV5p51/be7+N/QK9LV5n55fHF7s7/XfL3CgleF3ekAalOrUNA9JdJ2JHqYHINSUdxqkhH8otvz0dV2O7GBg+XetzhNxquLcfym3/Ox0SH1/p+2oy445aoSrXUQYbFQwYj3gZIpzc+FhRgdEk2lwO7KEdse7KjI88Yrhb2Vvpwroo+5Pg/ynFbY8e0cyzyZNZ4hJcK4pBKcRTxyEYyFdSR7xnIqYl+tv+A/5DVK4xbQKjMCGdVJVk3KkA4IcbL/AE1ZZOJpHaq80gUvFt5l2Zc4VRuzH1AE1zkx6rjybJTl77Ft/iY/mipAVGcuEi3iRxhliQEerCgEe+pMVm0ZpSlBitbiN6sKGRgzDKqFUAkl2CqBkgbkjzrZrS4xZ9WLQHCEPGwYjIBR1dcjIyMrjvQcIOMxMDqbplW0FJcIQ2AwG+x2IOQSK7Y+JwscCVM6mQDUASynDAA9yDUJxPlVp1fXc+KUOJNKMqnUiouFD58IXsSQSxyDgY5XfLZeUM1xgdRJAmGHoS9XycBiScZIOMDGN8hKWnG4JIlmWZAhAOSyjGoZAO+xx5VsNfRDUDKgKjLDUu2exO+3f/Gq8vKJ0BeuNo44vCjICsayqMhXGW+mk98bAY71wbk4EafhBAGg6V1rqZNOlmw4x6HddJPmTigs0t3Gqh2kQKezFgAc9t64G/i3HVj8ILHxrsB3J32HtqLfl76RHAkpUISSfph1atWRnXrAy2fS8t614eW06YjWZS6OH1aVO4MZUMufRzGMjzG21BOWF6ky64zldTLn1lGKnHsyK85fslWkkfFLlnQqHfWhYEBhgbg/pr0Vwuy6SFSwJLu5IXSMuxYgLnbvWnzPy1BfRdKdM/cyDZkPrB/R2oPLi3JB2JB+TJ+Ts3vGDU5yjdF7y1BP+9W/kR+6p5Gt/m/9jW7tpdEK/CUKs6lB4gqkA5TvnxDtn5KgOUNUfEbRZVaP6pgJ15XAEiZO/YUH3XnhMC1/GP8AtyVM8vDb5KgOZ7z4UI2tYZJY4ZNbTAYVhpZCIwfFKRqzlRjY4JO1SPLvGrfGDcRqceizBGHvVsEfKK3rMdPhhaJ6nLS5t9B/wT+Q1u8vcJjjjjk8TyGNMzSNrf0V2B7INuygCojmC+SfMVuwmkbKhYyGwT5sw2Qe0kVceFWREaK32qqu3mQADTLMa1gxRO0y2bFdya3BWFXGwrIrBuzSlKDFQvM3DnuFSBQOmxYyOewwMIuMhtWpgwI7aPdU1Sgod3cXvTuHImEsSsGdXTp4WAHCR6vSaQhwdO2cZ2K1ttw67MmtFZMLKsfWkjdkzo0azqbUNYLd22wPZVxpQU2eG8+l9OG5UBlY9S4hYjxRdQECXcFQ+Mlx32G2MR8PukZgIrjpacBUnj6hYNcEMHaT0fEhwT5jI2Iq50oIPhNpcK6vK7knqCQawU+10FV+17HsM77+WIU8Lul19GJk2I1ObfVgyIXWKRHDMGUNvJpYbYYHtdqUFQtbK+AMjNKXjjjKRGRAHIlnMkbDWQWMJjXUxIzpOcgmuiew4kDIBI58DBXDIAcxjSBl/CwlJOSnl6RGBV2pQRMi4vIRvtbzDJOT6UPn51u3XD4pMdSGN8EEakVtxuDuO4Nac/2bF+LzfOhqVoMBR6h/RXXJbI27IpPrKg120oOqO2RfRRR7gBXbSlAoKUFBmlKUGKUpQKUpQKUpQKUpQKUpQRXELebrxzRJG4WORCHkaM+IxkEYRs+ifV5Vz691/BoP7S/6mpKlBG9e6/g0H9pf9TXBeIyrLFHLAiiUsAyTM+Cql9wY12wD51K1EcW+yLP4yT81JQS9KUoFBSgoM0pSg4UpSqhSlKBSlKBSlKBSlKBSuMsgVSzEBVBJY7AAbkk+rFU+45jt7g5N2I4h6KpM8Tv9+zIwZR6lz7T6gFyqqcz8yWsF5aRzXCI6uzFWODh43VT7QW299aXwmy/h0v8AeF7+uqH4twfhs89vO93loWJ8V1O5YYOkB2kLJhsN4SO1RX1AGlUf4TZfw6X+8L39dWJbi00kpdTyEfapf3pO/b922HtoLzXJar3Is7PZqzMzHq3Iy7u5ws8yqNTEscKANz2AqwLRHKlKUVwpSlVClKUClKUClKUClKUENzr+117+KXH5t6rPDoDIY41cIOgjZ0qfLFWbnX9rr38UuPzb1WeGy6WjP8nSrSu1ogb0vCHH7uD/ADa1pS27j91/yLUob321p3Dg9q+hTwtPVDmbI5JHLBdfc99Kf+K0uKri6/mF+c1b0A+mr/8AeVaXGD9VfzC/OasPGYqY7xFY7fa1nlcP2PfsFfjrv/mZ6si1Aci27JYxBu7GWXHqE0skqg+3S4zU+teR05UpSg4UpSqhSlKBSlKBSlKBSlKCG51/a69/FLj829VBVY9PSMnoR1bOeZAOH3eptOqCSMHBPilUxpsPvnFfKzx6VFQC7jOlQGXqHOwwMZtRjf311S80tFo7C2iOX7n/ABrPQl9X+IqoRcyz43lycns2Ns7f7sfKu36IZv30/wDH/wCrXr8/l9o/fKaQt1raOHDMAAM+Y9RAqG5g+yG/Fv8Aqeoz6IJv335NR/0ldVrMZpWEzk6otIGpiSFbLeLpp90PXXmzZr5bRNliOH2Tg/1iH4pPmitxar/Ik7PZIXdmIluF1McnCTyogz54VQPkqwLWSuVKUoOFKUqoUpSgUpSgUpSgUpSghOdLRpbORFiaUloSYlIDOqSxs6jJAzpU+Y99fOZeVomOpuX7hmJ3Y9Ak/L8Iq/8AMNpK8qxxtKqzIFZ0JHT6JaRSDnwli2k+sDFaNtf3YGvpyK8pSQRFGYEs/TaMtv0gsSKfLdid+1QViPgqqABwS9AAwAHiAGPYLjArsHCF/iW9/rI/9RVjju7wMXOfHaxnUY2OmX6pITphdl9HJGW9EeYrP+07nCuRKGIZNIj1LtKg6mdAwNBxqK5wCdJoqujhC/xLe/1kf+o+Ss2/LbSzR9Lh81rgOHnmZGAVtOygStlsjYYHtPlU0nEbvwvokLlM6Om+lSElBI2GTqUHB75GwyK34b+6Z2wWMaumhzDpMql4w+RgFcBnGRj0A3agnuG2CQRrFGMKufaSWJZmJ8yWJJ9praWsVlaqOVKUqKximKUoGKYpSgYpilKBimKUoGKYpSgYpilKBimKzSgximKUoGKzSlApSlB//9k="/>
          <p:cNvSpPr>
            <a:spLocks noChangeAspect="1" noChangeArrowheads="1"/>
          </p:cNvSpPr>
          <p:nvPr/>
        </p:nvSpPr>
        <p:spPr bwMode="auto">
          <a:xfrm>
            <a:off x="155575" y="-1143000"/>
            <a:ext cx="1743075" cy="2390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Single-User Standard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E:\Materi Kuliah S1\Materi Ajar Manajemen Bata Base ( RMIK )\single_us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1905000" cy="18629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6" name="Picture 12" descr="E:\Materi Kuliah S1\Materi Ajar Manajemen Bata Base ( RMIK )\santai_be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648200"/>
            <a:ext cx="2119313" cy="19528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7" name="Picture 13" descr="E:\Materi Kuliah S1\Materi Ajar Manajemen Bata Base ( RMIK )\multius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2472" y="897064"/>
            <a:ext cx="3012328" cy="23795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9" name="Picture 15" descr="E:\Materi Kuliah S1\Materi Ajar Manajemen Bata Base ( RMIK )\bingung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343400"/>
            <a:ext cx="2133600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Cloud Callout 14"/>
          <p:cNvSpPr/>
          <p:nvPr/>
        </p:nvSpPr>
        <p:spPr>
          <a:xfrm>
            <a:off x="3048000" y="2895600"/>
            <a:ext cx="1219200" cy="1524000"/>
          </a:xfrm>
          <a:prstGeom prst="cloudCallout">
            <a:avLst>
              <a:gd name="adj1" fmla="val -46579"/>
              <a:gd name="adj2" fmla="val 8041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Sante ajah..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endParaRPr lang="id-ID" sz="3200" i="1" dirty="0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>
              <a:buFont typeface="Arial" pitchFamily="34" charset="0"/>
              <a:buChar char="•"/>
            </a:pPr>
            <a:r>
              <a:rPr lang="en-US" sz="2800" dirty="0" err="1" smtClean="0"/>
              <a:t>Pada</a:t>
            </a:r>
            <a:r>
              <a:rPr lang="en-US" sz="2800" dirty="0" smtClean="0"/>
              <a:t> database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b="1" dirty="0" smtClean="0"/>
              <a:t>single user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beberapa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saja</a:t>
            </a:r>
            <a:r>
              <a:rPr lang="en-US" sz="2800" dirty="0" smtClean="0"/>
              <a:t>,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database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sulit</a:t>
            </a:r>
            <a:r>
              <a:rPr lang="en-US" sz="2800" b="1" dirty="0" smtClean="0"/>
              <a:t>.</a:t>
            </a:r>
          </a:p>
          <a:p>
            <a:pPr marL="346075" indent="-346075" algn="just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FF0000"/>
                </a:solidFill>
              </a:rPr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database yang </a:t>
            </a:r>
            <a:r>
              <a:rPr lang="en-US" sz="2800" b="1" dirty="0" err="1" smtClean="0"/>
              <a:t>sedang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besar</a:t>
            </a:r>
            <a:r>
              <a:rPr lang="en-US" sz="2800" dirty="0" smtClean="0"/>
              <a:t> ( </a:t>
            </a:r>
            <a:r>
              <a:rPr lang="en-US" sz="2800" dirty="0" err="1" smtClean="0"/>
              <a:t>ratusan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berisikan</a:t>
            </a:r>
            <a:r>
              <a:rPr lang="en-US" sz="2800" dirty="0" smtClean="0"/>
              <a:t> </a:t>
            </a:r>
            <a:r>
              <a:rPr lang="en-US" sz="2800" dirty="0" err="1" smtClean="0"/>
              <a:t>jutaan</a:t>
            </a:r>
            <a:r>
              <a:rPr lang="en-US" sz="2800" dirty="0" smtClean="0"/>
              <a:t> bytes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melibatkan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query </a:t>
            </a:r>
            <a:r>
              <a:rPr lang="en-US" sz="2800" dirty="0" err="1" smtClean="0"/>
              <a:t>dan</a:t>
            </a:r>
            <a:r>
              <a:rPr lang="en-US" sz="2800" dirty="0" smtClean="0"/>
              <a:t> program-program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)</a:t>
            </a:r>
            <a:r>
              <a:rPr lang="id-ID" sz="2800" dirty="0" smtClean="0"/>
              <a:t> maka </a:t>
            </a:r>
            <a:r>
              <a:rPr lang="id-ID" sz="2800" b="1" dirty="0" smtClean="0"/>
              <a:t>akan sulit</a:t>
            </a:r>
            <a:r>
              <a:rPr lang="en-US" sz="2800" dirty="0" smtClean="0"/>
              <a:t> ,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industri2, </a:t>
            </a:r>
            <a:r>
              <a:rPr lang="en-US" sz="2800" dirty="0" err="1" smtClean="0"/>
              <a:t>rumah</a:t>
            </a:r>
            <a:r>
              <a:rPr lang="en-US" sz="2800" dirty="0" smtClean="0"/>
              <a:t> </a:t>
            </a:r>
            <a:r>
              <a:rPr lang="en-US" sz="2800" dirty="0" err="1" smtClean="0"/>
              <a:t>sakit</a:t>
            </a:r>
            <a:r>
              <a:rPr lang="en-US" sz="2800" dirty="0" smtClean="0"/>
              <a:t>, hotel, </a:t>
            </a:r>
            <a:r>
              <a:rPr lang="en-US" sz="2800" dirty="0" err="1" smtClean="0"/>
              <a:t>asuransi</a:t>
            </a:r>
            <a:r>
              <a:rPr lang="en-US" sz="2800" dirty="0" smtClean="0"/>
              <a:t> </a:t>
            </a:r>
            <a:r>
              <a:rPr lang="en-US" sz="2800" dirty="0" err="1" smtClean="0"/>
              <a:t>dll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memerlukan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perancangan</a:t>
            </a:r>
            <a:r>
              <a:rPr lang="en-US" sz="2800" b="1" dirty="0" smtClean="0"/>
              <a:t> database yang </a:t>
            </a:r>
            <a:r>
              <a:rPr lang="en-US" sz="2800" b="1" dirty="0" err="1" smtClean="0"/>
              <a:t>baik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harapan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pemakai</a:t>
            </a:r>
            <a:r>
              <a:rPr lang="en-US" sz="2800" dirty="0" smtClean="0"/>
              <a:t>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database 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memenuhi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kebutuhan-kebutuhan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seluruh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pengguna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3200" dirty="0" err="1" smtClean="0"/>
              <a:t>Tujuan</a:t>
            </a:r>
            <a:r>
              <a:rPr lang="en-US" sz="3200" dirty="0" smtClean="0"/>
              <a:t> </a:t>
            </a:r>
            <a:r>
              <a:rPr lang="en-US" sz="3200" dirty="0" err="1" smtClean="0"/>
              <a:t>Perancangan</a:t>
            </a:r>
            <a:r>
              <a:rPr lang="en-US" sz="3200" dirty="0" smtClean="0"/>
              <a:t> Database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buFont typeface="Arial" pitchFamily="34" charset="0"/>
              <a:buChar char="•"/>
              <a:defRPr/>
            </a:pPr>
            <a:r>
              <a:rPr lang="id-ID" sz="2400" dirty="0" smtClean="0">
                <a:cs typeface="Times New Roman" pitchFamily="18" charset="0"/>
              </a:rPr>
              <a:t>U</a:t>
            </a:r>
            <a:r>
              <a:rPr lang="en-US" sz="2400" dirty="0" err="1" smtClean="0">
                <a:cs typeface="Times New Roman" pitchFamily="18" charset="0"/>
              </a:rPr>
              <a:t>ntuk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memenuhi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kebutuhan-kebutuhan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konten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informasi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pengguna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aplikasi-aplikasi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tertentu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marL="273050" indent="-273050">
              <a:buFont typeface="Arial" pitchFamily="34" charset="0"/>
              <a:buChar char="•"/>
              <a:defRPr/>
            </a:pPr>
            <a:r>
              <a:rPr lang="id-ID" sz="2400" dirty="0" smtClean="0">
                <a:cs typeface="Times New Roman" pitchFamily="18" charset="0"/>
              </a:rPr>
              <a:t>M</a:t>
            </a:r>
            <a:r>
              <a:rPr lang="en-US" sz="2400" dirty="0" err="1" smtClean="0">
                <a:cs typeface="Times New Roman" pitchFamily="18" charset="0"/>
              </a:rPr>
              <a:t>enyediakan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struktur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informasi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id-ID" sz="2400" dirty="0" smtClean="0">
                <a:cs typeface="Times New Roman" pitchFamily="18" charset="0"/>
              </a:rPr>
              <a:t>a</a:t>
            </a:r>
            <a:r>
              <a:rPr lang="en-US" sz="2400" dirty="0" err="1" smtClean="0">
                <a:cs typeface="Times New Roman" pitchFamily="18" charset="0"/>
              </a:rPr>
              <a:t>lami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mudah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dipahami</a:t>
            </a:r>
            <a:r>
              <a:rPr lang="en-US" sz="2400" dirty="0" smtClean="0">
                <a:cs typeface="Times New Roman" pitchFamily="18" charset="0"/>
              </a:rPr>
              <a:t>. </a:t>
            </a:r>
          </a:p>
          <a:p>
            <a:pPr marL="273050" indent="-273050">
              <a:buFont typeface="Arial" pitchFamily="34" charset="0"/>
              <a:buChar char="•"/>
              <a:defRPr/>
            </a:pPr>
            <a:r>
              <a:rPr lang="id-ID" sz="2400" dirty="0" smtClean="0">
                <a:cs typeface="Times New Roman" pitchFamily="18" charset="0"/>
              </a:rPr>
              <a:t>M</a:t>
            </a:r>
            <a:r>
              <a:rPr lang="en-US" sz="2400" dirty="0" err="1" smtClean="0">
                <a:cs typeface="Times New Roman" pitchFamily="18" charset="0"/>
              </a:rPr>
              <a:t>endukung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kebutuhan-kebutuhan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id-ID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pemrosesan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objektifitas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 smtClean="0">
                <a:cs typeface="Times New Roman" pitchFamily="18" charset="0"/>
              </a:rPr>
              <a:t>kinerja</a:t>
            </a:r>
            <a:r>
              <a:rPr lang="id-ID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 err="1" smtClean="0">
                <a:cs typeface="Times New Roman" pitchFamily="18" charset="0"/>
              </a:rPr>
              <a:t>waktu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respon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waktu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pemrosesan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id-ID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ruang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penyimpana</a:t>
            </a:r>
            <a:r>
              <a:rPr lang="id-ID" sz="2400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4034" name="AutoShape 2" descr="data:image/jpeg;base64,/9j/4AAQSkZJRgABAQAAAQABAAD/2wCEAAkGBxQSEhQUEhQUFRUUFBUVFBQUFBQUFBUUFBQWFxUUFBQYHSggGBwlHBQVITEhJSkrLi4uFx8zODMsNygtLisBCgoKDg0OGhAQGzQkHyQsLCwsLCwtLCwsLCwsLCwsLCwsLCwsLCwsLCwsNCwsLCwsLCwsLCwsLCwsLCwsLywsLP/AABEIAMIBAwMBIgACEQEDEQH/xAAcAAACAgMBAQAAAAAAAAAAAAAAAQQFAgMGBwj/xABMEAABAwIDAwYICgYJBQEAAAABAAIDBBESITEFE0EGIjJRcYEUU2GRk7Gy0wcjNEJyc5KhwfAVM1LR4eIWJDVDRGKDotJjgrTC41T/xAAaAQACAwEBAAAAAAAAAAAAAAAAAQIDBAUG/8QANBEAAgECBAMFBQgDAAAAAAAAAAECAxEEEiExBUFREzJxkaFSYYHR8BQVIjNCscHhBqLx/9oADAMBAAIRAxEAPwD0jCjCtrGrLAuRlL7mjCjCt+BPdoyhcj4U8HWpGFY4Esormm3k86M1vEaN2nlHc0Z9ZRn1nzrfgCMARlA0Zot5Fv3YRu0ZQuaMCWBb8CeFLKFyPhRhUjdpYE8oXNGFGFb8CMCMoXNGFGFb8Ce7RlC5Hwp7tSMKWBLKFzRgRhH5H8Vv3SN0nlC5owfmyN2t+6RgSyhcj4UYVIsjAjKFyPhRhUjdpYE8oXNGFGFb8CMCMoXNFkLJyFGwG2FbVqhW4K1bCCySaEwEAmhCAEhNF0AKyLKh5b10kNMHRy7kunp4zLZhwMkmYx554LeiTqFTQ8p30zqkOmNfFC2nLZYxEH7yeUxmAmOzHOAwuAyNjnwUlBtCbO3QqGblJJiEcdLLLMI2vmjD4mthx9Fj5XOwl5schfS/UtcXKBk0lK5pljD/AAoSRuwtwvhZd7J2m5BacxY245hGRhc6NBC5iPleCGymmmbSvIDak7u2Fxs2V0QdjbGbjnW0INrLbUcqDikMFLNPHC4slljMYGJvTbE1zgZS3jbiCBcoyMLnQp2XMM23K/aMUbGE00lIZQ7EwA3cy0mE88Wvgw/5r8FY7Z23uHxxMifNNLcsijLQQxtsUj3OIDWAkC/WQEZXoFy1RZcZByvc2oqzURzRMghp7QFjHvM0skjRuiz9Zj+LAsbdmamu5VyMlhilop431Di2K74nMJEbn4XPa4hrubax673yKeRhc6dKy4vYHKqU07TNDJJUSzzxxRsMRc9scrruJFmsYwWaXH9ka3WO3eWMjYatghlpp4Kbf4n7t4tvGtBYRdrxmfvCOzd7Bc7eyLrnYOU7sUe/pZ4IpnBkcshjIxvNmNla1xMWLhfiQDYrTUcryGSTR0lRLTxlwMzTGMWC4c+OMuxOYCOlbgTYpZGFzp7Isubg5YB8kccdPM/FHTySOZhduhVA7slt8TwLHE4CzdSiTlf05GU08lPE5zX1DTHazCRI+OIuxvY2xzAzwmwKMkgudJZO6whmD2tc0gtcA5pGha4XBHcs1GwwSITsgIAEEIQEAKyCmkUARXappO1TVYGyFbio2IhpLRiIGQva/fY+pQaqunsMMcbDfpSSHD7Lc+9W04OWwm7FuELn/D6rrpPtn/kjw6q66T7f8yt7CZHOjoAhc+a+q66T7f8AOjw6q66T7Z/5I7CQZ0dAiy5/w+q66T7f8yPDqrrpPt/zo7CYZ0SeVOyjVQtjbhNp6eRwf0SyKZj3tIsb3a0ixyKx27sUSU+5gbHGBLBJhDQxlo52SOsGjUhp4arCnr6nFzmwPFjlHIcQ8vzsu5SvDpvED0jvdo7Oa/6O6ZBrdnVMVRJNRmB4nDN7FOXsAewYWyMewH5tgWkcBYhU7NlYKqlhkfvZZBXT1LmtLWgTxhlwPmt0aLm/NXTCtm8QPSO92n4dN4kekd7tCjMV0cdTcgXMwRbigMbCAahzJHTvjbwMPQ3hFruxWvnhVzFsqtpt5HSOpjDJJJIx028EkDpXF7xhaLStxOcRm3Wxurjw2bxI9I73aPDZvEj0jvdptTYaEePZcgq45i8ODKV0LnHJ7pDIx+LCBYDmlYbb2XMZo6qldHvY43xGOXEI5Inua4txNuWODmAg2PHJS/DJvEj0jvdo8Nm8SPSO92o5Jbjujm3cmKueSomqJYWPkZSmDch7mwyU0r5GtcHW3jbkXOV8TshYKVLs2vnqKWSc0rGU8xkLInSudJeJ7MeJ7Rh6fRz1OeSuvDZvEj0jvdpitm8SPSO92nafuFoUEPJuoiZC+F8QqIJao2fiMUkVRK55jcRm09DnAGxByIUXanJutqvCXTPp2mak3EbIzIWxO3ofcvc2772JvYcBbiuo8Nm8SPSO92l4dN4gZf8AUd7tFpj0KibZVbUbqKqdTCGKSOR7od5vJ3QuD2AtcLRDE0E2LtLCyjnYlfHA+kgkptyRI2KaQSb6KN97RmMDC8i9g644XBsr8Vs3iBp4x3u0/DZvEj0jvdoyy6Bocy/krUl1MMVPaFtNaYBzaiHcBu9ijc0fGMkw25xFsRyKiy8gy0vjjgoXsc9zmzzNlM0bXuLi10TebKRcgHE3hddh4bL4kekd7tHhsviB6R3u0/xi0JlHTtjjZG0ANYxrGgAAANAAAA0GWi22Vd4bL4kekd7tHhs3iR6R3u1Ds5DuixCFXeGzeJHpHe7R4bN4kekd7tLs5DuixCCFXeGzeJHpHe7R4bN4kekd7tPs5CuixSKrxWy+JHpHe7Uilme4HGzBY2HOxXy8oCTg0O5i7VNJ2qaoGbYtAtjVrjW0KS2ASa1yus0kcAT5gvDKnlFXz5vnkzHRjfum6aANt95Kldc2NRue7WSLx1rweJk7uk2Z99SZS6/bd2a3Mo3D/DyeZQdWHteq+ZYqLPcgQnZeFmkeM2wSNPbhPcbhRzNUszY6ePsnc2x8oDk1Ug/1eq+YnSaPfEl5x8G226uWd0U8pkYIi4B9nOuHNA59r8TrdejqV1yK2rDSQmgACCEFCQAEWQExr3oAHoH5/PchB/ckAggBM/ikEwBCEJgJCEOOSBDRZeGbQ5TV0znYp32uebG7dC2eVm2+8lR43TuzcJnk6kyl3nJdmtccI3uznVOJU4cvVHvOIdYTuF4UylI/uJPNdI07hmIZGkaHonuN1Z9iXtFH3xC/d9Ue8WSavAjUVDDzHTsz4TOGmmjs11/wcbeq5ardTTF8e7c6z7OdduECz7X49ZVNTDOKbua6OPhUaXXwPTkOQ7VDllNxFdqmk7VCgM3M49pWzgtbFs4KS2Ea5+i76J9RXglBoOwL3ufou+ifUvBKHh2BU4jYtpHSbPVuxcyI3E81pOJrW3FrAh4JLs8hY6+RSGiq/wA4HOsbMJxc21xcWbrxtrpkuROgpa5kvE2KdtLFzUaLnto8VcQteGnGSSXv1tk3EcIFuFrKl2g8Z5jzpUI2lYJvQufgx+WP+pd7bF6kvLfgx+WP+pd7bF6ku5S7pgnuCELRX1QhjfK65bGxzyGi7iGi5sOvJWJXIm9MLyev+FmUm0FPG0cDMXPNvK1hAB7yqyT4RK94PxkTL26ETcuzHiXQp8KxE+SXxM0sVTjzPallfNeHHlbXuN/C3DyNbGB5g1Yv29WONzWT9z8I8zbBbI/4/iZc15/0UPiVJdT3LrQSvDv01V//ALKj0rv3obt6tabism734h5nXCk/8cxS5rzIrilH3nuTvxSavDxyvr2knwtx+k2N3ratsfwi17LfGRPt+3EM/KcBas8+CYmHTzLY46lI9qCF5VQfC1ICPCKdjhxMBc13cx5N/tBepxPxNDsxiAOeRzF7Eda59fDVKLtNGmFSM+6ZJO0KaxfoVSTPAI+ke0+tXtAqKPpHtPrV7QjJddHicYW7FrqNFTxRzAMwteC1sTHdHMsD8WZPRzbmgCoPTLhm3FYAfO52E3PNt5NLcbp3MX2ZJ3zo07QVr8GPy/8A0ZPWxVW0Fa/Bj8v/ANGT1sVVbuM7PDfzI+J60Sm5JDlyz1ZGdqmk7VNVsZsZ+H8FmCsItFkpLYRhP0XfRPqXg1Bw7F71OOa63Fpt5tF4PTxlhDXgtcNWuBa4doOaqr90tpblqydwJwua0MjxnELgm5yJvkMluh205uIyAAOvu8WFoxCQssXA6AEE4gNDa6zooGuIJa0kaEtBI7CdFcU8LWklrQC7pEAAu7SNVyalWmtHG5rUW9mRKWo3kMb7gl7GuJGly0E271x21OT7RUb5hDdSWgAjHwcB6wu5nbYWAtbID1Kg2kNU8JWlCbcNL/sFSKaVyV8HNU+OqcXRukG5dcxAEgYmc4xk3PY3Ec9F6nQ7Qimvu3hxHSbmHt8j2GzmHyEBec/BlGfCnuwuw7pwxBpw3xMNi7S+RXotds6Ka28YHFvRdmHt+g8Wc3uK7VNrLqYZ7kpV3KT5JUfUyewVHrjNSxyStk3rI2ueY5gS+zRfCyVgxHTIOa4m+q5vYXKaWt2dU+EwyRTMhkuTE9kcjS11nMJFr8CFfTi7p+9FcnoecsiB1APaAVMh2dE7Vg7rj1FRoVZ0q9XTOXI2xbAgPzXDse796kjkxCfGDsefxUqmVhFotsEiiRT/ANFof2pft/wWLuTMAHzz2vP4K+WqVTaII5ubYMI+a49r3fvUGbZ8Y0YPvPrXQ1Sp6pZaqL4lVIwDQAdgsvoGmHMb9FvqC+f5uK9gqeV1PDPDSEudM9l8EbS8tIbdrSBniPAd5sFwOJpvLb3/AMG7Dvc6S60VtUyNhdI5rG9biAOwX1PkULHUy6BtOw8Thln8w+LYe9/YttPsqNjsdi+Sx+NkJfJn+yT0R5GgBcm3U1Hz7XyyEOMIdcO1sMxe1gDn6l0+xY3tjG8djfqTYDuFhoqx8TmSEPa5huea4Fp16irqgXWR4/HT/DktbX4mttfKGx2Ic6RrHc1rQW4nMBFibEHGbXt0ePCRDVOfgvazocRFtHAgHPv+5TIqOPCW4GWOZGEWNuscU5oxwAFhYZaDqHkUrHMlWpvRR+P19eZR7QVp8Gfy7/Rk9bFWbRVr8GcbvDcWFxbunjEGktBJbYF2gVVbuM7PDNakT1gJJlJco9WaHaoQ7VNQYzOIrIrWxZhSEZArVNA14s9rXDqc0OHmKyTTuBBOxaY/4eEHrEbAfOBksf0JT+KHnd+9T07qLSfId2QBsWn4wsPkddw8xNlsi2TTtzbBC063ETL37bXCl2STSS2C7Mg22Qt6kW/N1ihAjNVvKR39UqPqZPYKnqv5SD+qVH1MnsFTp99eIpbM8ShVnSqshVnSr19M5UiwliLmWbnm0kXtiaHAubfygEd6U0MmEbiMxDEcTW4A53NyIDHtAHf1ZWUGLaDmDEXB/Pkbu+aLNYXAOuBcAYRcm+qm/pd4ccoyGYsWF+IHmMc3PDzbYs/Jmrs0HuRtJGVTSTuY4FzyXBzSMQDcJpyLgA2B3ls/KeCxqYJgDnKR8ZYMkaHA83dm7j0bA5dZzB4ZnbD97g+JyD73l5pwticCHYcjzyLd6xn22bBwa0AkDC6TDJcx474bWtw18qG6eruxLN0NdNE5rDj6Re4nO+pvdQqpZu2wXEDBxDXEO4kkZXAuBb19WeFUoOUWtB2aepWTcV7HTclKPHHN4PHvWlrxIMQfjyOIuBzN+teNzcV79T2LG8Oa31BcLikmsvx/g3YbmbckZdaVkYVx7mowmhY4We0OHU5oI8xuobti0xz8Hgv17pl/PZTrfm6E1JoTinuiuGwqfxTfO796y/QVNxhYfIbuHeCbFT7oTzy6lfYU/ZXkiFFsinbm2CEG97iKMZjQ6Kc0ACwFvIOCSSV7liSWxldK6SEDMHaoScmoANqd1iE0xmSV0k7oEO6CFiQgFADuniSuiw60APF5AjF5EreUIt5QjQB4lW8oz/VKj6mT2CrHLrXNbekNTTTuaS2nbDIQ4GxnIabEHhECP+/6PSnS7y8RS2PEXMlfKyzjuS4aZZDPO2oOl11VKqyFWdKvW0Y2ZzKjuW1JGBmAATqbC57VPhiaBkAOwAKFTKwjXRgkZpMPB2Wthbb6IWE0YJuQCeuwv51vWqVSsiKZWVMYFshkLDLQdQ6lU1SuKoKnqllqouiVT3gi4IItqDde/U7eY3jzW+oL5v8A0cY5HyC5aSSGAnQjM2453yX0VQTNfHG5hDmuY0tcDdpBaLEEahec4m21G66/wdDDpa2JKLpX8qeI2XINIFFkBx61imBlkguWKEAO6LpITAd0XSQgDEoQUJAAKLpISGDngC5NgNScgO0qtl5RUzf75h+jd/sAqHy3jDqRwOmOP2lxuztmk2tI4doafwC2YfDxqK8mU1Kji7I7gcqYLZGR3kEMv4gLP+kcOuGf0LlWUGxJiMpx3xfzKwGw6q3ymL0Lv+a2rA0Or9DO8RP3AOVEHHet7YZPwBWyLlJTO/vmj6Ycz2gFW1uxZwOdUN7otf8Adl965faOziOlI49gaPXdRlgaXJsnGvPmkemxyhwBaQ4HQtIIPYQsi5cjyUqY6Wimlf0Y3SPcTqcLG5dp071N2ZtJm0mB8fyXRzT05XixMcgvzYxexac3H/L0+bOm4ya5LmaVK6JZ/rfkpv8AyP8A5e39HpXGHK1sjl5LW0+9Yh3d2ZJuOirbuSKGq5G0byXbrAf+k9zB9kHD5goR5CxfNllb2hjgPuBXV8O9A0Kuhiq0NpMg6cHujlWckCDzZx3xZ/c9bP6NyDSVh7WOH3Yiumb+CS0R4piltP0XyK3hqT5HN/0ek8ZH9l370jybkOsrB2Mcf/YLpEXUvvXF+36L5C+y0uhy7uSJPSn80Wf3vKxbyGi+fLK7swNHqJXVIVUuIYmW82TVCmuRR0fJCjjOIRYiNDI5z/8AaTh+5Sp4TATLECY3EmaFouQTmZoh+1+0wdLUc6+KzCG8fzxWaVWUneTv4liilsKCZr2hzSHNIDmuGYIPEFZtKqpInQOMkTS6NxJlhbmQTrLC3rzu5vztRzsnWFNM14a5hDmusWuabgg6EFRa6DNVZtGKGxmkZGP872tv2XOap5uW9C3/ABAPDmMkfp5WtK82+EqMHaMmvQj9gKmpqU8HecAobildnRocPdVJ9fA9aPwgUV7YpT5RBLY+cIPwg0Q+dN6CT9y80ZRycJB3t/isjSScZB3N/iqu2j9X+Rv+5dOf+vzPT2cuqEm2+t9KOVo7yWqyoNvU0xtFPE8/sh4xfZOfFeJVNK7i/wD2/wAVEpIBvor3PxsfthWxcZGStw1w/ux9EXTukUkjlDQldNAGKEISuBScsvkrvps9pc1sjULpOWPyZ302e0ub2RqF1MF+X8TNW3O32XoFb8Fx01I9zuYwuEkccdwWgMLJsZL7kG2EnQHRIwbQt0pALvwm8bn4zhs543jRg6QA5wyJwi4A3XM2UvtpaFcRtfVdUyORsbt6XFxklOZvZpkdgDeoYcOS5XbGpSY4k/YWyo6qifDMHGN0t3Na4txYcBAJGdrgadS6LZWyYKZuCniZE05kMaBc9bjqT5SqrkT+od9Y71NXQLiV5PPJe83Q7qGsjoO9YpjRUEx8O9DeKTfWkCgDJpSSKZQAkIQmAIQhADTGh/P50WKZKQDauC5RxbQirYZKWImjbMySZkTw4vOkrjHkRdrjzW3BIDtV3nBA4qcJ5WJq5418I39oSfQi9gKso1Z/CN/aEn0Y/YCrKNV1dj1PDu7HwLFswGV+OHvLcXqWW9blmMxcZjMdY61HdSYr55E3thub4C3r0sdLLWNnZ3Lr5gnpag5W53rufKsuWn1Ou51ltH1MalwIuDcdYzUCk/XRfWx+2FNljwtDeoAeYWUKl/XRfWx+2Fpo25HOxl7a7n0EUkJKdzyI0IQi4CQhCQFJyx+TO+mz2lzeyNQut5QULp4SxhAddpGK4Bsb2uL2XO0ey54zzondrSxw+43+5dLB1IRhZvmZ60W3oWUta9jnYZWxhlPvQHNaWudicLOvnbmgc0g5p0e3pnl7XPEZfvN1iEdg6OZzd2Dnh5oAvINb2up9E+O7S9hxN0c6CS7exxbl3Kx3sFnc1vP6fxLudbTFzed3rdni/wBXqZ2n0IDKoywRSHV8bHGwsLuaCbC5yz61ye19SuxrqlpHNxnsilPqauYrtmzSHmRv7XYWD/cQUpVYL9S8xxjLoWXIr9Q76x3qaugVTyb2e+CItkw3Li6zSTYEAWJ46K2XErNOo2jbBWigTBSQqyQyEFASBQAwUIIQCgARhKLdX7kYT1JAGEp2WOFPCgAuiyMu1JADQ4oSCYHjnwjf2hJ9CP2AqyjXZ8tuR9RUVLp4cDw5rRgLgxwLW2yvkdOtUUXJqrZ0qeTuwu9klKorrQ9FgMRSUUnJLx0K8wkucQ04i5pa/SwAbfPqyOXG60CmcGYSwm9uA5pwWc4tBzOWR6yugGzZhkYZfRSH7wEHZ03iZvRSf8VQpzWlv3Oq44eWvaLnzXMpqtV9J+ui+tj9sLo5+T1U7owSn/tw/e6wWezeQtY6RjnNbEGva673tJ5pB6LCfwV1FNbmHG4mjykvO560UIQpHlgQkhAwQhCABCEIALIshCACyEIQAIQhAAhCEACeqSEANGXYgFGHqQAYfyEkyEYj1pAF0AIxFBKYBZBKMKPv9SQAAkUyUkwBCEIAEWQhAAiyEIAEIQgAQhCABCEIAEIQgAQhCABCEIAEIQgAQhCABCEIAEIQgDKMrZK0WKEJCMIhms5ctEIQBpQhCYwQhCABCEIAEIQgAQhCABCEIAEIQgD/2Q==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AutoShape 4" descr="data:image/jpeg;base64,/9j/4AAQSkZJRgABAQAAAQABAAD/2wCEAAkGBxQSEhQUEhQUFRUUFBUVFBQUFBQUFBUUFBQWFxUUFBQYHSggGBwlHBQVITEhJSkrLi4uFx8zODMsNygtLisBCgoKDg0OGhAQGzQkHyQsLCwsLCwtLCwsLCwsLCwsLCwsLCwsLCwsLCwsNCwsLCwsLCwsLCwsLCwsLCwsLywsLP/AABEIAMIBAwMBIgACEQEDEQH/xAAcAAACAgMBAQAAAAAAAAAAAAAAAQQFAgMGBwj/xABMEAABAwIDAwYICgYJBQEAAAABAAIDBBESITEFE0EGIjJRcYEUU2GRk7Gy0wcjNEJyc5KhwfAVM1LR4eIWJDVDRGKDotJjgrTC41T/xAAaAQACAwEBAAAAAAAAAAAAAAAAAQIDBAUG/8QANBEAAgECBAMFBQgDAAAAAAAAAAECAxEEEiExBUFREzJxkaFSYYHR8BQVIjNCscHhBqLx/9oADAMBAAIRAxEAPwD0jCjCtrGrLAuRlL7mjCjCt+BPdoyhcj4U8HWpGFY4Esormm3k86M1vEaN2nlHc0Z9ZRn1nzrfgCMARlA0Zot5Fv3YRu0ZQuaMCWBb8CeFLKFyPhRhUjdpYE8oXNGFGFb8CMCMoXNGFGFb8Ce7RlC5Hwp7tSMKWBLKFzRgRhH5H8Vv3SN0nlC5owfmyN2t+6RgSyhcj4UYVIsjAjKFyPhRhUjdpYE8oXNGFGFb8CMCMoXNFkLJyFGwG2FbVqhW4K1bCCySaEwEAmhCAEhNF0AKyLKh5b10kNMHRy7kunp4zLZhwMkmYx554LeiTqFTQ8p30zqkOmNfFC2nLZYxEH7yeUxmAmOzHOAwuAyNjnwUlBtCbO3QqGblJJiEcdLLLMI2vmjD4mthx9Fj5XOwl5schfS/UtcXKBk0lK5pljD/AAoSRuwtwvhZd7J2m5BacxY245hGRhc6NBC5iPleCGymmmbSvIDak7u2Fxs2V0QdjbGbjnW0INrLbUcqDikMFLNPHC4slljMYGJvTbE1zgZS3jbiCBcoyMLnQp2XMM23K/aMUbGE00lIZQ7EwA3cy0mE88Wvgw/5r8FY7Z23uHxxMifNNLcsijLQQxtsUj3OIDWAkC/WQEZXoFy1RZcZByvc2oqzURzRMghp7QFjHvM0skjRuiz9Zj+LAsbdmamu5VyMlhilop431Di2K74nMJEbn4XPa4hrubax673yKeRhc6dKy4vYHKqU07TNDJJUSzzxxRsMRc9scrruJFmsYwWaXH9ka3WO3eWMjYatghlpp4Kbf4n7t4tvGtBYRdrxmfvCOzd7Bc7eyLrnYOU7sUe/pZ4IpnBkcshjIxvNmNla1xMWLhfiQDYrTUcryGSTR0lRLTxlwMzTGMWC4c+OMuxOYCOlbgTYpZGFzp7Isubg5YB8kccdPM/FHTySOZhduhVA7slt8TwLHE4CzdSiTlf05GU08lPE5zX1DTHazCRI+OIuxvY2xzAzwmwKMkgudJZO6whmD2tc0gtcA5pGha4XBHcs1GwwSITsgIAEEIQEAKyCmkUARXappO1TVYGyFbio2IhpLRiIGQva/fY+pQaqunsMMcbDfpSSHD7Lc+9W04OWwm7FuELn/D6rrpPtn/kjw6q66T7f8yt7CZHOjoAhc+a+q66T7f8AOjw6q66T7Z/5I7CQZ0dAiy5/w+q66T7f8yPDqrrpPt/zo7CYZ0SeVOyjVQtjbhNp6eRwf0SyKZj3tIsb3a0ixyKx27sUSU+5gbHGBLBJhDQxlo52SOsGjUhp4arCnr6nFzmwPFjlHIcQ8vzsu5SvDpvED0jvdo7Oa/6O6ZBrdnVMVRJNRmB4nDN7FOXsAewYWyMewH5tgWkcBYhU7NlYKqlhkfvZZBXT1LmtLWgTxhlwPmt0aLm/NXTCtm8QPSO92n4dN4kekd7tCjMV0cdTcgXMwRbigMbCAahzJHTvjbwMPQ3hFruxWvnhVzFsqtpt5HSOpjDJJJIx028EkDpXF7xhaLStxOcRm3Wxurjw2bxI9I73aPDZvEj0jvdptTYaEePZcgq45i8ODKV0LnHJ7pDIx+LCBYDmlYbb2XMZo6qldHvY43xGOXEI5Inua4txNuWODmAg2PHJS/DJvEj0jvdo8Nm8SPSO92o5Jbjujm3cmKueSomqJYWPkZSmDch7mwyU0r5GtcHW3jbkXOV8TshYKVLs2vnqKWSc0rGU8xkLInSudJeJ7MeJ7Rh6fRz1OeSuvDZvEj0jvdpitm8SPSO92nafuFoUEPJuoiZC+F8QqIJao2fiMUkVRK55jcRm09DnAGxByIUXanJutqvCXTPp2mak3EbIzIWxO3ofcvc2772JvYcBbiuo8Nm8SPSO92l4dN4gZf8AUd7tFpj0KibZVbUbqKqdTCGKSOR7od5vJ3QuD2AtcLRDE0E2LtLCyjnYlfHA+kgkptyRI2KaQSb6KN97RmMDC8i9g644XBsr8Vs3iBp4x3u0/DZvEj0jvdoyy6Bocy/krUl1MMVPaFtNaYBzaiHcBu9ijc0fGMkw25xFsRyKiy8gy0vjjgoXsc9zmzzNlM0bXuLi10TebKRcgHE3hddh4bL4kekd7tHhsviB6R3u0/xi0JlHTtjjZG0ANYxrGgAAANAAAA0GWi22Vd4bL4kekd7tHhs3iR6R3u1Ds5DuixCFXeGzeJHpHe7R4bN4kekd7tLs5DuixCCFXeGzeJHpHe7R4bN4kekd7tPs5CuixSKrxWy+JHpHe7Uilme4HGzBY2HOxXy8oCTg0O5i7VNJ2qaoGbYtAtjVrjW0KS2ASa1yus0kcAT5gvDKnlFXz5vnkzHRjfum6aANt95Kldc2NRue7WSLx1rweJk7uk2Z99SZS6/bd2a3Mo3D/DyeZQdWHteq+ZYqLPcgQnZeFmkeM2wSNPbhPcbhRzNUszY6ePsnc2x8oDk1Ug/1eq+YnSaPfEl5x8G226uWd0U8pkYIi4B9nOuHNA59r8TrdejqV1yK2rDSQmgACCEFCQAEWQExr3oAHoH5/PchB/ckAggBM/ikEwBCEJgJCEOOSBDRZeGbQ5TV0znYp32uebG7dC2eVm2+8lR43TuzcJnk6kyl3nJdmtccI3uznVOJU4cvVHvOIdYTuF4UylI/uJPNdI07hmIZGkaHonuN1Z9iXtFH3xC/d9Ue8WSavAjUVDDzHTsz4TOGmmjs11/wcbeq5ardTTF8e7c6z7OdduECz7X49ZVNTDOKbua6OPhUaXXwPTkOQ7VDllNxFdqmk7VCgM3M49pWzgtbFs4KS2Ea5+i76J9RXglBoOwL3ufou+ifUvBKHh2BU4jYtpHSbPVuxcyI3E81pOJrW3FrAh4JLs8hY6+RSGiq/wA4HOsbMJxc21xcWbrxtrpkuROgpa5kvE2KdtLFzUaLnto8VcQteGnGSSXv1tk3EcIFuFrKl2g8Z5jzpUI2lYJvQufgx+WP+pd7bF6kvLfgx+WP+pd7bF6ku5S7pgnuCELRX1QhjfK65bGxzyGi7iGi5sOvJWJXIm9MLyev+FmUm0FPG0cDMXPNvK1hAB7yqyT4RK94PxkTL26ETcuzHiXQp8KxE+SXxM0sVTjzPallfNeHHlbXuN/C3DyNbGB5g1Yv29WONzWT9z8I8zbBbI/4/iZc15/0UPiVJdT3LrQSvDv01V//ALKj0rv3obt6tabism734h5nXCk/8cxS5rzIrilH3nuTvxSavDxyvr2knwtx+k2N3ratsfwi17LfGRPt+3EM/KcBas8+CYmHTzLY46lI9qCF5VQfC1ICPCKdjhxMBc13cx5N/tBepxPxNDsxiAOeRzF7Eda59fDVKLtNGmFSM+6ZJO0KaxfoVSTPAI+ke0+tXtAqKPpHtPrV7QjJddHicYW7FrqNFTxRzAMwteC1sTHdHMsD8WZPRzbmgCoPTLhm3FYAfO52E3PNt5NLcbp3MX2ZJ3zo07QVr8GPy/8A0ZPWxVW0Fa/Bj8v/ANGT1sVVbuM7PDfzI+J60Sm5JDlyz1ZGdqmk7VNVsZsZ+H8FmCsItFkpLYRhP0XfRPqXg1Bw7F71OOa63Fpt5tF4PTxlhDXgtcNWuBa4doOaqr90tpblqydwJwua0MjxnELgm5yJvkMluh205uIyAAOvu8WFoxCQssXA6AEE4gNDa6zooGuIJa0kaEtBI7CdFcU8LWklrQC7pEAAu7SNVyalWmtHG5rUW9mRKWo3kMb7gl7GuJGly0E271x21OT7RUb5hDdSWgAjHwcB6wu5nbYWAtbID1Kg2kNU8JWlCbcNL/sFSKaVyV8HNU+OqcXRukG5dcxAEgYmc4xk3PY3Ec9F6nQ7Qimvu3hxHSbmHt8j2GzmHyEBec/BlGfCnuwuw7pwxBpw3xMNi7S+RXotds6Ka28YHFvRdmHt+g8Wc3uK7VNrLqYZ7kpV3KT5JUfUyewVHrjNSxyStk3rI2ueY5gS+zRfCyVgxHTIOa4m+q5vYXKaWt2dU+EwyRTMhkuTE9kcjS11nMJFr8CFfTi7p+9FcnoecsiB1APaAVMh2dE7Vg7rj1FRoVZ0q9XTOXI2xbAgPzXDse796kjkxCfGDsefxUqmVhFotsEiiRT/ANFof2pft/wWLuTMAHzz2vP4K+WqVTaII5ubYMI+a49r3fvUGbZ8Y0YPvPrXQ1Sp6pZaqL4lVIwDQAdgsvoGmHMb9FvqC+f5uK9gqeV1PDPDSEudM9l8EbS8tIbdrSBniPAd5sFwOJpvLb3/AMG7Dvc6S60VtUyNhdI5rG9biAOwX1PkULHUy6BtOw8Thln8w+LYe9/YttPsqNjsdi+Sx+NkJfJn+yT0R5GgBcm3U1Hz7XyyEOMIdcO1sMxe1gDn6l0+xY3tjG8djfqTYDuFhoqx8TmSEPa5huea4Fp16irqgXWR4/HT/DktbX4mttfKGx2Ic6RrHc1rQW4nMBFibEHGbXt0ePCRDVOfgvazocRFtHAgHPv+5TIqOPCW4GWOZGEWNuscU5oxwAFhYZaDqHkUrHMlWpvRR+P19eZR7QVp8Gfy7/Rk9bFWbRVr8GcbvDcWFxbunjEGktBJbYF2gVVbuM7PDNakT1gJJlJco9WaHaoQ7VNQYzOIrIrWxZhSEZArVNA14s9rXDqc0OHmKyTTuBBOxaY/4eEHrEbAfOBksf0JT+KHnd+9T07qLSfId2QBsWn4wsPkddw8xNlsi2TTtzbBC063ETL37bXCl2STSS2C7Mg22Qt6kW/N1ihAjNVvKR39UqPqZPYKnqv5SD+qVH1MnsFTp99eIpbM8ShVnSqshVnSr19M5UiwliLmWbnm0kXtiaHAubfygEd6U0MmEbiMxDEcTW4A53NyIDHtAHf1ZWUGLaDmDEXB/Pkbu+aLNYXAOuBcAYRcm+qm/pd4ccoyGYsWF+IHmMc3PDzbYs/Jmrs0HuRtJGVTSTuY4FzyXBzSMQDcJpyLgA2B3ls/KeCxqYJgDnKR8ZYMkaHA83dm7j0bA5dZzB4ZnbD97g+JyD73l5pwticCHYcjzyLd6xn22bBwa0AkDC6TDJcx474bWtw18qG6eruxLN0NdNE5rDj6Re4nO+pvdQqpZu2wXEDBxDXEO4kkZXAuBb19WeFUoOUWtB2aepWTcV7HTclKPHHN4PHvWlrxIMQfjyOIuBzN+teNzcV79T2LG8Oa31BcLikmsvx/g3YbmbckZdaVkYVx7mowmhY4We0OHU5oI8xuobti0xz8Hgv17pl/PZTrfm6E1JoTinuiuGwqfxTfO796y/QVNxhYfIbuHeCbFT7oTzy6lfYU/ZXkiFFsinbm2CEG97iKMZjQ6Kc0ACwFvIOCSSV7liSWxldK6SEDMHaoScmoANqd1iE0xmSV0k7oEO6CFiQgFADuniSuiw60APF5AjF5EreUIt5QjQB4lW8oz/VKj6mT2CrHLrXNbekNTTTuaS2nbDIQ4GxnIabEHhECP+/6PSnS7y8RS2PEXMlfKyzjuS4aZZDPO2oOl11VKqyFWdKvW0Y2ZzKjuW1JGBmAATqbC57VPhiaBkAOwAKFTKwjXRgkZpMPB2Wthbb6IWE0YJuQCeuwv51vWqVSsiKZWVMYFshkLDLQdQ6lU1SuKoKnqllqouiVT3gi4IItqDde/U7eY3jzW+oL5v8A0cY5HyC5aSSGAnQjM2453yX0VQTNfHG5hDmuY0tcDdpBaLEEahec4m21G66/wdDDpa2JKLpX8qeI2XINIFFkBx61imBlkguWKEAO6LpITAd0XSQgDEoQUJAAKLpISGDngC5NgNScgO0qtl5RUzf75h+jd/sAqHy3jDqRwOmOP2lxuztmk2tI4doafwC2YfDxqK8mU1Kji7I7gcqYLZGR3kEMv4gLP+kcOuGf0LlWUGxJiMpx3xfzKwGw6q3ymL0Lv+a2rA0Or9DO8RP3AOVEHHet7YZPwBWyLlJTO/vmj6Ycz2gFW1uxZwOdUN7otf8Adl965faOziOlI49gaPXdRlgaXJsnGvPmkemxyhwBaQ4HQtIIPYQsi5cjyUqY6Wimlf0Y3SPcTqcLG5dp071N2ZtJm0mB8fyXRzT05XixMcgvzYxexac3H/L0+bOm4ya5LmaVK6JZ/rfkpv8AyP8A5e39HpXGHK1sjl5LW0+9Yh3d2ZJuOirbuSKGq5G0byXbrAf+k9zB9kHD5goR5CxfNllb2hjgPuBXV8O9A0Kuhiq0NpMg6cHujlWckCDzZx3xZ/c9bP6NyDSVh7WOH3Yiumb+CS0R4piltP0XyK3hqT5HN/0ek8ZH9l370jybkOsrB2Mcf/YLpEXUvvXF+36L5C+y0uhy7uSJPSn80Wf3vKxbyGi+fLK7swNHqJXVIVUuIYmW82TVCmuRR0fJCjjOIRYiNDI5z/8AaTh+5Sp4TATLECY3EmaFouQTmZoh+1+0wdLUc6+KzCG8fzxWaVWUneTv4liilsKCZr2hzSHNIDmuGYIPEFZtKqpInQOMkTS6NxJlhbmQTrLC3rzu5vztRzsnWFNM14a5hDmusWuabgg6EFRa6DNVZtGKGxmkZGP872tv2XOap5uW9C3/ABAPDmMkfp5WtK82+EqMHaMmvQj9gKmpqU8HecAobildnRocPdVJ9fA9aPwgUV7YpT5RBLY+cIPwg0Q+dN6CT9y80ZRycJB3t/isjSScZB3N/iqu2j9X+Rv+5dOf+vzPT2cuqEm2+t9KOVo7yWqyoNvU0xtFPE8/sh4xfZOfFeJVNK7i/wD2/wAVEpIBvor3PxsfthWxcZGStw1w/ux9EXTukUkjlDQldNAGKEISuBScsvkrvps9pc1sjULpOWPyZ302e0ub2RqF1MF+X8TNW3O32XoFb8Fx01I9zuYwuEkccdwWgMLJsZL7kG2EnQHRIwbQt0pALvwm8bn4zhs543jRg6QA5wyJwi4A3XM2UvtpaFcRtfVdUyORsbt6XFxklOZvZpkdgDeoYcOS5XbGpSY4k/YWyo6qifDMHGN0t3Na4txYcBAJGdrgadS6LZWyYKZuCniZE05kMaBc9bjqT5SqrkT+od9Y71NXQLiV5PPJe83Q7qGsjoO9YpjRUEx8O9DeKTfWkCgDJpSSKZQAkIQmAIQhADTGh/P50WKZKQDauC5RxbQirYZKWImjbMySZkTw4vOkrjHkRdrjzW3BIDtV3nBA4qcJ5WJq5418I39oSfQi9gKso1Z/CN/aEn0Y/YCrKNV1dj1PDu7HwLFswGV+OHvLcXqWW9blmMxcZjMdY61HdSYr55E3thub4C3r0sdLLWNnZ3Lr5gnpag5W53rufKsuWn1Ou51ltH1MalwIuDcdYzUCk/XRfWx+2FNljwtDeoAeYWUKl/XRfWx+2Fpo25HOxl7a7n0EUkJKdzyI0IQi4CQhCQFJyx+TO+mz2lzeyNQut5QULp4SxhAddpGK4Bsb2uL2XO0ey54zzondrSxw+43+5dLB1IRhZvmZ60W3oWUta9jnYZWxhlPvQHNaWudicLOvnbmgc0g5p0e3pnl7XPEZfvN1iEdg6OZzd2Dnh5oAvINb2up9E+O7S9hxN0c6CS7exxbl3Kx3sFnc1vP6fxLudbTFzed3rdni/wBXqZ2n0IDKoywRSHV8bHGwsLuaCbC5yz61ye19SuxrqlpHNxnsilPqauYrtmzSHmRv7XYWD/cQUpVYL9S8xxjLoWXIr9Q76x3qaugVTyb2e+CItkw3Li6zSTYEAWJ46K2XErNOo2jbBWigTBSQqyQyEFASBQAwUIIQCgARhKLdX7kYT1JAGEp2WOFPCgAuiyMu1JADQ4oSCYHjnwjf2hJ9CP2AqyjXZ8tuR9RUVLp4cDw5rRgLgxwLW2yvkdOtUUXJqrZ0qeTuwu9klKorrQ9FgMRSUUnJLx0K8wkucQ04i5pa/SwAbfPqyOXG60CmcGYSwm9uA5pwWc4tBzOWR6yugGzZhkYZfRSH7wEHZ03iZvRSf8VQpzWlv3Oq44eWvaLnzXMpqtV9J+ui+tj9sLo5+T1U7owSn/tw/e6wWezeQtY6RjnNbEGva673tJ5pB6LCfwV1FNbmHG4mjykvO560UIQpHlgQkhAwQhCABCEIALIshCACyEIQAIQhAAhCEACeqSEANGXYgFGHqQAYfyEkyEYj1pAF0AIxFBKYBZBKMKPv9SQAAkUyUkwBCEIAEWQhAAiyEIAEIQgAQhCABCEIAEIQgAQhCABCEIAEIQgAQhCABCEIAEIQgDKMrZK0WKEJCMIhms5ctEIQBpQhCYwQhCABCEIAEIQgAQhCABCEIAEIQgD/2Q==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Database </a:t>
            </a:r>
            <a:r>
              <a:rPr lang="en-US" sz="3600" i="1" dirty="0" smtClean="0">
                <a:solidFill>
                  <a:schemeClr val="bg1"/>
                </a:solidFill>
              </a:rPr>
              <a:t>System Development Live cycle</a:t>
            </a:r>
            <a:r>
              <a:rPr lang="en-US" sz="3600" dirty="0" smtClean="0">
                <a:solidFill>
                  <a:schemeClr val="bg1"/>
                </a:solidFill>
              </a:rPr>
              <a:t> ( SDLC)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Database  </a:t>
            </a:r>
            <a:r>
              <a:rPr lang="en-US" i="1" dirty="0" smtClean="0"/>
              <a:t>System  Development  Live cycle </a:t>
            </a:r>
            <a:r>
              <a:rPr lang="en-US" dirty="0" smtClean="0"/>
              <a:t>(</a:t>
            </a:r>
            <a:r>
              <a:rPr lang="en-US" i="1" dirty="0" smtClean="0"/>
              <a:t>SDLC</a:t>
            </a:r>
            <a:r>
              <a:rPr lang="en-US" dirty="0" smtClean="0"/>
              <a:t>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err="1" smtClean="0"/>
              <a:t>komponen</a:t>
            </a:r>
            <a:r>
              <a:rPr lang="en-US" b="1" dirty="0" smtClean="0"/>
              <a:t>  yang  </a:t>
            </a:r>
            <a:r>
              <a:rPr lang="en-US" b="1" dirty="0" err="1" smtClean="0"/>
              <a:t>penting</a:t>
            </a:r>
            <a:r>
              <a:rPr lang="en-US" b="1" dirty="0" smtClean="0"/>
              <a:t>  </a:t>
            </a:r>
            <a:r>
              <a:rPr lang="en-US" b="1" dirty="0" err="1" smtClean="0"/>
              <a:t>dalam</a:t>
            </a:r>
            <a:r>
              <a:rPr lang="en-US" b="1" dirty="0" smtClean="0"/>
              <a:t>  </a:t>
            </a:r>
            <a:r>
              <a:rPr lang="en-US" b="1" dirty="0" err="1" smtClean="0"/>
              <a:t>sistem</a:t>
            </a:r>
            <a:r>
              <a:rPr lang="en-US" b="1" dirty="0" smtClean="0"/>
              <a:t>  database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 </a:t>
            </a:r>
            <a:r>
              <a:rPr lang="en-US" dirty="0" err="1" smtClean="0"/>
              <a:t>aplikasi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 database  </a:t>
            </a:r>
            <a:r>
              <a:rPr lang="en-US" i="1" dirty="0" smtClean="0"/>
              <a:t>life cycle</a:t>
            </a:r>
            <a:r>
              <a:rPr lang="en-US" dirty="0" smtClean="0"/>
              <a:t> 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sistem</a:t>
            </a:r>
            <a:r>
              <a:rPr lang="en-US" dirty="0" smtClean="0"/>
              <a:t>  </a:t>
            </a:r>
            <a:r>
              <a:rPr lang="en-US" dirty="0" err="1" smtClean="0"/>
              <a:t>informasi</a:t>
            </a:r>
            <a:r>
              <a:rPr lang="en-US" dirty="0" smtClean="0"/>
              <a:t>  yang 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Pemakaian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perkembangan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database  </a:t>
            </a:r>
            <a:r>
              <a:rPr lang="en-US" dirty="0" err="1" smtClean="0"/>
              <a:t>harus</a:t>
            </a:r>
            <a:r>
              <a:rPr lang="en-US" dirty="0" smtClean="0"/>
              <a:t>  </a:t>
            </a:r>
            <a:r>
              <a:rPr lang="en-US" dirty="0" err="1" smtClean="0"/>
              <a:t>memenuhi</a:t>
            </a:r>
            <a:r>
              <a:rPr lang="en-US" dirty="0" smtClean="0"/>
              <a:t>  </a:t>
            </a:r>
            <a:r>
              <a:rPr lang="en-US" dirty="0" err="1" smtClean="0"/>
              <a:t>kebutuhan</a:t>
            </a:r>
            <a:r>
              <a:rPr lang="en-US" dirty="0" smtClean="0"/>
              <a:t> 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perusahaan</a:t>
            </a:r>
            <a:r>
              <a:rPr lang="en-US" dirty="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dirty="0" err="1" smtClean="0"/>
              <a:t>Tahap</a:t>
            </a:r>
            <a:r>
              <a:rPr lang="en-US" sz="3200" dirty="0" smtClean="0"/>
              <a:t> </a:t>
            </a:r>
            <a:r>
              <a:rPr lang="en-US" sz="3200" dirty="0" err="1" smtClean="0"/>
              <a:t>Perancangan</a:t>
            </a:r>
            <a:r>
              <a:rPr lang="en-US" sz="3200" dirty="0" smtClean="0"/>
              <a:t> Database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endParaRPr lang="id-ID" sz="3200" dirty="0"/>
          </a:p>
        </p:txBody>
      </p:sp>
      <p:pic>
        <p:nvPicPr>
          <p:cNvPr id="3" name="Picture 2" descr="http://pnjtkj2010.files.wordpress.com/2010/03/3-2-fase-perancangan-basis-data-sebuah-sistem.jpg?w=460&amp;h=368">
            <a:hlinkClick r:id="rId3"/>
          </p:cNvPr>
          <p:cNvPicPr/>
          <p:nvPr/>
        </p:nvPicPr>
        <p:blipFill>
          <a:blip r:embed="rId4"/>
          <a:srcRect t="6757"/>
          <a:stretch>
            <a:fillRect/>
          </a:stretch>
        </p:blipFill>
        <p:spPr bwMode="auto">
          <a:xfrm>
            <a:off x="762000" y="1219200"/>
            <a:ext cx="7467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 err="1" smtClean="0"/>
              <a:t>Fase</a:t>
            </a:r>
            <a:r>
              <a:rPr lang="en-US" sz="2800" b="1" dirty="0" smtClean="0"/>
              <a:t> 1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database.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 err="1" smtClean="0"/>
              <a:t>Fase</a:t>
            </a:r>
            <a:r>
              <a:rPr lang="en-US" sz="2800" b="1" dirty="0" smtClean="0"/>
              <a:t> 6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databasenya</a:t>
            </a:r>
            <a:r>
              <a:rPr lang="en-US" sz="2800" dirty="0" smtClean="0"/>
              <a:t>. </a:t>
            </a:r>
            <a:endParaRPr lang="id-ID" sz="28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 err="1" smtClean="0"/>
              <a:t>Fase</a:t>
            </a:r>
            <a:r>
              <a:rPr lang="en-US" sz="2800" b="1" dirty="0" smtClean="0"/>
              <a:t> 1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6 </a:t>
            </a:r>
            <a:r>
              <a:rPr lang="en-US" sz="2800" dirty="0" err="1" smtClean="0"/>
              <a:t>kadang-kadang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bukan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merupakan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bagian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perancangan</a:t>
            </a:r>
            <a:r>
              <a:rPr lang="en-US" sz="2800" b="1" dirty="0" smtClean="0"/>
              <a:t> database</a:t>
            </a:r>
            <a:r>
              <a:rPr lang="en-US" sz="2800" dirty="0" smtClean="0"/>
              <a:t>,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siklus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err="1" smtClean="0"/>
              <a:t>Inti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fase</a:t>
            </a:r>
            <a:r>
              <a:rPr lang="en-US" sz="2800" dirty="0" smtClean="0"/>
              <a:t> </a:t>
            </a:r>
            <a:r>
              <a:rPr lang="en-US" sz="2800" b="1" dirty="0" smtClean="0"/>
              <a:t>2,3,4,5</a:t>
            </a:r>
            <a:endParaRPr lang="en-US" sz="2800" b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id-ID" sz="3200" b="1" dirty="0" smtClean="0"/>
              <a:t>6 FASE </a:t>
            </a:r>
            <a:r>
              <a:rPr lang="en-US" sz="3200" b="1" dirty="0" smtClean="0"/>
              <a:t>PERANCANGAN DATABASE</a:t>
            </a:r>
            <a:endParaRPr lang="id-ID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006257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2400" dirty="0" smtClean="0">
                <a:latin typeface="+mj-lt"/>
              </a:rPr>
              <a:t>Fase</a:t>
            </a:r>
            <a:r>
              <a:rPr lang="en-US" sz="2400" dirty="0" smtClean="0">
                <a:latin typeface="+mj-lt"/>
              </a:rPr>
              <a:t> 1, </a:t>
            </a:r>
            <a:r>
              <a:rPr lang="id-ID" sz="2400" b="1" dirty="0" smtClean="0">
                <a:latin typeface="+mj-lt"/>
              </a:rPr>
              <a:t>P</a:t>
            </a:r>
            <a:r>
              <a:rPr lang="en-US" sz="2400" b="1" dirty="0" err="1" smtClean="0">
                <a:latin typeface="+mj-lt"/>
              </a:rPr>
              <a:t>engumpulan</a:t>
            </a:r>
            <a:r>
              <a:rPr lang="en-US" sz="2400" b="1" dirty="0" smtClean="0">
                <a:latin typeface="+mj-lt"/>
              </a:rPr>
              <a:t> </a:t>
            </a:r>
            <a:r>
              <a:rPr lang="id-ID" sz="2400" b="1" dirty="0" smtClean="0">
                <a:latin typeface="+mj-lt"/>
              </a:rPr>
              <a:t>Kebutuhan (</a:t>
            </a:r>
            <a:r>
              <a:rPr lang="en-US" sz="2400" b="1" i="1" dirty="0" smtClean="0">
                <a:latin typeface="+mj-lt"/>
              </a:rPr>
              <a:t>Requirement</a:t>
            </a:r>
            <a:r>
              <a:rPr lang="id-ID" sz="2400" b="1" i="1" dirty="0" smtClean="0">
                <a:latin typeface="+mj-lt"/>
              </a:rPr>
              <a:t>)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Dan</a:t>
            </a:r>
            <a:r>
              <a:rPr lang="id-ID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Analisa</a:t>
            </a:r>
            <a:endParaRPr lang="en-US" sz="2400" dirty="0" smtClean="0">
              <a:latin typeface="+mj-lt"/>
            </a:endParaRPr>
          </a:p>
          <a:p>
            <a:pPr marL="228600" indent="-228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2400" dirty="0" smtClean="0"/>
              <a:t>Fase</a:t>
            </a:r>
            <a:r>
              <a:rPr lang="en-US" sz="2400" dirty="0" smtClean="0">
                <a:latin typeface="+mj-lt"/>
              </a:rPr>
              <a:t> </a:t>
            </a:r>
            <a:r>
              <a:rPr lang="id-ID" sz="2400" dirty="0" smtClean="0">
                <a:latin typeface="+mj-lt"/>
              </a:rPr>
              <a:t>2, </a:t>
            </a:r>
            <a:r>
              <a:rPr lang="id-ID" sz="2400" b="1" dirty="0" smtClean="0">
                <a:latin typeface="+mj-lt"/>
              </a:rPr>
              <a:t>P</a:t>
            </a:r>
            <a:r>
              <a:rPr lang="en-US" sz="2400" b="1" dirty="0" err="1" smtClean="0">
                <a:latin typeface="+mj-lt"/>
              </a:rPr>
              <a:t>embuatan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Conceptual Database Design</a:t>
            </a:r>
          </a:p>
          <a:p>
            <a:pPr marL="228600" indent="-228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2400" dirty="0" smtClean="0"/>
              <a:t>Fase</a:t>
            </a:r>
            <a:r>
              <a:rPr lang="en-US" sz="2400" dirty="0" smtClean="0">
                <a:latin typeface="+mj-lt"/>
              </a:rPr>
              <a:t> 3</a:t>
            </a:r>
            <a:r>
              <a:rPr lang="id-ID" sz="2400" dirty="0" smtClean="0">
                <a:latin typeface="+mj-lt"/>
              </a:rPr>
              <a:t>, </a:t>
            </a:r>
            <a:r>
              <a:rPr lang="id-ID" sz="2400" b="1" dirty="0" smtClean="0">
                <a:latin typeface="+mj-lt"/>
              </a:rPr>
              <a:t>P</a:t>
            </a:r>
            <a:r>
              <a:rPr lang="en-US" sz="2400" b="1" dirty="0" err="1" smtClean="0">
                <a:latin typeface="+mj-lt"/>
              </a:rPr>
              <a:t>emilihan</a:t>
            </a:r>
            <a:r>
              <a:rPr lang="en-US" sz="2400" b="1" dirty="0" smtClean="0">
                <a:latin typeface="+mj-lt"/>
              </a:rPr>
              <a:t> DBMS</a:t>
            </a:r>
          </a:p>
          <a:p>
            <a:pPr marL="228600" indent="-228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2400" dirty="0" smtClean="0"/>
              <a:t>Fase</a:t>
            </a:r>
            <a:r>
              <a:rPr lang="en-US" sz="2400" dirty="0" smtClean="0">
                <a:latin typeface="+mj-lt"/>
              </a:rPr>
              <a:t> 4</a:t>
            </a:r>
            <a:r>
              <a:rPr lang="id-ID" sz="2400" i="1" dirty="0" smtClean="0">
                <a:latin typeface="+mj-lt"/>
              </a:rPr>
              <a:t>, </a:t>
            </a:r>
            <a:r>
              <a:rPr lang="en-US" sz="2400" b="1" i="1" dirty="0" smtClean="0">
                <a:latin typeface="+mj-lt"/>
              </a:rPr>
              <a:t>Data Model Mapping</a:t>
            </a:r>
            <a:r>
              <a:rPr lang="en-US" sz="2400" b="1" dirty="0" smtClean="0">
                <a:latin typeface="+mj-lt"/>
              </a:rPr>
              <a:t> / </a:t>
            </a:r>
            <a:r>
              <a:rPr lang="en-US" sz="2400" b="1" dirty="0" err="1" smtClean="0">
                <a:latin typeface="+mj-lt"/>
              </a:rPr>
              <a:t>Pembuatan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Logical Database Design</a:t>
            </a:r>
            <a:endParaRPr lang="id-ID" sz="2400" b="1" i="1" dirty="0" smtClean="0">
              <a:latin typeface="+mj-lt"/>
            </a:endParaRPr>
          </a:p>
          <a:p>
            <a:pPr marL="228600" indent="-228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2400" dirty="0" smtClean="0"/>
              <a:t>Fase</a:t>
            </a:r>
            <a:r>
              <a:rPr lang="en-US" sz="2400" dirty="0" smtClean="0">
                <a:latin typeface="+mj-lt"/>
              </a:rPr>
              <a:t> </a:t>
            </a:r>
            <a:r>
              <a:rPr lang="id-ID" sz="2400" dirty="0" smtClean="0">
                <a:latin typeface="+mj-lt"/>
              </a:rPr>
              <a:t>5, </a:t>
            </a:r>
            <a:r>
              <a:rPr lang="en-US" sz="2400" b="1" dirty="0" err="1" smtClean="0">
                <a:latin typeface="+mj-lt"/>
              </a:rPr>
              <a:t>Pembuatan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Physical Database Design</a:t>
            </a:r>
          </a:p>
          <a:p>
            <a:pPr marL="228600" indent="-228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2400" dirty="0" smtClean="0"/>
              <a:t>Fase</a:t>
            </a:r>
            <a:r>
              <a:rPr lang="en-US" sz="2400" dirty="0" smtClean="0">
                <a:latin typeface="+mj-lt"/>
              </a:rPr>
              <a:t> </a:t>
            </a:r>
            <a:r>
              <a:rPr lang="id-ID" sz="2400" dirty="0" smtClean="0">
                <a:latin typeface="+mj-lt"/>
              </a:rPr>
              <a:t>6, </a:t>
            </a:r>
            <a:r>
              <a:rPr lang="en-US" sz="2400" b="1" dirty="0" err="1" smtClean="0">
                <a:latin typeface="+mj-lt"/>
              </a:rPr>
              <a:t>Implementasi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Sistem</a:t>
            </a:r>
            <a:r>
              <a:rPr lang="en-US" sz="2400" b="1" dirty="0" smtClean="0">
                <a:latin typeface="+mj-lt"/>
              </a:rPr>
              <a:t> Database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id-ID" sz="3200" b="1" dirty="0" smtClean="0"/>
              <a:t>Fase</a:t>
            </a:r>
            <a:r>
              <a:rPr lang="en-US" sz="3200" b="1" dirty="0" smtClean="0"/>
              <a:t> </a:t>
            </a:r>
            <a:r>
              <a:rPr lang="id-ID" sz="3200" b="1" dirty="0" smtClean="0"/>
              <a:t>1, P</a:t>
            </a:r>
            <a:r>
              <a:rPr lang="en-US" sz="3200" b="1" dirty="0" err="1" smtClean="0"/>
              <a:t>engumpulan</a:t>
            </a:r>
            <a:r>
              <a:rPr lang="en-US" sz="3200" b="1" dirty="0" smtClean="0"/>
              <a:t> </a:t>
            </a:r>
            <a:r>
              <a:rPr lang="id-ID" sz="3200" b="1" dirty="0" smtClean="0"/>
              <a:t>Kebutuhan (</a:t>
            </a:r>
            <a:r>
              <a:rPr lang="en-US" sz="3200" b="1" i="1" dirty="0" smtClean="0"/>
              <a:t>Requirement</a:t>
            </a:r>
            <a:r>
              <a:rPr lang="id-ID" sz="3200" b="1" i="1" dirty="0" smtClean="0"/>
              <a:t>)</a:t>
            </a:r>
            <a:r>
              <a:rPr lang="en-US" sz="3200" b="1" dirty="0" smtClean="0"/>
              <a:t> Dan </a:t>
            </a:r>
            <a:r>
              <a:rPr lang="en-US" sz="3200" b="1" dirty="0" err="1" smtClean="0"/>
              <a:t>Analisa</a:t>
            </a:r>
            <a:endParaRPr lang="id-ID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6200" y="1155442"/>
            <a:ext cx="906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 algn="just">
              <a:buFont typeface="Arial" pitchFamily="34" charset="0"/>
              <a:buChar char="•"/>
            </a:pPr>
            <a:r>
              <a:rPr lang="id-ID" sz="3200" dirty="0" smtClean="0"/>
              <a:t>Tujuannya u</a:t>
            </a:r>
            <a:r>
              <a:rPr lang="en-US" sz="3200" dirty="0" err="1" smtClean="0"/>
              <a:t>ntuk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mengidentifikasi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mendeskripsikan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dibutuhkan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user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organisasi</a:t>
            </a:r>
            <a:r>
              <a:rPr lang="en-US" sz="3200" dirty="0" smtClean="0"/>
              <a:t>.</a:t>
            </a:r>
          </a:p>
          <a:p>
            <a:pPr marL="296863" indent="-296863" algn="just">
              <a:buFont typeface="Arial" pitchFamily="34" charset="0"/>
              <a:buChar char="•"/>
            </a:pPr>
            <a:r>
              <a:rPr lang="en-US" sz="3200" dirty="0" err="1" smtClean="0"/>
              <a:t>Pertama</a:t>
            </a:r>
            <a:r>
              <a:rPr lang="en-US" sz="3200" dirty="0" smtClean="0"/>
              <a:t> kali </a:t>
            </a:r>
            <a:r>
              <a:rPr lang="en-US" sz="3200" b="1" dirty="0" err="1" smtClean="0"/>
              <a:t>mengetahui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bagian-bagian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informasi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berinteraksi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berhubungan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dgn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database</a:t>
            </a:r>
            <a:r>
              <a:rPr lang="en-US" sz="3200" dirty="0" smtClean="0"/>
              <a:t>, </a:t>
            </a:r>
            <a:r>
              <a:rPr lang="en-US" sz="3200" dirty="0" err="1" smtClean="0"/>
              <a:t>termasuk</a:t>
            </a:r>
            <a:r>
              <a:rPr lang="en-US" sz="3200" dirty="0" smtClean="0"/>
              <a:t> user yang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user </a:t>
            </a:r>
            <a:r>
              <a:rPr lang="en-US" sz="3200" dirty="0" err="1" smtClean="0"/>
              <a:t>baru</a:t>
            </a:r>
            <a:r>
              <a:rPr lang="en-US" sz="3200" dirty="0" smtClean="0"/>
              <a:t> </a:t>
            </a:r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aplikasi-aplikasinya</a:t>
            </a:r>
            <a:r>
              <a:rPr lang="en-US" sz="3200" dirty="0" smtClean="0"/>
              <a:t>. </a:t>
            </a:r>
          </a:p>
          <a:p>
            <a:pPr marL="296863" indent="-296863" algn="just">
              <a:buFont typeface="Arial" pitchFamily="34" charset="0"/>
              <a:buChar char="•"/>
            </a:pPr>
            <a:r>
              <a:rPr lang="en-US" sz="3200" b="1" dirty="0" err="1" smtClean="0"/>
              <a:t>Kebutuhan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pemakai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aplikasi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inilah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kemudian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dikumpulkan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dianalisa</a:t>
            </a:r>
            <a:r>
              <a:rPr lang="en-US" sz="3200" b="1" dirty="0" smtClean="0"/>
              <a:t>, </a:t>
            </a:r>
            <a:r>
              <a:rPr lang="en-US" sz="3200" b="1" dirty="0" err="1" smtClean="0">
                <a:solidFill>
                  <a:srgbClr val="FF0000"/>
                </a:solidFill>
              </a:rPr>
              <a:t>yg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meliputi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: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id-ID" sz="3200" b="1" dirty="0" smtClean="0"/>
              <a:t>Lanjut..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52400" y="941487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just">
              <a:buAutoNum type="arabicPeriod"/>
            </a:pPr>
            <a:r>
              <a:rPr lang="en-US" sz="2400" b="1" dirty="0" err="1" smtClean="0"/>
              <a:t>Menentukan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kelompok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pemakai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bidang-bidang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aplikasinya</a:t>
            </a:r>
            <a:r>
              <a:rPr lang="en-US" sz="2400" b="1" dirty="0" smtClean="0"/>
              <a:t> </a:t>
            </a:r>
            <a:r>
              <a:rPr lang="id-ID" sz="2400" b="1" dirty="0" smtClean="0"/>
              <a:t>.</a:t>
            </a:r>
            <a:endParaRPr lang="en-US" sz="2400" b="1" dirty="0" smtClean="0"/>
          </a:p>
          <a:p>
            <a:pPr marL="519113" lvl="1" indent="-227013" algn="just">
              <a:buFont typeface="Arial" pitchFamily="34" charset="0"/>
              <a:buChar char="•"/>
            </a:pPr>
            <a:r>
              <a:rPr lang="en-US" sz="2400" b="1" dirty="0" err="1" smtClean="0"/>
              <a:t>Menentukan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aplikasi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utama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kelompok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pengguna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menggunakan</a:t>
            </a:r>
            <a:r>
              <a:rPr lang="en-US" sz="2400" b="1" dirty="0" smtClean="0"/>
              <a:t> database</a:t>
            </a:r>
            <a:r>
              <a:rPr lang="en-US" sz="2400" dirty="0" smtClean="0"/>
              <a:t>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Peninjauan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Dokumentasi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Ada</a:t>
            </a:r>
            <a:endParaRPr lang="en-US" sz="2400" b="1" dirty="0" smtClean="0"/>
          </a:p>
          <a:p>
            <a:pPr marL="520700" indent="-228600" algn="just">
              <a:buFont typeface="Arial" pitchFamily="34" charset="0"/>
              <a:buChar char="•"/>
            </a:pPr>
            <a:r>
              <a:rPr lang="en-US" sz="2400" b="1" dirty="0" err="1" smtClean="0"/>
              <a:t>Dokumen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berhubungan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aplikasi-aplikasi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dipelajari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dianalisa</a:t>
            </a:r>
            <a:r>
              <a:rPr lang="en-US" sz="2400" b="1" dirty="0" smtClean="0"/>
              <a:t>. </a:t>
            </a:r>
          </a:p>
          <a:p>
            <a:pPr marL="520700" indent="-228600" algn="just">
              <a:buFont typeface="Arial" pitchFamily="34" charset="0"/>
              <a:buChar char="•"/>
            </a:pPr>
            <a:r>
              <a:rPr lang="en-US" sz="2400" dirty="0" err="1" smtClean="0"/>
              <a:t>Dokumen-dokumen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(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: </a:t>
            </a:r>
            <a:r>
              <a:rPr lang="en-US" sz="2400" u="sng" dirty="0" err="1" smtClean="0"/>
              <a:t>kebijakan-kebijakan</a:t>
            </a:r>
            <a:r>
              <a:rPr lang="en-US" sz="2400" u="sng" dirty="0" smtClean="0"/>
              <a:t>, form, report, </a:t>
            </a:r>
            <a:r>
              <a:rPr lang="en-US" sz="2400" u="sng" dirty="0" err="1" smtClean="0"/>
              <a:t>dan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bagan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organisasi</a:t>
            </a:r>
            <a:r>
              <a:rPr lang="en-US" sz="2400" u="sng" dirty="0" smtClean="0"/>
              <a:t>)</a:t>
            </a:r>
            <a:r>
              <a:rPr lang="en-US" sz="2400" dirty="0" smtClean="0"/>
              <a:t> </a:t>
            </a:r>
            <a:r>
              <a:rPr lang="en-US" sz="2400" dirty="0" err="1" smtClean="0"/>
              <a:t>diuji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ditinjau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menguji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dokumen-dokumen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 </a:t>
            </a:r>
            <a:r>
              <a:rPr lang="en-US" sz="2400" dirty="0" err="1" smtClean="0"/>
              <a:t>berpengaruh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.</a:t>
            </a:r>
          </a:p>
          <a:p>
            <a:pPr marL="914400" lvl="1" indent="-457200" algn="just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sz="3200" b="1" dirty="0" err="1" smtClean="0"/>
              <a:t>Lanjut</a:t>
            </a:r>
            <a:r>
              <a:rPr lang="en-US" sz="3200" b="1" dirty="0" smtClean="0"/>
              <a:t> …..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3.  </a:t>
            </a:r>
            <a:r>
              <a:rPr lang="en-US" sz="2400" b="1" dirty="0" err="1" smtClean="0"/>
              <a:t>Analisa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Operasi</a:t>
            </a:r>
            <a:r>
              <a:rPr lang="en-US" sz="2400" b="1" dirty="0" smtClean="0"/>
              <a:t> Dan </a:t>
            </a:r>
            <a:r>
              <a:rPr lang="en-US" sz="2400" b="1" dirty="0" err="1" smtClean="0"/>
              <a:t>Pemrosesan</a:t>
            </a:r>
            <a:r>
              <a:rPr lang="en-US" sz="2400" b="1" dirty="0" smtClean="0"/>
              <a:t> Data</a:t>
            </a:r>
          </a:p>
          <a:p>
            <a:pPr marL="571500" indent="-228600">
              <a:buFont typeface="Arial" pitchFamily="34" charset="0"/>
              <a:buChar char="•"/>
            </a:pPr>
            <a:r>
              <a:rPr lang="en-US" sz="2400" b="1" dirty="0" err="1" smtClean="0"/>
              <a:t>Informasi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sekarang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datang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diperinci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dipelajari</a:t>
            </a:r>
            <a:r>
              <a:rPr lang="en-US" sz="2400" b="1" dirty="0" smtClean="0"/>
              <a:t>. </a:t>
            </a:r>
          </a:p>
          <a:p>
            <a:pPr marL="571500" indent="-228600">
              <a:buFont typeface="Arial" pitchFamily="34" charset="0"/>
              <a:buChar char="•"/>
            </a:pP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jenis-jenis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arus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 </a:t>
            </a:r>
            <a:r>
              <a:rPr lang="en-US" sz="2400" u="sng" dirty="0" err="1" smtClean="0"/>
              <a:t>Informasi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tersebut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berupa</a:t>
            </a:r>
            <a:r>
              <a:rPr lang="en-US" sz="2400" u="sng" dirty="0" smtClean="0"/>
              <a:t> input-output data.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endParaRPr lang="id-ID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4)  </a:t>
            </a:r>
            <a:r>
              <a:rPr lang="en-US" sz="2400" b="1" dirty="0" err="1" smtClean="0"/>
              <a:t>Daftar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Pertanyaan</a:t>
            </a:r>
            <a:r>
              <a:rPr lang="en-US" sz="2400" b="1" dirty="0" smtClean="0"/>
              <a:t> Dan </a:t>
            </a:r>
            <a:r>
              <a:rPr lang="en-US" sz="2400" b="1" dirty="0" err="1" smtClean="0"/>
              <a:t>Wawancara</a:t>
            </a:r>
            <a:endParaRPr lang="en-US" sz="2400" b="1" dirty="0" smtClean="0"/>
          </a:p>
          <a:p>
            <a:pPr marL="749300" indent="-292100">
              <a:buFont typeface="Arial" pitchFamily="34" charset="0"/>
              <a:buChar char="•"/>
            </a:pPr>
            <a:r>
              <a:rPr lang="en-US" sz="2400" b="1" dirty="0" err="1" smtClean="0"/>
              <a:t>Jawaban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pertanyaan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pertanyaan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dikumpulkan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pemakai</a:t>
            </a:r>
            <a:r>
              <a:rPr lang="en-US" sz="2400" b="1" dirty="0" smtClean="0"/>
              <a:t> database yang </a:t>
            </a:r>
            <a:r>
              <a:rPr lang="en-US" sz="2400" b="1" dirty="0" err="1" smtClean="0"/>
              <a:t>berpotensi</a:t>
            </a:r>
            <a:r>
              <a:rPr lang="en-US" sz="2400" dirty="0" smtClean="0"/>
              <a:t>. </a:t>
            </a:r>
          </a:p>
          <a:p>
            <a:pPr marL="749300" indent="-292100">
              <a:buFont typeface="Arial" pitchFamily="34" charset="0"/>
              <a:buChar char="•"/>
            </a:pPr>
            <a:r>
              <a:rPr lang="en-US" sz="2400" dirty="0" err="1" smtClean="0"/>
              <a:t>Ketua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(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)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diwawancarai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input yang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memperhatikan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informasi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berharga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mengadakan</a:t>
            </a:r>
            <a:r>
              <a:rPr lang="en-US" sz="2400" b="1" dirty="0" smtClean="0"/>
              <a:t>  </a:t>
            </a:r>
            <a:r>
              <a:rPr lang="en-US" sz="2400" b="1" dirty="0" err="1" smtClean="0"/>
              <a:t>prioritas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pic>
        <p:nvPicPr>
          <p:cNvPr id="28674" name="Picture 2" descr="Image result for pengumpulan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429000"/>
            <a:ext cx="1733550" cy="1676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id-ID" sz="3200" b="1" dirty="0" smtClean="0"/>
              <a:t>Fase 2. </a:t>
            </a:r>
            <a:r>
              <a:rPr lang="en-US" sz="3200" b="1" dirty="0" err="1" smtClean="0"/>
              <a:t>Perancangan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Database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Konseptual</a:t>
            </a:r>
            <a:endParaRPr lang="id-ID" sz="3200" b="1" dirty="0" smtClean="0"/>
          </a:p>
          <a:p>
            <a:pPr algn="ctr">
              <a:spcBef>
                <a:spcPct val="0"/>
              </a:spcBef>
            </a:pPr>
            <a:r>
              <a:rPr lang="id-ID" sz="3200" b="1" i="1" dirty="0" smtClean="0"/>
              <a:t>( </a:t>
            </a:r>
            <a:r>
              <a:rPr lang="en-US" sz="3200" b="1" i="1" dirty="0" smtClean="0"/>
              <a:t>Conceptual Database Design</a:t>
            </a:r>
            <a:r>
              <a:rPr lang="id-ID" sz="3200" b="1" i="1" dirty="0" smtClean="0"/>
              <a:t> )</a:t>
            </a:r>
            <a:endParaRPr lang="id-ID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287482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4163" algn="just">
              <a:buFont typeface="Arial" pitchFamily="34" charset="0"/>
              <a:buChar char="•"/>
            </a:pP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conceptual schema </a:t>
            </a:r>
            <a:r>
              <a:rPr lang="en-US" sz="2400" dirty="0" err="1" smtClean="0"/>
              <a:t>untuk</a:t>
            </a:r>
            <a:r>
              <a:rPr lang="en-US" sz="2400" dirty="0" smtClean="0"/>
              <a:t> database yang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DBMS yang </a:t>
            </a:r>
            <a:r>
              <a:rPr lang="en-US" sz="2400" dirty="0" err="1" smtClean="0"/>
              <a:t>spesifik</a:t>
            </a:r>
            <a:r>
              <a:rPr lang="en-US" sz="2400" dirty="0" smtClean="0"/>
              <a:t>.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high-level data model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ER/EER model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. (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rinci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marL="457200" indent="-284163" algn="just">
              <a:buFont typeface="Arial" pitchFamily="34" charset="0"/>
              <a:buChar char="•"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dirty="0" err="1" smtClean="0"/>
              <a:t>konseptual</a:t>
            </a:r>
            <a:r>
              <a:rPr lang="en-US" sz="2400" dirty="0" smtClean="0"/>
              <a:t> ,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merinci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aplikasi-aplikasi</a:t>
            </a:r>
            <a:r>
              <a:rPr lang="en-US" sz="2400" dirty="0" smtClean="0"/>
              <a:t> </a:t>
            </a:r>
            <a:r>
              <a:rPr lang="en-US" sz="2400" i="1" dirty="0" smtClean="0"/>
              <a:t>database</a:t>
            </a:r>
            <a:r>
              <a:rPr lang="id-ID" sz="2400" i="1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transaksi-transaksi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458200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i="1" dirty="0" smtClean="0"/>
              <a:t>database</a:t>
            </a:r>
            <a:r>
              <a:rPr lang="id-ID" sz="2800" i="1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konseptual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2 </a:t>
            </a:r>
            <a:r>
              <a:rPr lang="en-US" sz="2800" dirty="0" err="1" smtClean="0"/>
              <a:t>aktifitas</a:t>
            </a:r>
            <a:r>
              <a:rPr lang="en-US" sz="2800" dirty="0" smtClean="0"/>
              <a:t> </a:t>
            </a:r>
            <a:r>
              <a:rPr lang="en-US" sz="2800" dirty="0" err="1" smtClean="0"/>
              <a:t>paralel</a:t>
            </a:r>
            <a:r>
              <a:rPr lang="en-US" sz="2800" dirty="0" smtClean="0"/>
              <a:t>:</a:t>
            </a:r>
          </a:p>
          <a:p>
            <a:pPr marL="723900" indent="-361950">
              <a:lnSpc>
                <a:spcPct val="150000"/>
              </a:lnSpc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Perancangan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skema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konseptual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marL="723900" indent="-361950">
              <a:lnSpc>
                <a:spcPct val="150000"/>
              </a:lnSpc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Perancangan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transaksi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1. </a:t>
            </a:r>
            <a:r>
              <a:rPr lang="en-US" sz="3200" b="1" dirty="0" err="1" smtClean="0">
                <a:solidFill>
                  <a:schemeClr val="bg1"/>
                </a:solidFill>
              </a:rPr>
              <a:t>Perancangan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Skema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Konseptual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</a:pP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1" y="914400"/>
            <a:ext cx="8534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 algn="just">
              <a:buFont typeface="Arial" pitchFamily="34" charset="0"/>
              <a:buChar char="•"/>
            </a:pPr>
            <a:r>
              <a:rPr lang="en-US" sz="3200" b="1" dirty="0" err="1" smtClean="0"/>
              <a:t>Menguji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kebutuhan-kebutuhan</a:t>
            </a:r>
            <a:r>
              <a:rPr lang="en-US" sz="3200" b="1" dirty="0" smtClean="0"/>
              <a:t> data </a:t>
            </a:r>
            <a:r>
              <a:rPr lang="en-US" sz="3200" b="1" dirty="0" err="1" smtClean="0"/>
              <a:t>dari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suatu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database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merupakan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hasil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tahap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Pengumpulan</a:t>
            </a:r>
            <a:r>
              <a:rPr lang="en-US" sz="3200" b="1" dirty="0" smtClean="0"/>
              <a:t> data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analisa</a:t>
            </a:r>
            <a:r>
              <a:rPr lang="en-US" sz="3200" dirty="0" smtClean="0"/>
              <a:t>.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3200" dirty="0" err="1" smtClean="0"/>
              <a:t>Menghasilkan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konsep</a:t>
            </a:r>
            <a:r>
              <a:rPr lang="en-US" sz="3200" dirty="0" smtClean="0"/>
              <a:t> </a:t>
            </a:r>
            <a:r>
              <a:rPr lang="en-US" sz="3200" dirty="0" err="1" smtClean="0"/>
              <a:t>skema</a:t>
            </a:r>
            <a:r>
              <a:rPr lang="en-US" sz="3200" dirty="0" smtClean="0"/>
              <a:t> database </a:t>
            </a:r>
            <a:r>
              <a:rPr lang="en-US" sz="3200" dirty="0" err="1" smtClean="0"/>
              <a:t>pada</a:t>
            </a:r>
            <a:r>
              <a:rPr lang="en-US" sz="3200" dirty="0" smtClean="0"/>
              <a:t> DBMS-</a:t>
            </a:r>
            <a:r>
              <a:rPr lang="en-US" sz="3200" i="1" dirty="0" smtClean="0"/>
              <a:t>independent</a:t>
            </a:r>
            <a:r>
              <a:rPr lang="en-US" sz="3200" dirty="0" smtClean="0"/>
              <a:t> model data </a:t>
            </a:r>
            <a:r>
              <a:rPr lang="en-US" sz="3200" dirty="0" err="1" smtClean="0"/>
              <a:t>tingkat</a:t>
            </a:r>
            <a:r>
              <a:rPr lang="en-US" sz="3200" dirty="0" smtClean="0"/>
              <a:t> </a:t>
            </a:r>
            <a:r>
              <a:rPr lang="en-US" sz="3200" dirty="0" err="1" smtClean="0"/>
              <a:t>tinggi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model ERR (</a:t>
            </a:r>
            <a:r>
              <a:rPr lang="en-US" sz="3200" i="1" dirty="0" smtClean="0"/>
              <a:t>enhanced entity relationship</a:t>
            </a:r>
            <a:r>
              <a:rPr lang="en-US" sz="3200" dirty="0" smtClean="0"/>
              <a:t>)  model.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Utama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endParaRPr lang="id-ID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id-ID" sz="2800" b="1" dirty="0" smtClean="0"/>
              <a:t>D</a:t>
            </a:r>
            <a:r>
              <a:rPr lang="en-US" sz="2800" b="1" dirty="0" err="1" smtClean="0"/>
              <a:t>atabase</a:t>
            </a:r>
            <a:r>
              <a:rPr lang="en-US" sz="2800" b="1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komponen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dasar</a:t>
            </a:r>
            <a:r>
              <a:rPr lang="en-US" sz="2800" b="1" dirty="0" smtClean="0"/>
              <a:t> 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informasi</a:t>
            </a:r>
            <a:r>
              <a:rPr lang="en-US" sz="2800" dirty="0" smtClean="0"/>
              <a:t>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id-ID" sz="2800" dirty="0" smtClean="0"/>
              <a:t>S</a:t>
            </a:r>
            <a:r>
              <a:rPr lang="en-US" sz="2800" dirty="0" err="1" smtClean="0"/>
              <a:t>iklus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berhubungan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siklus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database yang </a:t>
            </a:r>
            <a:r>
              <a:rPr lang="en-US" sz="2800" dirty="0" err="1" smtClean="0"/>
              <a:t>mendukungnya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err="1" smtClean="0"/>
              <a:t>Siklus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i="1" dirty="0" smtClean="0"/>
              <a:t>macro life cycle</a:t>
            </a:r>
            <a:r>
              <a:rPr lang="en-US" sz="2800" dirty="0" smtClean="0"/>
              <a:t>,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siklus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i="1" dirty="0" smtClean="0"/>
              <a:t>micro life cycle</a:t>
            </a:r>
            <a:r>
              <a:rPr lang="en-US" sz="2800" dirty="0" smtClean="0"/>
              <a:t>.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Perancangan</a:t>
            </a:r>
            <a:r>
              <a:rPr lang="en-US" sz="2800" b="1" dirty="0" smtClean="0"/>
              <a:t> Database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siklus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hidup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informasi</a:t>
            </a:r>
            <a:r>
              <a:rPr lang="id-ID" sz="2800" b="1" dirty="0" smtClean="0"/>
              <a:t>.</a:t>
            </a:r>
            <a:endParaRPr lang="en-US" sz="2800" b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>
              <a:spcBef>
                <a:spcPct val="0"/>
              </a:spcBef>
            </a:pPr>
            <a:r>
              <a:rPr lang="en-US" sz="3200" dirty="0" err="1" smtClean="0"/>
              <a:t>Lanjut</a:t>
            </a:r>
            <a:r>
              <a:rPr lang="en-US" sz="3200" dirty="0" smtClean="0"/>
              <a:t> …</a:t>
            </a:r>
            <a:endParaRPr lang="id-ID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1" y="914400"/>
            <a:ext cx="8381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 smtClean="0"/>
              <a:t>Skema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bermacam-macam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database,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merancang</a:t>
            </a:r>
            <a:r>
              <a:rPr lang="en-US" sz="2800" dirty="0" smtClean="0"/>
              <a:t> </a:t>
            </a:r>
            <a:r>
              <a:rPr lang="en-US" sz="2800" dirty="0" err="1" smtClean="0"/>
              <a:t>skema-skema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terpisah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tiap-tiap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,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skema-skema</a:t>
            </a:r>
            <a:r>
              <a:rPr lang="en-US" sz="2800" dirty="0" smtClean="0"/>
              <a:t> </a:t>
            </a:r>
            <a:r>
              <a:rPr lang="en-US" sz="2800" dirty="0" err="1" smtClean="0"/>
              <a:t>tsb</a:t>
            </a:r>
            <a:r>
              <a:rPr lang="en-US" sz="2800" dirty="0" smtClean="0"/>
              <a:t>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/>
              <a:t>Model data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</a:t>
            </a:r>
            <a:r>
              <a:rPr lang="en-US" sz="2800" dirty="0" err="1" smtClean="0"/>
              <a:t>konseptual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DBMS independent,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DBMS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rancangan</a:t>
            </a:r>
            <a:r>
              <a:rPr lang="en-US" sz="2800" dirty="0" smtClean="0"/>
              <a:t> </a:t>
            </a:r>
            <a:r>
              <a:rPr lang="en-US" sz="2800" dirty="0" err="1" smtClean="0"/>
              <a:t>tsb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Strategi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dalam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perancangan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skema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konseptual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i="1" dirty="0" smtClean="0"/>
              <a:t>1. </a:t>
            </a:r>
            <a:r>
              <a:rPr lang="en-US" sz="2000" b="1" i="1" dirty="0" smtClean="0"/>
              <a:t>Bottom-up</a:t>
            </a:r>
            <a:endParaRPr lang="en-US" sz="2000" b="1" dirty="0" smtClean="0"/>
          </a:p>
          <a:p>
            <a:pPr marL="463550" lvl="1" indent="-231775" algn="just"/>
            <a:r>
              <a:rPr lang="en-US" sz="2000" dirty="0" err="1" smtClean="0"/>
              <a:t>pendekatan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tingkat</a:t>
            </a:r>
            <a:r>
              <a:rPr lang="en-US" sz="2000" b="1" dirty="0" smtClean="0"/>
              <a:t> paling </a:t>
            </a:r>
            <a:r>
              <a:rPr lang="en-US" sz="2000" b="1" dirty="0" err="1" smtClean="0"/>
              <a:t>dasar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atribut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yakni</a:t>
            </a:r>
            <a:r>
              <a:rPr lang="en-US" sz="2000" dirty="0" smtClean="0"/>
              <a:t>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entity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relasional</a:t>
            </a:r>
            <a:r>
              <a:rPr lang="en-US" sz="2000" dirty="0" smtClean="0"/>
              <a:t>)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analisis</a:t>
            </a:r>
            <a:r>
              <a:rPr lang="en-US" sz="2000" dirty="0" smtClean="0"/>
              <a:t>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atribut-atribut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, </a:t>
            </a:r>
            <a:r>
              <a:rPr lang="en-US" sz="2000" dirty="0" err="1" smtClean="0"/>
              <a:t>dikelompokkan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relasi-relasi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merepresentasikan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tipe-tipe</a:t>
            </a:r>
            <a:r>
              <a:rPr lang="en-US" sz="2000" dirty="0" smtClean="0"/>
              <a:t>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. </a:t>
            </a:r>
            <a:endParaRPr lang="id-ID" sz="2000" dirty="0" smtClean="0"/>
          </a:p>
          <a:p>
            <a:pPr marL="463550" lvl="1" indent="-231775" algn="just"/>
            <a:r>
              <a:rPr lang="en-US" sz="2000" dirty="0" err="1" smtClean="0"/>
              <a:t>Pendekatan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cocok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perancangan</a:t>
            </a:r>
            <a:r>
              <a:rPr lang="en-US" sz="2000" b="1" dirty="0" smtClean="0"/>
              <a:t>  basis  data  yang  </a:t>
            </a:r>
            <a:r>
              <a:rPr lang="en-US" sz="2000" b="1" dirty="0" err="1" smtClean="0"/>
              <a:t>sederhana</a:t>
            </a:r>
            <a:r>
              <a:rPr lang="en-US" sz="2000" b="1" dirty="0" smtClean="0"/>
              <a:t> 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yang </a:t>
            </a:r>
            <a:r>
              <a:rPr lang="en-US" sz="2000" dirty="0" err="1" smtClean="0"/>
              <a:t>relatif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r>
              <a:rPr lang="en-US" sz="2000" i="1" dirty="0" smtClean="0"/>
              <a:t>2. </a:t>
            </a:r>
            <a:r>
              <a:rPr lang="en-US" sz="2000" b="1" i="1" dirty="0" smtClean="0"/>
              <a:t>Top-down</a:t>
            </a:r>
            <a:endParaRPr lang="en-US" sz="2000" b="1" dirty="0" smtClean="0"/>
          </a:p>
          <a:p>
            <a:pPr marL="463550" lvl="1" indent="-231775" algn="just"/>
            <a:r>
              <a:rPr lang="en-US" sz="2000" dirty="0" err="1" smtClean="0"/>
              <a:t>pendekatan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perancangan</a:t>
            </a:r>
            <a:r>
              <a:rPr lang="en-US" sz="2000" b="1" dirty="0" smtClean="0"/>
              <a:t> basis data yang </a:t>
            </a:r>
            <a:r>
              <a:rPr lang="en-US" sz="2000" b="1" dirty="0" err="1" smtClean="0"/>
              <a:t>kompleks</a:t>
            </a:r>
            <a:r>
              <a:rPr lang="en-US" sz="2000" dirty="0" smtClean="0"/>
              <a:t>,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mengembangkan</a:t>
            </a:r>
            <a:r>
              <a:rPr lang="en-US" sz="2000" dirty="0" smtClean="0"/>
              <a:t> data model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  </a:t>
            </a:r>
            <a:r>
              <a:rPr lang="en-US" sz="2000" dirty="0" err="1" smtClean="0"/>
              <a:t>dari</a:t>
            </a:r>
            <a:r>
              <a:rPr lang="en-US" sz="2000" dirty="0" smtClean="0"/>
              <a:t>  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  </a:t>
            </a:r>
            <a:r>
              <a:rPr lang="en-US" sz="2000" b="1" dirty="0" err="1" smtClean="0"/>
              <a:t>entitas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  </a:t>
            </a:r>
            <a:r>
              <a:rPr lang="en-US" sz="2000" b="1" i="1" dirty="0" smtClean="0"/>
              <a:t>relationship   </a:t>
            </a:r>
            <a:r>
              <a:rPr lang="en-US" sz="2000" b="1" dirty="0" smtClean="0"/>
              <a:t>level   </a:t>
            </a:r>
            <a:r>
              <a:rPr lang="en-US" sz="2000" b="1" dirty="0" err="1" smtClean="0"/>
              <a:t>tinggi</a:t>
            </a:r>
            <a:r>
              <a:rPr lang="en-US" sz="2000" dirty="0" smtClean="0"/>
              <a:t>,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 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  </a:t>
            </a:r>
            <a:r>
              <a:rPr lang="en-US" sz="2000" dirty="0" err="1" smtClean="0"/>
              <a:t>perbaikan</a:t>
            </a:r>
            <a:r>
              <a:rPr lang="en-US" sz="2000" dirty="0" smtClean="0"/>
              <a:t>   </a:t>
            </a:r>
            <a:r>
              <a:rPr lang="en-US" sz="2000" i="1" dirty="0" smtClean="0"/>
              <a:t>top-down  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  </a:t>
            </a:r>
            <a:r>
              <a:rPr lang="en-US" sz="2000" dirty="0" err="1" smtClean="0"/>
              <a:t>berurutan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mengidentifikasi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, </a:t>
            </a:r>
            <a:r>
              <a:rPr lang="en-US" sz="2000" i="1" dirty="0" smtClean="0"/>
              <a:t>relationship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dihubungkan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level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rendah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marL="463550" lvl="1" indent="-231775" algn="just"/>
            <a:r>
              <a:rPr lang="en-US" sz="2000" dirty="0" err="1" smtClean="0"/>
              <a:t>Pendekatan</a:t>
            </a:r>
            <a:r>
              <a:rPr lang="en-US" sz="2000" dirty="0" smtClean="0"/>
              <a:t> </a:t>
            </a:r>
            <a:r>
              <a:rPr lang="en-US" sz="2000" i="1" dirty="0" smtClean="0"/>
              <a:t>top-down </a:t>
            </a:r>
            <a:r>
              <a:rPr lang="en-US" sz="2000" dirty="0" err="1" smtClean="0"/>
              <a:t>mengunakan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model </a:t>
            </a:r>
            <a:r>
              <a:rPr lang="en-US" sz="2000" i="1" dirty="0" smtClean="0"/>
              <a:t>Entity Relationship </a:t>
            </a:r>
            <a:r>
              <a:rPr lang="en-US" sz="2000" dirty="0" smtClean="0"/>
              <a:t>(ER) yang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relationship </a:t>
            </a:r>
            <a:r>
              <a:rPr lang="en-US" sz="2000" dirty="0" err="1" smtClean="0"/>
              <a:t>antar</a:t>
            </a:r>
            <a:r>
              <a:rPr lang="en-US" sz="2000" dirty="0" smtClean="0"/>
              <a:t>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.</a:t>
            </a:r>
          </a:p>
          <a:p>
            <a:pPr lvl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16063" y="914400"/>
          <a:ext cx="5578475" cy="5416550"/>
        </p:xfrm>
        <a:graphic>
          <a:graphicData uri="http://schemas.openxmlformats.org/presentationml/2006/ole">
            <p:oleObj spid="_x0000_s1026" name="VISIO" r:id="rId3" imgW="5410080" imgH="52671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Pendekatan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Perancangan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Skema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Konseptual</a:t>
            </a:r>
            <a:r>
              <a:rPr lang="id-ID" sz="2800" b="1" dirty="0" smtClean="0">
                <a:solidFill>
                  <a:schemeClr val="bg1"/>
                </a:solidFill>
              </a:rPr>
              <a:t> atl 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 smtClean="0"/>
              <a:t>1. </a:t>
            </a:r>
            <a:r>
              <a:rPr lang="en-US" sz="2400" b="1" dirty="0" err="1" smtClean="0"/>
              <a:t>Terpusat</a:t>
            </a:r>
            <a:endParaRPr lang="en-US" sz="2400" b="1" dirty="0" smtClean="0"/>
          </a:p>
          <a:p>
            <a:r>
              <a:rPr lang="en-US" sz="2400" dirty="0" err="1" smtClean="0"/>
              <a:t>Kebutuhan–kebutuhan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kelompok–kelompok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digabungkan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set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dirancang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dirty="0" err="1" smtClean="0"/>
              <a:t>konseptual</a:t>
            </a:r>
            <a:r>
              <a:rPr lang="en-US" sz="2400" dirty="0" smtClean="0"/>
              <a:t>.</a:t>
            </a:r>
          </a:p>
          <a:p>
            <a:pPr lvl="0">
              <a:buNone/>
            </a:pPr>
            <a:r>
              <a:rPr lang="en-US" sz="2400" dirty="0" smtClean="0"/>
              <a:t>2. </a:t>
            </a:r>
            <a:r>
              <a:rPr lang="en-US" sz="2400" b="1" dirty="0" err="1" smtClean="0"/>
              <a:t>Integrasi</a:t>
            </a:r>
            <a:r>
              <a:rPr lang="en-US" sz="2400" b="1" dirty="0" smtClean="0"/>
              <a:t> view–view yang </a:t>
            </a:r>
            <a:r>
              <a:rPr lang="en-US" sz="2400" b="1" dirty="0" err="1" smtClean="0"/>
              <a:t>ada</a:t>
            </a:r>
            <a:endParaRPr lang="en-US" sz="2400" b="1" dirty="0" smtClean="0"/>
          </a:p>
          <a:p>
            <a:r>
              <a:rPr lang="id-ID" sz="2400" dirty="0" smtClean="0"/>
              <a:t>M</a:t>
            </a:r>
            <a:r>
              <a:rPr lang="en-US" sz="2400" dirty="0" err="1" smtClean="0"/>
              <a:t>asing–masing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kelompok–kelompok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dirancang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dirty="0" err="1" smtClean="0"/>
              <a:t>eksternal</a:t>
            </a:r>
            <a:r>
              <a:rPr lang="en-US" sz="2400" dirty="0" smtClean="0"/>
              <a:t>  ( view )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view – view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disatukan</a:t>
            </a:r>
            <a:r>
              <a:rPr lang="en-US" sz="2400" dirty="0" smtClean="0"/>
              <a:t> 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dirty="0" err="1" smtClean="0"/>
              <a:t>konseptual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latin typeface="Arial Black" pitchFamily="34" charset="0"/>
              </a:rPr>
              <a:t>ILUSTRASI PENDEKATAN TERPUSAT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5A803-8F30-4EDD-8D26-1AECDE8A67D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800" smtClean="0">
              <a:latin typeface="Arial Black" pitchFamily="34" charset="0"/>
            </a:endParaRPr>
          </a:p>
          <a:p>
            <a:pPr eaLnBrk="1" hangingPunct="1"/>
            <a:endParaRPr lang="en-US" sz="2800" smtClean="0">
              <a:latin typeface="Arial Black" pitchFamily="34" charset="0"/>
            </a:endParaRPr>
          </a:p>
          <a:p>
            <a:pPr eaLnBrk="1" hangingPunct="1"/>
            <a:endParaRPr lang="en-US" sz="2800" smtClean="0">
              <a:latin typeface="Arial Black" pitchFamily="34" charset="0"/>
            </a:endParaRPr>
          </a:p>
        </p:txBody>
      </p:sp>
      <p:pic>
        <p:nvPicPr>
          <p:cNvPr id="72708" name="Picture 4" descr="DS3-Figure 09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1143000"/>
            <a:ext cx="80899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endParaRPr lang="id-ID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1" y="914400"/>
            <a:ext cx="838199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" y="990600"/>
            <a:ext cx="8610600" cy="5257800"/>
            <a:chOff x="96" y="576"/>
            <a:chExt cx="5424" cy="33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57" y="2539"/>
              <a:ext cx="827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 err="1"/>
                <a:t>Proyek</a:t>
              </a:r>
              <a:endParaRPr lang="en-US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0" y="2539"/>
              <a:ext cx="864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Pegawai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33" y="624"/>
              <a:ext cx="871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 err="1"/>
                <a:t>Departemen</a:t>
              </a:r>
              <a:endParaRPr lang="en-US" dirty="0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440" y="1104"/>
              <a:ext cx="871" cy="3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mengepalai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094" y="2496"/>
              <a:ext cx="871" cy="4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kerja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240" y="1152"/>
              <a:ext cx="871" cy="28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memiliki</a:t>
              </a:r>
            </a:p>
          </p:txBody>
        </p:sp>
        <p:cxnSp>
          <p:nvCxnSpPr>
            <p:cNvPr id="12" name="AutoShape 11"/>
            <p:cNvCxnSpPr>
              <a:cxnSpLocks noChangeShapeType="1"/>
              <a:stCxn id="9" idx="2"/>
              <a:endCxn id="7" idx="0"/>
            </p:cNvCxnSpPr>
            <p:nvPr/>
          </p:nvCxnSpPr>
          <p:spPr bwMode="auto">
            <a:xfrm flipH="1">
              <a:off x="1872" y="1436"/>
              <a:ext cx="4" cy="1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AutoShape 12"/>
            <p:cNvCxnSpPr>
              <a:cxnSpLocks noChangeShapeType="1"/>
              <a:stCxn id="11" idx="2"/>
              <a:endCxn id="7" idx="1"/>
            </p:cNvCxnSpPr>
            <p:nvPr/>
          </p:nvCxnSpPr>
          <p:spPr bwMode="auto">
            <a:xfrm rot="16200000" flipH="1">
              <a:off x="423" y="1693"/>
              <a:ext cx="1270" cy="76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4" name="AutoShape 13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>
              <a:off x="2304" y="2710"/>
              <a:ext cx="7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4"/>
            <p:cNvCxnSpPr>
              <a:cxnSpLocks noChangeShapeType="1"/>
              <a:stCxn id="10" idx="3"/>
              <a:endCxn id="6" idx="1"/>
            </p:cNvCxnSpPr>
            <p:nvPr/>
          </p:nvCxnSpPr>
          <p:spPr bwMode="auto">
            <a:xfrm>
              <a:off x="3965" y="2710"/>
              <a:ext cx="3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984" y="576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u="sng"/>
                <a:t>Kd_dep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984" y="912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Nm_dep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224" y="2112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u="sng"/>
                <a:t>Kd_Pry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08" y="1872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Nm_Pry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992" y="2112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Lks_Pry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688" y="3072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u="sng"/>
                <a:t>NIP</a:t>
              </a:r>
            </a:p>
          </p:txBody>
        </p:sp>
        <p:cxnSp>
          <p:nvCxnSpPr>
            <p:cNvPr id="22" name="AutoShape 21"/>
            <p:cNvCxnSpPr>
              <a:cxnSpLocks noChangeShapeType="1"/>
              <a:stCxn id="17" idx="1"/>
              <a:endCxn id="8" idx="3"/>
            </p:cNvCxnSpPr>
            <p:nvPr/>
          </p:nvCxnSpPr>
          <p:spPr bwMode="auto">
            <a:xfrm flipH="1" flipV="1">
              <a:off x="3504" y="795"/>
              <a:ext cx="557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2"/>
            <p:cNvCxnSpPr>
              <a:cxnSpLocks noChangeShapeType="1"/>
              <a:stCxn id="16" idx="3"/>
              <a:endCxn id="8" idx="3"/>
            </p:cNvCxnSpPr>
            <p:nvPr/>
          </p:nvCxnSpPr>
          <p:spPr bwMode="auto">
            <a:xfrm flipH="1">
              <a:off x="3504" y="740"/>
              <a:ext cx="557" cy="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3"/>
            <p:cNvCxnSpPr>
              <a:cxnSpLocks noChangeShapeType="1"/>
              <a:stCxn id="21" idx="3"/>
              <a:endCxn id="45" idx="0"/>
            </p:cNvCxnSpPr>
            <p:nvPr/>
          </p:nvCxnSpPr>
          <p:spPr bwMode="auto">
            <a:xfrm flipH="1">
              <a:off x="2634" y="3236"/>
              <a:ext cx="131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4"/>
            <p:cNvCxnSpPr>
              <a:cxnSpLocks noChangeShapeType="1"/>
              <a:stCxn id="18" idx="5"/>
              <a:endCxn id="6" idx="0"/>
            </p:cNvCxnSpPr>
            <p:nvPr/>
          </p:nvCxnSpPr>
          <p:spPr bwMode="auto">
            <a:xfrm>
              <a:off x="4675" y="2276"/>
              <a:ext cx="96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5"/>
            <p:cNvCxnSpPr>
              <a:cxnSpLocks noChangeShapeType="1"/>
              <a:stCxn id="20" idx="3"/>
              <a:endCxn id="6" idx="0"/>
            </p:cNvCxnSpPr>
            <p:nvPr/>
          </p:nvCxnSpPr>
          <p:spPr bwMode="auto">
            <a:xfrm flipH="1">
              <a:off x="4771" y="2276"/>
              <a:ext cx="298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6"/>
            <p:cNvCxnSpPr>
              <a:cxnSpLocks noChangeShapeType="1"/>
              <a:stCxn id="19" idx="4"/>
              <a:endCxn id="6" idx="0"/>
            </p:cNvCxnSpPr>
            <p:nvPr/>
          </p:nvCxnSpPr>
          <p:spPr bwMode="auto">
            <a:xfrm flipH="1">
              <a:off x="4771" y="2064"/>
              <a:ext cx="101" cy="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784" y="1008"/>
              <a:ext cx="3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</a:rPr>
                <a:t>(1,1)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064" y="624"/>
              <a:ext cx="3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</a:rPr>
                <a:t>(1,1)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104" y="2544"/>
              <a:ext cx="3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</a:rPr>
                <a:t>(1,n)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635" y="2544"/>
              <a:ext cx="3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</a:rPr>
                <a:t>(1,n)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032" y="2544"/>
              <a:ext cx="3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</a:rPr>
                <a:t>(0,n)</a:t>
              </a: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456" y="2064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Tgl_kerja</a:t>
              </a:r>
            </a:p>
          </p:txBody>
        </p:sp>
        <p:cxnSp>
          <p:nvCxnSpPr>
            <p:cNvPr id="35" name="AutoShape 33"/>
            <p:cNvCxnSpPr>
              <a:cxnSpLocks noChangeShapeType="1"/>
              <a:stCxn id="10" idx="0"/>
              <a:endCxn id="34" idx="4"/>
            </p:cNvCxnSpPr>
            <p:nvPr/>
          </p:nvCxnSpPr>
          <p:spPr bwMode="auto">
            <a:xfrm flipV="1">
              <a:off x="3530" y="2256"/>
              <a:ext cx="19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452" y="3551"/>
              <a:ext cx="8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Keluarga</a:t>
              </a:r>
            </a:p>
          </p:txBody>
        </p:sp>
        <p:sp>
          <p:nvSpPr>
            <p:cNvPr id="37" name="AutoShape 35"/>
            <p:cNvSpPr>
              <a:spLocks noChangeArrowheads="1"/>
            </p:cNvSpPr>
            <p:nvPr/>
          </p:nvSpPr>
          <p:spPr bwMode="auto">
            <a:xfrm>
              <a:off x="3353" y="3557"/>
              <a:ext cx="775" cy="28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memiliki</a:t>
              </a:r>
            </a:p>
          </p:txBody>
        </p:sp>
        <p:cxnSp>
          <p:nvCxnSpPr>
            <p:cNvPr id="38" name="AutoShape 36"/>
            <p:cNvCxnSpPr>
              <a:cxnSpLocks noChangeShapeType="1"/>
              <a:stCxn id="37" idx="3"/>
              <a:endCxn id="36" idx="1"/>
            </p:cNvCxnSpPr>
            <p:nvPr/>
          </p:nvCxnSpPr>
          <p:spPr bwMode="auto">
            <a:xfrm flipV="1">
              <a:off x="4128" y="3698"/>
              <a:ext cx="324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4080" y="3125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Nm_kel</a:t>
              </a: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896" y="3125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status</a:t>
              </a:r>
            </a:p>
          </p:txBody>
        </p:sp>
        <p:cxnSp>
          <p:nvCxnSpPr>
            <p:cNvPr id="41" name="AutoShape 39"/>
            <p:cNvCxnSpPr>
              <a:cxnSpLocks noChangeShapeType="1"/>
              <a:stCxn id="39" idx="5"/>
              <a:endCxn id="36" idx="0"/>
            </p:cNvCxnSpPr>
            <p:nvPr/>
          </p:nvCxnSpPr>
          <p:spPr bwMode="auto">
            <a:xfrm>
              <a:off x="4531" y="3289"/>
              <a:ext cx="335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40"/>
            <p:cNvCxnSpPr>
              <a:cxnSpLocks noChangeShapeType="1"/>
              <a:stCxn id="40" idx="3"/>
              <a:endCxn id="36" idx="0"/>
            </p:cNvCxnSpPr>
            <p:nvPr/>
          </p:nvCxnSpPr>
          <p:spPr bwMode="auto">
            <a:xfrm flipH="1">
              <a:off x="4866" y="3289"/>
              <a:ext cx="107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4128" y="3509"/>
              <a:ext cx="3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</a:rPr>
                <a:t>(1,n)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072" y="3504"/>
              <a:ext cx="3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</a:rPr>
                <a:t>(1,1)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244" y="3546"/>
              <a:ext cx="7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Pegawai</a:t>
              </a:r>
            </a:p>
            <a:p>
              <a:pPr algn="ctr" eaLnBrk="1" hangingPunct="1"/>
              <a:r>
                <a:rPr lang="en-US"/>
                <a:t>Tetap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708" y="3546"/>
              <a:ext cx="7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Pegawai</a:t>
              </a:r>
            </a:p>
            <a:p>
              <a:pPr algn="ctr" eaLnBrk="1" hangingPunct="1"/>
              <a:r>
                <a:rPr lang="en-US"/>
                <a:t>Kontrak</a:t>
              </a:r>
            </a:p>
          </p:txBody>
        </p:sp>
        <p:cxnSp>
          <p:nvCxnSpPr>
            <p:cNvPr id="47" name="AutoShape 45"/>
            <p:cNvCxnSpPr>
              <a:cxnSpLocks noChangeShapeType="1"/>
              <a:stCxn id="37" idx="1"/>
              <a:endCxn id="45" idx="3"/>
            </p:cNvCxnSpPr>
            <p:nvPr/>
          </p:nvCxnSpPr>
          <p:spPr bwMode="auto">
            <a:xfrm flipH="1">
              <a:off x="3024" y="3701"/>
              <a:ext cx="329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46"/>
            <p:cNvCxnSpPr>
              <a:cxnSpLocks noChangeShapeType="1"/>
              <a:stCxn id="7" idx="2"/>
              <a:endCxn id="51" idx="0"/>
            </p:cNvCxnSpPr>
            <p:nvPr/>
          </p:nvCxnSpPr>
          <p:spPr bwMode="auto">
            <a:xfrm>
              <a:off x="1872" y="2881"/>
              <a:ext cx="0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47"/>
            <p:cNvCxnSpPr>
              <a:cxnSpLocks noChangeShapeType="1"/>
              <a:stCxn id="51" idx="3"/>
              <a:endCxn id="45" idx="1"/>
            </p:cNvCxnSpPr>
            <p:nvPr/>
          </p:nvCxnSpPr>
          <p:spPr bwMode="auto">
            <a:xfrm>
              <a:off x="1920" y="3240"/>
              <a:ext cx="324" cy="4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48"/>
            <p:cNvCxnSpPr>
              <a:cxnSpLocks noChangeShapeType="1"/>
              <a:stCxn id="51" idx="1"/>
              <a:endCxn id="46" idx="3"/>
            </p:cNvCxnSpPr>
            <p:nvPr/>
          </p:nvCxnSpPr>
          <p:spPr bwMode="auto">
            <a:xfrm flipH="1">
              <a:off x="1488" y="3240"/>
              <a:ext cx="336" cy="4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1776" y="3168"/>
              <a:ext cx="192" cy="144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" name="AutoShape 50"/>
            <p:cNvCxnSpPr>
              <a:cxnSpLocks noChangeShapeType="1"/>
              <a:stCxn id="11" idx="0"/>
              <a:endCxn id="8" idx="1"/>
            </p:cNvCxnSpPr>
            <p:nvPr/>
          </p:nvCxnSpPr>
          <p:spPr bwMode="auto">
            <a:xfrm rot="-5400000">
              <a:off x="1476" y="-5"/>
              <a:ext cx="357" cy="19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3" name="AutoShape 51"/>
            <p:cNvCxnSpPr>
              <a:cxnSpLocks noChangeShapeType="1"/>
              <a:stCxn id="9" idx="3"/>
              <a:endCxn id="8" idx="2"/>
            </p:cNvCxnSpPr>
            <p:nvPr/>
          </p:nvCxnSpPr>
          <p:spPr bwMode="auto">
            <a:xfrm flipV="1">
              <a:off x="2311" y="966"/>
              <a:ext cx="758" cy="3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2160" y="1776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Alm_Peg</a:t>
              </a: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2544" y="2208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Jabatan</a:t>
              </a: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2448" y="1968"/>
              <a:ext cx="62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Tgl_Lhr_Peg</a:t>
              </a:r>
            </a:p>
          </p:txBody>
        </p:sp>
        <p:cxnSp>
          <p:nvCxnSpPr>
            <p:cNvPr id="57" name="AutoShape 55"/>
            <p:cNvCxnSpPr>
              <a:cxnSpLocks noChangeShapeType="1"/>
              <a:stCxn id="55" idx="2"/>
            </p:cNvCxnSpPr>
            <p:nvPr/>
          </p:nvCxnSpPr>
          <p:spPr bwMode="auto">
            <a:xfrm flipH="1">
              <a:off x="2016" y="2304"/>
              <a:ext cx="528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" name="AutoShape 5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1968" y="2132"/>
              <a:ext cx="571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" name="AutoShape 57"/>
            <p:cNvCxnSpPr>
              <a:cxnSpLocks noChangeShapeType="1"/>
              <a:stCxn id="54" idx="3"/>
            </p:cNvCxnSpPr>
            <p:nvPr/>
          </p:nvCxnSpPr>
          <p:spPr bwMode="auto">
            <a:xfrm flipH="1">
              <a:off x="1968" y="1940"/>
              <a:ext cx="269" cy="6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" name="Oval 58"/>
            <p:cNvSpPr>
              <a:spLocks noChangeArrowheads="1"/>
            </p:cNvSpPr>
            <p:nvPr/>
          </p:nvSpPr>
          <p:spPr bwMode="auto">
            <a:xfrm>
              <a:off x="1056" y="2160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u="sng"/>
                <a:t>Kd_Peg</a:t>
              </a:r>
            </a:p>
          </p:txBody>
        </p:sp>
        <p:cxnSp>
          <p:nvCxnSpPr>
            <p:cNvPr id="61" name="AutoShape 59"/>
            <p:cNvCxnSpPr>
              <a:cxnSpLocks noChangeShapeType="1"/>
              <a:stCxn id="60" idx="5"/>
            </p:cNvCxnSpPr>
            <p:nvPr/>
          </p:nvCxnSpPr>
          <p:spPr bwMode="auto">
            <a:xfrm>
              <a:off x="1507" y="2324"/>
              <a:ext cx="131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1104" y="1776"/>
              <a:ext cx="52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Nm_Peg</a:t>
              </a:r>
            </a:p>
          </p:txBody>
        </p:sp>
        <p:cxnSp>
          <p:nvCxnSpPr>
            <p:cNvPr id="63" name="AutoShape 61"/>
            <p:cNvCxnSpPr>
              <a:cxnSpLocks noChangeShapeType="1"/>
              <a:stCxn id="62" idx="5"/>
            </p:cNvCxnSpPr>
            <p:nvPr/>
          </p:nvCxnSpPr>
          <p:spPr bwMode="auto">
            <a:xfrm>
              <a:off x="1555" y="1940"/>
              <a:ext cx="125" cy="6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1584" y="1488"/>
              <a:ext cx="3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</a:rPr>
                <a:t>(1,1)</a:t>
              </a: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192" y="3264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Masa_kontrak</a:t>
              </a: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960" y="3216"/>
              <a:ext cx="62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Nilai_kontrak</a:t>
              </a:r>
            </a:p>
          </p:txBody>
        </p:sp>
        <p:cxnSp>
          <p:nvCxnSpPr>
            <p:cNvPr id="67" name="AutoShape 65"/>
            <p:cNvCxnSpPr>
              <a:cxnSpLocks noChangeShapeType="1"/>
              <a:stCxn id="65" idx="5"/>
              <a:endCxn id="46" idx="0"/>
            </p:cNvCxnSpPr>
            <p:nvPr/>
          </p:nvCxnSpPr>
          <p:spPr bwMode="auto">
            <a:xfrm>
              <a:off x="766" y="3428"/>
              <a:ext cx="33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66"/>
            <p:cNvCxnSpPr>
              <a:cxnSpLocks noChangeShapeType="1"/>
              <a:stCxn id="46" idx="0"/>
              <a:endCxn id="66" idx="3"/>
            </p:cNvCxnSpPr>
            <p:nvPr/>
          </p:nvCxnSpPr>
          <p:spPr bwMode="auto">
            <a:xfrm flipH="1" flipV="1">
              <a:off x="1051" y="3380"/>
              <a:ext cx="47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96" y="2880"/>
              <a:ext cx="480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Tgl_awal</a:t>
              </a: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624" y="2880"/>
              <a:ext cx="480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/>
                <a:t>Tgl_akhir</a:t>
              </a:r>
            </a:p>
          </p:txBody>
        </p:sp>
        <p:cxnSp>
          <p:nvCxnSpPr>
            <p:cNvPr id="71" name="AutoShape 69"/>
            <p:cNvCxnSpPr>
              <a:cxnSpLocks noChangeShapeType="1"/>
              <a:stCxn id="69" idx="4"/>
              <a:endCxn id="65" idx="0"/>
            </p:cNvCxnSpPr>
            <p:nvPr/>
          </p:nvCxnSpPr>
          <p:spPr bwMode="auto">
            <a:xfrm>
              <a:off x="336" y="3072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70"/>
            <p:cNvCxnSpPr>
              <a:cxnSpLocks noChangeShapeType="1"/>
              <a:stCxn id="70" idx="4"/>
              <a:endCxn id="65" idx="0"/>
            </p:cNvCxnSpPr>
            <p:nvPr/>
          </p:nvCxnSpPr>
          <p:spPr bwMode="auto">
            <a:xfrm flipH="1">
              <a:off x="528" y="3072"/>
              <a:ext cx="33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Arial Black" pitchFamily="34" charset="0"/>
              </a:rPr>
              <a:t>ILUSTRASI PENDEKATAN INTEGRASI 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F9995-6582-4205-84E2-B58119B11CF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eaLnBrk="1" hangingPunct="1"/>
            <a:endParaRPr lang="en-US" sz="2800" smtClean="0">
              <a:latin typeface="Arial Black" pitchFamily="34" charset="0"/>
            </a:endParaRPr>
          </a:p>
          <a:p>
            <a:pPr eaLnBrk="1" hangingPunct="1"/>
            <a:endParaRPr lang="en-US" sz="2800" smtClean="0">
              <a:latin typeface="Arial Black" pitchFamily="34" charset="0"/>
            </a:endParaRPr>
          </a:p>
        </p:txBody>
      </p:sp>
      <p:pic>
        <p:nvPicPr>
          <p:cNvPr id="27653" name="Picture 4" descr="DS3-Figure 09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143000"/>
            <a:ext cx="80391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2. </a:t>
            </a:r>
            <a:r>
              <a:rPr lang="en-US" sz="3200" b="1" dirty="0" err="1" smtClean="0">
                <a:solidFill>
                  <a:schemeClr val="bg1"/>
                </a:solidFill>
              </a:rPr>
              <a:t>Perancangan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Transaksi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menguji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aplikasi-aplikasi</a:t>
            </a:r>
            <a:r>
              <a:rPr lang="en-US" sz="2400" b="1" dirty="0" smtClean="0"/>
              <a:t> database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kebutuhan-kebutuhannya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telah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dianalisa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id-ID" sz="2400" b="1" dirty="0" smtClean="0"/>
              <a:t>pengumpulan kebutuhan data dan analisis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menghasilkan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perincian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transaksi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d-ID" sz="2400" dirty="0" smtClean="0"/>
              <a:t>Kegunaan fase apabila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dirty="0" err="1" smtClean="0"/>
              <a:t>konseptual</a:t>
            </a:r>
            <a:r>
              <a:rPr lang="en-US" sz="2400" dirty="0" smtClean="0"/>
              <a:t> </a:t>
            </a:r>
            <a:r>
              <a:rPr lang="id-ID" sz="2400" dirty="0" smtClean="0"/>
              <a:t> adalah untuk m</a:t>
            </a:r>
            <a:r>
              <a:rPr lang="en-US" sz="2400" dirty="0" err="1" smtClean="0"/>
              <a:t>erancang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transaksi-transaksi</a:t>
            </a:r>
            <a:r>
              <a:rPr lang="en-US" sz="2400" dirty="0" smtClean="0"/>
              <a:t> basis data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bergantung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DBMS. </a:t>
            </a:r>
            <a:endParaRPr lang="id-ID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Transaksi-transaksi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</a:t>
            </a:r>
            <a:r>
              <a:rPr lang="en-US" sz="2400" dirty="0" err="1" smtClean="0"/>
              <a:t>memproses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dirty="0" err="1" smtClean="0"/>
              <a:t>memanipulasi</a:t>
            </a:r>
            <a:r>
              <a:rPr lang="en-US" sz="2400" dirty="0" smtClean="0"/>
              <a:t>  basis data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implementasi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en-US" sz="3200" b="1" dirty="0" err="1" smtClean="0">
                <a:solidFill>
                  <a:srgbClr val="FFFF00"/>
                </a:solidFill>
              </a:rPr>
              <a:t>Contoh</a:t>
            </a:r>
            <a:r>
              <a:rPr lang="en-US" sz="3200" b="1" dirty="0" smtClean="0">
                <a:solidFill>
                  <a:srgbClr val="FFFF00"/>
                </a:solidFill>
              </a:rPr>
              <a:t> Flowchart</a:t>
            </a:r>
            <a:endParaRPr lang="id-ID" sz="3200" b="1" dirty="0">
              <a:solidFill>
                <a:srgbClr val="FFFF00"/>
              </a:solidFill>
            </a:endParaRPr>
          </a:p>
        </p:txBody>
      </p:sp>
      <p:pic>
        <p:nvPicPr>
          <p:cNvPr id="1026" name="Picture 2" descr="E:\Materi Kuliah S1\Sistem Basis Data\flowchart\flowmap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76058"/>
            <a:ext cx="8512503" cy="565334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id-ID" sz="3200" b="1" dirty="0" smtClean="0"/>
              <a:t>Fase</a:t>
            </a:r>
            <a:r>
              <a:rPr lang="en-US" sz="3200" b="1" dirty="0" smtClean="0"/>
              <a:t> </a:t>
            </a:r>
            <a:r>
              <a:rPr lang="id-ID" sz="3200" b="1" dirty="0" smtClean="0"/>
              <a:t>3.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Pemilihan</a:t>
            </a:r>
            <a:r>
              <a:rPr lang="en-US" sz="3200" b="1" dirty="0" smtClean="0"/>
              <a:t> DBMS</a:t>
            </a:r>
            <a:endParaRPr lang="id-ID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7620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Pemilihan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faktor</a:t>
            </a:r>
            <a:r>
              <a:rPr lang="en-US" sz="2000" dirty="0" smtClean="0"/>
              <a:t> </a:t>
            </a:r>
            <a:r>
              <a:rPr lang="en-US" sz="2000" dirty="0" err="1" smtClean="0"/>
              <a:t>a.l</a:t>
            </a:r>
            <a:r>
              <a:rPr lang="en-US" sz="2000" dirty="0" smtClean="0"/>
              <a:t> : </a:t>
            </a:r>
            <a:r>
              <a:rPr lang="en-US" sz="2000" dirty="0" err="1" smtClean="0"/>
              <a:t>Teknik</a:t>
            </a:r>
            <a:r>
              <a:rPr lang="en-US" sz="2000" dirty="0" smtClean="0"/>
              <a:t>, </a:t>
            </a:r>
            <a:r>
              <a:rPr lang="en-US" sz="2000" dirty="0" err="1" smtClean="0"/>
              <a:t>Ekonomi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Politik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1. </a:t>
            </a:r>
            <a:r>
              <a:rPr lang="en-US" sz="2000" b="1" dirty="0" err="1" smtClean="0"/>
              <a:t>Faktor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Teknik</a:t>
            </a:r>
            <a:r>
              <a:rPr lang="en-US" sz="2000" b="1" dirty="0" smtClean="0"/>
              <a:t> :</a:t>
            </a:r>
          </a:p>
          <a:p>
            <a:pPr marL="573088" lvl="0" indent="-285750">
              <a:buFont typeface="Arial" pitchFamily="34" charset="0"/>
              <a:buChar char="•"/>
            </a:pPr>
            <a:r>
              <a:rPr lang="en-US" sz="2000" dirty="0" err="1" smtClean="0"/>
              <a:t>Tipe</a:t>
            </a:r>
            <a:r>
              <a:rPr lang="en-US" sz="2000" dirty="0" smtClean="0"/>
              <a:t> model data ( </a:t>
            </a:r>
            <a:r>
              <a:rPr lang="en-US" sz="2000" dirty="0" err="1" smtClean="0"/>
              <a:t>hirarki</a:t>
            </a:r>
            <a:r>
              <a:rPr lang="en-US" sz="2000" dirty="0" smtClean="0"/>
              <a:t>,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relasional</a:t>
            </a:r>
            <a:r>
              <a:rPr lang="en-US" sz="2000" dirty="0" smtClean="0"/>
              <a:t> )</a:t>
            </a:r>
          </a:p>
          <a:p>
            <a:pPr marL="573088" lvl="0" indent="-285750">
              <a:buFont typeface="Arial" pitchFamily="34" charset="0"/>
              <a:buChar char="•"/>
            </a:pP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jalur</a:t>
            </a:r>
            <a:r>
              <a:rPr lang="en-US" sz="2000" dirty="0" smtClean="0"/>
              <a:t> </a:t>
            </a:r>
            <a:r>
              <a:rPr lang="en-US" sz="2000" dirty="0" err="1" smtClean="0"/>
              <a:t>pengaksesan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didukung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database</a:t>
            </a:r>
          </a:p>
          <a:p>
            <a:pPr marL="573088" lvl="0" indent="-285750">
              <a:buFont typeface="Arial" pitchFamily="34" charset="0"/>
              <a:buChar char="•"/>
            </a:pPr>
            <a:r>
              <a:rPr lang="en-US" sz="2000" dirty="0" err="1" smtClean="0"/>
              <a:t>Tipe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dan</a:t>
            </a:r>
            <a:r>
              <a:rPr lang="en-US" sz="2000" dirty="0" smtClean="0"/>
              <a:t> programmer</a:t>
            </a:r>
          </a:p>
          <a:p>
            <a:pPr marL="573088" lvl="0" indent="-285750">
              <a:buFont typeface="Arial" pitchFamily="34" charset="0"/>
              <a:buChar char="•"/>
            </a:pP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queri</a:t>
            </a:r>
            <a:endParaRPr lang="en-US" sz="2000" dirty="0" smtClean="0"/>
          </a:p>
          <a:p>
            <a:r>
              <a:rPr lang="en-US" sz="2000" b="1" dirty="0" smtClean="0"/>
              <a:t>2. </a:t>
            </a:r>
            <a:r>
              <a:rPr lang="en-US" sz="2000" b="1" dirty="0" err="1" smtClean="0"/>
              <a:t>Faktor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Ekonomi</a:t>
            </a:r>
            <a:r>
              <a:rPr lang="en-US" sz="2000" b="1" dirty="0" smtClean="0"/>
              <a:t> :</a:t>
            </a:r>
          </a:p>
          <a:p>
            <a:pPr marL="627063" lvl="0" indent="-339725">
              <a:buFont typeface="Arial" pitchFamily="34" charset="0"/>
              <a:buChar char="•"/>
            </a:pP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penyiadaan</a:t>
            </a:r>
            <a:r>
              <a:rPr lang="en-US" sz="2000" dirty="0" smtClean="0"/>
              <a:t> hardware </a:t>
            </a:r>
            <a:r>
              <a:rPr lang="en-US" sz="2000" dirty="0" err="1" smtClean="0"/>
              <a:t>dan</a:t>
            </a:r>
            <a:r>
              <a:rPr lang="en-US" sz="2000" dirty="0" smtClean="0"/>
              <a:t> software</a:t>
            </a:r>
          </a:p>
          <a:p>
            <a:pPr marL="627063" lvl="0" indent="-339725">
              <a:buFont typeface="Arial" pitchFamily="34" charset="0"/>
              <a:buChar char="•"/>
            </a:pP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konversi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database</a:t>
            </a:r>
          </a:p>
          <a:p>
            <a:pPr marL="627063" lvl="0" indent="-339725">
              <a:buFont typeface="Arial" pitchFamily="34" charset="0"/>
              <a:buChar char="•"/>
            </a:pP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personalia</a:t>
            </a:r>
            <a:endParaRPr lang="en-US" sz="2000" dirty="0" smtClean="0"/>
          </a:p>
          <a:p>
            <a:pPr marL="627063" lvl="0" indent="-339725">
              <a:buFont typeface="Arial" pitchFamily="34" charset="0"/>
              <a:buChar char="•"/>
            </a:pP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pelatihan</a:t>
            </a:r>
            <a:endParaRPr lang="en-US" sz="2000" dirty="0" smtClean="0"/>
          </a:p>
          <a:p>
            <a:pPr marL="627063" lvl="0" indent="-339725">
              <a:buFont typeface="Arial" pitchFamily="34" charset="0"/>
              <a:buChar char="•"/>
            </a:pP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pengoperasian</a:t>
            </a:r>
            <a:endParaRPr lang="en-US" sz="2000" dirty="0" smtClean="0"/>
          </a:p>
          <a:p>
            <a:pPr marL="627063" lvl="0" indent="-339725">
              <a:buFont typeface="Arial" pitchFamily="34" charset="0"/>
              <a:buChar char="•"/>
            </a:pP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pemeliharaan</a:t>
            </a:r>
            <a:endParaRPr lang="en-US" sz="2000" dirty="0" smtClean="0"/>
          </a:p>
          <a:p>
            <a:r>
              <a:rPr lang="en-US" sz="2000" dirty="0" smtClean="0"/>
              <a:t> 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Utama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endParaRPr lang="id-ID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906482"/>
            <a:ext cx="8229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berbasiskan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melibatkan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,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lain :</a:t>
            </a:r>
            <a:endParaRPr lang="id-ID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Database</a:t>
            </a:r>
            <a:r>
              <a:rPr lang="en-US" sz="2800" dirty="0" smtClean="0"/>
              <a:t>,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media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data</a:t>
            </a:r>
            <a:r>
              <a:rPr lang="id-ID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DBMS</a:t>
            </a:r>
            <a:r>
              <a:rPr lang="en-US" sz="2800" dirty="0" smtClean="0"/>
              <a:t>,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pembangun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id-ID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database</a:t>
            </a:r>
            <a:r>
              <a:rPr lang="id-ID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Aplikasi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perangkat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lunak</a:t>
            </a:r>
            <a:r>
              <a:rPr lang="en-US" sz="2800" dirty="0" smtClean="0"/>
              <a:t>,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id-ID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S</a:t>
            </a:r>
            <a:r>
              <a:rPr lang="id-ID" sz="2800" dirty="0" smtClean="0"/>
              <a:t>istem </a:t>
            </a:r>
            <a:r>
              <a:rPr lang="en-US" sz="2800" dirty="0" smtClean="0"/>
              <a:t>I</a:t>
            </a:r>
            <a:r>
              <a:rPr lang="id-ID" sz="2800" dirty="0" smtClean="0"/>
              <a:t>nformasi.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Perangkat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keras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media</a:t>
            </a:r>
            <a:r>
              <a:rPr lang="id-ID" sz="2800" dirty="0" smtClean="0"/>
              <a:t> </a:t>
            </a:r>
            <a:r>
              <a:rPr lang="en-US" sz="2800" dirty="0" err="1" smtClean="0"/>
              <a:t>penyimpanan</a:t>
            </a:r>
            <a:r>
              <a:rPr lang="id-ID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Personal </a:t>
            </a:r>
            <a:r>
              <a:rPr lang="en-US" sz="2800" dirty="0" smtClean="0"/>
              <a:t>yang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mengembangkan</a:t>
            </a:r>
            <a:r>
              <a:rPr lang="id-ID" sz="2800" dirty="0" smtClean="0"/>
              <a:t> </a:t>
            </a:r>
            <a:r>
              <a:rPr lang="en-US" sz="2800" dirty="0" err="1" smtClean="0"/>
              <a:t>sistem</a:t>
            </a:r>
            <a:r>
              <a:rPr lang="id-ID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>
              <a:spcBef>
                <a:spcPct val="0"/>
              </a:spcBef>
            </a:pPr>
            <a:r>
              <a:rPr lang="en-US" sz="3200" b="1" dirty="0" err="1" smtClean="0"/>
              <a:t>Lanjut</a:t>
            </a:r>
            <a:r>
              <a:rPr lang="en-US" sz="3200" b="1" dirty="0" smtClean="0"/>
              <a:t>.</a:t>
            </a:r>
            <a:endParaRPr lang="id-ID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3. </a:t>
            </a:r>
            <a:r>
              <a:rPr lang="en-US" sz="2000" dirty="0" err="1" smtClean="0"/>
              <a:t>Faktor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:</a:t>
            </a:r>
          </a:p>
          <a:p>
            <a:pPr marL="573088" lvl="0" indent="-285750">
              <a:buFont typeface="Arial" pitchFamily="34" charset="0"/>
              <a:buChar char="•"/>
            </a:pPr>
            <a:r>
              <a:rPr lang="en-US" sz="2000" b="1" dirty="0" err="1" smtClean="0"/>
              <a:t>Struktur</a:t>
            </a:r>
            <a:r>
              <a:rPr lang="en-US" sz="2000" b="1" dirty="0" smtClean="0"/>
              <a:t> data </a:t>
            </a:r>
          </a:p>
          <a:p>
            <a:pPr marL="573088" indent="-285750"/>
            <a:r>
              <a:rPr lang="en-US" sz="2000" dirty="0" smtClean="0"/>
              <a:t>	</a:t>
            </a:r>
            <a:r>
              <a:rPr lang="en-US" sz="2000" dirty="0" err="1" smtClean="0"/>
              <a:t>Jika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mengikuti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hirarki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hirarki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dipikirkan</a:t>
            </a:r>
            <a:r>
              <a:rPr lang="en-US" sz="2000" dirty="0" smtClean="0"/>
              <a:t>.</a:t>
            </a:r>
          </a:p>
          <a:p>
            <a:pPr marL="573088" lvl="0" indent="-285750">
              <a:buFont typeface="Arial" pitchFamily="34" charset="0"/>
              <a:buChar char="•"/>
            </a:pPr>
            <a:r>
              <a:rPr lang="en-US" sz="2000" b="1" dirty="0" smtClean="0"/>
              <a:t>Personal yang </a:t>
            </a:r>
            <a:r>
              <a:rPr lang="en-US" sz="2000" b="1" dirty="0" err="1" smtClean="0"/>
              <a:t>terbiasa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sistem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terdahulu</a:t>
            </a:r>
            <a:endParaRPr lang="en-US" sz="2000" b="1" dirty="0" smtClean="0"/>
          </a:p>
          <a:p>
            <a:pPr marL="573088" indent="-285750"/>
            <a:r>
              <a:rPr lang="en-US" sz="2000" dirty="0" smtClean="0"/>
              <a:t>	</a:t>
            </a:r>
            <a:r>
              <a:rPr lang="en-US" sz="2000" dirty="0" err="1" smtClean="0"/>
              <a:t>Jika</a:t>
            </a:r>
            <a:r>
              <a:rPr lang="en-US" sz="2000" dirty="0" smtClean="0"/>
              <a:t> staff programmer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terbiasa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id-ID" sz="2000" dirty="0" smtClean="0"/>
              <a:t>a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mengurangi</a:t>
            </a:r>
            <a:r>
              <a:rPr lang="en-US" sz="2000" dirty="0" smtClean="0"/>
              <a:t> </a:t>
            </a: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latihan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.</a:t>
            </a:r>
          </a:p>
          <a:p>
            <a:pPr marL="573088" lvl="0" indent="-285750">
              <a:buFont typeface="Arial" pitchFamily="34" charset="0"/>
              <a:buChar char="•"/>
            </a:pPr>
            <a:r>
              <a:rPr lang="en-US" sz="2000" b="1" dirty="0" err="1" smtClean="0"/>
              <a:t>Ketersediaan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service vendor</a:t>
            </a:r>
          </a:p>
          <a:p>
            <a:pPr marL="573088" indent="-285750"/>
            <a:r>
              <a:rPr lang="en-US" sz="2000" dirty="0" smtClean="0"/>
              <a:t>	</a:t>
            </a:r>
            <a:r>
              <a:rPr lang="en-US" sz="2000" dirty="0" err="1" smtClean="0"/>
              <a:t>Keberadaan</a:t>
            </a:r>
            <a:r>
              <a:rPr lang="en-US" sz="2000" dirty="0" smtClean="0"/>
              <a:t>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</a:t>
            </a:r>
            <a:r>
              <a:rPr lang="en-US" sz="2000" dirty="0" err="1" smtClean="0"/>
              <a:t>pelayanan</a:t>
            </a:r>
            <a:r>
              <a:rPr lang="en-US" sz="2000" dirty="0" smtClean="0"/>
              <a:t> </a:t>
            </a:r>
            <a:r>
              <a:rPr lang="en-US" sz="2000" dirty="0" err="1" smtClean="0"/>
              <a:t>penjual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membantu</a:t>
            </a:r>
            <a:r>
              <a:rPr lang="en-US" sz="2000" dirty="0" smtClean="0"/>
              <a:t> </a:t>
            </a:r>
            <a:r>
              <a:rPr lang="en-US" sz="2000" dirty="0" err="1" smtClean="0"/>
              <a:t>memecahkan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id-ID" sz="3200" b="1" dirty="0" smtClean="0"/>
              <a:t>Fase</a:t>
            </a:r>
            <a:r>
              <a:rPr lang="en-US" sz="3200" b="1" dirty="0" smtClean="0"/>
              <a:t> </a:t>
            </a:r>
            <a:r>
              <a:rPr lang="id-ID" sz="3200" b="1" dirty="0" smtClean="0"/>
              <a:t>4.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Perancangan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Database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Logika</a:t>
            </a:r>
            <a:endParaRPr lang="id-ID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>
              <a:buFont typeface="Arial" pitchFamily="34" charset="0"/>
              <a:buChar char="•"/>
            </a:pPr>
            <a:r>
              <a:rPr lang="en-US" sz="2800" dirty="0" err="1" smtClean="0"/>
              <a:t>Tah</a:t>
            </a:r>
            <a:r>
              <a:rPr lang="id-ID" sz="2800" dirty="0" smtClean="0"/>
              <a:t>ap ini adalah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</a:t>
            </a:r>
            <a:r>
              <a:rPr lang="en-US" sz="2800" dirty="0" err="1" smtClean="0"/>
              <a:t>konseptual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</a:t>
            </a:r>
            <a:r>
              <a:rPr lang="en-US" sz="2800" dirty="0" err="1" smtClean="0"/>
              <a:t>eksternal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model 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DBMS yang </a:t>
            </a:r>
            <a:r>
              <a:rPr lang="en-US" sz="2800" dirty="0" err="1" smtClean="0"/>
              <a:t>terpilih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Konseptual</a:t>
            </a:r>
            <a:r>
              <a:rPr lang="id-ID" sz="2800" dirty="0" smtClean="0"/>
              <a:t>.</a:t>
            </a:r>
          </a:p>
          <a:p>
            <a:pPr marL="361950" indent="-361950" algn="just">
              <a:buFont typeface="Arial" pitchFamily="34" charset="0"/>
              <a:buChar char="•"/>
            </a:pPr>
            <a:r>
              <a:rPr lang="id-ID" sz="2800" b="1" dirty="0" smtClean="0"/>
              <a:t>Pada fase ini S</a:t>
            </a:r>
            <a:r>
              <a:rPr lang="en-US" sz="2800" b="1" dirty="0" err="1" smtClean="0"/>
              <a:t>kema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konseptual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ditransformasikan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model data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tinggi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fase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Konseptual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model data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DBMS yang </a:t>
            </a:r>
            <a:r>
              <a:rPr lang="en-US" sz="2800" b="1" dirty="0" err="1" smtClean="0"/>
              <a:t>dipilih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Pemilihan</a:t>
            </a:r>
            <a:r>
              <a:rPr lang="en-US" sz="2800" b="1" dirty="0" smtClean="0"/>
              <a:t> DBMS</a:t>
            </a:r>
            <a:r>
              <a:rPr lang="id-ID" sz="2800" dirty="0" smtClean="0"/>
              <a:t>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0" algn="ctr">
              <a:spcBef>
                <a:spcPct val="0"/>
              </a:spcBef>
            </a:pPr>
            <a:r>
              <a:rPr lang="en-US" sz="3200" dirty="0" err="1" smtClean="0"/>
              <a:t>Pemetaan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diproses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2 </a:t>
            </a:r>
            <a:r>
              <a:rPr lang="en-US" sz="3200" dirty="0" err="1" smtClean="0"/>
              <a:t>tingkat</a:t>
            </a:r>
            <a:r>
              <a:rPr lang="en-US" sz="3200" dirty="0" smtClean="0"/>
              <a:t>:</a:t>
            </a:r>
            <a:endParaRPr lang="id-ID" sz="3200" dirty="0" smtClean="0"/>
          </a:p>
          <a:p>
            <a:pPr algn="ctr">
              <a:spcBef>
                <a:spcPct val="0"/>
              </a:spcBef>
            </a:pPr>
            <a:endParaRPr lang="id-ID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lvl="1" indent="-361950">
              <a:buFont typeface="+mj-lt"/>
              <a:buAutoNum type="arabicPeriod"/>
            </a:pPr>
            <a:r>
              <a:rPr lang="en-US" sz="2800" b="1" dirty="0" err="1" smtClean="0"/>
              <a:t>Pemetaan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bergantung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id-ID" sz="2800" dirty="0" smtClean="0"/>
              <a:t> (</a:t>
            </a:r>
            <a:r>
              <a:rPr lang="en-US" sz="2800" dirty="0" smtClean="0"/>
              <a:t>system-independent </a:t>
            </a:r>
            <a:r>
              <a:rPr lang="id-ID" sz="2800" dirty="0" smtClean="0"/>
              <a:t>)</a:t>
            </a:r>
            <a:endParaRPr lang="en-US" sz="2800" dirty="0" smtClean="0"/>
          </a:p>
          <a:p>
            <a:pPr marL="361950" lvl="1" indent="-361950">
              <a:lnSpc>
                <a:spcPct val="150000"/>
              </a:lnSpc>
            </a:pPr>
            <a:r>
              <a:rPr lang="id-ID" sz="2800" dirty="0" smtClean="0"/>
              <a:t>	</a:t>
            </a:r>
            <a:r>
              <a:rPr lang="en-US" sz="2800" dirty="0" err="1" smtClean="0"/>
              <a:t>Pemetaan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model data DBMS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id-ID" sz="2800" dirty="0" smtClean="0"/>
              <a:t> </a:t>
            </a:r>
            <a:r>
              <a:rPr lang="en-US" sz="2800" dirty="0" err="1" smtClean="0"/>
              <a:t>mempertimbangkan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karakteristik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hal-hal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yang</a:t>
            </a:r>
            <a:r>
              <a:rPr lang="id-ID" sz="2800" dirty="0" smtClean="0"/>
              <a:t> </a:t>
            </a:r>
            <a:r>
              <a:rPr lang="en-US" sz="2800" dirty="0" err="1" smtClean="0"/>
              <a:t>berlaku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DBMS </a:t>
            </a:r>
            <a:r>
              <a:rPr lang="en-US" sz="2800" dirty="0" err="1" smtClean="0"/>
              <a:t>dari</a:t>
            </a:r>
            <a:r>
              <a:rPr lang="en-US" sz="2800" dirty="0" smtClean="0"/>
              <a:t> model data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  <a:endParaRPr lang="id-ID" sz="28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just">
              <a:spcBef>
                <a:spcPct val="0"/>
              </a:spcBef>
            </a:pPr>
            <a:endParaRPr lang="id-ID" sz="32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81000" y="991612"/>
            <a:ext cx="8153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1950" lvl="1" indent="-361950" algn="just">
              <a:buFont typeface="+mj-lt"/>
              <a:buAutoNum type="arabicPeriod" startAt="2"/>
            </a:pPr>
            <a:r>
              <a:rPr lang="en-US" sz="2800" b="1" dirty="0" err="1" smtClean="0"/>
              <a:t>Penyesuain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skema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DBMS yang </a:t>
            </a:r>
            <a:r>
              <a:rPr lang="en-US" sz="2800" b="1" dirty="0" err="1" smtClean="0"/>
              <a:t>spesifik</a:t>
            </a:r>
            <a:r>
              <a:rPr lang="id-ID" sz="2800" b="1" dirty="0" smtClean="0"/>
              <a:t>. </a:t>
            </a:r>
          </a:p>
          <a:p>
            <a:pPr marL="727075" lvl="1" indent="-366713" algn="just">
              <a:buFont typeface="Arial" pitchFamily="34" charset="0"/>
              <a:buChar char="•"/>
            </a:pPr>
            <a:r>
              <a:rPr lang="en-US" sz="2800" dirty="0" err="1" smtClean="0"/>
              <a:t>Mengatur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1 </a:t>
            </a:r>
            <a:r>
              <a:rPr lang="en-US" sz="2800" dirty="0" err="1" smtClean="0"/>
              <a:t>untuk</a:t>
            </a:r>
            <a:r>
              <a:rPr lang="id-ID" sz="2800" dirty="0" smtClean="0"/>
              <a:t> </a:t>
            </a:r>
            <a:r>
              <a:rPr lang="en-US" sz="2800" dirty="0" err="1" smtClean="0"/>
              <a:t>disesuaikan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masa</a:t>
            </a:r>
            <a:r>
              <a:rPr lang="id-ID" sz="2800" dirty="0" smtClean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datang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model data yang </a:t>
            </a:r>
            <a:r>
              <a:rPr lang="en-US" sz="2800" dirty="0" err="1" smtClean="0"/>
              <a:t>digunakan</a:t>
            </a:r>
            <a:r>
              <a:rPr lang="id-ID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DBMS yang </a:t>
            </a:r>
            <a:r>
              <a:rPr lang="en-US" sz="2800" dirty="0" err="1" smtClean="0"/>
              <a:t>dipilih</a:t>
            </a:r>
            <a:r>
              <a:rPr lang="id-ID" sz="2800" dirty="0" smtClean="0"/>
              <a:t>.</a:t>
            </a:r>
          </a:p>
          <a:p>
            <a:pPr marL="727075" lvl="1" indent="-366713" algn="just">
              <a:buFont typeface="Arial" pitchFamily="34" charset="0"/>
              <a:buChar char="•"/>
            </a:pP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memakai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perintah-perintah</a:t>
            </a:r>
            <a:r>
              <a:rPr lang="en-US" sz="2800" dirty="0" smtClean="0"/>
              <a:t> DDL (</a:t>
            </a:r>
            <a:r>
              <a:rPr lang="en-US" sz="2800" i="1" dirty="0" smtClean="0"/>
              <a:t>Data Definition Language</a:t>
            </a:r>
            <a:r>
              <a:rPr lang="en-US" sz="2800" dirty="0" smtClean="0"/>
              <a:t>)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DBMS yang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</a:t>
            </a:r>
            <a:r>
              <a:rPr lang="en-US" sz="2800" dirty="0" err="1" smtClean="0"/>
              <a:t>konseptual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eksternal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i="1" dirty="0" smtClean="0"/>
              <a:t>database</a:t>
            </a:r>
            <a:r>
              <a:rPr lang="en-US" sz="2800" dirty="0" smtClean="0"/>
              <a:t>. </a:t>
            </a:r>
            <a:endParaRPr lang="id-ID" sz="28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68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id-ID" sz="2800" dirty="0" err="1" smtClean="0"/>
              <a:t>P</a:t>
            </a:r>
            <a:r>
              <a:rPr lang="en-US" sz="2800" smtClean="0"/>
              <a:t>erintah-perintah</a:t>
            </a:r>
            <a:r>
              <a:rPr lang="en-US" sz="2800" dirty="0" smtClean="0"/>
              <a:t> DDL </a:t>
            </a:r>
            <a:r>
              <a:rPr lang="en-US" sz="2800" dirty="0" err="1" smtClean="0"/>
              <a:t>memasukkan</a:t>
            </a:r>
            <a:r>
              <a:rPr lang="en-US" sz="2800" dirty="0" smtClean="0"/>
              <a:t> parameter-parameter </a:t>
            </a:r>
            <a:r>
              <a:rPr lang="en-US" sz="2800" dirty="0" err="1" smtClean="0"/>
              <a:t>rancangan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DDL yang </a:t>
            </a:r>
            <a:r>
              <a:rPr lang="en-US" sz="2800" dirty="0" err="1" smtClean="0"/>
              <a:t>lengkap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menunggu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i="1" dirty="0" smtClean="0"/>
              <a:t>database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lengkap</a:t>
            </a:r>
            <a:endParaRPr lang="id-ID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dimulai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model data </a:t>
            </a:r>
            <a:r>
              <a:rPr lang="en-US" sz="2800" dirty="0" err="1" smtClean="0"/>
              <a:t>sambil</a:t>
            </a:r>
            <a:r>
              <a:rPr lang="en-US" sz="2800" dirty="0" smtClean="0"/>
              <a:t> </a:t>
            </a:r>
            <a:r>
              <a:rPr lang="en-US" sz="2800" dirty="0" err="1" smtClean="0"/>
              <a:t>menunggu</a:t>
            </a:r>
            <a:r>
              <a:rPr lang="en-US" sz="2800" dirty="0" smtClean="0"/>
              <a:t> DBMS yang </a:t>
            </a:r>
            <a:r>
              <a:rPr lang="en-US" sz="2800" dirty="0" err="1" smtClean="0"/>
              <a:t>spesifik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</a:t>
            </a:r>
            <a:endParaRPr lang="id-ID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84582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: </a:t>
            </a:r>
            <a:endParaRPr lang="id-ID" sz="3200" dirty="0" smtClean="0"/>
          </a:p>
          <a:p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memutuskan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id-ID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i="1" dirty="0" smtClean="0"/>
              <a:t>relational</a:t>
            </a:r>
            <a:r>
              <a:rPr lang="en-US" sz="3200" dirty="0" smtClean="0"/>
              <a:t> DBMS </a:t>
            </a:r>
            <a:r>
              <a:rPr lang="en-US" sz="3200" dirty="0" err="1" smtClean="0"/>
              <a:t>tetapi</a:t>
            </a:r>
            <a:r>
              <a:rPr lang="en-US" sz="3200" dirty="0" smtClean="0"/>
              <a:t> </a:t>
            </a:r>
            <a:r>
              <a:rPr lang="en-US" sz="3200" dirty="0" err="1" smtClean="0"/>
              <a:t>belum</a:t>
            </a:r>
            <a:r>
              <a:rPr lang="id-ID" sz="3200" dirty="0" smtClean="0"/>
              <a:t> </a:t>
            </a:r>
            <a:r>
              <a:rPr lang="en-US" sz="3200" dirty="0" err="1" smtClean="0"/>
              <a:t>memutuskan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utama</a:t>
            </a:r>
            <a:r>
              <a:rPr lang="en-US" sz="3200" dirty="0" smtClean="0"/>
              <a:t>. </a:t>
            </a:r>
            <a:endParaRPr lang="id-ID" sz="3200" dirty="0" smtClean="0"/>
          </a:p>
          <a:p>
            <a:endParaRPr lang="id-ID" dirty="0" smtClean="0"/>
          </a:p>
          <a:p>
            <a:endParaRPr lang="id-ID" sz="32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id-ID" sz="3600" b="1" dirty="0" smtClean="0"/>
              <a:t>Fase</a:t>
            </a:r>
            <a:r>
              <a:rPr lang="en-US" sz="3600" b="1" dirty="0" smtClean="0"/>
              <a:t> </a:t>
            </a:r>
            <a:r>
              <a:rPr lang="id-ID" sz="3600" b="1" dirty="0" smtClean="0"/>
              <a:t>5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Perancangan</a:t>
            </a:r>
            <a:r>
              <a:rPr lang="en-US" sz="3600" b="1" dirty="0" smtClean="0"/>
              <a:t> Database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Fisik</a:t>
            </a:r>
            <a:endParaRPr lang="id-ID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1363682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buFont typeface="Arial" pitchFamily="34" charset="0"/>
              <a:buChar char="•"/>
            </a:pP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i="1" dirty="0" smtClean="0"/>
              <a:t>database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struktur-struktur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jalur-jalur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i="1" dirty="0" smtClean="0"/>
              <a:t>file-file database</a:t>
            </a:r>
            <a:r>
              <a:rPr lang="id-ID" sz="2800" i="1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penampilan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terbaik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bermacam-macam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id-ID" sz="2800" dirty="0" smtClean="0"/>
              <a:t>.</a:t>
            </a:r>
          </a:p>
          <a:p>
            <a:pPr marL="265113" indent="-265113" algn="just">
              <a:buFont typeface="Arial" pitchFamily="34" charset="0"/>
              <a:buChar char="•"/>
            </a:pPr>
            <a:r>
              <a:rPr lang="en-US" sz="2800" dirty="0" err="1" smtClean="0"/>
              <a:t>Selama</a:t>
            </a:r>
            <a:r>
              <a:rPr lang="en-US" sz="2800" dirty="0" smtClean="0"/>
              <a:t> </a:t>
            </a:r>
            <a:r>
              <a:rPr lang="en-US" sz="2800" dirty="0" err="1" smtClean="0"/>
              <a:t>fase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, </a:t>
            </a:r>
            <a:r>
              <a:rPr lang="en-US" sz="2800" dirty="0" err="1" smtClean="0"/>
              <a:t>dirancang</a:t>
            </a:r>
            <a:r>
              <a:rPr lang="en-US" sz="2800" dirty="0" smtClean="0"/>
              <a:t> </a:t>
            </a:r>
            <a:r>
              <a:rPr lang="en-US" sz="2800" dirty="0" err="1" smtClean="0"/>
              <a:t>spesifikasi-spesifikasi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i="1" dirty="0" smtClean="0"/>
              <a:t>database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struktur-struktur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r>
              <a:rPr lang="en-US" sz="2800" dirty="0" smtClean="0"/>
              <a:t>, </a:t>
            </a:r>
            <a:r>
              <a:rPr lang="en-US" sz="2800" dirty="0" err="1" smtClean="0"/>
              <a:t>penempatan</a:t>
            </a:r>
            <a:r>
              <a:rPr lang="en-US" sz="2800" dirty="0" smtClean="0"/>
              <a:t> record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jalur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id-ID" sz="2800" dirty="0" smtClean="0"/>
              <a:t>.</a:t>
            </a:r>
          </a:p>
          <a:p>
            <a:pPr marL="265113" indent="-265113" algn="just"/>
            <a:endParaRPr lang="id-ID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763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Kriteria</a:t>
            </a:r>
            <a:r>
              <a:rPr lang="en-US" sz="2400" dirty="0" smtClean="0"/>
              <a:t> </a:t>
            </a:r>
            <a:r>
              <a:rPr lang="en-US" sz="2400" dirty="0" err="1" smtClean="0"/>
              <a:t>pemilihan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:</a:t>
            </a:r>
          </a:p>
          <a:p>
            <a:pPr marL="341313" lvl="0" indent="-341313">
              <a:buAutoNum type="arabicPeriod"/>
            </a:pPr>
            <a:r>
              <a:rPr lang="en-US" sz="2400" b="1" i="1" dirty="0" smtClean="0"/>
              <a:t>Response time</a:t>
            </a:r>
            <a:endParaRPr lang="id-ID" sz="2400" b="1" i="1" dirty="0" smtClean="0"/>
          </a:p>
          <a:p>
            <a:pPr marL="682625" indent="-341313">
              <a:buFont typeface="Arial" pitchFamily="34" charset="0"/>
              <a:buChar char="•"/>
            </a:pPr>
            <a:r>
              <a:rPr lang="fi-FI" sz="2400" dirty="0" smtClean="0"/>
              <a:t>Waktu transaksi database selama eksekusi untuk menerima respon</a:t>
            </a:r>
            <a:r>
              <a:rPr lang="id-ID" sz="2400" dirty="0" smtClean="0"/>
              <a:t>.</a:t>
            </a:r>
          </a:p>
          <a:p>
            <a:pPr marL="682625" indent="-341313">
              <a:buFont typeface="Arial" pitchFamily="34" charset="0"/>
              <a:buChar char="•"/>
            </a:pPr>
            <a:r>
              <a:rPr lang="en-US" sz="2400" dirty="0" err="1" smtClean="0"/>
              <a:t>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smtClean="0"/>
              <a:t>response time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pengawasan</a:t>
            </a:r>
            <a:r>
              <a:rPr lang="en-US" sz="2400" dirty="0" smtClean="0"/>
              <a:t> DBMS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id-ID" sz="2400" dirty="0" smtClean="0"/>
              <a:t> :</a:t>
            </a:r>
            <a:r>
              <a:rPr lang="en-US" sz="2400" dirty="0" smtClean="0"/>
              <a:t> </a:t>
            </a:r>
            <a:r>
              <a:rPr lang="id-ID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aktu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akses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database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data item yang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ditunjuk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transaksi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682625" indent="-341313">
              <a:buFont typeface="Arial" pitchFamily="34" charset="0"/>
              <a:buChar char="•"/>
            </a:pPr>
            <a:r>
              <a:rPr lang="en-US" sz="2400" i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Response time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dipengaruhi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faktor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berada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bawah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pengawasan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DBMS,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penjadwalan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penundaan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komunikasi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874713" lvl="0" indent="15875"/>
            <a:endParaRPr lang="id-ID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endParaRPr lang="id-ID" sz="3200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458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i="1" dirty="0" smtClean="0"/>
              <a:t>2. </a:t>
            </a:r>
            <a:r>
              <a:rPr lang="en-US" sz="3200" b="1" i="1" dirty="0" smtClean="0"/>
              <a:t>Space utility</a:t>
            </a:r>
            <a:endParaRPr lang="id-ID" sz="3200" b="1" i="1" dirty="0" smtClean="0"/>
          </a:p>
          <a:p>
            <a:pPr marL="800100" lvl="1" indent="-438150">
              <a:buFont typeface="Arial" pitchFamily="34" charset="0"/>
              <a:buChar char="•"/>
            </a:pPr>
            <a:r>
              <a:rPr lang="en-US" sz="3200" dirty="0" err="1" smtClean="0"/>
              <a:t>Jumlah</a:t>
            </a:r>
            <a:r>
              <a:rPr lang="en-US" sz="3200" dirty="0" smtClean="0"/>
              <a:t> </a:t>
            </a:r>
            <a:r>
              <a:rPr lang="en-US" sz="3200" dirty="0" err="1" smtClean="0"/>
              <a:t>ruang</a:t>
            </a:r>
            <a:r>
              <a:rPr lang="en-US" sz="3200" dirty="0" smtClean="0"/>
              <a:t> </a:t>
            </a:r>
            <a:r>
              <a:rPr lang="en-US" sz="3200" dirty="0" err="1" smtClean="0"/>
              <a:t>penyimpanan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i="1" dirty="0" smtClean="0"/>
              <a:t>file-file database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struktur-struktur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jalur</a:t>
            </a:r>
            <a:r>
              <a:rPr lang="en-US" sz="3200" dirty="0" smtClean="0"/>
              <a:t> </a:t>
            </a:r>
            <a:r>
              <a:rPr lang="en-US" sz="3200" dirty="0" err="1" smtClean="0"/>
              <a:t>akses</a:t>
            </a:r>
            <a:r>
              <a:rPr lang="en-US" sz="3200" dirty="0" smtClean="0"/>
              <a:t>.</a:t>
            </a:r>
            <a:endParaRPr lang="id-ID" sz="32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458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i="1" dirty="0" smtClean="0"/>
              <a:t>3. </a:t>
            </a:r>
            <a:r>
              <a:rPr lang="en-US" sz="2800" b="1" i="1" dirty="0" smtClean="0"/>
              <a:t>Transaction throughput </a:t>
            </a:r>
          </a:p>
          <a:p>
            <a:pPr lvl="0" indent="287338"/>
            <a:r>
              <a:rPr lang="en-US" sz="2800" dirty="0" smtClean="0"/>
              <a:t>(</a:t>
            </a:r>
            <a:r>
              <a:rPr lang="en-US" sz="2800" dirty="0" err="1" smtClean="0"/>
              <a:t>Terobosan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file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)</a:t>
            </a:r>
          </a:p>
          <a:p>
            <a:pPr marL="723900" indent="-361950">
              <a:buFont typeface="Arial" pitchFamily="34" charset="0"/>
              <a:buChar char="•"/>
            </a:pPr>
            <a:r>
              <a:rPr lang="id-ID" sz="2800" dirty="0" smtClean="0"/>
              <a:t>R</a:t>
            </a:r>
            <a:r>
              <a:rPr lang="en-US" sz="2800" dirty="0" err="1" smtClean="0"/>
              <a:t>ata</a:t>
            </a:r>
            <a:r>
              <a:rPr lang="en-US" sz="2800" dirty="0" smtClean="0"/>
              <a:t>-rata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diproses</a:t>
            </a:r>
            <a:r>
              <a:rPr lang="en-US" sz="2800" dirty="0" smtClean="0"/>
              <a:t> per </a:t>
            </a:r>
            <a:r>
              <a:rPr lang="en-US" sz="2800" dirty="0" err="1" smtClean="0"/>
              <a:t>menit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database,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parameter </a:t>
            </a:r>
            <a:r>
              <a:rPr lang="en-US" sz="2800" dirty="0" err="1" smtClean="0"/>
              <a:t>kritis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(</a:t>
            </a:r>
            <a:r>
              <a:rPr lang="en-US" sz="2800" dirty="0" err="1" smtClean="0"/>
              <a:t>misal</a:t>
            </a:r>
            <a:r>
              <a:rPr lang="en-US" sz="2800" dirty="0" smtClean="0"/>
              <a:t> :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pemesanan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pesawat</a:t>
            </a:r>
            <a:r>
              <a:rPr lang="en-US" sz="2800" dirty="0" smtClean="0"/>
              <a:t>, bank, </a:t>
            </a:r>
            <a:r>
              <a:rPr lang="en-US" sz="2800" dirty="0" err="1" smtClean="0"/>
              <a:t>dll</a:t>
            </a:r>
            <a:r>
              <a:rPr lang="en-US" sz="2800" dirty="0" smtClean="0"/>
              <a:t>). </a:t>
            </a:r>
            <a:endParaRPr lang="id-ID" sz="2800" dirty="0" smtClean="0"/>
          </a:p>
          <a:p>
            <a:pPr marL="723900" indent="-361950">
              <a:buFont typeface="Arial" pitchFamily="34" charset="0"/>
              <a:buChar char="•"/>
            </a:pP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fase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penentuan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jalur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file-file database.</a:t>
            </a:r>
            <a:endParaRPr lang="id-ID" sz="2800" dirty="0" smtClean="0"/>
          </a:p>
          <a:p>
            <a:pPr marL="463550" indent="-176213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722313" indent="-361950">
              <a:buFont typeface="Arial" pitchFamily="34" charset="0"/>
              <a:buChar char="•"/>
            </a:pPr>
            <a:endParaRPr lang="id-ID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sz="3200" dirty="0" err="1" smtClean="0"/>
              <a:t>Lanjut</a:t>
            </a:r>
            <a:r>
              <a:rPr lang="en-US" sz="3200" dirty="0" smtClean="0"/>
              <a:t> ….</a:t>
            </a:r>
            <a:endParaRPr lang="id-ID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534400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informasi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dipisahkan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database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memerlukan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langkah-langkah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jelas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352425" indent="-3524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Langkah-langkah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siklus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hidup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informasi</a:t>
            </a:r>
            <a:r>
              <a:rPr lang="id-ID" sz="2800" b="1" dirty="0" smtClean="0"/>
              <a:t>.</a:t>
            </a:r>
            <a:endParaRPr lang="id-ID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r>
              <a:rPr lang="id-ID" sz="3200" b="1" dirty="0" smtClean="0"/>
              <a:t>Fase</a:t>
            </a:r>
            <a:r>
              <a:rPr lang="en-US" sz="3200" b="1" dirty="0" smtClean="0"/>
              <a:t> </a:t>
            </a:r>
            <a:r>
              <a:rPr lang="id-ID" sz="3200" b="1" dirty="0" smtClean="0"/>
              <a:t>6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Implementasi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database</a:t>
            </a:r>
            <a:endParaRPr lang="id-ID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95637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Font typeface="Arial" pitchFamily="34" charset="0"/>
              <a:buChar char="•"/>
            </a:pP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logik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penyataan</a:t>
            </a:r>
            <a:r>
              <a:rPr lang="en-US" sz="2800" dirty="0" smtClean="0"/>
              <a:t> DDL </a:t>
            </a:r>
            <a:r>
              <a:rPr lang="en-US" sz="2800" dirty="0" err="1" smtClean="0"/>
              <a:t>dan</a:t>
            </a:r>
            <a:r>
              <a:rPr lang="en-US" sz="2800" dirty="0" smtClean="0"/>
              <a:t> SDL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database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file–file database yang </a:t>
            </a: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kosong</a:t>
            </a:r>
            <a:r>
              <a:rPr lang="id-ID" sz="2800" smtClean="0"/>
              <a:t>, k</a:t>
            </a:r>
            <a:r>
              <a:rPr lang="en-US" sz="2800" dirty="0" err="1" smtClean="0"/>
              <a:t>emudian</a:t>
            </a:r>
            <a:r>
              <a:rPr lang="en-US" sz="2800" dirty="0" smtClean="0"/>
              <a:t> </a:t>
            </a:r>
            <a:r>
              <a:rPr lang="en-US" sz="2800" i="1" dirty="0" smtClean="0"/>
              <a:t>database </a:t>
            </a:r>
            <a:r>
              <a:rPr lang="en-US" sz="2800" dirty="0" err="1" smtClean="0"/>
              <a:t>dimuat</a:t>
            </a:r>
            <a:r>
              <a:rPr lang="en-US" sz="2800" dirty="0" smtClean="0"/>
              <a:t> /</a:t>
            </a:r>
            <a:r>
              <a:rPr lang="en-US" sz="2800" dirty="0" err="1" smtClean="0"/>
              <a:t>disatukan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datanya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360363" indent="-263525">
              <a:buFont typeface="Arial" pitchFamily="34" charset="0"/>
              <a:buChar char="•"/>
            </a:pPr>
            <a:r>
              <a:rPr lang="en-US" sz="2800" dirty="0" err="1" smtClean="0"/>
              <a:t>Jika</a:t>
            </a:r>
            <a:r>
              <a:rPr lang="en-US" sz="2800" dirty="0" smtClean="0"/>
              <a:t> data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dirubah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, </a:t>
            </a:r>
            <a:r>
              <a:rPr lang="en-US" sz="2800" dirty="0" err="1" smtClean="0"/>
              <a:t>perubahan-perubahan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rutin</a:t>
            </a:r>
            <a:r>
              <a:rPr lang="en-US" sz="2800" dirty="0" smtClean="0"/>
              <a:t>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format </a:t>
            </a:r>
            <a:r>
              <a:rPr lang="en-US" sz="2800" dirty="0" err="1" smtClean="0"/>
              <a:t>ulang</a:t>
            </a:r>
            <a:r>
              <a:rPr lang="en-US" sz="2800" dirty="0" smtClean="0"/>
              <a:t> </a:t>
            </a:r>
            <a:r>
              <a:rPr lang="en-US" sz="2800" dirty="0" err="1" smtClean="0"/>
              <a:t>datanya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dimasukkan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i="1" dirty="0" smtClean="0"/>
              <a:t>database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baru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361950" indent="-361950"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0"/>
              </a:spcBef>
            </a:pP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US" sz="2800" dirty="0" err="1" smtClean="0"/>
              <a:t>Transaksi-transaksi</a:t>
            </a:r>
            <a:r>
              <a:rPr lang="en-US" sz="2800" dirty="0" smtClean="0"/>
              <a:t> </a:t>
            </a:r>
            <a:r>
              <a:rPr lang="en-US" sz="2800" i="1" dirty="0" smtClean="0"/>
              <a:t>database </a:t>
            </a:r>
            <a:r>
              <a:rPr lang="en-US" sz="2800" dirty="0" err="1" smtClean="0"/>
              <a:t>sekarang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programmmer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.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en-US" sz="2800" dirty="0" err="1" smtClean="0"/>
              <a:t>Spesifikasi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konseptual</a:t>
            </a:r>
            <a:r>
              <a:rPr lang="en-US" sz="2800" dirty="0" smtClean="0"/>
              <a:t> </a:t>
            </a:r>
            <a:r>
              <a:rPr lang="en-US" sz="2800" dirty="0" err="1" smtClean="0"/>
              <a:t>diuji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dihubungkan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kode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perintah-perintah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embedded</a:t>
            </a:r>
            <a:r>
              <a:rPr lang="en-US" sz="2800" dirty="0" smtClean="0"/>
              <a:t> DML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diuji</a:t>
            </a:r>
            <a:r>
              <a:rPr lang="en-US" sz="2800" dirty="0" smtClean="0"/>
              <a:t>. </a:t>
            </a:r>
            <a:endParaRPr lang="id-ID" sz="2800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transaksi-transaksi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siap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i="1" dirty="0" smtClean="0"/>
              <a:t>database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selesai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operasional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i="1" dirty="0" smtClean="0"/>
              <a:t>database</a:t>
            </a:r>
            <a:r>
              <a:rPr lang="en-US" sz="2800" dirty="0" smtClean="0"/>
              <a:t> </a:t>
            </a:r>
            <a:r>
              <a:rPr lang="en-US" sz="2800" dirty="0" err="1" smtClean="0"/>
              <a:t>dimulai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360363" indent="-360363">
              <a:buFont typeface="Arial" pitchFamily="34" charset="0"/>
              <a:buChar char="•"/>
            </a:pPr>
            <a:endParaRPr lang="id-ID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 err="1" smtClean="0"/>
              <a:t>Siklus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hidup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Informasi</a:t>
            </a:r>
            <a:endParaRPr lang="id-ID" sz="3200" b="1" dirty="0"/>
          </a:p>
        </p:txBody>
      </p:sp>
      <p:pic>
        <p:nvPicPr>
          <p:cNvPr id="4" name="Picture 2" descr="http://4.bp.blogspot.com/-gj4gpY0EzIo/TtXuFsLzjMI/AAAAAAAAADI/Pay2aW8Hrb8/s1600/Untitled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914400"/>
            <a:ext cx="7029450" cy="53911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ateri Kuliah S1\Materi Ajar Manajemen Bata Base ( RMIK )\Materi\3d-man-writing-database-plan-274720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762000"/>
            <a:ext cx="3505200" cy="472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1. Database Planning ( </a:t>
            </a:r>
            <a:r>
              <a:rPr lang="en-US" sz="3200" dirty="0" err="1" smtClean="0"/>
              <a:t>Perencanaan</a:t>
            </a:r>
            <a:r>
              <a:rPr lang="en-US" sz="3200" dirty="0" smtClean="0"/>
              <a:t> Database)</a:t>
            </a:r>
            <a:endParaRPr lang="id-ID" sz="3200" dirty="0"/>
          </a:p>
        </p:txBody>
      </p:sp>
      <p:sp>
        <p:nvSpPr>
          <p:cNvPr id="4" name="Rectangle 3"/>
          <p:cNvSpPr/>
          <p:nvPr/>
        </p:nvSpPr>
        <p:spPr>
          <a:xfrm>
            <a:off x="330200" y="914400"/>
            <a:ext cx="546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>
              <a:buFont typeface="Arial" pitchFamily="34" charset="0"/>
              <a:buChar char="•"/>
            </a:pPr>
            <a:r>
              <a:rPr lang="en-US" i="1" dirty="0" smtClean="0"/>
              <a:t>Database Planning </a:t>
            </a:r>
            <a:r>
              <a:rPr lang="id-ID" dirty="0" smtClean="0"/>
              <a:t> meliputi kegiatan </a:t>
            </a:r>
            <a:r>
              <a:rPr lang="id-ID" b="1" dirty="0" smtClean="0"/>
              <a:t>tahapan siklus pengembangan sistem database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id-ID" dirty="0" smtClean="0"/>
              <a:t> direalisasikan dengan </a:t>
            </a:r>
            <a:r>
              <a:rPr lang="id-ID" b="1" dirty="0" smtClean="0"/>
              <a:t>efektif  dan efisien</a:t>
            </a:r>
            <a:r>
              <a:rPr lang="id-ID" dirty="0" smtClean="0"/>
              <a:t>.</a:t>
            </a:r>
            <a:endParaRPr lang="en-US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id-ID" dirty="0" smtClean="0"/>
              <a:t>Fase ini harus terintegrasi dengan keseluruhan strategi Sistem Informasi organisasi.</a:t>
            </a:r>
            <a:endParaRPr lang="en-US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id-ID" dirty="0" smtClean="0"/>
              <a:t>Langkah pertama dalam </a:t>
            </a:r>
            <a:r>
              <a:rPr lang="en-US" i="1" dirty="0" smtClean="0"/>
              <a:t>Database</a:t>
            </a:r>
            <a:r>
              <a:rPr lang="en-US" dirty="0" smtClean="0"/>
              <a:t> </a:t>
            </a:r>
            <a:r>
              <a:rPr lang="en-US" i="1" dirty="0" err="1" smtClean="0"/>
              <a:t>Planing</a:t>
            </a:r>
            <a:r>
              <a:rPr lang="id-ID" dirty="0" smtClean="0"/>
              <a:t> </a:t>
            </a:r>
            <a:r>
              <a:rPr lang="en-US" dirty="0" err="1" smtClean="0"/>
              <a:t>yaitu</a:t>
            </a:r>
            <a:r>
              <a:rPr lang="id-ID" dirty="0" smtClean="0"/>
              <a:t> </a:t>
            </a:r>
            <a:r>
              <a:rPr lang="id-ID" b="1" dirty="0" smtClean="0"/>
              <a:t>menentukan pernyataan misi dan tujuan</a:t>
            </a:r>
            <a:r>
              <a:rPr lang="id-ID" dirty="0" smtClean="0"/>
              <a:t> untuk sistem database</a:t>
            </a:r>
            <a:r>
              <a:rPr lang="en-US" dirty="0" smtClean="0"/>
              <a:t>, </a:t>
            </a:r>
            <a:r>
              <a:rPr lang="en-US" dirty="0" err="1" smtClean="0"/>
              <a:t>meliputi</a:t>
            </a:r>
            <a:r>
              <a:rPr lang="id-ID" dirty="0" smtClean="0"/>
              <a:t> </a:t>
            </a:r>
            <a:r>
              <a:rPr lang="en-US" dirty="0" smtClean="0"/>
              <a:t>: </a:t>
            </a:r>
          </a:p>
          <a:p>
            <a:pPr marL="635000" indent="-292100" defTabSz="406400">
              <a:buFont typeface="Wingdings" pitchFamily="2" charset="2"/>
              <a:buChar char="ü"/>
            </a:pPr>
            <a:r>
              <a:rPr lang="en-US" dirty="0" smtClean="0"/>
              <a:t>M</a:t>
            </a:r>
            <a:r>
              <a:rPr lang="nn-NO" dirty="0" smtClean="0"/>
              <a:t>enentukan  </a:t>
            </a:r>
            <a:r>
              <a:rPr lang="nn-NO" b="1" dirty="0" smtClean="0"/>
              <a:t>tujuan  utama sistem  basis  data</a:t>
            </a:r>
            <a:r>
              <a:rPr lang="id-ID" dirty="0" smtClean="0"/>
              <a:t>.</a:t>
            </a:r>
            <a:r>
              <a:rPr lang="nn-NO" dirty="0" smtClean="0"/>
              <a:t> </a:t>
            </a:r>
            <a:endParaRPr lang="en-US" dirty="0" smtClean="0"/>
          </a:p>
          <a:p>
            <a:pPr marL="635000" indent="-292100">
              <a:buFont typeface="Wingdings" pitchFamily="2" charset="2"/>
              <a:buChar char="ü"/>
            </a:pPr>
            <a:r>
              <a:rPr lang="en-US" dirty="0" err="1" smtClean="0"/>
              <a:t>Membantu</a:t>
            </a:r>
            <a:r>
              <a:rPr lang="en-US" dirty="0" smtClean="0"/>
              <a:t>  </a:t>
            </a:r>
            <a:r>
              <a:rPr lang="en-US" b="1" dirty="0" err="1" smtClean="0"/>
              <a:t>menjelaskan</a:t>
            </a:r>
            <a:r>
              <a:rPr lang="en-US" b="1" dirty="0" smtClean="0"/>
              <a:t> </a:t>
            </a: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Database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menyediakan</a:t>
            </a:r>
            <a:r>
              <a:rPr lang="en-US" b="1" dirty="0" smtClean="0"/>
              <a:t> </a:t>
            </a:r>
            <a:r>
              <a:rPr lang="en-US" b="1" dirty="0" err="1" smtClean="0"/>
              <a:t>cara</a:t>
            </a:r>
            <a:r>
              <a:rPr lang="en-US" b="1" dirty="0" smtClean="0"/>
              <a:t> yang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menciptakan</a:t>
            </a:r>
            <a:r>
              <a:rPr lang="en-US" dirty="0" smtClean="0"/>
              <a:t>  </a:t>
            </a:r>
            <a:r>
              <a:rPr lang="en-US" dirty="0" err="1" smtClean="0"/>
              <a:t>suatu</a:t>
            </a:r>
            <a:r>
              <a:rPr lang="en-US" dirty="0" smtClean="0"/>
              <a:t>  basis  data  yang  </a:t>
            </a:r>
            <a:r>
              <a:rPr lang="en-US" dirty="0" err="1" smtClean="0"/>
              <a:t>efektif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  </a:t>
            </a:r>
          </a:p>
          <a:p>
            <a:pPr marL="635000" indent="-292100">
              <a:buFont typeface="Wingdings" pitchFamily="2" charset="2"/>
              <a:buChar char="ü"/>
            </a:pPr>
            <a:r>
              <a:rPr lang="id-ID" dirty="0" smtClean="0"/>
              <a:t>Menentukan </a:t>
            </a:r>
            <a:r>
              <a:rPr lang="id-ID" i="1" dirty="0" smtClean="0"/>
              <a:t>Mission  objective</a:t>
            </a:r>
            <a:r>
              <a:rPr lang="id-ID" dirty="0" smtClean="0"/>
              <a:t>.  Setiap  </a:t>
            </a:r>
            <a:r>
              <a:rPr lang="id-ID" b="1" i="1" dirty="0" smtClean="0"/>
              <a:t>mission</a:t>
            </a:r>
            <a:r>
              <a:rPr lang="en-US" b="1" i="1" dirty="0" smtClean="0"/>
              <a:t> </a:t>
            </a:r>
            <a:r>
              <a:rPr lang="id-ID" b="1" i="1" dirty="0" smtClean="0"/>
              <a:t>objective</a:t>
            </a:r>
            <a:r>
              <a:rPr lang="id-ID" dirty="0" smtClean="0"/>
              <a:t>  harus  </a:t>
            </a:r>
            <a:r>
              <a:rPr lang="id-ID" b="1" dirty="0" smtClean="0"/>
              <a:t>mengidentifikasi  tugas-tugas </a:t>
            </a:r>
            <a:r>
              <a:rPr lang="id-ID" dirty="0" smtClean="0"/>
              <a:t> tertentu  yang</a:t>
            </a:r>
            <a:r>
              <a:rPr lang="en-US" dirty="0" smtClean="0"/>
              <a:t> </a:t>
            </a:r>
            <a:r>
              <a:rPr lang="id-ID" dirty="0" smtClean="0"/>
              <a:t>akan didukung oleh Database.</a:t>
            </a:r>
            <a:endParaRPr lang="id-ID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2. System </a:t>
            </a:r>
            <a:r>
              <a:rPr lang="id-ID" sz="3200" smtClean="0"/>
              <a:t>D</a:t>
            </a:r>
            <a:r>
              <a:rPr lang="en-US" sz="3200" smtClean="0"/>
              <a:t>efinition</a:t>
            </a: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533400" y="9144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>
              <a:buFont typeface="Arial" pitchFamily="34" charset="0"/>
              <a:buChar char="•"/>
            </a:pP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batasan-batasan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b="1" dirty="0" smtClean="0"/>
              <a:t> </a:t>
            </a:r>
            <a:r>
              <a:rPr lang="id-ID" sz="2400" b="1" dirty="0" smtClean="0"/>
              <a:t>ruang lingkup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aplikasi</a:t>
            </a:r>
            <a:r>
              <a:rPr lang="en-US" sz="2400" b="1" dirty="0" smtClean="0"/>
              <a:t> database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sudut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</a:t>
            </a:r>
            <a:r>
              <a:rPr lang="en-US" sz="2400" dirty="0" smtClean="0"/>
              <a:t> user.</a:t>
            </a:r>
            <a:endParaRPr lang="id-ID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n-US" sz="2400" b="1" dirty="0" err="1" smtClean="0"/>
              <a:t>Pendefinisian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ruang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lingkup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 database  </a:t>
            </a:r>
            <a:r>
              <a:rPr lang="en-US" sz="2400" dirty="0" smtClean="0"/>
              <a:t>( </a:t>
            </a:r>
            <a:r>
              <a:rPr lang="en-US" sz="2400" dirty="0" err="1" smtClean="0"/>
              <a:t>misal</a:t>
            </a:r>
            <a:r>
              <a:rPr lang="en-US" sz="2400" dirty="0" smtClean="0"/>
              <a:t>  </a:t>
            </a:r>
            <a:r>
              <a:rPr lang="en-US" sz="2400" b="1" dirty="0" smtClean="0"/>
              <a:t>user yang </a:t>
            </a:r>
            <a:r>
              <a:rPr lang="en-US" sz="2400" b="1" dirty="0" err="1" smtClean="0"/>
              <a:t>terlibat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aplikasi-aplikasi</a:t>
            </a:r>
            <a:r>
              <a:rPr lang="id-ID" sz="2400" b="1" dirty="0" smtClean="0"/>
              <a:t>,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dsb</a:t>
            </a:r>
            <a:r>
              <a:rPr lang="en-US" sz="2400" dirty="0" smtClean="0"/>
              <a:t>)</a:t>
            </a:r>
          </a:p>
          <a:p>
            <a:pPr marL="352425" indent="-352425">
              <a:buFont typeface="Arial" pitchFamily="34" charset="0"/>
              <a:buChar char="•"/>
            </a:pPr>
            <a:r>
              <a:rPr lang="en-US" sz="2400" b="1" i="1" dirty="0" err="1" smtClean="0"/>
              <a:t>Sistem</a:t>
            </a:r>
            <a:r>
              <a:rPr lang="en-US" sz="2400" b="1" i="1" dirty="0" smtClean="0"/>
              <a:t> Definition </a:t>
            </a:r>
            <a:r>
              <a:rPr lang="en-US" sz="2400" b="1" dirty="0" err="1" smtClean="0"/>
              <a:t>meliputi</a:t>
            </a:r>
            <a:r>
              <a:rPr lang="en-US" sz="2400" b="1" dirty="0" smtClean="0"/>
              <a:t> :</a:t>
            </a:r>
            <a:endParaRPr lang="en-US" sz="2400" b="1" dirty="0" smtClean="0"/>
          </a:p>
          <a:p>
            <a:pPr marL="571500" indent="-279400">
              <a:buFontTx/>
              <a:buChar char="-"/>
            </a:pP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id-ID" sz="2400" dirty="0" smtClean="0"/>
              <a:t>dengan sistem informasi lain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id-ID" sz="2400" dirty="0" smtClean="0"/>
              <a:t>organisasi</a:t>
            </a:r>
            <a:r>
              <a:rPr lang="en-US" sz="2400" dirty="0" smtClean="0"/>
              <a:t>.</a:t>
            </a:r>
          </a:p>
          <a:p>
            <a:pPr marL="571500" indent="-279400">
              <a:buFontTx/>
              <a:buChar char="-"/>
            </a:pPr>
            <a:r>
              <a:rPr lang="en-US" sz="2400" dirty="0" smtClean="0"/>
              <a:t>Mere</a:t>
            </a:r>
            <a:r>
              <a:rPr lang="id-ID" sz="2400" dirty="0" smtClean="0"/>
              <a:t>ncanakan </a:t>
            </a:r>
            <a:r>
              <a:rPr lang="en-US" sz="2400" dirty="0" smtClean="0"/>
              <a:t> </a:t>
            </a:r>
            <a:r>
              <a:rPr lang="id-ID" sz="2400" dirty="0" smtClean="0"/>
              <a:t>sistem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id-ID" sz="2400" dirty="0" smtClean="0"/>
              <a:t>yang akan </a:t>
            </a:r>
            <a:r>
              <a:rPr lang="en-US" sz="2400" dirty="0" err="1" smtClean="0"/>
              <a:t>kembangkan</a:t>
            </a:r>
            <a:r>
              <a:rPr lang="id-ID" sz="2400" dirty="0" smtClean="0"/>
              <a:t> sekarang dan di</a:t>
            </a:r>
            <a:r>
              <a:rPr lang="en-US" sz="2400" dirty="0" smtClean="0"/>
              <a:t> </a:t>
            </a:r>
            <a:r>
              <a:rPr lang="id-ID" sz="2400" dirty="0" smtClean="0"/>
              <a:t>masa depan</a:t>
            </a:r>
            <a:r>
              <a:rPr lang="en-US" sz="2400" dirty="0" smtClean="0"/>
              <a:t>.</a:t>
            </a:r>
          </a:p>
          <a:p>
            <a:pPr marL="571500" indent="-279400">
              <a:buFontTx/>
              <a:buChar char="-"/>
            </a:pPr>
            <a:r>
              <a:rPr lang="id-ID" sz="2400" dirty="0" smtClean="0"/>
              <a:t>Siapa pengguna sekarang dan di masa depan.</a:t>
            </a:r>
            <a:endParaRPr lang="en-US" sz="24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Image result for pengumpulan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5181600"/>
            <a:ext cx="1733550" cy="1676400"/>
          </a:xfrm>
          <a:prstGeom prst="rect">
            <a:avLst/>
          </a:prstGeom>
          <a:noFill/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3. Requirements Collection And Analysis</a:t>
            </a:r>
            <a:endParaRPr lang="id-ID" sz="3200" dirty="0" smtClean="0"/>
          </a:p>
          <a:p>
            <a:pPr algn="ctr"/>
            <a:r>
              <a:rPr lang="id-ID" sz="3200" dirty="0" smtClean="0"/>
              <a:t> ( Pengumpulan Kebutuhan Dan Analisa</a:t>
            </a:r>
            <a:r>
              <a:rPr lang="en-US" sz="3200" dirty="0" smtClean="0"/>
              <a:t> </a:t>
            </a:r>
            <a:r>
              <a:rPr lang="id-ID" sz="3200" dirty="0" smtClean="0"/>
              <a:t>)</a:t>
            </a:r>
          </a:p>
          <a:p>
            <a:pPr algn="ctr"/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457200" y="13430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d-ID" sz="2400" dirty="0" smtClean="0"/>
              <a:t>Tahap  ini</a:t>
            </a:r>
            <a:r>
              <a:rPr lang="en-US" sz="2400" dirty="0" smtClean="0"/>
              <a:t> </a:t>
            </a:r>
            <a:r>
              <a:rPr lang="id-ID" sz="2400" dirty="0" smtClean="0"/>
              <a:t>melibatkan  </a:t>
            </a:r>
            <a:r>
              <a:rPr lang="id-ID" sz="2400" b="1" dirty="0" smtClean="0"/>
              <a:t>pengumpulan  </a:t>
            </a:r>
            <a:r>
              <a:rPr lang="en-US" sz="2400" b="1" dirty="0" smtClean="0"/>
              <a:t>data </a:t>
            </a:r>
            <a:r>
              <a:rPr lang="id-ID" sz="2400" b="1" dirty="0" smtClean="0"/>
              <a:t>dan  analisis  informasi  </a:t>
            </a:r>
            <a:r>
              <a:rPr lang="id-ID" sz="2400" dirty="0" smtClean="0"/>
              <a:t>tentang</a:t>
            </a:r>
            <a:r>
              <a:rPr lang="en-US" sz="2400" dirty="0" smtClean="0"/>
              <a:t> </a:t>
            </a:r>
            <a:r>
              <a:rPr lang="id-ID" sz="2400" b="1" dirty="0" smtClean="0"/>
              <a:t>bagian-bagian  perusahaan  yang  akan  dilayani  oleh  Database</a:t>
            </a:r>
            <a:r>
              <a:rPr lang="id-ID" sz="2400" dirty="0" smtClean="0"/>
              <a:t>. 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d-ID" sz="2400" dirty="0" smtClean="0"/>
              <a:t>Informasi  didapatkan  dari  setiap  user  view  utama,</a:t>
            </a:r>
            <a:r>
              <a:rPr lang="en-US" sz="2400" dirty="0" smtClean="0"/>
              <a:t> </a:t>
            </a:r>
            <a:r>
              <a:rPr lang="id-ID" sz="2400" dirty="0" smtClean="0"/>
              <a:t>termasuk:</a:t>
            </a:r>
          </a:p>
          <a:p>
            <a:pPr marL="749300" indent="-406400">
              <a:buFont typeface="Wingdings" pitchFamily="2" charset="2"/>
              <a:buChar char="ü"/>
            </a:pPr>
            <a:r>
              <a:rPr lang="id-ID" sz="2400" dirty="0" smtClean="0"/>
              <a:t>Deskripsi data yang digunakan dan dihasilkan</a:t>
            </a:r>
            <a:endParaRPr lang="en-US" sz="2400" dirty="0" smtClean="0"/>
          </a:p>
          <a:p>
            <a:pPr marL="749300" indent="-406400">
              <a:buFont typeface="Wingdings" pitchFamily="2" charset="2"/>
              <a:buChar char="ü"/>
            </a:pPr>
            <a:r>
              <a:rPr lang="id-ID" sz="2400" dirty="0" smtClean="0"/>
              <a:t>Rincian bagaimana data digunakan dan dihasilkan.</a:t>
            </a:r>
            <a:endParaRPr lang="en-US" sz="2400" dirty="0" smtClean="0"/>
          </a:p>
          <a:p>
            <a:pPr marL="749300" indent="-406400">
              <a:buFont typeface="Wingdings" pitchFamily="2" charset="2"/>
              <a:buChar char="ü"/>
            </a:pPr>
            <a:r>
              <a:rPr lang="en-US" sz="2400" dirty="0" smtClean="0"/>
              <a:t>K</a:t>
            </a:r>
            <a:r>
              <a:rPr lang="id-ID" sz="2400" dirty="0" smtClean="0"/>
              <a:t>ebutuhan  tambahan  lainnya  untuk  aplikasi  </a:t>
            </a:r>
            <a:r>
              <a:rPr lang="en-US" sz="2400" dirty="0" smtClean="0"/>
              <a:t>database</a:t>
            </a:r>
            <a:r>
              <a:rPr lang="id-ID" sz="2400" dirty="0" smtClean="0"/>
              <a:t> yang baru.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d-ID" sz="2400" dirty="0" smtClean="0"/>
              <a:t>Informasi  ini  kemudian  </a:t>
            </a:r>
            <a:r>
              <a:rPr lang="id-ID" sz="2400" b="1" dirty="0" smtClean="0"/>
              <a:t>dianalisis  untuk  mengidentifikasi</a:t>
            </a:r>
            <a:r>
              <a:rPr lang="en-US" sz="2400" b="1" dirty="0" smtClean="0"/>
              <a:t> </a:t>
            </a:r>
            <a:r>
              <a:rPr lang="id-ID" sz="2400" b="1" dirty="0" smtClean="0"/>
              <a:t>kebutuhan-kebutuhan</a:t>
            </a:r>
            <a:r>
              <a:rPr lang="id-ID" sz="2400" dirty="0" smtClean="0"/>
              <a:t>  yang  akan  </a:t>
            </a:r>
            <a:r>
              <a:rPr lang="id-ID" sz="2400" b="1" dirty="0" smtClean="0"/>
              <a:t>disertakan  dalam</a:t>
            </a:r>
            <a:r>
              <a:rPr lang="en-US" sz="2400" b="1" dirty="0" smtClean="0"/>
              <a:t> </a:t>
            </a:r>
            <a:r>
              <a:rPr lang="id-ID" sz="2400" b="1" dirty="0" smtClean="0"/>
              <a:t>aplikasi Database yang baru.</a:t>
            </a:r>
            <a:endParaRPr lang="id-ID" sz="2400" b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2598</Words>
  <Application>Microsoft Office PowerPoint</Application>
  <PresentationFormat>On-screen Show (4:3)</PresentationFormat>
  <Paragraphs>278</Paragraphs>
  <Slides>51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VISIO</vt:lpstr>
      <vt:lpstr>Perancangan Database</vt:lpstr>
      <vt:lpstr>Database System Development Live cycle ( SDLC)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Strategi dalam perancangan skema konseptual </vt:lpstr>
      <vt:lpstr>Slide 32</vt:lpstr>
      <vt:lpstr>Pendekatan Perancangan Skema Konseptual atl :</vt:lpstr>
      <vt:lpstr>ILUSTRASI PENDEKATAN TERPUSAT</vt:lpstr>
      <vt:lpstr>Slide 35</vt:lpstr>
      <vt:lpstr>ILUSTRASI PENDEKATAN INTEGRASI VIEW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tiobuki</dc:creator>
  <cp:lastModifiedBy>Setyo Budi</cp:lastModifiedBy>
  <cp:revision>701</cp:revision>
  <dcterms:created xsi:type="dcterms:W3CDTF">2014-04-02T07:01:37Z</dcterms:created>
  <dcterms:modified xsi:type="dcterms:W3CDTF">2015-06-04T11:25:06Z</dcterms:modified>
</cp:coreProperties>
</file>