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ato" charset="1" panose="020F0502020204030203"/>
      <p:regular r:id="rId10"/>
    </p:embeddedFont>
    <p:embeddedFont>
      <p:font typeface="Lato Bold" charset="1" panose="020F0502020204030203"/>
      <p:regular r:id="rId11"/>
    </p:embeddedFont>
    <p:embeddedFont>
      <p:font typeface="Lato Italics" charset="1" panose="020F0502020204030203"/>
      <p:regular r:id="rId12"/>
    </p:embeddedFont>
    <p:embeddedFont>
      <p:font typeface="Lato Bold Italics" charset="1" panose="020F0502020204030203"/>
      <p:regular r:id="rId13"/>
    </p:embeddedFont>
    <p:embeddedFont>
      <p:font typeface="Poppins ExtraBold" charset="1" panose="00000900000000000000"/>
      <p:regular r:id="rId14"/>
    </p:embeddedFont>
    <p:embeddedFont>
      <p:font typeface="Poppins ExtraBold Bold" charset="1" panose="00000A00000000000000"/>
      <p:regular r:id="rId15"/>
    </p:embeddedFont>
    <p:embeddedFont>
      <p:font typeface="Poppins ExtraBold Italics" charset="1" panose="00000900000000000000"/>
      <p:regular r:id="rId16"/>
    </p:embeddedFont>
    <p:embeddedFont>
      <p:font typeface="Poppins ExtraBold Bold Italics" charset="1" panose="00000A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5004959" y="1860459"/>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143419" y="8163269"/>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499815" y="1028700"/>
            <a:ext cx="766692" cy="639839"/>
          </a:xfrm>
          <a:prstGeom prst="rect">
            <a:avLst/>
          </a:prstGeom>
        </p:spPr>
      </p:pic>
      <p:sp>
        <p:nvSpPr>
          <p:cNvPr name="TextBox 9" id="9"/>
          <p:cNvSpPr txBox="true"/>
          <p:nvPr/>
        </p:nvSpPr>
        <p:spPr>
          <a:xfrm rot="0">
            <a:off x="603018" y="3469487"/>
            <a:ext cx="13484954" cy="1190625"/>
          </a:xfrm>
          <a:prstGeom prst="rect">
            <a:avLst/>
          </a:prstGeom>
        </p:spPr>
        <p:txBody>
          <a:bodyPr anchor="t" rtlCol="false" tIns="0" lIns="0" bIns="0" rIns="0">
            <a:spAutoFit/>
          </a:bodyPr>
          <a:lstStyle/>
          <a:p>
            <a:pPr>
              <a:lnSpc>
                <a:spcPts val="8400"/>
              </a:lnSpc>
            </a:pPr>
            <a:r>
              <a:rPr lang="en-US" sz="8000" spc="800">
                <a:solidFill>
                  <a:srgbClr val="5271FF"/>
                </a:solidFill>
                <a:latin typeface="Poppins ExtraBold Bold"/>
              </a:rPr>
              <a:t>NORTHWIND DATASET</a:t>
            </a:r>
          </a:p>
        </p:txBody>
      </p:sp>
      <p:sp>
        <p:nvSpPr>
          <p:cNvPr name="TextBox 10" id="10"/>
          <p:cNvSpPr txBox="true"/>
          <p:nvPr/>
        </p:nvSpPr>
        <p:spPr>
          <a:xfrm rot="0">
            <a:off x="603018" y="4688688"/>
            <a:ext cx="12616379" cy="1190625"/>
          </a:xfrm>
          <a:prstGeom prst="rect">
            <a:avLst/>
          </a:prstGeom>
        </p:spPr>
        <p:txBody>
          <a:bodyPr anchor="t" rtlCol="false" tIns="0" lIns="0" bIns="0" rIns="0">
            <a:spAutoFit/>
          </a:bodyPr>
          <a:lstStyle/>
          <a:p>
            <a:pPr>
              <a:lnSpc>
                <a:spcPts val="8400"/>
              </a:lnSpc>
            </a:pPr>
            <a:r>
              <a:rPr lang="en-US" sz="8000" spc="400">
                <a:solidFill>
                  <a:srgbClr val="2B4A9D"/>
                </a:solidFill>
                <a:latin typeface="Poppins ExtraBold Bold"/>
              </a:rPr>
              <a:t>ANALYSIS USING SQL</a:t>
            </a:r>
          </a:p>
        </p:txBody>
      </p:sp>
      <p:sp>
        <p:nvSpPr>
          <p:cNvPr name="TextBox 11" id="11"/>
          <p:cNvSpPr txBox="true"/>
          <p:nvPr/>
        </p:nvSpPr>
        <p:spPr>
          <a:xfrm rot="0">
            <a:off x="1609209" y="6819918"/>
            <a:ext cx="12616379" cy="523875"/>
          </a:xfrm>
          <a:prstGeom prst="rect">
            <a:avLst/>
          </a:prstGeom>
        </p:spPr>
        <p:txBody>
          <a:bodyPr anchor="t" rtlCol="false" tIns="0" lIns="0" bIns="0" rIns="0">
            <a:spAutoFit/>
          </a:bodyPr>
          <a:lstStyle/>
          <a:p>
            <a:pPr>
              <a:lnSpc>
                <a:spcPts val="4200"/>
              </a:lnSpc>
            </a:pPr>
            <a:r>
              <a:rPr lang="en-US" sz="3000" spc="300">
                <a:solidFill>
                  <a:srgbClr val="000000"/>
                </a:solidFill>
                <a:latin typeface="Lato"/>
              </a:rPr>
              <a:t>ASEP PURNAMA</a:t>
            </a:r>
          </a:p>
        </p:txBody>
      </p:sp>
      <p:pic>
        <p:nvPicPr>
          <p:cNvPr name="Picture 12" id="12"/>
          <p:cNvPicPr>
            <a:picLocks noChangeAspect="true"/>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34433" y="1004889"/>
            <a:ext cx="12993464" cy="2102579"/>
          </a:xfrm>
          <a:prstGeom prst="rect">
            <a:avLst/>
          </a:prstGeom>
        </p:spPr>
      </p:pic>
      <p:grpSp>
        <p:nvGrpSpPr>
          <p:cNvPr name="Group 13" id="13"/>
          <p:cNvGrpSpPr/>
          <p:nvPr/>
        </p:nvGrpSpPr>
        <p:grpSpPr>
          <a:xfrm rot="0">
            <a:off x="0" y="0"/>
            <a:ext cx="541602" cy="10287000"/>
            <a:chOff x="0" y="0"/>
            <a:chExt cx="157867" cy="2998468"/>
          </a:xfrm>
        </p:grpSpPr>
        <p:sp>
          <p:nvSpPr>
            <p:cNvPr name="Freeform 14" id="14"/>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402916" y="-3055470"/>
            <a:ext cx="5770168" cy="5770168"/>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4" id="4"/>
          <p:cNvGrpSpPr/>
          <p:nvPr/>
        </p:nvGrpSpPr>
        <p:grpSpPr>
          <a:xfrm rot="0">
            <a:off x="0" y="8653654"/>
            <a:ext cx="1635964" cy="163334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1309" y="1309"/>
            <a:ext cx="1635964" cy="1633346"/>
            <a:chOff x="0" y="0"/>
            <a:chExt cx="6350000" cy="6339840"/>
          </a:xfrm>
        </p:grpSpPr>
        <p:sp>
          <p:nvSpPr>
            <p:cNvPr name="Freeform 7" id="7"/>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0" r="0" b="0"/>
          <a:stretch>
            <a:fillRect/>
          </a:stretch>
        </p:blipFill>
        <p:spPr>
          <a:xfrm flipH="false" flipV="false" rot="0">
            <a:off x="2106692" y="5567475"/>
            <a:ext cx="6206803" cy="3728248"/>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9566915" y="5567475"/>
            <a:ext cx="6668650" cy="3690825"/>
          </a:xfrm>
          <a:prstGeom prst="rect">
            <a:avLst/>
          </a:prstGeom>
        </p:spPr>
      </p:pic>
      <p:sp>
        <p:nvSpPr>
          <p:cNvPr name="TextBox 10" id="10"/>
          <p:cNvSpPr txBox="true"/>
          <p:nvPr/>
        </p:nvSpPr>
        <p:spPr>
          <a:xfrm rot="0">
            <a:off x="2106692" y="4615068"/>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TABLE RESULT</a:t>
            </a:r>
          </a:p>
        </p:txBody>
      </p:sp>
      <p:pic>
        <p:nvPicPr>
          <p:cNvPr name="Picture 11" id="11"/>
          <p:cNvPicPr>
            <a:picLocks noChangeAspect="true"/>
          </p:cNvPicPr>
          <p:nvPr/>
        </p:nvPicPr>
        <p:blipFill>
          <a:blip r:embed="rId4"/>
          <a:srcRect l="0" t="0" r="0" b="0"/>
          <a:stretch>
            <a:fillRect/>
          </a:stretch>
        </p:blipFill>
        <p:spPr>
          <a:xfrm flipH="false" flipV="false" rot="0">
            <a:off x="2106692" y="1539824"/>
            <a:ext cx="11925248" cy="2349748"/>
          </a:xfrm>
          <a:prstGeom prst="rect">
            <a:avLst/>
          </a:prstGeom>
        </p:spPr>
      </p:pic>
      <p:sp>
        <p:nvSpPr>
          <p:cNvPr name="TextBox 12" id="12"/>
          <p:cNvSpPr txBox="true"/>
          <p:nvPr/>
        </p:nvSpPr>
        <p:spPr>
          <a:xfrm rot="0">
            <a:off x="2106692" y="349250"/>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FLOWCHART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402916" y="-3055470"/>
            <a:ext cx="5770168" cy="5770168"/>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4" id="4"/>
          <p:cNvGrpSpPr/>
          <p:nvPr/>
        </p:nvGrpSpPr>
        <p:grpSpPr>
          <a:xfrm rot="0">
            <a:off x="0" y="8653654"/>
            <a:ext cx="1635964" cy="163334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1309" y="1309"/>
            <a:ext cx="1635964" cy="1633346"/>
            <a:chOff x="0" y="0"/>
            <a:chExt cx="6350000" cy="6339840"/>
          </a:xfrm>
        </p:grpSpPr>
        <p:sp>
          <p:nvSpPr>
            <p:cNvPr name="Freeform 7" id="7"/>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0" r="0" b="0"/>
          <a:stretch>
            <a:fillRect/>
          </a:stretch>
        </p:blipFill>
        <p:spPr>
          <a:xfrm flipH="false" flipV="false" rot="0">
            <a:off x="8582747" y="4615577"/>
            <a:ext cx="8405927" cy="5487007"/>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1734117" y="4379468"/>
            <a:ext cx="5932499" cy="5723117"/>
          </a:xfrm>
          <a:prstGeom prst="rect">
            <a:avLst/>
          </a:prstGeom>
        </p:spPr>
      </p:pic>
      <p:sp>
        <p:nvSpPr>
          <p:cNvPr name="TextBox 10" id="10"/>
          <p:cNvSpPr txBox="true"/>
          <p:nvPr/>
        </p:nvSpPr>
        <p:spPr>
          <a:xfrm rot="0">
            <a:off x="1028700" y="349250"/>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ANALYSIS</a:t>
            </a:r>
          </a:p>
        </p:txBody>
      </p:sp>
      <p:sp>
        <p:nvSpPr>
          <p:cNvPr name="TextBox 11" id="11"/>
          <p:cNvSpPr txBox="true"/>
          <p:nvPr/>
        </p:nvSpPr>
        <p:spPr>
          <a:xfrm rot="0">
            <a:off x="7746902" y="1588339"/>
            <a:ext cx="4102447" cy="422275"/>
          </a:xfrm>
          <a:prstGeom prst="rect">
            <a:avLst/>
          </a:prstGeom>
        </p:spPr>
        <p:txBody>
          <a:bodyPr anchor="t" rtlCol="false" tIns="0" lIns="0" bIns="0" rIns="0">
            <a:spAutoFit/>
          </a:bodyPr>
          <a:lstStyle/>
          <a:p>
            <a:pPr algn="ctr">
              <a:lnSpc>
                <a:spcPts val="3499"/>
              </a:lnSpc>
            </a:pPr>
            <a:r>
              <a:rPr lang="en-US" sz="2499">
                <a:solidFill>
                  <a:srgbClr val="FFFFFF"/>
                </a:solidFill>
                <a:latin typeface="Canva Sans"/>
              </a:rPr>
              <a:t>Add a little bit of body text</a:t>
            </a:r>
          </a:p>
        </p:txBody>
      </p:sp>
      <p:sp>
        <p:nvSpPr>
          <p:cNvPr name="TextBox 12" id="12"/>
          <p:cNvSpPr txBox="true"/>
          <p:nvPr/>
        </p:nvSpPr>
        <p:spPr>
          <a:xfrm rot="0">
            <a:off x="607627" y="1165298"/>
            <a:ext cx="15249936" cy="3051175"/>
          </a:xfrm>
          <a:prstGeom prst="rect">
            <a:avLst/>
          </a:prstGeom>
        </p:spPr>
        <p:txBody>
          <a:bodyPr anchor="t" rtlCol="false" tIns="0" lIns="0" bIns="0" rIns="0">
            <a:spAutoFit/>
          </a:bodyPr>
          <a:lstStyle/>
          <a:p>
            <a:pPr algn="just">
              <a:lnSpc>
                <a:spcPts val="3499"/>
              </a:lnSpc>
            </a:pPr>
            <a:r>
              <a:rPr lang="en-US" sz="2499">
                <a:solidFill>
                  <a:srgbClr val="000000"/>
                </a:solidFill>
                <a:latin typeface="Canva Sans"/>
              </a:rPr>
              <a:t>Procuct dengan rata-rata unit price tertinggi yaitu kategori </a:t>
            </a:r>
            <a:r>
              <a:rPr lang="en-US" sz="2499">
                <a:solidFill>
                  <a:srgbClr val="000000"/>
                </a:solidFill>
                <a:latin typeface="Canva Sans Italics"/>
              </a:rPr>
              <a:t>meat/poultry </a:t>
            </a:r>
            <a:r>
              <a:rPr lang="en-US" sz="2499">
                <a:solidFill>
                  <a:srgbClr val="000000"/>
                </a:solidFill>
                <a:latin typeface="Canva Sans"/>
              </a:rPr>
              <a:t>diikuti oleh kategori </a:t>
            </a:r>
            <a:r>
              <a:rPr lang="en-US" sz="2499">
                <a:solidFill>
                  <a:srgbClr val="000000"/>
                </a:solidFill>
                <a:latin typeface="Canva Sans Italics"/>
              </a:rPr>
              <a:t>produce </a:t>
            </a:r>
            <a:r>
              <a:rPr lang="en-US" sz="2499">
                <a:solidFill>
                  <a:srgbClr val="000000"/>
                </a:solidFill>
                <a:latin typeface="Canva Sans"/>
              </a:rPr>
              <a:t>sedangkan seafood memiliki nilai rata-rata unit price terendah. Meskipun demikian, </a:t>
            </a:r>
            <a:r>
              <a:rPr lang="en-US" sz="2499">
                <a:solidFill>
                  <a:srgbClr val="000000"/>
                </a:solidFill>
                <a:latin typeface="Canva Sans Italics"/>
              </a:rPr>
              <a:t>meat/poultry </a:t>
            </a:r>
            <a:r>
              <a:rPr lang="en-US" sz="2499">
                <a:solidFill>
                  <a:srgbClr val="000000"/>
                </a:solidFill>
                <a:latin typeface="Canva Sans"/>
              </a:rPr>
              <a:t>dan </a:t>
            </a:r>
            <a:r>
              <a:rPr lang="en-US" sz="2499">
                <a:solidFill>
                  <a:srgbClr val="000000"/>
                </a:solidFill>
                <a:latin typeface="Canva Sans Italics"/>
              </a:rPr>
              <a:t>produce </a:t>
            </a:r>
            <a:r>
              <a:rPr lang="en-US" sz="2499">
                <a:solidFill>
                  <a:srgbClr val="000000"/>
                </a:solidFill>
                <a:latin typeface="Canva Sans"/>
              </a:rPr>
              <a:t>tidak menyumangkan total sales besar jika dibandingkan dengan kategori </a:t>
            </a:r>
            <a:r>
              <a:rPr lang="en-US" sz="2499">
                <a:solidFill>
                  <a:srgbClr val="000000"/>
                </a:solidFill>
                <a:latin typeface="Canva Sans Italics"/>
              </a:rPr>
              <a:t>beverages </a:t>
            </a:r>
            <a:r>
              <a:rPr lang="en-US" sz="2499">
                <a:solidFill>
                  <a:srgbClr val="000000"/>
                </a:solidFill>
                <a:latin typeface="Canva Sans"/>
              </a:rPr>
              <a:t>yang </a:t>
            </a:r>
            <a:r>
              <a:rPr lang="en-US" sz="2499">
                <a:solidFill>
                  <a:srgbClr val="000000"/>
                </a:solidFill>
                <a:latin typeface="Canva Sans Italics"/>
              </a:rPr>
              <a:t>dairy products </a:t>
            </a:r>
            <a:r>
              <a:rPr lang="en-US" sz="2499">
                <a:solidFill>
                  <a:srgbClr val="000000"/>
                </a:solidFill>
                <a:latin typeface="Canva Sans"/>
              </a:rPr>
              <a:t>dengan rata-rata unit price di posisi ketiga dan keempat. Hal tersebut menunjukan tingkat penjualan yang tinggi untuk product beverages dan dairy product. Perlu dilakukan analisis lebih lanjut terhadap daya beli customer untuk terus meningkatkan penjualan kategori produk lain.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834" y="2425592"/>
            <a:ext cx="9968424" cy="1259922"/>
            <a:chOff x="0" y="0"/>
            <a:chExt cx="3636508" cy="459623"/>
          </a:xfrm>
        </p:grpSpPr>
        <p:sp>
          <p:nvSpPr>
            <p:cNvPr name="Freeform 3" id="3"/>
            <p:cNvSpPr/>
            <p:nvPr/>
          </p:nvSpPr>
          <p:spPr>
            <a:xfrm>
              <a:off x="0" y="0"/>
              <a:ext cx="3636508" cy="459623"/>
            </a:xfrm>
            <a:custGeom>
              <a:avLst/>
              <a:gdLst/>
              <a:ahLst/>
              <a:cxnLst/>
              <a:rect r="r" b="b" t="t" l="l"/>
              <a:pathLst>
                <a:path h="459623" w="3636508">
                  <a:moveTo>
                    <a:pt x="0" y="0"/>
                  </a:moveTo>
                  <a:lnTo>
                    <a:pt x="3636508" y="0"/>
                  </a:lnTo>
                  <a:lnTo>
                    <a:pt x="3636508" y="459623"/>
                  </a:lnTo>
                  <a:lnTo>
                    <a:pt x="0" y="459623"/>
                  </a:lnTo>
                  <a:close/>
                </a:path>
              </a:pathLst>
            </a:custGeom>
            <a:solidFill>
              <a:srgbClr val="2B4A9D"/>
            </a:solidFill>
          </p:spPr>
        </p:sp>
      </p:grpSp>
      <p:grpSp>
        <p:nvGrpSpPr>
          <p:cNvPr name="Group 4" id="4"/>
          <p:cNvGrpSpPr/>
          <p:nvPr/>
        </p:nvGrpSpPr>
        <p:grpSpPr>
          <a:xfrm rot="-2700000">
            <a:off x="-3283041" y="-3283041"/>
            <a:ext cx="6566081" cy="6566081"/>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6" id="6"/>
          <p:cNvGrpSpPr/>
          <p:nvPr/>
        </p:nvGrpSpPr>
        <p:grpSpPr>
          <a:xfrm rot="2700000">
            <a:off x="-2926440" y="-2926440"/>
            <a:ext cx="5852880" cy="5852880"/>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8" id="8"/>
          <p:cNvGrpSpPr/>
          <p:nvPr/>
        </p:nvGrpSpPr>
        <p:grpSpPr>
          <a:xfrm rot="-2700000">
            <a:off x="-3283041" y="7003959"/>
            <a:ext cx="6566081" cy="6566081"/>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10" id="10"/>
          <p:cNvGrpSpPr/>
          <p:nvPr/>
        </p:nvGrpSpPr>
        <p:grpSpPr>
          <a:xfrm rot="2700000">
            <a:off x="-2926440" y="7360560"/>
            <a:ext cx="5852880" cy="5852880"/>
            <a:chOff x="0" y="0"/>
            <a:chExt cx="1913890" cy="1913890"/>
          </a:xfrm>
        </p:grpSpPr>
        <p:sp>
          <p:nvSpPr>
            <p:cNvPr name="Freeform 11" id="11"/>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12" id="12"/>
          <p:cNvGrpSpPr/>
          <p:nvPr/>
        </p:nvGrpSpPr>
        <p:grpSpPr>
          <a:xfrm rot="-2700000">
            <a:off x="-3283041" y="8117325"/>
            <a:ext cx="6566081" cy="6566081"/>
            <a:chOff x="0" y="0"/>
            <a:chExt cx="1913890" cy="1913890"/>
          </a:xfrm>
        </p:grpSpPr>
        <p:sp>
          <p:nvSpPr>
            <p:cNvPr name="Freeform 13" id="1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14" id="14"/>
          <p:cNvGrpSpPr/>
          <p:nvPr/>
        </p:nvGrpSpPr>
        <p:grpSpPr>
          <a:xfrm rot="2700000">
            <a:off x="-2926440" y="8473925"/>
            <a:ext cx="5852880" cy="5852880"/>
            <a:chOff x="0" y="0"/>
            <a:chExt cx="1913890" cy="1913890"/>
          </a:xfrm>
        </p:grpSpPr>
        <p:sp>
          <p:nvSpPr>
            <p:cNvPr name="Freeform 15" id="1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name="TextBox 16" id="16"/>
          <p:cNvSpPr txBox="true"/>
          <p:nvPr/>
        </p:nvSpPr>
        <p:spPr>
          <a:xfrm rot="0">
            <a:off x="895350" y="3742663"/>
            <a:ext cx="16363950" cy="22574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CUSTOMER SEGMENTATION USING RFM ANALYSIS</a:t>
            </a:r>
          </a:p>
        </p:txBody>
      </p:sp>
      <p:sp>
        <p:nvSpPr>
          <p:cNvPr name="TextBox 17" id="17"/>
          <p:cNvSpPr txBox="true"/>
          <p:nvPr/>
        </p:nvSpPr>
        <p:spPr>
          <a:xfrm rot="0">
            <a:off x="3997858" y="2523496"/>
            <a:ext cx="2528376" cy="1190625"/>
          </a:xfrm>
          <a:prstGeom prst="rect">
            <a:avLst/>
          </a:prstGeom>
        </p:spPr>
        <p:txBody>
          <a:bodyPr anchor="t" rtlCol="false" tIns="0" lIns="0" bIns="0" rIns="0">
            <a:spAutoFit/>
          </a:bodyPr>
          <a:lstStyle/>
          <a:p>
            <a:pPr algn="ctr">
              <a:lnSpc>
                <a:spcPts val="8400"/>
              </a:lnSpc>
            </a:pPr>
            <a:r>
              <a:rPr lang="en-US" sz="8000" spc="400">
                <a:solidFill>
                  <a:srgbClr val="FFFFFF"/>
                </a:solidFill>
                <a:latin typeface="Poppins ExtraBold Bold"/>
              </a:rPr>
              <a:t>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637827" y="1673553"/>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7994428" y="2030153"/>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523421" y="10371881"/>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2700000">
            <a:off x="11523421" y="-5983235"/>
            <a:ext cx="6164339" cy="6164339"/>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1028700" y="1490030"/>
            <a:ext cx="16485233" cy="7421575"/>
          </a:xfrm>
          <a:prstGeom prst="rect">
            <a:avLst/>
          </a:prstGeom>
        </p:spPr>
      </p:pic>
      <p:sp>
        <p:nvSpPr>
          <p:cNvPr name="TextBox 13" id="13"/>
          <p:cNvSpPr txBox="true"/>
          <p:nvPr/>
        </p:nvSpPr>
        <p:spPr>
          <a:xfrm rot="0">
            <a:off x="1028700" y="650875"/>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QUERY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637827" y="1673553"/>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7994428" y="2030153"/>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523421" y="10371881"/>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2700000">
            <a:off x="11523421" y="-5983235"/>
            <a:ext cx="6164339" cy="6164339"/>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1028700" y="1729039"/>
            <a:ext cx="16230600" cy="6828922"/>
          </a:xfrm>
          <a:prstGeom prst="rect">
            <a:avLst/>
          </a:prstGeom>
        </p:spPr>
      </p:pic>
      <p:sp>
        <p:nvSpPr>
          <p:cNvPr name="TextBox 13" id="13"/>
          <p:cNvSpPr txBox="true"/>
          <p:nvPr/>
        </p:nvSpPr>
        <p:spPr>
          <a:xfrm rot="0">
            <a:off x="1028700" y="650875"/>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QUERY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637827" y="1673553"/>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7994428" y="2030153"/>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523421" y="10371881"/>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2700000">
            <a:off x="11523421" y="-5983235"/>
            <a:ext cx="6164339" cy="6164339"/>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1177521" y="1635964"/>
            <a:ext cx="14111202" cy="8278951"/>
          </a:xfrm>
          <a:prstGeom prst="rect">
            <a:avLst/>
          </a:prstGeom>
        </p:spPr>
      </p:pic>
      <p:sp>
        <p:nvSpPr>
          <p:cNvPr name="TextBox 13" id="13"/>
          <p:cNvSpPr txBox="true"/>
          <p:nvPr/>
        </p:nvSpPr>
        <p:spPr>
          <a:xfrm rot="0">
            <a:off x="1028700" y="650875"/>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FLOWCHART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637827" y="1673553"/>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7994428" y="2030153"/>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523421" y="10371881"/>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2700000">
            <a:off x="11523421" y="-5983235"/>
            <a:ext cx="6164339" cy="6164339"/>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240695" y="1770180"/>
            <a:ext cx="6630986" cy="7012626"/>
          </a:xfrm>
          <a:prstGeom prst="rect">
            <a:avLst/>
          </a:prstGeom>
        </p:spPr>
      </p:pic>
      <p:pic>
        <p:nvPicPr>
          <p:cNvPr name="Picture 13" id="13"/>
          <p:cNvPicPr>
            <a:picLocks noChangeAspect="true"/>
          </p:cNvPicPr>
          <p:nvPr/>
        </p:nvPicPr>
        <p:blipFill>
          <a:blip r:embed="rId3"/>
          <a:srcRect l="0" t="0" r="0" b="0"/>
          <a:stretch>
            <a:fillRect/>
          </a:stretch>
        </p:blipFill>
        <p:spPr>
          <a:xfrm flipH="false" flipV="false" rot="0">
            <a:off x="7139184" y="1770180"/>
            <a:ext cx="5533773" cy="7012626"/>
          </a:xfrm>
          <a:prstGeom prst="rect">
            <a:avLst/>
          </a:prstGeom>
        </p:spPr>
      </p:pic>
      <p:pic>
        <p:nvPicPr>
          <p:cNvPr name="Picture 14" id="14"/>
          <p:cNvPicPr>
            <a:picLocks noChangeAspect="true"/>
          </p:cNvPicPr>
          <p:nvPr/>
        </p:nvPicPr>
        <p:blipFill>
          <a:blip r:embed="rId4"/>
          <a:srcRect l="0" t="0" r="0" b="0"/>
          <a:stretch>
            <a:fillRect/>
          </a:stretch>
        </p:blipFill>
        <p:spPr>
          <a:xfrm flipH="false" flipV="false" rot="0">
            <a:off x="12940459" y="3165477"/>
            <a:ext cx="4715594" cy="3582232"/>
          </a:xfrm>
          <a:prstGeom prst="rect">
            <a:avLst/>
          </a:prstGeom>
        </p:spPr>
      </p:pic>
      <p:sp>
        <p:nvSpPr>
          <p:cNvPr name="TextBox 15" id="15"/>
          <p:cNvSpPr txBox="true"/>
          <p:nvPr/>
        </p:nvSpPr>
        <p:spPr>
          <a:xfrm rot="0">
            <a:off x="1028700" y="650875"/>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TABLE RESULT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637827" y="1673553"/>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7994428" y="2030153"/>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523421" y="10371881"/>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2700000">
            <a:off x="11523421" y="-5983235"/>
            <a:ext cx="6164339" cy="6164339"/>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714" t="0" r="0" b="0"/>
          <a:stretch>
            <a:fillRect/>
          </a:stretch>
        </p:blipFill>
        <p:spPr>
          <a:xfrm flipH="false" flipV="false" rot="0">
            <a:off x="7277532" y="2084715"/>
            <a:ext cx="10603189" cy="6117571"/>
          </a:xfrm>
          <a:prstGeom prst="rect">
            <a:avLst/>
          </a:prstGeom>
        </p:spPr>
      </p:pic>
      <p:sp>
        <p:nvSpPr>
          <p:cNvPr name="TextBox 13" id="13"/>
          <p:cNvSpPr txBox="true"/>
          <p:nvPr/>
        </p:nvSpPr>
        <p:spPr>
          <a:xfrm rot="0">
            <a:off x="1028700" y="650875"/>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ANALYSIS</a:t>
            </a:r>
          </a:p>
        </p:txBody>
      </p:sp>
      <p:sp>
        <p:nvSpPr>
          <p:cNvPr name="TextBox 14" id="14"/>
          <p:cNvSpPr txBox="true"/>
          <p:nvPr/>
        </p:nvSpPr>
        <p:spPr>
          <a:xfrm rot="0">
            <a:off x="378747" y="1835150"/>
            <a:ext cx="6568865" cy="7520940"/>
          </a:xfrm>
          <a:prstGeom prst="rect">
            <a:avLst/>
          </a:prstGeom>
        </p:spPr>
        <p:txBody>
          <a:bodyPr anchor="t" rtlCol="false" tIns="0" lIns="0" bIns="0" rIns="0">
            <a:spAutoFit/>
          </a:bodyPr>
          <a:lstStyle/>
          <a:p>
            <a:pPr algn="just">
              <a:lnSpc>
                <a:spcPts val="3360"/>
              </a:lnSpc>
            </a:pPr>
            <a:r>
              <a:rPr lang="en-US" sz="2400">
                <a:solidFill>
                  <a:srgbClr val="000000"/>
                </a:solidFill>
                <a:latin typeface="Canva Sans"/>
              </a:rPr>
              <a:t>Berdasarkan Analisis RFM, customer disegmentasikan menjadi 7 kelompok. Customer didominasi oleh Lost Customer dan </a:t>
            </a:r>
            <a:r>
              <a:rPr lang="en-US" sz="2400">
                <a:solidFill>
                  <a:srgbClr val="000000"/>
                </a:solidFill>
                <a:latin typeface="Canva Sans Italics"/>
              </a:rPr>
              <a:t>Slipping away</a:t>
            </a:r>
            <a:r>
              <a:rPr lang="en-US" sz="2400">
                <a:solidFill>
                  <a:srgbClr val="000000"/>
                </a:solidFill>
                <a:latin typeface="Canva Sans"/>
              </a:rPr>
              <a:t>. Sedangkan untuk kelompok </a:t>
            </a:r>
            <a:r>
              <a:rPr lang="en-US" sz="2400">
                <a:solidFill>
                  <a:srgbClr val="000000"/>
                </a:solidFill>
                <a:latin typeface="Canva Sans Italics"/>
              </a:rPr>
              <a:t>loyal</a:t>
            </a:r>
            <a:r>
              <a:rPr lang="en-US" sz="2400">
                <a:solidFill>
                  <a:srgbClr val="000000"/>
                </a:solidFill>
                <a:latin typeface="Canva Sans"/>
              </a:rPr>
              <a:t> dan </a:t>
            </a:r>
            <a:r>
              <a:rPr lang="en-US" sz="2400">
                <a:solidFill>
                  <a:srgbClr val="000000"/>
                </a:solidFill>
                <a:latin typeface="Canva Sans Italics"/>
              </a:rPr>
              <a:t>active customer</a:t>
            </a:r>
            <a:r>
              <a:rPr lang="en-US" sz="2400">
                <a:solidFill>
                  <a:srgbClr val="000000"/>
                </a:solidFill>
                <a:latin typeface="Canva Sans"/>
              </a:rPr>
              <a:t> hanya menempati peringkat ketiga dan keempat. Hal tersebut dapat menjadi catatan untuk perusahaan bahwa perlu adanya peningkatan layanan agar customer menjadi lebih loyal dan active. Strategi dapat dilakukan salah satunya dengan memperhatikan </a:t>
            </a:r>
            <a:r>
              <a:rPr lang="en-US" sz="2400">
                <a:solidFill>
                  <a:srgbClr val="000000"/>
                </a:solidFill>
                <a:latin typeface="Canva Sans Italics"/>
              </a:rPr>
              <a:t>new customer</a:t>
            </a:r>
            <a:r>
              <a:rPr lang="en-US" sz="2400">
                <a:solidFill>
                  <a:srgbClr val="000000"/>
                </a:solidFill>
                <a:latin typeface="Canva Sans"/>
              </a:rPr>
              <a:t> dan </a:t>
            </a:r>
            <a:r>
              <a:rPr lang="en-US" sz="2400">
                <a:solidFill>
                  <a:srgbClr val="000000"/>
                </a:solidFill>
                <a:latin typeface="Canva Sans Italics"/>
              </a:rPr>
              <a:t>potential customer</a:t>
            </a:r>
            <a:r>
              <a:rPr lang="en-US" sz="2400">
                <a:solidFill>
                  <a:srgbClr val="000000"/>
                </a:solidFill>
                <a:latin typeface="Canva Sans"/>
              </a:rPr>
              <a:t> untuk terus meningkatkan transaksi sehingga memiliki perilaku yang </a:t>
            </a:r>
            <a:r>
              <a:rPr lang="en-US" sz="2400">
                <a:solidFill>
                  <a:srgbClr val="000000"/>
                </a:solidFill>
                <a:latin typeface="Canva Sans Italics"/>
              </a:rPr>
              <a:t>active </a:t>
            </a:r>
            <a:r>
              <a:rPr lang="en-US" sz="2400">
                <a:solidFill>
                  <a:srgbClr val="000000"/>
                </a:solidFill>
                <a:latin typeface="Canva Sans"/>
              </a:rPr>
              <a:t>dan </a:t>
            </a:r>
            <a:r>
              <a:rPr lang="en-US" sz="2400">
                <a:solidFill>
                  <a:srgbClr val="000000"/>
                </a:solidFill>
                <a:latin typeface="Canva Sans Italics"/>
              </a:rPr>
              <a:t>loyal </a:t>
            </a:r>
            <a:r>
              <a:rPr lang="en-US" sz="2400">
                <a:solidFill>
                  <a:srgbClr val="000000"/>
                </a:solidFill>
                <a:latin typeface="Canva Sans"/>
              </a:rPr>
              <a:t>serta terus meingkatkan jumlah </a:t>
            </a:r>
            <a:r>
              <a:rPr lang="en-US" sz="2400">
                <a:solidFill>
                  <a:srgbClr val="000000"/>
                </a:solidFill>
                <a:latin typeface="Canva Sans Italics"/>
              </a:rPr>
              <a:t>new customer</a:t>
            </a:r>
            <a:r>
              <a:rPr lang="en-US" sz="2400">
                <a:solidFill>
                  <a:srgbClr val="000000"/>
                </a:solidFill>
                <a:latin typeface="Canva Sans"/>
              </a:rPr>
              <a:t> dengan tetap mempertahankan pelayanan kepada </a:t>
            </a:r>
            <a:r>
              <a:rPr lang="en-US" sz="2400">
                <a:solidFill>
                  <a:srgbClr val="000000"/>
                </a:solidFill>
                <a:latin typeface="Canva Sans Italics"/>
              </a:rPr>
              <a:t>loyal </a:t>
            </a:r>
            <a:r>
              <a:rPr lang="en-US" sz="2400">
                <a:solidFill>
                  <a:srgbClr val="000000"/>
                </a:solidFill>
                <a:latin typeface="Canva Sans"/>
              </a:rPr>
              <a:t>dan </a:t>
            </a:r>
            <a:r>
              <a:rPr lang="en-US" sz="2400">
                <a:solidFill>
                  <a:srgbClr val="000000"/>
                </a:solidFill>
                <a:latin typeface="Canva Sans Italics"/>
              </a:rPr>
              <a:t>active customer</a:t>
            </a:r>
            <a:r>
              <a:rPr lang="en-US" sz="2400">
                <a:solidFill>
                  <a:srgbClr val="000000"/>
                </a:solidFill>
                <a:latin typeface="Canva Sans"/>
              </a:rPr>
              <a:t>.</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834" y="2425592"/>
            <a:ext cx="9968424" cy="1259922"/>
            <a:chOff x="0" y="0"/>
            <a:chExt cx="3636508" cy="459623"/>
          </a:xfrm>
        </p:grpSpPr>
        <p:sp>
          <p:nvSpPr>
            <p:cNvPr name="Freeform 3" id="3"/>
            <p:cNvSpPr/>
            <p:nvPr/>
          </p:nvSpPr>
          <p:spPr>
            <a:xfrm>
              <a:off x="0" y="0"/>
              <a:ext cx="3636508" cy="459623"/>
            </a:xfrm>
            <a:custGeom>
              <a:avLst/>
              <a:gdLst/>
              <a:ahLst/>
              <a:cxnLst/>
              <a:rect r="r" b="b" t="t" l="l"/>
              <a:pathLst>
                <a:path h="459623" w="3636508">
                  <a:moveTo>
                    <a:pt x="0" y="0"/>
                  </a:moveTo>
                  <a:lnTo>
                    <a:pt x="3636508" y="0"/>
                  </a:lnTo>
                  <a:lnTo>
                    <a:pt x="3636508" y="459623"/>
                  </a:lnTo>
                  <a:lnTo>
                    <a:pt x="0" y="459623"/>
                  </a:lnTo>
                  <a:close/>
                </a:path>
              </a:pathLst>
            </a:custGeom>
            <a:solidFill>
              <a:srgbClr val="2B4A9D"/>
            </a:solidFill>
          </p:spPr>
        </p:sp>
      </p:grpSp>
      <p:grpSp>
        <p:nvGrpSpPr>
          <p:cNvPr name="Group 4" id="4"/>
          <p:cNvGrpSpPr/>
          <p:nvPr/>
        </p:nvGrpSpPr>
        <p:grpSpPr>
          <a:xfrm rot="-2700000">
            <a:off x="-3283041" y="-3283041"/>
            <a:ext cx="6566081" cy="6566081"/>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6" id="6"/>
          <p:cNvGrpSpPr/>
          <p:nvPr/>
        </p:nvGrpSpPr>
        <p:grpSpPr>
          <a:xfrm rot="2700000">
            <a:off x="-2926440" y="-2926440"/>
            <a:ext cx="5852880" cy="5852880"/>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8" id="8"/>
          <p:cNvGrpSpPr/>
          <p:nvPr/>
        </p:nvGrpSpPr>
        <p:grpSpPr>
          <a:xfrm rot="-2700000">
            <a:off x="-3283041" y="7003959"/>
            <a:ext cx="6566081" cy="6566081"/>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10" id="10"/>
          <p:cNvGrpSpPr/>
          <p:nvPr/>
        </p:nvGrpSpPr>
        <p:grpSpPr>
          <a:xfrm rot="2700000">
            <a:off x="-2926440" y="7360560"/>
            <a:ext cx="5852880" cy="5852880"/>
            <a:chOff x="0" y="0"/>
            <a:chExt cx="1913890" cy="1913890"/>
          </a:xfrm>
        </p:grpSpPr>
        <p:sp>
          <p:nvSpPr>
            <p:cNvPr name="Freeform 11" id="11"/>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12" id="12"/>
          <p:cNvGrpSpPr/>
          <p:nvPr/>
        </p:nvGrpSpPr>
        <p:grpSpPr>
          <a:xfrm rot="-2700000">
            <a:off x="-3283041" y="8117325"/>
            <a:ext cx="6566081" cy="6566081"/>
            <a:chOff x="0" y="0"/>
            <a:chExt cx="1913890" cy="1913890"/>
          </a:xfrm>
        </p:grpSpPr>
        <p:sp>
          <p:nvSpPr>
            <p:cNvPr name="Freeform 13" id="1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14" id="14"/>
          <p:cNvGrpSpPr/>
          <p:nvPr/>
        </p:nvGrpSpPr>
        <p:grpSpPr>
          <a:xfrm rot="2700000">
            <a:off x="-2926440" y="8473925"/>
            <a:ext cx="5852880" cy="5852880"/>
            <a:chOff x="0" y="0"/>
            <a:chExt cx="1913890" cy="1913890"/>
          </a:xfrm>
        </p:grpSpPr>
        <p:sp>
          <p:nvSpPr>
            <p:cNvPr name="Freeform 15" id="1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name="TextBox 16" id="16"/>
          <p:cNvSpPr txBox="true"/>
          <p:nvPr/>
        </p:nvSpPr>
        <p:spPr>
          <a:xfrm rot="0">
            <a:off x="895350" y="3742663"/>
            <a:ext cx="12843991"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SHIPPER ANALYSIS</a:t>
            </a:r>
          </a:p>
        </p:txBody>
      </p:sp>
      <p:sp>
        <p:nvSpPr>
          <p:cNvPr name="TextBox 17" id="17"/>
          <p:cNvSpPr txBox="true"/>
          <p:nvPr/>
        </p:nvSpPr>
        <p:spPr>
          <a:xfrm rot="0">
            <a:off x="3997858" y="2523496"/>
            <a:ext cx="2528376" cy="1190625"/>
          </a:xfrm>
          <a:prstGeom prst="rect">
            <a:avLst/>
          </a:prstGeom>
        </p:spPr>
        <p:txBody>
          <a:bodyPr anchor="t" rtlCol="false" tIns="0" lIns="0" bIns="0" rIns="0">
            <a:spAutoFit/>
          </a:bodyPr>
          <a:lstStyle/>
          <a:p>
            <a:pPr algn="ctr">
              <a:lnSpc>
                <a:spcPts val="8400"/>
              </a:lnSpc>
            </a:pPr>
            <a:r>
              <a:rPr lang="en-US" sz="8000" spc="400">
                <a:solidFill>
                  <a:srgbClr val="FFFFFF"/>
                </a:solidFill>
                <a:latin typeface="Poppins ExtraBold Bold"/>
              </a:rPr>
              <a:t>3</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637827" y="1673553"/>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7994428" y="2030153"/>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523421" y="10371881"/>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2700000">
            <a:off x="11523421" y="-5983235"/>
            <a:ext cx="6164339" cy="6164339"/>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1028700" y="1457781"/>
            <a:ext cx="7828963" cy="4177198"/>
          </a:xfrm>
          <a:prstGeom prst="rect">
            <a:avLst/>
          </a:prstGeom>
        </p:spPr>
      </p:pic>
      <p:sp>
        <p:nvSpPr>
          <p:cNvPr name="TextBox 13" id="13"/>
          <p:cNvSpPr txBox="true"/>
          <p:nvPr/>
        </p:nvSpPr>
        <p:spPr>
          <a:xfrm rot="0">
            <a:off x="5472333" y="5889450"/>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FLOWCHART</a:t>
            </a:r>
          </a:p>
        </p:txBody>
      </p:sp>
      <p:sp>
        <p:nvSpPr>
          <p:cNvPr name="TextBox 14" id="14"/>
          <p:cNvSpPr txBox="true"/>
          <p:nvPr/>
        </p:nvSpPr>
        <p:spPr>
          <a:xfrm rot="0">
            <a:off x="1028700" y="650875"/>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QUERY</a:t>
            </a:r>
          </a:p>
        </p:txBody>
      </p:sp>
      <p:pic>
        <p:nvPicPr>
          <p:cNvPr name="Picture 15" id="15"/>
          <p:cNvPicPr>
            <a:picLocks noChangeAspect="true"/>
          </p:cNvPicPr>
          <p:nvPr/>
        </p:nvPicPr>
        <p:blipFill>
          <a:blip r:embed="rId3"/>
          <a:srcRect l="0" t="0" r="0" b="0"/>
          <a:stretch>
            <a:fillRect/>
          </a:stretch>
        </p:blipFill>
        <p:spPr>
          <a:xfrm flipH="false" flipV="false" rot="0">
            <a:off x="3445282" y="6902275"/>
            <a:ext cx="13599436" cy="2192929"/>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7834" y="2425592"/>
            <a:ext cx="9968424" cy="1259922"/>
            <a:chOff x="0" y="0"/>
            <a:chExt cx="3636508" cy="459623"/>
          </a:xfrm>
        </p:grpSpPr>
        <p:sp>
          <p:nvSpPr>
            <p:cNvPr name="Freeform 3" id="3"/>
            <p:cNvSpPr/>
            <p:nvPr/>
          </p:nvSpPr>
          <p:spPr>
            <a:xfrm>
              <a:off x="0" y="0"/>
              <a:ext cx="3636508" cy="459623"/>
            </a:xfrm>
            <a:custGeom>
              <a:avLst/>
              <a:gdLst/>
              <a:ahLst/>
              <a:cxnLst/>
              <a:rect r="r" b="b" t="t" l="l"/>
              <a:pathLst>
                <a:path h="459623" w="3636508">
                  <a:moveTo>
                    <a:pt x="0" y="0"/>
                  </a:moveTo>
                  <a:lnTo>
                    <a:pt x="3636508" y="0"/>
                  </a:lnTo>
                  <a:lnTo>
                    <a:pt x="3636508" y="459623"/>
                  </a:lnTo>
                  <a:lnTo>
                    <a:pt x="0" y="459623"/>
                  </a:lnTo>
                  <a:close/>
                </a:path>
              </a:pathLst>
            </a:custGeom>
            <a:solidFill>
              <a:srgbClr val="2B4A9D"/>
            </a:solidFill>
          </p:spPr>
        </p:sp>
      </p:grpSp>
      <p:grpSp>
        <p:nvGrpSpPr>
          <p:cNvPr name="Group 4" id="4"/>
          <p:cNvGrpSpPr/>
          <p:nvPr/>
        </p:nvGrpSpPr>
        <p:grpSpPr>
          <a:xfrm rot="-2700000">
            <a:off x="-3283041" y="-3283041"/>
            <a:ext cx="6566081" cy="6566081"/>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6" id="6"/>
          <p:cNvGrpSpPr/>
          <p:nvPr/>
        </p:nvGrpSpPr>
        <p:grpSpPr>
          <a:xfrm rot="2700000">
            <a:off x="-2926440" y="-2926440"/>
            <a:ext cx="5852880" cy="5852880"/>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8" id="8"/>
          <p:cNvGrpSpPr/>
          <p:nvPr/>
        </p:nvGrpSpPr>
        <p:grpSpPr>
          <a:xfrm rot="-2700000">
            <a:off x="-3283041" y="7003959"/>
            <a:ext cx="6566081" cy="6566081"/>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10" id="10"/>
          <p:cNvGrpSpPr/>
          <p:nvPr/>
        </p:nvGrpSpPr>
        <p:grpSpPr>
          <a:xfrm rot="2700000">
            <a:off x="-2926440" y="7360560"/>
            <a:ext cx="5852880" cy="5852880"/>
            <a:chOff x="0" y="0"/>
            <a:chExt cx="1913890" cy="1913890"/>
          </a:xfrm>
        </p:grpSpPr>
        <p:sp>
          <p:nvSpPr>
            <p:cNvPr name="Freeform 11" id="11"/>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12" id="12"/>
          <p:cNvGrpSpPr/>
          <p:nvPr/>
        </p:nvGrpSpPr>
        <p:grpSpPr>
          <a:xfrm rot="-2700000">
            <a:off x="-3283041" y="8117325"/>
            <a:ext cx="6566081" cy="6566081"/>
            <a:chOff x="0" y="0"/>
            <a:chExt cx="1913890" cy="1913890"/>
          </a:xfrm>
        </p:grpSpPr>
        <p:sp>
          <p:nvSpPr>
            <p:cNvPr name="Freeform 13" id="1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14" id="14"/>
          <p:cNvGrpSpPr/>
          <p:nvPr/>
        </p:nvGrpSpPr>
        <p:grpSpPr>
          <a:xfrm rot="2700000">
            <a:off x="-2926440" y="8473925"/>
            <a:ext cx="5852880" cy="5852880"/>
            <a:chOff x="0" y="0"/>
            <a:chExt cx="1913890" cy="1913890"/>
          </a:xfrm>
        </p:grpSpPr>
        <p:sp>
          <p:nvSpPr>
            <p:cNvPr name="Freeform 15" id="1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name="TextBox 16" id="16"/>
          <p:cNvSpPr txBox="true"/>
          <p:nvPr/>
        </p:nvSpPr>
        <p:spPr>
          <a:xfrm rot="0">
            <a:off x="895350" y="4453487"/>
            <a:ext cx="9233976"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DATASET</a:t>
            </a:r>
          </a:p>
        </p:txBody>
      </p:sp>
      <p:grpSp>
        <p:nvGrpSpPr>
          <p:cNvPr name="Group 17" id="17"/>
          <p:cNvGrpSpPr/>
          <p:nvPr/>
        </p:nvGrpSpPr>
        <p:grpSpPr>
          <a:xfrm rot="0">
            <a:off x="10129326" y="0"/>
            <a:ext cx="8158674" cy="10287000"/>
            <a:chOff x="0" y="0"/>
            <a:chExt cx="2976306" cy="3752725"/>
          </a:xfrm>
        </p:grpSpPr>
        <p:sp>
          <p:nvSpPr>
            <p:cNvPr name="Freeform 18" id="18"/>
            <p:cNvSpPr/>
            <p:nvPr/>
          </p:nvSpPr>
          <p:spPr>
            <a:xfrm>
              <a:off x="0" y="0"/>
              <a:ext cx="2976306" cy="3752726"/>
            </a:xfrm>
            <a:custGeom>
              <a:avLst/>
              <a:gdLst/>
              <a:ahLst/>
              <a:cxnLst/>
              <a:rect r="r" b="b" t="t" l="l"/>
              <a:pathLst>
                <a:path h="3752726" w="2976306">
                  <a:moveTo>
                    <a:pt x="0" y="0"/>
                  </a:moveTo>
                  <a:lnTo>
                    <a:pt x="2976306" y="0"/>
                  </a:lnTo>
                  <a:lnTo>
                    <a:pt x="2976306" y="3752726"/>
                  </a:lnTo>
                  <a:lnTo>
                    <a:pt x="0" y="3752726"/>
                  </a:lnTo>
                  <a:close/>
                </a:path>
              </a:pathLst>
            </a:custGeom>
            <a:solidFill>
              <a:srgbClr val="2B4A9D"/>
            </a:solidFill>
          </p:spPr>
        </p:sp>
      </p:gr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988014" y="3011677"/>
            <a:ext cx="4441299" cy="4263647"/>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637827" y="1673553"/>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7994428" y="2030153"/>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523421" y="10371881"/>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2700000">
            <a:off x="11523421" y="-5983235"/>
            <a:ext cx="6164339" cy="6164339"/>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6726861" y="1635964"/>
            <a:ext cx="8327327" cy="2031667"/>
          </a:xfrm>
          <a:prstGeom prst="rect">
            <a:avLst/>
          </a:prstGeom>
        </p:spPr>
      </p:pic>
      <p:pic>
        <p:nvPicPr>
          <p:cNvPr name="Picture 13" id="13"/>
          <p:cNvPicPr>
            <a:picLocks noChangeAspect="true"/>
          </p:cNvPicPr>
          <p:nvPr/>
        </p:nvPicPr>
        <p:blipFill>
          <a:blip r:embed="rId3"/>
          <a:srcRect l="0" t="0" r="0" b="0"/>
          <a:stretch>
            <a:fillRect/>
          </a:stretch>
        </p:blipFill>
        <p:spPr>
          <a:xfrm flipH="false" flipV="false" rot="0">
            <a:off x="1378422" y="4594932"/>
            <a:ext cx="6957704" cy="5342830"/>
          </a:xfrm>
          <a:prstGeom prst="rect">
            <a:avLst/>
          </a:prstGeom>
        </p:spPr>
      </p:pic>
      <p:sp>
        <p:nvSpPr>
          <p:cNvPr name="TextBox 14" id="14"/>
          <p:cNvSpPr txBox="true"/>
          <p:nvPr/>
        </p:nvSpPr>
        <p:spPr>
          <a:xfrm rot="0">
            <a:off x="8816336" y="7520374"/>
            <a:ext cx="7461611" cy="12985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Pengiriman barang berdasarkan total pengiriman dan freight paling banyak dilakukan oleh United Package.</a:t>
            </a:r>
          </a:p>
        </p:txBody>
      </p:sp>
      <p:sp>
        <p:nvSpPr>
          <p:cNvPr name="TextBox 15" id="15"/>
          <p:cNvSpPr txBox="true"/>
          <p:nvPr/>
        </p:nvSpPr>
        <p:spPr>
          <a:xfrm rot="0">
            <a:off x="1378422" y="3753457"/>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ANALYSIS</a:t>
            </a:r>
          </a:p>
        </p:txBody>
      </p:sp>
      <p:sp>
        <p:nvSpPr>
          <p:cNvPr name="TextBox 16" id="16"/>
          <p:cNvSpPr txBox="true"/>
          <p:nvPr/>
        </p:nvSpPr>
        <p:spPr>
          <a:xfrm rot="0">
            <a:off x="5050088" y="794589"/>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TABLE RESULT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637827" y="1673553"/>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7994428" y="2030153"/>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523421" y="10371881"/>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2700000">
            <a:off x="11523421" y="-5983235"/>
            <a:ext cx="6164339" cy="6164339"/>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1028700" y="1635964"/>
            <a:ext cx="7502740" cy="3780678"/>
          </a:xfrm>
          <a:prstGeom prst="rect">
            <a:avLst/>
          </a:prstGeom>
        </p:spPr>
      </p:pic>
      <p:pic>
        <p:nvPicPr>
          <p:cNvPr name="Picture 13" id="13"/>
          <p:cNvPicPr>
            <a:picLocks noChangeAspect="true"/>
          </p:cNvPicPr>
          <p:nvPr/>
        </p:nvPicPr>
        <p:blipFill>
          <a:blip r:embed="rId3"/>
          <a:srcRect l="0" t="0" r="0" b="0"/>
          <a:stretch>
            <a:fillRect/>
          </a:stretch>
        </p:blipFill>
        <p:spPr>
          <a:xfrm flipH="false" flipV="false" rot="0">
            <a:off x="3371742" y="7038109"/>
            <a:ext cx="11725254" cy="1792704"/>
          </a:xfrm>
          <a:prstGeom prst="rect">
            <a:avLst/>
          </a:prstGeom>
        </p:spPr>
      </p:pic>
      <p:sp>
        <p:nvSpPr>
          <p:cNvPr name="TextBox 14" id="14"/>
          <p:cNvSpPr txBox="true"/>
          <p:nvPr/>
        </p:nvSpPr>
        <p:spPr>
          <a:xfrm rot="0">
            <a:off x="1108403" y="778330"/>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QUERY</a:t>
            </a:r>
          </a:p>
        </p:txBody>
      </p:sp>
      <p:sp>
        <p:nvSpPr>
          <p:cNvPr name="TextBox 15" id="15"/>
          <p:cNvSpPr txBox="true"/>
          <p:nvPr/>
        </p:nvSpPr>
        <p:spPr>
          <a:xfrm rot="0">
            <a:off x="2903411" y="5849550"/>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FLOWCHART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571505" y="1754041"/>
            <a:ext cx="5839630" cy="778044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30196" y="2130031"/>
            <a:ext cx="4198409" cy="6400014"/>
          </a:xfrm>
          <a:prstGeom prst="rect">
            <a:avLst/>
          </a:prstGeom>
        </p:spPr>
      </p:pic>
      <p:sp>
        <p:nvSpPr>
          <p:cNvPr name="TextBox 4" id="4"/>
          <p:cNvSpPr txBox="true"/>
          <p:nvPr/>
        </p:nvSpPr>
        <p:spPr>
          <a:xfrm rot="0">
            <a:off x="11754035" y="2717013"/>
            <a:ext cx="5839630" cy="2613025"/>
          </a:xfrm>
          <a:prstGeom prst="rect">
            <a:avLst/>
          </a:prstGeom>
        </p:spPr>
        <p:txBody>
          <a:bodyPr anchor="t" rtlCol="false" tIns="0" lIns="0" bIns="0" rIns="0">
            <a:spAutoFit/>
          </a:bodyPr>
          <a:lstStyle/>
          <a:p>
            <a:pPr algn="just">
              <a:lnSpc>
                <a:spcPts val="3499"/>
              </a:lnSpc>
            </a:pPr>
            <a:r>
              <a:rPr lang="en-US" sz="2499">
                <a:solidFill>
                  <a:srgbClr val="000000"/>
                </a:solidFill>
                <a:latin typeface="Canva Sans"/>
              </a:rPr>
              <a:t>Negara tujuan dengan jumlah pengiriman barang tertinggi adalah Germany dan USA sedangkan terendah adalah Norway. Secara keseluruhan negara-negara tujuan berada dibenua Amerika dan Eropa.</a:t>
            </a:r>
          </a:p>
        </p:txBody>
      </p:sp>
      <p:sp>
        <p:nvSpPr>
          <p:cNvPr name="TextBox 5" id="5"/>
          <p:cNvSpPr txBox="true"/>
          <p:nvPr/>
        </p:nvSpPr>
        <p:spPr>
          <a:xfrm rot="0">
            <a:off x="10251828" y="349250"/>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ANALYSIS</a:t>
            </a:r>
          </a:p>
        </p:txBody>
      </p:sp>
      <p:sp>
        <p:nvSpPr>
          <p:cNvPr name="TextBox 6" id="6"/>
          <p:cNvSpPr txBox="true"/>
          <p:nvPr/>
        </p:nvSpPr>
        <p:spPr>
          <a:xfrm rot="0">
            <a:off x="536854" y="1074591"/>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TABLE RESULT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8100000">
            <a:off x="-1580822" y="-292307"/>
            <a:ext cx="3090723" cy="3090723"/>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B4A9D"/>
            </a:solidFill>
          </p:spPr>
        </p:sp>
      </p:grpSp>
      <p:grpSp>
        <p:nvGrpSpPr>
          <p:cNvPr name="Group 4" id="4"/>
          <p:cNvGrpSpPr/>
          <p:nvPr/>
        </p:nvGrpSpPr>
        <p:grpSpPr>
          <a:xfrm rot="-2700000">
            <a:off x="-1412966" y="-124452"/>
            <a:ext cx="2755011" cy="2755011"/>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8100000">
            <a:off x="16778099" y="-292307"/>
            <a:ext cx="3090723" cy="3090723"/>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B4A9D"/>
            </a:solidFill>
          </p:spPr>
        </p:sp>
      </p:grpSp>
      <p:grpSp>
        <p:nvGrpSpPr>
          <p:cNvPr name="Group 8" id="8"/>
          <p:cNvGrpSpPr/>
          <p:nvPr/>
        </p:nvGrpSpPr>
        <p:grpSpPr>
          <a:xfrm rot="-2700000">
            <a:off x="16945955" y="-124452"/>
            <a:ext cx="2755011" cy="2755011"/>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name="TextBox 10" id="10"/>
          <p:cNvSpPr txBox="true"/>
          <p:nvPr/>
        </p:nvSpPr>
        <p:spPr>
          <a:xfrm rot="0">
            <a:off x="-586658" y="447675"/>
            <a:ext cx="15327005" cy="581025"/>
          </a:xfrm>
          <a:prstGeom prst="rect">
            <a:avLst/>
          </a:prstGeom>
        </p:spPr>
        <p:txBody>
          <a:bodyPr anchor="t" rtlCol="false" tIns="0" lIns="0" bIns="0" rIns="0">
            <a:spAutoFit/>
          </a:bodyPr>
          <a:lstStyle/>
          <a:p>
            <a:pPr algn="ctr">
              <a:lnSpc>
                <a:spcPts val="4199"/>
              </a:lnSpc>
            </a:pPr>
            <a:r>
              <a:rPr lang="en-US" sz="3999" spc="199">
                <a:solidFill>
                  <a:srgbClr val="2B4A9D"/>
                </a:solidFill>
                <a:latin typeface="Poppins ExtraBold"/>
              </a:rPr>
              <a:t>ENTITY RELATIONAL DIAGRAM (ERD)</a:t>
            </a:r>
          </a:p>
        </p:txBody>
      </p:sp>
      <p:sp>
        <p:nvSpPr>
          <p:cNvPr name="TextBox 11" id="11"/>
          <p:cNvSpPr txBox="true"/>
          <p:nvPr/>
        </p:nvSpPr>
        <p:spPr>
          <a:xfrm rot="0">
            <a:off x="9814872" y="3390932"/>
            <a:ext cx="4072578" cy="1019142"/>
          </a:xfrm>
          <a:prstGeom prst="rect">
            <a:avLst/>
          </a:prstGeom>
        </p:spPr>
        <p:txBody>
          <a:bodyPr anchor="t" rtlCol="false" tIns="0" lIns="0" bIns="0" rIns="0">
            <a:spAutoFit/>
          </a:bodyPr>
          <a:lstStyle/>
          <a:p>
            <a:pPr algn="ctr">
              <a:lnSpc>
                <a:spcPts val="7349"/>
              </a:lnSpc>
            </a:pPr>
            <a:r>
              <a:rPr lang="en-US" sz="6999" spc="349">
                <a:solidFill>
                  <a:srgbClr val="FFFFFF"/>
                </a:solidFill>
                <a:latin typeface="Poppins ExtraBold Bold"/>
              </a:rPr>
              <a:t>Mission</a:t>
            </a:r>
          </a:p>
        </p:txBody>
      </p:sp>
      <p:sp>
        <p:nvSpPr>
          <p:cNvPr name="TextBox 12" id="12"/>
          <p:cNvSpPr txBox="true"/>
          <p:nvPr/>
        </p:nvSpPr>
        <p:spPr>
          <a:xfrm rot="0">
            <a:off x="327972" y="3390932"/>
            <a:ext cx="4072578" cy="1019142"/>
          </a:xfrm>
          <a:prstGeom prst="rect">
            <a:avLst/>
          </a:prstGeom>
        </p:spPr>
        <p:txBody>
          <a:bodyPr anchor="t" rtlCol="false" tIns="0" lIns="0" bIns="0" rIns="0">
            <a:spAutoFit/>
          </a:bodyPr>
          <a:lstStyle/>
          <a:p>
            <a:pPr algn="ctr">
              <a:lnSpc>
                <a:spcPts val="7349"/>
              </a:lnSpc>
            </a:pPr>
            <a:r>
              <a:rPr lang="en-US" sz="6999" spc="349">
                <a:solidFill>
                  <a:srgbClr val="FFFFFF"/>
                </a:solidFill>
                <a:latin typeface="Poppins ExtraBold Bold"/>
              </a:rPr>
              <a:t>Vision</a:t>
            </a:r>
          </a:p>
        </p:txBody>
      </p:sp>
      <p:sp>
        <p:nvSpPr>
          <p:cNvPr name="TextBox 13" id="13"/>
          <p:cNvSpPr txBox="true"/>
          <p:nvPr/>
        </p:nvSpPr>
        <p:spPr>
          <a:xfrm rot="0">
            <a:off x="327972" y="4553942"/>
            <a:ext cx="3573156" cy="5323483"/>
          </a:xfrm>
          <a:prstGeom prst="rect">
            <a:avLst/>
          </a:prstGeom>
        </p:spPr>
        <p:txBody>
          <a:bodyPr anchor="t" rtlCol="false" tIns="0" lIns="0" bIns="0" rIns="0">
            <a:spAutoFit/>
          </a:bodyPr>
          <a:lstStyle/>
          <a:p>
            <a:pPr>
              <a:lnSpc>
                <a:spcPts val="4200"/>
              </a:lnSpc>
            </a:pPr>
            <a:r>
              <a:rPr lang="en-US" sz="3000" spc="300">
                <a:solidFill>
                  <a:srgbClr val="FFFFFF"/>
                </a:solidFill>
                <a:latin typeface="Lato"/>
              </a:rPr>
              <a:t>TO MAINTAIN THE HIGHEST LEVELS OF QUALITY SERVICES SO THAT WE CAN PROVIDE THE BEST INTERNET SERVICES IN THE COUNTRY.</a:t>
            </a:r>
          </a:p>
        </p:txBody>
      </p:sp>
      <p:pic>
        <p:nvPicPr>
          <p:cNvPr name="Picture 14" id="14"/>
          <p:cNvPicPr>
            <a:picLocks noChangeAspect="true"/>
          </p:cNvPicPr>
          <p:nvPr/>
        </p:nvPicPr>
        <p:blipFill>
          <a:blip r:embed="rId2"/>
          <a:srcRect l="0" t="0" r="0" b="0"/>
          <a:stretch>
            <a:fillRect/>
          </a:stretch>
        </p:blipFill>
        <p:spPr>
          <a:xfrm flipH="false" flipV="false" rot="0">
            <a:off x="3588360" y="1436927"/>
            <a:ext cx="10107310" cy="862783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8100000">
            <a:off x="-1580822" y="-292307"/>
            <a:ext cx="3090723" cy="3090723"/>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B4A9D"/>
            </a:solidFill>
          </p:spPr>
        </p:sp>
      </p:grpSp>
      <p:grpSp>
        <p:nvGrpSpPr>
          <p:cNvPr name="Group 4" id="4"/>
          <p:cNvGrpSpPr/>
          <p:nvPr/>
        </p:nvGrpSpPr>
        <p:grpSpPr>
          <a:xfrm rot="-2700000">
            <a:off x="-1412966" y="-124452"/>
            <a:ext cx="2755011" cy="2755011"/>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8100000">
            <a:off x="16778099" y="-292307"/>
            <a:ext cx="3090723" cy="3090723"/>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B4A9D"/>
            </a:solidFill>
          </p:spPr>
        </p:sp>
      </p:grpSp>
      <p:grpSp>
        <p:nvGrpSpPr>
          <p:cNvPr name="Group 8" id="8"/>
          <p:cNvGrpSpPr/>
          <p:nvPr/>
        </p:nvGrpSpPr>
        <p:grpSpPr>
          <a:xfrm rot="-2700000">
            <a:off x="16945955" y="-124452"/>
            <a:ext cx="2755011" cy="2755011"/>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name="Picture 10" id="10"/>
          <p:cNvPicPr>
            <a:picLocks noChangeAspect="true"/>
          </p:cNvPicPr>
          <p:nvPr/>
        </p:nvPicPr>
        <p:blipFill>
          <a:blip r:embed="rId2"/>
          <a:srcRect l="0" t="0" r="0" b="0"/>
          <a:stretch>
            <a:fillRect/>
          </a:stretch>
        </p:blipFill>
        <p:spPr>
          <a:xfrm flipH="false" flipV="false" rot="0">
            <a:off x="1028700" y="3652870"/>
            <a:ext cx="4998128" cy="3734925"/>
          </a:xfrm>
          <a:prstGeom prst="rect">
            <a:avLst/>
          </a:prstGeom>
        </p:spPr>
      </p:pic>
      <p:pic>
        <p:nvPicPr>
          <p:cNvPr name="Picture 11" id="11"/>
          <p:cNvPicPr>
            <a:picLocks noChangeAspect="true"/>
          </p:cNvPicPr>
          <p:nvPr/>
        </p:nvPicPr>
        <p:blipFill>
          <a:blip r:embed="rId3"/>
          <a:srcRect l="0" t="0" r="0" b="0"/>
          <a:stretch>
            <a:fillRect/>
          </a:stretch>
        </p:blipFill>
        <p:spPr>
          <a:xfrm flipH="false" flipV="false" rot="0">
            <a:off x="6833066" y="3952907"/>
            <a:ext cx="6176316" cy="3242566"/>
          </a:xfrm>
          <a:prstGeom prst="rect">
            <a:avLst/>
          </a:prstGeom>
        </p:spPr>
      </p:pic>
      <p:sp>
        <p:nvSpPr>
          <p:cNvPr name="TextBox 12" id="12"/>
          <p:cNvSpPr txBox="true"/>
          <p:nvPr/>
        </p:nvSpPr>
        <p:spPr>
          <a:xfrm rot="0">
            <a:off x="2150010" y="900629"/>
            <a:ext cx="5908394" cy="733425"/>
          </a:xfrm>
          <a:prstGeom prst="rect">
            <a:avLst/>
          </a:prstGeom>
        </p:spPr>
        <p:txBody>
          <a:bodyPr anchor="t" rtlCol="false" tIns="0" lIns="0" bIns="0" rIns="0">
            <a:spAutoFit/>
          </a:bodyPr>
          <a:lstStyle/>
          <a:p>
            <a:pPr algn="ctr">
              <a:lnSpc>
                <a:spcPts val="5250"/>
              </a:lnSpc>
            </a:pPr>
            <a:r>
              <a:rPr lang="en-US" sz="5000" spc="250">
                <a:solidFill>
                  <a:srgbClr val="2B4A9D"/>
                </a:solidFill>
                <a:latin typeface="Poppins ExtraBold"/>
              </a:rPr>
              <a:t>TOOLS</a:t>
            </a:r>
          </a:p>
        </p:txBody>
      </p:sp>
      <p:sp>
        <p:nvSpPr>
          <p:cNvPr name="TextBox 13" id="13"/>
          <p:cNvSpPr txBox="true"/>
          <p:nvPr/>
        </p:nvSpPr>
        <p:spPr>
          <a:xfrm rot="0">
            <a:off x="9814872" y="3371882"/>
            <a:ext cx="5592584" cy="581025"/>
          </a:xfrm>
          <a:prstGeom prst="rect">
            <a:avLst/>
          </a:prstGeom>
        </p:spPr>
        <p:txBody>
          <a:bodyPr anchor="t" rtlCol="false" tIns="0" lIns="0" bIns="0" rIns="0">
            <a:spAutoFit/>
          </a:bodyPr>
          <a:lstStyle/>
          <a:p>
            <a:pPr algn="ctr">
              <a:lnSpc>
                <a:spcPts val="4199"/>
              </a:lnSpc>
            </a:pPr>
            <a:r>
              <a:rPr lang="en-US" sz="3999" spc="199">
                <a:solidFill>
                  <a:srgbClr val="FFFFFF"/>
                </a:solidFill>
                <a:latin typeface="Poppins ExtraBold"/>
              </a:rPr>
              <a:t>Microsoft Power BI</a:t>
            </a:r>
          </a:p>
        </p:txBody>
      </p:sp>
      <p:sp>
        <p:nvSpPr>
          <p:cNvPr name="TextBox 14" id="14"/>
          <p:cNvSpPr txBox="true"/>
          <p:nvPr/>
        </p:nvSpPr>
        <p:spPr>
          <a:xfrm rot="0">
            <a:off x="327972" y="3371882"/>
            <a:ext cx="4561151" cy="581025"/>
          </a:xfrm>
          <a:prstGeom prst="rect">
            <a:avLst/>
          </a:prstGeom>
        </p:spPr>
        <p:txBody>
          <a:bodyPr anchor="t" rtlCol="false" tIns="0" lIns="0" bIns="0" rIns="0">
            <a:spAutoFit/>
          </a:bodyPr>
          <a:lstStyle/>
          <a:p>
            <a:pPr algn="ctr">
              <a:lnSpc>
                <a:spcPts val="4199"/>
              </a:lnSpc>
            </a:pPr>
            <a:r>
              <a:rPr lang="en-US" sz="3999" spc="199">
                <a:solidFill>
                  <a:srgbClr val="FFFFFF"/>
                </a:solidFill>
                <a:latin typeface="Poppins ExtraBold Bold"/>
              </a:rPr>
              <a:t>SQL Server 19</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834" y="2425592"/>
            <a:ext cx="9968424" cy="1259922"/>
            <a:chOff x="0" y="0"/>
            <a:chExt cx="3636508" cy="459623"/>
          </a:xfrm>
        </p:grpSpPr>
        <p:sp>
          <p:nvSpPr>
            <p:cNvPr name="Freeform 3" id="3"/>
            <p:cNvSpPr/>
            <p:nvPr/>
          </p:nvSpPr>
          <p:spPr>
            <a:xfrm>
              <a:off x="0" y="0"/>
              <a:ext cx="3636508" cy="459623"/>
            </a:xfrm>
            <a:custGeom>
              <a:avLst/>
              <a:gdLst/>
              <a:ahLst/>
              <a:cxnLst/>
              <a:rect r="r" b="b" t="t" l="l"/>
              <a:pathLst>
                <a:path h="459623" w="3636508">
                  <a:moveTo>
                    <a:pt x="0" y="0"/>
                  </a:moveTo>
                  <a:lnTo>
                    <a:pt x="3636508" y="0"/>
                  </a:lnTo>
                  <a:lnTo>
                    <a:pt x="3636508" y="459623"/>
                  </a:lnTo>
                  <a:lnTo>
                    <a:pt x="0" y="459623"/>
                  </a:lnTo>
                  <a:close/>
                </a:path>
              </a:pathLst>
            </a:custGeom>
            <a:solidFill>
              <a:srgbClr val="2B4A9D"/>
            </a:solidFill>
          </p:spPr>
        </p:sp>
      </p:grpSp>
      <p:grpSp>
        <p:nvGrpSpPr>
          <p:cNvPr name="Group 4" id="4"/>
          <p:cNvGrpSpPr/>
          <p:nvPr/>
        </p:nvGrpSpPr>
        <p:grpSpPr>
          <a:xfrm rot="-2700000">
            <a:off x="-3283041" y="-3283041"/>
            <a:ext cx="6566081" cy="6566081"/>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6" id="6"/>
          <p:cNvGrpSpPr/>
          <p:nvPr/>
        </p:nvGrpSpPr>
        <p:grpSpPr>
          <a:xfrm rot="2700000">
            <a:off x="-2926440" y="-2926440"/>
            <a:ext cx="5852880" cy="5852880"/>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8" id="8"/>
          <p:cNvGrpSpPr/>
          <p:nvPr/>
        </p:nvGrpSpPr>
        <p:grpSpPr>
          <a:xfrm rot="-2700000">
            <a:off x="-3283041" y="7003959"/>
            <a:ext cx="6566081" cy="6566081"/>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10" id="10"/>
          <p:cNvGrpSpPr/>
          <p:nvPr/>
        </p:nvGrpSpPr>
        <p:grpSpPr>
          <a:xfrm rot="2700000">
            <a:off x="-2926440" y="7360560"/>
            <a:ext cx="5852880" cy="5852880"/>
            <a:chOff x="0" y="0"/>
            <a:chExt cx="1913890" cy="1913890"/>
          </a:xfrm>
        </p:grpSpPr>
        <p:sp>
          <p:nvSpPr>
            <p:cNvPr name="Freeform 11" id="11"/>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12" id="12"/>
          <p:cNvGrpSpPr/>
          <p:nvPr/>
        </p:nvGrpSpPr>
        <p:grpSpPr>
          <a:xfrm rot="-2700000">
            <a:off x="-3283041" y="8117325"/>
            <a:ext cx="6566081" cy="6566081"/>
            <a:chOff x="0" y="0"/>
            <a:chExt cx="1913890" cy="1913890"/>
          </a:xfrm>
        </p:grpSpPr>
        <p:sp>
          <p:nvSpPr>
            <p:cNvPr name="Freeform 13" id="1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14" id="14"/>
          <p:cNvGrpSpPr/>
          <p:nvPr/>
        </p:nvGrpSpPr>
        <p:grpSpPr>
          <a:xfrm rot="2700000">
            <a:off x="-2926440" y="8473925"/>
            <a:ext cx="5852880" cy="5852880"/>
            <a:chOff x="0" y="0"/>
            <a:chExt cx="1913890" cy="1913890"/>
          </a:xfrm>
        </p:grpSpPr>
        <p:sp>
          <p:nvSpPr>
            <p:cNvPr name="Freeform 15" id="1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name="TextBox 16" id="16"/>
          <p:cNvSpPr txBox="true"/>
          <p:nvPr/>
        </p:nvSpPr>
        <p:spPr>
          <a:xfrm rot="0">
            <a:off x="895350" y="3742663"/>
            <a:ext cx="13115421"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PRODUCT ANALYSIS</a:t>
            </a:r>
          </a:p>
        </p:txBody>
      </p:sp>
      <p:sp>
        <p:nvSpPr>
          <p:cNvPr name="TextBox 17" id="17"/>
          <p:cNvSpPr txBox="true"/>
          <p:nvPr/>
        </p:nvSpPr>
        <p:spPr>
          <a:xfrm rot="0">
            <a:off x="3997858" y="2523496"/>
            <a:ext cx="2528376" cy="1190592"/>
          </a:xfrm>
          <a:prstGeom prst="rect">
            <a:avLst/>
          </a:prstGeom>
        </p:spPr>
        <p:txBody>
          <a:bodyPr anchor="t" rtlCol="false" tIns="0" lIns="0" bIns="0" rIns="0">
            <a:spAutoFit/>
          </a:bodyPr>
          <a:lstStyle/>
          <a:p>
            <a:pPr algn="ctr">
              <a:lnSpc>
                <a:spcPts val="8400"/>
              </a:lnSpc>
            </a:pPr>
            <a:r>
              <a:rPr lang="en-US" sz="8000" spc="400">
                <a:solidFill>
                  <a:srgbClr val="FFFFFF"/>
                </a:solidFill>
                <a:latin typeface="Poppins ExtraBold Bold"/>
              </a:rPr>
              <a:t>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402916" y="-3055470"/>
            <a:ext cx="5770168" cy="5770168"/>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4" id="4"/>
          <p:cNvGrpSpPr/>
          <p:nvPr/>
        </p:nvGrpSpPr>
        <p:grpSpPr>
          <a:xfrm rot="0">
            <a:off x="0" y="8653654"/>
            <a:ext cx="1635964" cy="163334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1309" y="1309"/>
            <a:ext cx="1635964" cy="1633346"/>
            <a:chOff x="0" y="0"/>
            <a:chExt cx="6350000" cy="6339840"/>
          </a:xfrm>
        </p:grpSpPr>
        <p:sp>
          <p:nvSpPr>
            <p:cNvPr name="Freeform 7" id="7"/>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0" r="0" b="0"/>
          <a:stretch>
            <a:fillRect/>
          </a:stretch>
        </p:blipFill>
        <p:spPr>
          <a:xfrm flipH="false" flipV="false" rot="0">
            <a:off x="816673" y="817982"/>
            <a:ext cx="12321009" cy="4875599"/>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3318264" y="6183063"/>
            <a:ext cx="12084652" cy="2470590"/>
          </a:xfrm>
          <a:prstGeom prst="rect">
            <a:avLst/>
          </a:prstGeom>
        </p:spPr>
      </p:pic>
      <p:sp>
        <p:nvSpPr>
          <p:cNvPr name="TextBox 10" id="10"/>
          <p:cNvSpPr txBox="true"/>
          <p:nvPr/>
        </p:nvSpPr>
        <p:spPr>
          <a:xfrm rot="0">
            <a:off x="1635964" y="138532"/>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QUERY</a:t>
            </a:r>
          </a:p>
        </p:txBody>
      </p:sp>
      <p:sp>
        <p:nvSpPr>
          <p:cNvPr name="TextBox 11" id="11"/>
          <p:cNvSpPr txBox="true"/>
          <p:nvPr/>
        </p:nvSpPr>
        <p:spPr>
          <a:xfrm rot="0">
            <a:off x="11307339" y="5617381"/>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FLOWCHART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402916" y="-3055470"/>
            <a:ext cx="5770168" cy="5770168"/>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4" id="4"/>
          <p:cNvGrpSpPr/>
          <p:nvPr/>
        </p:nvGrpSpPr>
        <p:grpSpPr>
          <a:xfrm rot="0">
            <a:off x="0" y="8653654"/>
            <a:ext cx="1635964" cy="163334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1309" y="1309"/>
            <a:ext cx="1635964" cy="1633346"/>
            <a:chOff x="0" y="0"/>
            <a:chExt cx="6350000" cy="6339840"/>
          </a:xfrm>
        </p:grpSpPr>
        <p:sp>
          <p:nvSpPr>
            <p:cNvPr name="Freeform 7" id="7"/>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0" r="0" b="0"/>
          <a:stretch>
            <a:fillRect/>
          </a:stretch>
        </p:blipFill>
        <p:spPr>
          <a:xfrm flipH="false" flipV="false" rot="0">
            <a:off x="1251927" y="1869653"/>
            <a:ext cx="13234478" cy="4871148"/>
          </a:xfrm>
          <a:prstGeom prst="rect">
            <a:avLst/>
          </a:prstGeom>
        </p:spPr>
      </p:pic>
      <p:sp>
        <p:nvSpPr>
          <p:cNvPr name="TextBox 9" id="9"/>
          <p:cNvSpPr txBox="true"/>
          <p:nvPr/>
        </p:nvSpPr>
        <p:spPr>
          <a:xfrm rot="0">
            <a:off x="1028700" y="650875"/>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TABLE 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402916" y="-3055470"/>
            <a:ext cx="5770168" cy="5770168"/>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4" id="4"/>
          <p:cNvGrpSpPr/>
          <p:nvPr/>
        </p:nvGrpSpPr>
        <p:grpSpPr>
          <a:xfrm rot="0">
            <a:off x="0" y="8653654"/>
            <a:ext cx="1635964" cy="163334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1309" y="1309"/>
            <a:ext cx="1635964" cy="1633346"/>
            <a:chOff x="0" y="0"/>
            <a:chExt cx="6350000" cy="6339840"/>
          </a:xfrm>
        </p:grpSpPr>
        <p:sp>
          <p:nvSpPr>
            <p:cNvPr name="Freeform 7" id="7"/>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0" r="0" b="0"/>
          <a:stretch>
            <a:fillRect/>
          </a:stretch>
        </p:blipFill>
        <p:spPr>
          <a:xfrm flipH="false" flipV="false" rot="0">
            <a:off x="403614" y="1973286"/>
            <a:ext cx="11527858" cy="6123626"/>
          </a:xfrm>
          <a:prstGeom prst="rect">
            <a:avLst/>
          </a:prstGeom>
        </p:spPr>
      </p:pic>
      <p:sp>
        <p:nvSpPr>
          <p:cNvPr name="TextBox 9" id="9"/>
          <p:cNvSpPr txBox="true"/>
          <p:nvPr/>
        </p:nvSpPr>
        <p:spPr>
          <a:xfrm rot="0">
            <a:off x="1800667" y="440157"/>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Bold"/>
              </a:rPr>
              <a:t>ANALYSIS</a:t>
            </a:r>
          </a:p>
        </p:txBody>
      </p:sp>
      <p:sp>
        <p:nvSpPr>
          <p:cNvPr name="TextBox 10" id="10"/>
          <p:cNvSpPr txBox="true"/>
          <p:nvPr/>
        </p:nvSpPr>
        <p:spPr>
          <a:xfrm rot="0">
            <a:off x="12168913" y="2667073"/>
            <a:ext cx="5911427" cy="5680075"/>
          </a:xfrm>
          <a:prstGeom prst="rect">
            <a:avLst/>
          </a:prstGeom>
        </p:spPr>
        <p:txBody>
          <a:bodyPr anchor="t" rtlCol="false" tIns="0" lIns="0" bIns="0" rIns="0">
            <a:spAutoFit/>
          </a:bodyPr>
          <a:lstStyle/>
          <a:p>
            <a:pPr algn="just">
              <a:lnSpc>
                <a:spcPts val="3499"/>
              </a:lnSpc>
            </a:pPr>
            <a:r>
              <a:rPr lang="en-US" sz="2499">
                <a:solidFill>
                  <a:srgbClr val="2B4A9D"/>
                </a:solidFill>
                <a:latin typeface="Canva Sans"/>
              </a:rPr>
              <a:t>Secara keseluruhan trend penjualan produk Northwind meningkat setiap bulannya. Momen tahun baru nampaknya menjadi momen yang dapat meningkatkan penjualan. Terlihat bahwa dalam 2 tahun terakhir, bulan desember hingga januari terjadi peningkatan penjualan. Penjualan tertinggi terjadi di bulan april 1998. Kategori produk beverages, dairy product dan seafood mengalami peningkatan tiap bulannya dibandingkan kategori produk lain.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402916" y="-3055470"/>
            <a:ext cx="5770168" cy="5770168"/>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4" id="4"/>
          <p:cNvGrpSpPr/>
          <p:nvPr/>
        </p:nvGrpSpPr>
        <p:grpSpPr>
          <a:xfrm rot="0">
            <a:off x="0" y="8653654"/>
            <a:ext cx="1635964" cy="163334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1309" y="1309"/>
            <a:ext cx="1635964" cy="1633346"/>
            <a:chOff x="0" y="0"/>
            <a:chExt cx="6350000" cy="6339840"/>
          </a:xfrm>
        </p:grpSpPr>
        <p:sp>
          <p:nvSpPr>
            <p:cNvPr name="Freeform 7" id="7"/>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0" r="0" b="0"/>
          <a:stretch>
            <a:fillRect/>
          </a:stretch>
        </p:blipFill>
        <p:spPr>
          <a:xfrm flipH="false" flipV="false" rot="0">
            <a:off x="1635964" y="1635964"/>
            <a:ext cx="10410087" cy="7462280"/>
          </a:xfrm>
          <a:prstGeom prst="rect">
            <a:avLst/>
          </a:prstGeom>
        </p:spPr>
      </p:pic>
      <p:sp>
        <p:nvSpPr>
          <p:cNvPr name="TextBox 9" id="9"/>
          <p:cNvSpPr txBox="true"/>
          <p:nvPr/>
        </p:nvSpPr>
        <p:spPr>
          <a:xfrm rot="0">
            <a:off x="1800667" y="650875"/>
            <a:ext cx="7343333" cy="679450"/>
          </a:xfrm>
          <a:prstGeom prst="rect">
            <a:avLst/>
          </a:prstGeom>
        </p:spPr>
        <p:txBody>
          <a:bodyPr anchor="t" rtlCol="false" tIns="0" lIns="0" bIns="0" rIns="0">
            <a:spAutoFit/>
          </a:bodyPr>
          <a:lstStyle/>
          <a:p>
            <a:pPr>
              <a:lnSpc>
                <a:spcPts val="5599"/>
              </a:lnSpc>
            </a:pPr>
            <a:r>
              <a:rPr lang="en-US" sz="3999" spc="399">
                <a:solidFill>
                  <a:srgbClr val="2B4A9D"/>
                </a:solidFill>
                <a:latin typeface="Lato"/>
              </a:rPr>
              <a:t>QUERY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DAFYxn-Vul0</dc:identifier>
  <dcterms:modified xsi:type="dcterms:W3CDTF">2011-08-01T06:04:30Z</dcterms:modified>
  <cp:revision>1</cp:revision>
  <dc:title>northwind dataset</dc:title>
</cp:coreProperties>
</file>