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6"/>
    <p:restoredTop sz="94648"/>
  </p:normalViewPr>
  <p:slideViewPr>
    <p:cSldViewPr snapToGrid="0" snapToObjects="1">
      <p:cViewPr varScale="1">
        <p:scale>
          <a:sx n="89" d="100"/>
          <a:sy n="89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7CCE-C412-5546-8576-A870BB8F4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6923-57AA-0F4F-B55C-6F5626DB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99B3-011D-8E49-80BF-362D998B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5379-1CC0-0D45-B55B-4042F9CB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46A0-FF32-1844-BFF4-F88402E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70C1-6C33-8943-89E3-DDEEC44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2296A-77FB-9D4A-8D73-62095539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3E42-37D9-7442-8882-E29B35DC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E934-D34D-8D4C-8FE2-9B50F897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3903-C0A8-1F4B-BA53-C35542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92849-D121-B94F-97B4-1BD81851C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6E920-FF15-3B4C-8302-4E967181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4D08-27DD-4146-8DCA-3CB67491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70DF-163E-534F-9B12-78602223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B3FB-D4A4-4F44-9D86-42D6618C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35B9-C73F-134E-A5CE-17D79C7F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2EA9-4022-C04A-B152-658A67E3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9F9A-BEF3-5C45-B3FD-D7A8CDA4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6804-CD31-554A-B7C7-D1E8532D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6C43-EC21-C843-8B6F-9EAAA84D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CB0A-7BE1-B543-AF33-CF49E648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D28DD-11BD-FA49-9DE6-F529EE06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BACF-FE2E-5D4E-857E-EDF684E0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8562-13FC-3F4E-8F3B-218E9A2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9D50-A3F4-0849-854E-84160DE9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A416-EE3C-5C49-A202-3550DE98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A809-BBA7-C34E-9BAF-7FA32EB8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3FD3-CDBD-5C41-B1FA-16B21150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385D-B0D5-3D49-9C65-AD8775B2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4D7B-DC13-514C-B183-67C49A4E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4C46C-4F70-2C47-B2EF-6DFC6854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FB49-9D26-2B49-A23D-18912E38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17D7-BFB3-F649-A4B9-9B63025D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A816-3650-FC44-AA5D-BB8D89FE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C0C1C-F937-AD4A-AE97-B1A2BE28A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43820-A2E2-114E-BEF9-8D0A71E51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11425-4E67-B64A-ABA3-FC405F1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781D2-95E1-9A42-83F3-DAD0B151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75FAB-739C-A740-AD16-3FC87BFD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11E9-2929-2A4E-8F24-FB5AF7F2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B0E4D-780F-CE43-8439-BB45A010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F098C-CE7C-D04F-A81A-9FEA7A3D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4AC47-7017-F947-9185-885AE234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F332-9F0D-9649-9274-DE750C9B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8CAD6-BA22-B945-A44E-D694BA69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2852-1F1A-DC4E-B464-BA12890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86B-F96E-5F4F-9595-1AEB88B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E9EA-6956-4148-9570-758B65F0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0BBE7-73A7-4347-9C11-D1ECE3D2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C49B-ECA5-1E4B-A475-D91C2B9A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A7B9-3211-D148-8409-362ABC82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809B4-AB43-C447-B180-3326F77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CE0F-45F6-D541-9752-FEF00E4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8273E-642C-DE42-9BC1-A8B0B486D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7F800-5E8D-0440-A0DB-DA5C5784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9298-6B2A-7D43-9A92-C77DC79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E57F-4F08-4C4D-A331-8CC9E7C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6B0B-CA8B-0D41-B830-6F18CF3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67D2C-FCDC-D246-980D-8A2DDB3E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066B-BF1F-C249-B6A8-31E5E25C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E1B4-59E2-E447-9B12-A9BA058F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B0A0-204C-B640-B319-C6F6461488A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01C1-A7F8-444D-A803-91171FAFA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0000-114E-E741-9EB8-B5C0659F9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7E06-7BCA-DF4A-BCD1-2B33BF44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C8D4B-61B4-B24E-8E4C-2E707A220DA5}"/>
              </a:ext>
            </a:extLst>
          </p:cNvPr>
          <p:cNvSpPr txBox="1"/>
          <p:nvPr/>
        </p:nvSpPr>
        <p:spPr>
          <a:xfrm>
            <a:off x="2795466" y="2302453"/>
            <a:ext cx="7414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Dampak</a:t>
            </a:r>
            <a:r>
              <a:rPr lang="en-US" sz="3600" dirty="0"/>
              <a:t> </a:t>
            </a: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Digital Finance</a:t>
            </a:r>
          </a:p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pada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Inklusi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dalam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Industri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Perbankan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Indonesia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08C2E7-5194-FF40-8F89-53C510D51479}"/>
              </a:ext>
            </a:extLst>
          </p:cNvPr>
          <p:cNvCxnSpPr>
            <a:cxnSpLocks/>
          </p:cNvCxnSpPr>
          <p:nvPr/>
        </p:nvCxnSpPr>
        <p:spPr>
          <a:xfrm>
            <a:off x="2587123" y="2251128"/>
            <a:ext cx="0" cy="1851950"/>
          </a:xfrm>
          <a:prstGeom prst="line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4E0F1-1F7C-1645-BAB7-DF1D736CB9D4}"/>
              </a:ext>
            </a:extLst>
          </p:cNvPr>
          <p:cNvSpPr/>
          <p:nvPr/>
        </p:nvSpPr>
        <p:spPr>
          <a:xfrm>
            <a:off x="8143874" y="0"/>
            <a:ext cx="4048125" cy="966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Manajemen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Keuangan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4ACC0-6D42-5849-ADA3-4003D234CE75}"/>
              </a:ext>
            </a:extLst>
          </p:cNvPr>
          <p:cNvSpPr txBox="1"/>
          <p:nvPr/>
        </p:nvSpPr>
        <p:spPr>
          <a:xfrm>
            <a:off x="109592" y="67997"/>
            <a:ext cx="1976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Presented by,</a:t>
            </a:r>
          </a:p>
          <a:p>
            <a:r>
              <a:rPr lang="en-US" sz="1600" dirty="0"/>
              <a:t>Name : </a:t>
            </a:r>
            <a:r>
              <a:rPr lang="en-US" sz="1600" dirty="0" err="1"/>
              <a:t>Asep</a:t>
            </a:r>
            <a:r>
              <a:rPr lang="en-US" sz="1600" dirty="0"/>
              <a:t> </a:t>
            </a:r>
            <a:r>
              <a:rPr lang="en-US" sz="1600" dirty="0" err="1"/>
              <a:t>Sholihin</a:t>
            </a:r>
            <a:endParaRPr lang="en-US" sz="1600" dirty="0"/>
          </a:p>
          <a:p>
            <a:r>
              <a:rPr lang="en-US" sz="1600" dirty="0"/>
              <a:t>NIM    : 02112150055</a:t>
            </a:r>
          </a:p>
        </p:txBody>
      </p:sp>
    </p:spTree>
    <p:extLst>
      <p:ext uri="{BB962C8B-B14F-4D97-AF65-F5344CB8AC3E}">
        <p14:creationId xmlns:p14="http://schemas.microsoft.com/office/powerpoint/2010/main" val="285742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3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-1171574" y="-2414587"/>
            <a:ext cx="4829174" cy="48291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428626" y="540604"/>
            <a:ext cx="23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Populasi</a:t>
            </a:r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</a:rPr>
              <a:t> &amp;</a:t>
            </a:r>
          </a:p>
          <a:p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Sampel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4057650" y="860315"/>
            <a:ext cx="7315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800" b="1" dirty="0">
                <a:solidFill>
                  <a:schemeClr val="accent5">
                    <a:lumMod val="75000"/>
                  </a:schemeClr>
                </a:solidFill>
              </a:rPr>
              <a:t>Kriteria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id-ID" sz="2400" dirty="0"/>
              <a:t>Bank terdaftar di BEI periode 2013-2017</a:t>
            </a:r>
            <a:endParaRPr lang="en-US" sz="24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id-ID" sz="2400" dirty="0"/>
              <a:t>Bank memiliki layanan </a:t>
            </a:r>
            <a:r>
              <a:rPr lang="id-ID" sz="2400" i="1" dirty="0" err="1"/>
              <a:t>mobile</a:t>
            </a:r>
            <a:r>
              <a:rPr lang="id-ID" sz="2400" i="1" dirty="0"/>
              <a:t> </a:t>
            </a:r>
            <a:r>
              <a:rPr lang="id-ID" sz="2400" i="1" dirty="0" err="1"/>
              <a:t>banking</a:t>
            </a:r>
            <a:r>
              <a:rPr lang="id-ID" sz="2400" dirty="0"/>
              <a:t> dan </a:t>
            </a:r>
            <a:r>
              <a:rPr lang="id-ID" sz="2400" i="1" dirty="0"/>
              <a:t>internet </a:t>
            </a:r>
            <a:r>
              <a:rPr lang="id-ID" sz="2400" i="1" dirty="0" err="1"/>
              <a:t>banking</a:t>
            </a:r>
            <a:r>
              <a:rPr lang="id-ID" sz="2400" dirty="0"/>
              <a:t> selama periode penelitian yaitu, 2013-2017</a:t>
            </a:r>
            <a:endParaRPr lang="en-US" sz="24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id-ID" sz="2400" dirty="0"/>
              <a:t>Bank </a:t>
            </a:r>
            <a:r>
              <a:rPr lang="id-ID" sz="2400" dirty="0" err="1"/>
              <a:t>memliki</a:t>
            </a:r>
            <a:r>
              <a:rPr lang="id-ID" sz="2400" dirty="0"/>
              <a:t> laporan keuangan lengkap selama periode penelitian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03955-BA57-1247-B8CB-952CFD61064A}"/>
              </a:ext>
            </a:extLst>
          </p:cNvPr>
          <p:cNvSpPr txBox="1"/>
          <p:nvPr/>
        </p:nvSpPr>
        <p:spPr>
          <a:xfrm>
            <a:off x="981078" y="3915638"/>
            <a:ext cx="4933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800" b="1" dirty="0">
                <a:solidFill>
                  <a:schemeClr val="accent5">
                    <a:lumMod val="75000"/>
                  </a:schemeClr>
                </a:solidFill>
              </a:rPr>
              <a:t>Populasi</a:t>
            </a:r>
            <a:endParaRPr lang="id-ID" sz="36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0" algn="just"/>
            <a:r>
              <a:rPr lang="en-US" sz="2400" dirty="0" err="1"/>
              <a:t>Perbankan</a:t>
            </a:r>
            <a:r>
              <a:rPr lang="en-US" sz="2400" dirty="0"/>
              <a:t> di Indonesia yang </a:t>
            </a:r>
            <a:r>
              <a:rPr lang="en-US" sz="2400" dirty="0" err="1"/>
              <a:t>terdaftar</a:t>
            </a:r>
            <a:r>
              <a:rPr lang="en-US" sz="2400" dirty="0"/>
              <a:t> di Bursa </a:t>
            </a:r>
            <a:r>
              <a:rPr lang="en-US" sz="2400" dirty="0" err="1"/>
              <a:t>Efek</a:t>
            </a:r>
            <a:r>
              <a:rPr lang="en-US" sz="2400" dirty="0"/>
              <a:t> Indonesia (BEI)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berjumlah</a:t>
            </a:r>
            <a:r>
              <a:rPr lang="en-US" sz="2400" dirty="0"/>
              <a:t> 43 bank.</a:t>
            </a:r>
            <a:endParaRPr lang="id-ID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4D890-B9E8-C846-A765-587A50461D9B}"/>
              </a:ext>
            </a:extLst>
          </p:cNvPr>
          <p:cNvSpPr txBox="1"/>
          <p:nvPr/>
        </p:nvSpPr>
        <p:spPr>
          <a:xfrm>
            <a:off x="6562728" y="3915638"/>
            <a:ext cx="49339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800" b="1" dirty="0">
                <a:solidFill>
                  <a:schemeClr val="accent5">
                    <a:lumMod val="75000"/>
                  </a:schemeClr>
                </a:solidFill>
              </a:rPr>
              <a:t>Sampel</a:t>
            </a:r>
            <a:endParaRPr lang="id-ID" sz="36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0" algn="just"/>
            <a:r>
              <a:rPr lang="en-US" sz="2400" dirty="0"/>
              <a:t>BCA, BRI, BNI, BTN </a:t>
            </a:r>
            <a:r>
              <a:rPr lang="en-US" sz="2400" dirty="0" err="1"/>
              <a:t>dan</a:t>
            </a:r>
            <a:r>
              <a:rPr lang="en-US" sz="2400" dirty="0"/>
              <a:t> Bank </a:t>
            </a:r>
            <a:r>
              <a:rPr lang="en-US" sz="2400" dirty="0" err="1"/>
              <a:t>Mandiri</a:t>
            </a:r>
            <a:endParaRPr lang="id-ID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4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build="p"/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30A416A-575B-0346-B76F-D5827D8380D5}"/>
              </a:ext>
            </a:extLst>
          </p:cNvPr>
          <p:cNvSpPr/>
          <p:nvPr/>
        </p:nvSpPr>
        <p:spPr>
          <a:xfrm>
            <a:off x="8215783" y="-3028951"/>
            <a:ext cx="5429249" cy="54292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D5C53-E51D-4145-9A19-3A077D00E097}"/>
              </a:ext>
            </a:extLst>
          </p:cNvPr>
          <p:cNvSpPr txBox="1"/>
          <p:nvPr/>
        </p:nvSpPr>
        <p:spPr>
          <a:xfrm>
            <a:off x="8330554" y="442914"/>
            <a:ext cx="345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Variabel</a:t>
            </a:r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</a:rPr>
              <a:t> &amp;</a:t>
            </a:r>
          </a:p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Pengukuran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4171A9-7F0E-3B4D-845B-94B130FAEB28}"/>
              </a:ext>
            </a:extLst>
          </p:cNvPr>
          <p:cNvGrpSpPr/>
          <p:nvPr/>
        </p:nvGrpSpPr>
        <p:grpSpPr>
          <a:xfrm>
            <a:off x="1085851" y="1262061"/>
            <a:ext cx="3357560" cy="3357560"/>
            <a:chOff x="1085851" y="1262061"/>
            <a:chExt cx="3357560" cy="33575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6842A5-0AFE-654A-B506-D155509DF824}"/>
                </a:ext>
              </a:extLst>
            </p:cNvPr>
            <p:cNvSpPr/>
            <p:nvPr/>
          </p:nvSpPr>
          <p:spPr>
            <a:xfrm>
              <a:off x="1085851" y="1262061"/>
              <a:ext cx="3357560" cy="33575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Variabel</a:t>
              </a:r>
              <a:r>
                <a:rPr lang="en-US" sz="2400" dirty="0"/>
                <a:t> </a:t>
              </a:r>
              <a:r>
                <a:rPr lang="en-US" sz="2400" dirty="0" err="1"/>
                <a:t>dependen</a:t>
              </a:r>
              <a:endParaRPr lang="en-US" sz="2400" dirty="0"/>
            </a:p>
            <a:p>
              <a:pPr algn="ctr"/>
              <a:endParaRPr lang="en-US" sz="2400" dirty="0"/>
            </a:p>
            <a:p>
              <a:r>
                <a:rPr lang="en-US" sz="2400" b="1" dirty="0" err="1"/>
                <a:t>Inklusi</a:t>
              </a:r>
              <a:r>
                <a:rPr lang="en-US" sz="2400" b="1" dirty="0"/>
                <a:t> </a:t>
              </a:r>
              <a:r>
                <a:rPr lang="en-US" sz="2400" b="1" dirty="0" err="1"/>
                <a:t>Keuangan</a:t>
              </a:r>
              <a:endParaRPr lang="en-US" sz="2400" b="1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0CD60C-68A0-5644-8F91-E4FB500DAE33}"/>
                </a:ext>
              </a:extLst>
            </p:cNvPr>
            <p:cNvCxnSpPr/>
            <p:nvPr/>
          </p:nvCxnSpPr>
          <p:spPr>
            <a:xfrm flipH="1">
              <a:off x="1638301" y="3071812"/>
              <a:ext cx="23145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2C4FC0-C4A6-7441-8240-0AA2B855003B}"/>
              </a:ext>
            </a:extLst>
          </p:cNvPr>
          <p:cNvCxnSpPr/>
          <p:nvPr/>
        </p:nvCxnSpPr>
        <p:spPr>
          <a:xfrm>
            <a:off x="2745581" y="4619621"/>
            <a:ext cx="0" cy="55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DCC85A-F288-3140-85B5-5F3E6C933AD5}"/>
              </a:ext>
            </a:extLst>
          </p:cNvPr>
          <p:cNvSpPr txBox="1"/>
          <p:nvPr/>
        </p:nvSpPr>
        <p:spPr>
          <a:xfrm>
            <a:off x="2201125" y="5232200"/>
            <a:ext cx="208903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Indikator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E060A-4B04-FD46-A42D-831A9E8C3FE4}"/>
              </a:ext>
            </a:extLst>
          </p:cNvPr>
          <p:cNvSpPr txBox="1"/>
          <p:nvPr/>
        </p:nvSpPr>
        <p:spPr>
          <a:xfrm>
            <a:off x="9465894" y="4657687"/>
            <a:ext cx="186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Indikator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/>
              <a:t>- Mobile Banking</a:t>
            </a:r>
          </a:p>
          <a:p>
            <a:pPr>
              <a:spcAft>
                <a:spcPts val="600"/>
              </a:spcAft>
            </a:pPr>
            <a:r>
              <a:rPr lang="en-US" dirty="0"/>
              <a:t>- Internet Banking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283DC37-1AFC-6047-8591-BA844A7B1571}"/>
              </a:ext>
            </a:extLst>
          </p:cNvPr>
          <p:cNvCxnSpPr>
            <a:cxnSpLocks/>
          </p:cNvCxnSpPr>
          <p:nvPr/>
        </p:nvCxnSpPr>
        <p:spPr>
          <a:xfrm>
            <a:off x="9053513" y="3875929"/>
            <a:ext cx="910490" cy="688959"/>
          </a:xfrm>
          <a:prstGeom prst="bentConnector3">
            <a:avLst>
              <a:gd name="adj1" fmla="val 1002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8359D5-7C93-6546-8AAD-4027DCAFDA8E}"/>
              </a:ext>
            </a:extLst>
          </p:cNvPr>
          <p:cNvGrpSpPr/>
          <p:nvPr/>
        </p:nvGrpSpPr>
        <p:grpSpPr>
          <a:xfrm>
            <a:off x="4995861" y="1881151"/>
            <a:ext cx="4057652" cy="4057652"/>
            <a:chOff x="4995861" y="1881151"/>
            <a:chExt cx="4057652" cy="40576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6F964E-D935-2347-9EFD-24F9FA265969}"/>
                </a:ext>
              </a:extLst>
            </p:cNvPr>
            <p:cNvSpPr/>
            <p:nvPr/>
          </p:nvSpPr>
          <p:spPr>
            <a:xfrm>
              <a:off x="4995861" y="1881151"/>
              <a:ext cx="4057652" cy="40576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Variabel</a:t>
              </a:r>
              <a:r>
                <a:rPr lang="en-US" sz="2400" dirty="0"/>
                <a:t> </a:t>
              </a:r>
              <a:r>
                <a:rPr lang="en-US" sz="2400" dirty="0" err="1"/>
                <a:t>independen</a:t>
              </a:r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b="1" dirty="0"/>
                <a:t>Financial Technology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0363CB-72AE-0A4C-AB3C-EC625DFC15F5}"/>
                </a:ext>
              </a:extLst>
            </p:cNvPr>
            <p:cNvCxnSpPr/>
            <p:nvPr/>
          </p:nvCxnSpPr>
          <p:spPr>
            <a:xfrm flipH="1">
              <a:off x="5901208" y="3875929"/>
              <a:ext cx="23145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42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C8D4B-61B4-B24E-8E4C-2E707A220DA5}"/>
              </a:ext>
            </a:extLst>
          </p:cNvPr>
          <p:cNvSpPr txBox="1"/>
          <p:nvPr/>
        </p:nvSpPr>
        <p:spPr>
          <a:xfrm>
            <a:off x="2795466" y="2302453"/>
            <a:ext cx="7414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Dampak</a:t>
            </a:r>
            <a:r>
              <a:rPr lang="en-US" sz="3600" dirty="0"/>
              <a:t> </a:t>
            </a: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Digital Finance</a:t>
            </a:r>
          </a:p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pada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Inklusi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dalam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Industri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Perbankan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Indonesia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08C2E7-5194-FF40-8F89-53C510D51479}"/>
              </a:ext>
            </a:extLst>
          </p:cNvPr>
          <p:cNvCxnSpPr>
            <a:cxnSpLocks/>
          </p:cNvCxnSpPr>
          <p:nvPr/>
        </p:nvCxnSpPr>
        <p:spPr>
          <a:xfrm>
            <a:off x="2587123" y="2251128"/>
            <a:ext cx="0" cy="1851950"/>
          </a:xfrm>
          <a:prstGeom prst="line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4E0F1-1F7C-1645-BAB7-DF1D736CB9D4}"/>
              </a:ext>
            </a:extLst>
          </p:cNvPr>
          <p:cNvSpPr/>
          <p:nvPr/>
        </p:nvSpPr>
        <p:spPr>
          <a:xfrm>
            <a:off x="8143874" y="0"/>
            <a:ext cx="4048125" cy="966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Manajemen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Keuangan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4ACC0-6D42-5849-ADA3-4003D234CE75}"/>
              </a:ext>
            </a:extLst>
          </p:cNvPr>
          <p:cNvSpPr txBox="1"/>
          <p:nvPr/>
        </p:nvSpPr>
        <p:spPr>
          <a:xfrm>
            <a:off x="109592" y="67997"/>
            <a:ext cx="1976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Presented by,</a:t>
            </a:r>
          </a:p>
          <a:p>
            <a:r>
              <a:rPr lang="en-US" sz="1600" dirty="0"/>
              <a:t>Name : </a:t>
            </a:r>
            <a:r>
              <a:rPr lang="en-US" sz="1600" dirty="0" err="1"/>
              <a:t>Asep</a:t>
            </a:r>
            <a:r>
              <a:rPr lang="en-US" sz="1600" dirty="0"/>
              <a:t> </a:t>
            </a:r>
            <a:r>
              <a:rPr lang="en-US" sz="1600" dirty="0" err="1"/>
              <a:t>Sholihin</a:t>
            </a:r>
            <a:endParaRPr lang="en-US" sz="1600" dirty="0"/>
          </a:p>
          <a:p>
            <a:r>
              <a:rPr lang="en-US" sz="1600" dirty="0"/>
              <a:t>NIM    : 02112150055</a:t>
            </a:r>
          </a:p>
        </p:txBody>
      </p:sp>
    </p:spTree>
    <p:extLst>
      <p:ext uri="{BB962C8B-B14F-4D97-AF65-F5344CB8AC3E}">
        <p14:creationId xmlns:p14="http://schemas.microsoft.com/office/powerpoint/2010/main" val="328251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-1171574" y="-2414587"/>
            <a:ext cx="4829174" cy="48291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428626" y="86921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Fenomena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1530808" y="3271837"/>
            <a:ext cx="913038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Akses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di Indonesia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masih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belum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merata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Rendahnya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nilai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indeks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Inklusi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di Indonesia.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Bank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mulai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meningkatkan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layanan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melalui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digital.</a:t>
            </a:r>
          </a:p>
        </p:txBody>
      </p:sp>
    </p:spTree>
    <p:extLst>
      <p:ext uri="{BB962C8B-B14F-4D97-AF65-F5344CB8AC3E}">
        <p14:creationId xmlns:p14="http://schemas.microsoft.com/office/powerpoint/2010/main" val="40709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8215783" y="-3028951"/>
            <a:ext cx="5429249" cy="54292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8330554" y="442914"/>
            <a:ext cx="345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</a:rPr>
              <a:t>Data</a:t>
            </a:r>
          </a:p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Pendukung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1239671" y="327183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D2B21-B20F-9146-B99E-B360B8CC1736}"/>
              </a:ext>
            </a:extLst>
          </p:cNvPr>
          <p:cNvSpPr txBox="1"/>
          <p:nvPr/>
        </p:nvSpPr>
        <p:spPr>
          <a:xfrm>
            <a:off x="1424402" y="2069303"/>
            <a:ext cx="7658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Menurut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Survey Bank Indonesia, 2017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Akses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Indonesia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berada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angka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48% 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atau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setara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kurang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lebih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95juta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penduduk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memiliki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akses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pada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lembaga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formal.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12998-6752-6D47-92AD-5C2F3EEF6923}"/>
              </a:ext>
            </a:extLst>
          </p:cNvPr>
          <p:cNvSpPr txBox="1"/>
          <p:nvPr/>
        </p:nvSpPr>
        <p:spPr>
          <a:xfrm>
            <a:off x="1424402" y="4311245"/>
            <a:ext cx="9066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Menurut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Laporan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Global Index Bank Dunia, 2017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Inklusi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keuangan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Indonesia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berada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angka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48,9%.</a:t>
            </a:r>
          </a:p>
        </p:txBody>
      </p:sp>
    </p:spTree>
    <p:extLst>
      <p:ext uri="{BB962C8B-B14F-4D97-AF65-F5344CB8AC3E}">
        <p14:creationId xmlns:p14="http://schemas.microsoft.com/office/powerpoint/2010/main" val="364408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3381376" y="-3786006"/>
            <a:ext cx="5429249" cy="54292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4367686" y="367074"/>
            <a:ext cx="345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</a:rPr>
              <a:t>Nilai </a:t>
            </a:r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Kebaruan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1239671" y="327183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D2B21-B20F-9146-B99E-B360B8CC1736}"/>
              </a:ext>
            </a:extLst>
          </p:cNvPr>
          <p:cNvSpPr txBox="1"/>
          <p:nvPr/>
        </p:nvSpPr>
        <p:spPr>
          <a:xfrm>
            <a:off x="1300370" y="2810890"/>
            <a:ext cx="95912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penelitan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</a:t>
            </a:r>
            <a:r>
              <a:rPr lang="en-US" sz="2800" i="1" dirty="0"/>
              <a:t>digital finance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inklusi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industri</a:t>
            </a:r>
            <a:r>
              <a:rPr lang="en-US" sz="2800" dirty="0"/>
              <a:t> </a:t>
            </a:r>
            <a:r>
              <a:rPr lang="en-US" sz="2800" dirty="0" err="1"/>
              <a:t>perbankan</a:t>
            </a:r>
            <a:r>
              <a:rPr lang="en-US" sz="2800" dirty="0"/>
              <a:t> yang </a:t>
            </a:r>
            <a:r>
              <a:rPr lang="en-US" sz="2800" dirty="0" err="1"/>
              <a:t>terdaftar</a:t>
            </a:r>
            <a:r>
              <a:rPr lang="en-US" sz="2800" dirty="0"/>
              <a:t> di BEI.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Menunggunakan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proksi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mobile banking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internet banking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dalam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pengukuran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variabel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independent.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Unit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analisis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berbeda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dengan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penelitian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sebelumnya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67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8215783" y="-3028951"/>
            <a:ext cx="5429249" cy="54292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8330554" y="442914"/>
            <a:ext cx="345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Identifikasi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Masalah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1239671" y="327183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D2B21-B20F-9146-B99E-B360B8CC1736}"/>
              </a:ext>
            </a:extLst>
          </p:cNvPr>
          <p:cNvSpPr txBox="1"/>
          <p:nvPr/>
        </p:nvSpPr>
        <p:spPr>
          <a:xfrm>
            <a:off x="1986170" y="2776090"/>
            <a:ext cx="8057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i="1" dirty="0"/>
              <a:t>financial technology</a:t>
            </a:r>
            <a:r>
              <a:rPr lang="en-US" sz="2800" dirty="0"/>
              <a:t> di </a:t>
            </a:r>
            <a:r>
              <a:rPr lang="en-US" sz="2800" dirty="0" err="1"/>
              <a:t>industri</a:t>
            </a:r>
            <a:r>
              <a:rPr lang="en-US" sz="2800" dirty="0"/>
              <a:t> </a:t>
            </a:r>
            <a:r>
              <a:rPr lang="en-US" sz="2800" dirty="0" err="1"/>
              <a:t>perbankan</a:t>
            </a:r>
            <a:r>
              <a:rPr lang="en-US" sz="2800" dirty="0"/>
              <a:t> Indonesia?</a:t>
            </a:r>
          </a:p>
          <a:p>
            <a:pPr marL="514350" lvl="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inklusi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di Indonesia?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pengaruh</a:t>
            </a:r>
            <a:r>
              <a:rPr lang="en-US" sz="2800" dirty="0"/>
              <a:t> </a:t>
            </a:r>
            <a:r>
              <a:rPr lang="en-US" sz="2800" i="1" dirty="0"/>
              <a:t>digital finance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inklusi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di </a:t>
            </a:r>
            <a:r>
              <a:rPr lang="en-US" sz="2800" dirty="0" err="1"/>
              <a:t>industri</a:t>
            </a:r>
            <a:r>
              <a:rPr lang="en-US" sz="2800" dirty="0"/>
              <a:t> </a:t>
            </a:r>
            <a:r>
              <a:rPr lang="en-US" sz="2800" dirty="0" err="1"/>
              <a:t>perbankan</a:t>
            </a:r>
            <a:r>
              <a:rPr lang="en-US" sz="2800" dirty="0"/>
              <a:t> Indonesia?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-2028824" y="-2414587"/>
            <a:ext cx="4829174" cy="48291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528639" y="826353"/>
            <a:ext cx="11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Teori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73479-EC1F-CE45-9716-93397FC03799}"/>
              </a:ext>
            </a:extLst>
          </p:cNvPr>
          <p:cNvSpPr/>
          <p:nvPr/>
        </p:nvSpPr>
        <p:spPr>
          <a:xfrm>
            <a:off x="4833938" y="571500"/>
            <a:ext cx="2405061" cy="24050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Grand theory:</a:t>
            </a:r>
          </a:p>
          <a:p>
            <a:pPr algn="ctr"/>
            <a:r>
              <a:rPr lang="en-US" sz="2000" b="1" dirty="0" err="1"/>
              <a:t>Manajemen</a:t>
            </a:r>
            <a:endParaRPr lang="en-US" sz="2000" b="1" dirty="0"/>
          </a:p>
          <a:p>
            <a:pPr algn="ctr"/>
            <a:r>
              <a:rPr lang="en-US" sz="2000" b="1" dirty="0" err="1"/>
              <a:t>Keuangan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4642AB-C1A9-4F41-9EF6-45334E1F83A6}"/>
              </a:ext>
            </a:extLst>
          </p:cNvPr>
          <p:cNvSpPr/>
          <p:nvPr/>
        </p:nvSpPr>
        <p:spPr>
          <a:xfrm>
            <a:off x="2800350" y="2762248"/>
            <a:ext cx="2986085" cy="2986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Middle theory</a:t>
            </a:r>
          </a:p>
          <a:p>
            <a:r>
              <a:rPr lang="en-US" sz="2400" b="1" dirty="0"/>
              <a:t>- </a:t>
            </a:r>
            <a:r>
              <a:rPr lang="en-US" sz="2400" b="1" dirty="0" err="1"/>
              <a:t>Pembiayaan</a:t>
            </a:r>
            <a:endParaRPr lang="en-US" sz="2400" b="1" dirty="0"/>
          </a:p>
          <a:p>
            <a:r>
              <a:rPr lang="en-US" sz="2400" b="1" i="1" dirty="0"/>
              <a:t>- Fintech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AB1C7-97A6-624E-A166-C612E1FC1CDA}"/>
              </a:ext>
            </a:extLst>
          </p:cNvPr>
          <p:cNvSpPr/>
          <p:nvPr/>
        </p:nvSpPr>
        <p:spPr>
          <a:xfrm>
            <a:off x="6286501" y="2586036"/>
            <a:ext cx="3551632" cy="3551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Applied theory</a:t>
            </a:r>
          </a:p>
          <a:p>
            <a:r>
              <a:rPr lang="en-US" sz="2400" b="1" dirty="0"/>
              <a:t>- </a:t>
            </a:r>
            <a:r>
              <a:rPr lang="en-US" sz="2400" b="1" dirty="0" err="1"/>
              <a:t>Inklusi</a:t>
            </a:r>
            <a:r>
              <a:rPr lang="en-US" sz="2400" b="1" dirty="0"/>
              <a:t> </a:t>
            </a:r>
            <a:r>
              <a:rPr lang="en-US" sz="2400" b="1" dirty="0" err="1"/>
              <a:t>Keuangan</a:t>
            </a:r>
            <a:endParaRPr lang="en-US" sz="2400" b="1" dirty="0"/>
          </a:p>
          <a:p>
            <a:r>
              <a:rPr lang="en-US" sz="2400" b="1" i="1" dirty="0"/>
              <a:t>- Digital Finance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145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8215783" y="-3028951"/>
            <a:ext cx="5429249" cy="54292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8330554" y="442914"/>
            <a:ext cx="345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Kerangka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  <a:p>
            <a:pPr algn="r"/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Pemikiran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21BAEE-1C80-444F-B7E0-C3EE289DE89A}"/>
              </a:ext>
            </a:extLst>
          </p:cNvPr>
          <p:cNvGrpSpPr/>
          <p:nvPr/>
        </p:nvGrpSpPr>
        <p:grpSpPr>
          <a:xfrm>
            <a:off x="927480" y="922913"/>
            <a:ext cx="7859085" cy="5081589"/>
            <a:chOff x="1239671" y="937201"/>
            <a:chExt cx="7859085" cy="50815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0A28B-F943-6E45-8B2E-75E19EF88F3F}"/>
                </a:ext>
              </a:extLst>
            </p:cNvPr>
            <p:cNvSpPr txBox="1"/>
            <p:nvPr/>
          </p:nvSpPr>
          <p:spPr>
            <a:xfrm>
              <a:off x="1239671" y="3271837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endParaRPr lang="en-US" sz="3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C325BB-AFDA-A34D-AC04-3AD4FA9EC83A}"/>
                </a:ext>
              </a:extLst>
            </p:cNvPr>
            <p:cNvSpPr/>
            <p:nvPr/>
          </p:nvSpPr>
          <p:spPr>
            <a:xfrm>
              <a:off x="3856893" y="937201"/>
              <a:ext cx="2800350" cy="87153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Manajemen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Keuangan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A1CFB-4CDF-FC4C-8D40-9EA9DD146807}"/>
                </a:ext>
              </a:extLst>
            </p:cNvPr>
            <p:cNvSpPr/>
            <p:nvPr/>
          </p:nvSpPr>
          <p:spPr>
            <a:xfrm>
              <a:off x="5867400" y="2308801"/>
              <a:ext cx="2800350" cy="87153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Financial Technology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08C907-674E-714A-85DF-3070778C7837}"/>
                </a:ext>
              </a:extLst>
            </p:cNvPr>
            <p:cNvSpPr/>
            <p:nvPr/>
          </p:nvSpPr>
          <p:spPr>
            <a:xfrm>
              <a:off x="1846386" y="2308801"/>
              <a:ext cx="2800350" cy="87153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Pembiayaan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A57D86-D6B9-3147-9FCC-5B51FD5B1119}"/>
                </a:ext>
              </a:extLst>
            </p:cNvPr>
            <p:cNvSpPr/>
            <p:nvPr/>
          </p:nvSpPr>
          <p:spPr>
            <a:xfrm>
              <a:off x="1651854" y="3856611"/>
              <a:ext cx="3189411" cy="87153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Inklusi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Keuangan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Penetrasi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pertumbuhan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kredit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0031E-FCF2-0442-9D94-7117BCF32859}"/>
                </a:ext>
              </a:extLst>
            </p:cNvPr>
            <p:cNvSpPr/>
            <p:nvPr/>
          </p:nvSpPr>
          <p:spPr>
            <a:xfrm>
              <a:off x="5436393" y="3856612"/>
              <a:ext cx="3662363" cy="87153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Digital Finance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(Mobile Banking &amp; Internet Banking)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2AEA5D-2EFB-3048-85AD-83C9C03E4832}"/>
                </a:ext>
              </a:extLst>
            </p:cNvPr>
            <p:cNvSpPr/>
            <p:nvPr/>
          </p:nvSpPr>
          <p:spPr>
            <a:xfrm>
              <a:off x="3856893" y="5147251"/>
              <a:ext cx="2800350" cy="87153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Pengaruh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i="1" dirty="0">
                  <a:solidFill>
                    <a:schemeClr val="bg2">
                      <a:lumMod val="25000"/>
                    </a:schemeClr>
                  </a:solidFill>
                </a:rPr>
                <a:t>Digital Finance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Pada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Inklusi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Keuangan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7533E3A0-7913-DE4F-B600-CC9CEBD8CC80}"/>
                </a:ext>
              </a:extLst>
            </p:cNvPr>
            <p:cNvCxnSpPr>
              <a:stCxn id="33" idx="1"/>
              <a:endCxn id="40" idx="0"/>
            </p:cNvCxnSpPr>
            <p:nvPr/>
          </p:nvCxnSpPr>
          <p:spPr>
            <a:xfrm rot="10800000" flipV="1">
              <a:off x="3246561" y="1372971"/>
              <a:ext cx="610332" cy="935830"/>
            </a:xfrm>
            <a:prstGeom prst="bentConnector2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6A2BD0C4-5975-7F47-BF26-DEC138700351}"/>
                </a:ext>
              </a:extLst>
            </p:cNvPr>
            <p:cNvCxnSpPr>
              <a:cxnSpLocks/>
              <a:stCxn id="33" idx="3"/>
              <a:endCxn id="39" idx="0"/>
            </p:cNvCxnSpPr>
            <p:nvPr/>
          </p:nvCxnSpPr>
          <p:spPr>
            <a:xfrm>
              <a:off x="6657243" y="1372971"/>
              <a:ext cx="610332" cy="935830"/>
            </a:xfrm>
            <a:prstGeom prst="bentConnector2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4EFA3EC9-D171-1446-9040-DF695DEE77CE}"/>
                </a:ext>
              </a:extLst>
            </p:cNvPr>
            <p:cNvCxnSpPr>
              <a:cxnSpLocks/>
              <a:stCxn id="42" idx="2"/>
              <a:endCxn id="44" idx="3"/>
            </p:cNvCxnSpPr>
            <p:nvPr/>
          </p:nvCxnSpPr>
          <p:spPr>
            <a:xfrm rot="5400000">
              <a:off x="6534974" y="4850420"/>
              <a:ext cx="854870" cy="610332"/>
            </a:xfrm>
            <a:prstGeom prst="bentConnector2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0883F5BA-A828-134A-A15C-5349F6716B3E}"/>
                </a:ext>
              </a:extLst>
            </p:cNvPr>
            <p:cNvCxnSpPr>
              <a:cxnSpLocks/>
              <a:stCxn id="41" idx="2"/>
              <a:endCxn id="44" idx="1"/>
            </p:cNvCxnSpPr>
            <p:nvPr/>
          </p:nvCxnSpPr>
          <p:spPr>
            <a:xfrm rot="16200000" flipH="1">
              <a:off x="3124291" y="4850418"/>
              <a:ext cx="854871" cy="610333"/>
            </a:xfrm>
            <a:prstGeom prst="bentConnector2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BB73400-107D-D94A-AFF7-47A9F2F92171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 flipH="1">
              <a:off x="3246560" y="3180340"/>
              <a:ext cx="1" cy="67627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71A995-E4B8-0848-9895-4D9BF60193F0}"/>
                </a:ext>
              </a:extLst>
            </p:cNvPr>
            <p:cNvCxnSpPr>
              <a:stCxn id="39" idx="2"/>
              <a:endCxn id="42" idx="0"/>
            </p:cNvCxnSpPr>
            <p:nvPr/>
          </p:nvCxnSpPr>
          <p:spPr>
            <a:xfrm>
              <a:off x="7267575" y="3180340"/>
              <a:ext cx="0" cy="676272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50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-1171574" y="-2414587"/>
            <a:ext cx="4829174" cy="48291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428626" y="869216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Hipotesis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2374106" y="2798058"/>
            <a:ext cx="74437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pengaruh</a:t>
            </a:r>
            <a:r>
              <a:rPr lang="en-US" sz="3200" i="1" dirty="0"/>
              <a:t> </a:t>
            </a:r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Financial Technology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Inklusi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Keuangan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7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D8E95D-8FA1-8446-9B5F-F70CFDC962F8}"/>
              </a:ext>
            </a:extLst>
          </p:cNvPr>
          <p:cNvSpPr/>
          <p:nvPr/>
        </p:nvSpPr>
        <p:spPr>
          <a:xfrm>
            <a:off x="3381376" y="-3786006"/>
            <a:ext cx="5429249" cy="54292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E459-2B5C-8045-BB7B-D2604D9E0C08}"/>
              </a:ext>
            </a:extLst>
          </p:cNvPr>
          <p:cNvSpPr txBox="1"/>
          <p:nvPr/>
        </p:nvSpPr>
        <p:spPr>
          <a:xfrm>
            <a:off x="4367686" y="367074"/>
            <a:ext cx="345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</a:rPr>
              <a:t>Unit </a:t>
            </a:r>
            <a:r>
              <a:rPr lang="en-US" sz="3600" dirty="0" err="1">
                <a:solidFill>
                  <a:schemeClr val="bg1"/>
                </a:solidFill>
                <a:latin typeface="PT Sans" panose="020B0503020203020204" pitchFamily="34" charset="77"/>
              </a:rPr>
              <a:t>Analisis</a:t>
            </a:r>
            <a:endParaRPr lang="en-US" sz="3600" dirty="0">
              <a:solidFill>
                <a:schemeClr val="bg1"/>
              </a:solidFill>
              <a:latin typeface="PT Sans" panose="020B05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0A28B-F943-6E45-8B2E-75E19EF88F3F}"/>
              </a:ext>
            </a:extLst>
          </p:cNvPr>
          <p:cNvSpPr txBox="1"/>
          <p:nvPr/>
        </p:nvSpPr>
        <p:spPr>
          <a:xfrm>
            <a:off x="1239671" y="327183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D2B21-B20F-9146-B99E-B360B8CC1736}"/>
              </a:ext>
            </a:extLst>
          </p:cNvPr>
          <p:cNvSpPr txBox="1"/>
          <p:nvPr/>
        </p:nvSpPr>
        <p:spPr>
          <a:xfrm>
            <a:off x="1616972" y="2687780"/>
            <a:ext cx="89580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perbankan</a:t>
            </a:r>
            <a:r>
              <a:rPr lang="en-US" sz="2800" dirty="0"/>
              <a:t> </a:t>
            </a:r>
            <a:r>
              <a:rPr lang="en-US" sz="2800" dirty="0" err="1"/>
              <a:t>konvensional</a:t>
            </a:r>
            <a:r>
              <a:rPr lang="en-US" sz="2800" dirty="0"/>
              <a:t> yang </a:t>
            </a:r>
            <a:r>
              <a:rPr lang="en-US" sz="2800" dirty="0" err="1"/>
              <a:t>terdaftar</a:t>
            </a:r>
            <a:r>
              <a:rPr lang="en-US" sz="2800" dirty="0"/>
              <a:t> di Bursa </a:t>
            </a:r>
            <a:r>
              <a:rPr lang="en-US" sz="2800" dirty="0" err="1"/>
              <a:t>Efek</a:t>
            </a:r>
            <a:r>
              <a:rPr lang="en-US" sz="2800" dirty="0"/>
              <a:t> Indonesia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periode</a:t>
            </a:r>
            <a:r>
              <a:rPr lang="en-US" sz="2800" dirty="0"/>
              <a:t> 2013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2017. </a:t>
            </a:r>
            <a:r>
              <a:rPr lang="en-US" sz="2800" dirty="0" err="1"/>
              <a:t>Terdapat</a:t>
            </a:r>
            <a:r>
              <a:rPr lang="en-US" sz="2800" dirty="0"/>
              <a:t> 43 bank yang </a:t>
            </a:r>
            <a:r>
              <a:rPr lang="en-US" sz="2800" dirty="0" err="1"/>
              <a:t>terdaftar</a:t>
            </a:r>
            <a:r>
              <a:rPr lang="en-US" sz="2800" dirty="0"/>
              <a:t> di BEI, </a:t>
            </a: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penulis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5 bank yang </a:t>
            </a:r>
            <a:r>
              <a:rPr lang="en-US" sz="2800" dirty="0" err="1"/>
              <a:t>memiliki</a:t>
            </a:r>
            <a:r>
              <a:rPr lang="en-US" sz="2800" dirty="0"/>
              <a:t> data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i="1" dirty="0"/>
              <a:t>internet banking </a:t>
            </a:r>
            <a:r>
              <a:rPr lang="en-US" sz="2800" dirty="0" err="1"/>
              <a:t>dan</a:t>
            </a:r>
            <a:r>
              <a:rPr lang="en-US" sz="2800" i="1" dirty="0"/>
              <a:t> mobile banking </a:t>
            </a:r>
            <a:r>
              <a:rPr lang="en-US" sz="2800" dirty="0" err="1"/>
              <a:t>yaitu</a:t>
            </a:r>
            <a:r>
              <a:rPr lang="en-US" sz="2800" dirty="0"/>
              <a:t>, Bank Central Asia, Bank </a:t>
            </a:r>
            <a:r>
              <a:rPr lang="en-US" sz="2800" dirty="0" err="1"/>
              <a:t>Bukopin</a:t>
            </a:r>
            <a:r>
              <a:rPr lang="en-US" sz="2800" dirty="0"/>
              <a:t>, Bank Rakyat Indonesia, Bank Tabungan Negara </a:t>
            </a:r>
            <a:r>
              <a:rPr lang="en-US" sz="2800" dirty="0" err="1"/>
              <a:t>dan</a:t>
            </a:r>
            <a:r>
              <a:rPr lang="en-US" sz="2800" dirty="0"/>
              <a:t> Bank </a:t>
            </a:r>
            <a:r>
              <a:rPr lang="en-US" sz="2800" dirty="0" err="1"/>
              <a:t>Mandiri</a:t>
            </a:r>
            <a:r>
              <a:rPr lang="en-US" sz="2800" dirty="0"/>
              <a:t>.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2" grpI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394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2019-01-28T06:07:19Z</dcterms:created>
  <dcterms:modified xsi:type="dcterms:W3CDTF">2019-01-28T08:26:26Z</dcterms:modified>
</cp:coreProperties>
</file>