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7" r:id="rId3"/>
    <p:sldId id="309" r:id="rId4"/>
    <p:sldId id="258" r:id="rId5"/>
    <p:sldId id="311" r:id="rId6"/>
    <p:sldId id="312" r:id="rId7"/>
    <p:sldId id="314" r:id="rId8"/>
    <p:sldId id="313" r:id="rId9"/>
    <p:sldId id="285" r:id="rId10"/>
    <p:sldId id="286" r:id="rId11"/>
    <p:sldId id="293" r:id="rId12"/>
    <p:sldId id="288" r:id="rId13"/>
    <p:sldId id="308" r:id="rId14"/>
    <p:sldId id="264" r:id="rId15"/>
    <p:sldId id="289" r:id="rId16"/>
    <p:sldId id="291" r:id="rId17"/>
    <p:sldId id="292" r:id="rId18"/>
    <p:sldId id="294" r:id="rId19"/>
    <p:sldId id="315" r:id="rId20"/>
    <p:sldId id="316" r:id="rId21"/>
    <p:sldId id="318" r:id="rId22"/>
    <p:sldId id="31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b="1"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FF"/>
    <a:srgbClr val="99CC00"/>
    <a:srgbClr val="993300"/>
    <a:srgbClr val="666699"/>
    <a:srgbClr val="000099"/>
    <a:srgbClr val="A50021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4685" autoAdjust="0"/>
  </p:normalViewPr>
  <p:slideViewPr>
    <p:cSldViewPr>
      <p:cViewPr varScale="1">
        <p:scale>
          <a:sx n="70" d="100"/>
          <a:sy n="70" d="100"/>
        </p:scale>
        <p:origin x="-1374" y="-108"/>
      </p:cViewPr>
      <p:guideLst>
        <p:guide orient="horz" pos="3600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88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01BF8FA8-DE0B-4978-8833-B1D3F355E2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4BA3F148-C974-4A10-A706-57321DC34D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3F148-C974-4A10-A706-57321DC34D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0E4DD-ABCA-4B3E-8903-A84561C530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6AE7F-A03A-459C-A54E-7EEFD19188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6D8AB-6E0E-4176-94B9-DFCBDCAE9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588BDD0-D202-4A98-AE54-1E93258C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6D4C0-07B9-41D0-A8CF-D00FE8F953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047BD-5E89-4D31-A34D-BBB2E5E422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06FBF-78DA-4D9F-A32F-850C5C5AE7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16435-9508-4F08-861E-8B61B14543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50EDB0-C30F-440B-AA14-980AF9366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562D0-F40F-4E64-85FF-8789B0F4F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B0B3A0-0EBB-45DB-AE7D-85E5352E66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E8BF3-2FBD-4AC0-93F9-AD451FFAE1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i="0">
                <a:effectLst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effectLst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effectLst/>
              </a:defRPr>
            </a:lvl1pPr>
          </a:lstStyle>
          <a:p>
            <a:fld id="{261C2401-BF1C-436D-9995-696B1392B2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r>
              <a:rPr lang="en-US" b="1" i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Streptococcus </a:t>
            </a:r>
            <a:r>
              <a:rPr lang="en-US" b="1" i="1" dirty="0" err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pneumoniae</a:t>
            </a:r>
            <a:r>
              <a:rPr lang="en-US" b="1" i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i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i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</a:t>
            </a:r>
            <a:br>
              <a:rPr lang="en-US" b="1" i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i="1" dirty="0" err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Viridans</a:t>
            </a:r>
            <a:r>
              <a:rPr lang="en-US" b="1" i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group of Streptococci</a:t>
            </a:r>
            <a:r>
              <a:rPr lang="en-US" dirty="0"/>
              <a:t> 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971800" y="5307013"/>
            <a:ext cx="4175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i="0">
                <a:effectLst/>
                <a:latin typeface="French Script MT" pitchFamily="66" charset="0"/>
              </a:rPr>
              <a:t>Professor Sudheer Kher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34950" y="43434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3600" b="0" i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>
                <a:solidFill>
                  <a:schemeClr val="accent2"/>
                </a:solidFill>
              </a:rPr>
              <a:t>S. pneumoniae</a:t>
            </a:r>
            <a:endParaRPr lang="en-US" sz="4000" b="1" i="1"/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l-GR" sz="2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WP Greek Century" pitchFamily="2" charset="2"/>
              </a:rPr>
              <a:t>ά</a:t>
            </a:r>
            <a:r>
              <a:rPr lang="en-US" sz="28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WP Greek Century" pitchFamily="2" charset="2"/>
              </a:rPr>
              <a:t> -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hemolytic</a:t>
            </a:r>
          </a:p>
          <a:p>
            <a:pPr>
              <a:buClr>
                <a:srgbClr val="FF0000"/>
              </a:buClr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pneumolysin </a:t>
            </a:r>
          </a:p>
          <a:p>
            <a:pPr lvl="1">
              <a:buClr>
                <a:srgbClr val="FF0000"/>
              </a:buClr>
            </a:pP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degrades red blood cells under aerobic conditions </a:t>
            </a:r>
            <a:endParaRPr lang="en-US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FF0000"/>
              </a:buClr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grows well on sheep blood agar</a:t>
            </a:r>
          </a:p>
          <a:p>
            <a:pPr>
              <a:buClr>
                <a:srgbClr val="FF0000"/>
              </a:buClr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 group antigen    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sz="2800">
              <a:solidFill>
                <a:srgbClr val="FF0000"/>
              </a:solidFill>
            </a:endParaRPr>
          </a:p>
          <a:p>
            <a:pPr>
              <a:buClr>
                <a:srgbClr val="CC3399"/>
              </a:buClr>
            </a:pPr>
            <a:endParaRPr lang="en-US" sz="2800">
              <a:solidFill>
                <a:srgbClr val="FF0000"/>
              </a:solidFill>
            </a:endParaRPr>
          </a:p>
          <a:p>
            <a:pPr>
              <a:buClr>
                <a:srgbClr val="339966"/>
              </a:buClr>
              <a:buFont typeface="Wingdings" pitchFamily="2" charset="2"/>
              <a:buChar char="Ø"/>
            </a:pPr>
            <a:endParaRPr lang="en-US" sz="2800"/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99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Diagnosis - spinal fluid</a:t>
            </a:r>
            <a:endParaRPr lang="en-US" sz="4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direct Gram staining</a:t>
            </a:r>
          </a:p>
          <a:p>
            <a:pPr>
              <a:buClr>
                <a:srgbClr val="FF0000"/>
              </a:buClr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detection of capsular antigen</a:t>
            </a:r>
          </a:p>
          <a:p>
            <a:pPr>
              <a:buClr>
                <a:srgbClr val="FF0000"/>
              </a:buClr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0" name="Oval 38"/>
          <p:cNvSpPr>
            <a:spLocks noChangeArrowheads="1"/>
          </p:cNvSpPr>
          <p:nvPr/>
        </p:nvSpPr>
        <p:spPr bwMode="auto">
          <a:xfrm>
            <a:off x="3657600" y="4495800"/>
            <a:ext cx="2286000" cy="2286000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5943600" y="1905000"/>
            <a:ext cx="2286000" cy="2286000"/>
          </a:xfrm>
          <a:prstGeom prst="ellipse">
            <a:avLst/>
          </a:prstGeom>
          <a:solidFill>
            <a:schemeClr val="bg1"/>
          </a:solidFill>
          <a:ln w="38100" cap="rnd">
            <a:solidFill>
              <a:srgbClr val="99CC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1676400" y="1828800"/>
            <a:ext cx="2286000" cy="2286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Autolysis - identification</a:t>
            </a:r>
            <a:endParaRPr lang="en-US"/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2133600" y="2286000"/>
            <a:ext cx="1295400" cy="1219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99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AutoShape 5"/>
          <p:cNvSpPr>
            <a:spLocks noChangeArrowheads="1"/>
          </p:cNvSpPr>
          <p:nvPr/>
        </p:nvSpPr>
        <p:spPr bwMode="auto">
          <a:xfrm>
            <a:off x="4419600" y="30480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338638" y="2667000"/>
            <a:ext cx="690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Bile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8922" name="Group 10"/>
          <p:cNvGrpSpPr>
            <a:grpSpLocks/>
          </p:cNvGrpSpPr>
          <p:nvPr/>
        </p:nvGrpSpPr>
        <p:grpSpPr bwMode="auto">
          <a:xfrm>
            <a:off x="1905000" y="3581400"/>
            <a:ext cx="274638" cy="365125"/>
            <a:chOff x="3168" y="3408"/>
            <a:chExt cx="173" cy="230"/>
          </a:xfrm>
        </p:grpSpPr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3168" y="3408"/>
              <a:ext cx="173" cy="23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 i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38924" name="AutoShape 12"/>
            <p:cNvSpPr>
              <a:spLocks noChangeArrowheads="1"/>
            </p:cNvSpPr>
            <p:nvPr/>
          </p:nvSpPr>
          <p:spPr bwMode="auto">
            <a:xfrm rot="10800000">
              <a:off x="3168" y="3408"/>
              <a:ext cx="173" cy="11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6400800" y="2438400"/>
            <a:ext cx="1295400" cy="12192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99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AutoShape 19"/>
          <p:cNvSpPr>
            <a:spLocks noChangeArrowheads="1"/>
          </p:cNvSpPr>
          <p:nvPr/>
        </p:nvSpPr>
        <p:spPr bwMode="auto">
          <a:xfrm rot="10800000">
            <a:off x="2133600" y="3276600"/>
            <a:ext cx="274638" cy="182563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2400" b="0" i="0">
              <a:solidFill>
                <a:srgbClr val="FF3300"/>
              </a:solidFill>
              <a:effectLst/>
            </a:endParaRPr>
          </a:p>
        </p:txBody>
      </p:sp>
      <p:sp>
        <p:nvSpPr>
          <p:cNvPr id="38936" name="AutoShape 24"/>
          <p:cNvSpPr>
            <a:spLocks noChangeArrowheads="1"/>
          </p:cNvSpPr>
          <p:nvPr/>
        </p:nvSpPr>
        <p:spPr bwMode="auto">
          <a:xfrm rot="-15752673">
            <a:off x="5891213" y="4748212"/>
            <a:ext cx="685800" cy="333375"/>
          </a:xfrm>
          <a:prstGeom prst="rightArrow">
            <a:avLst>
              <a:gd name="adj1" fmla="val 50000"/>
              <a:gd name="adj2" fmla="val 51429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4114800" y="5105400"/>
            <a:ext cx="1295400" cy="1219200"/>
          </a:xfrm>
          <a:prstGeom prst="ellipse">
            <a:avLst/>
          </a:prstGeom>
          <a:solidFill>
            <a:schemeClr val="bg1"/>
          </a:solidFill>
          <a:ln w="38100" cap="rnd">
            <a:solidFill>
              <a:srgbClr val="9966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44" name="Group 32"/>
          <p:cNvGrpSpPr>
            <a:grpSpLocks/>
          </p:cNvGrpSpPr>
          <p:nvPr/>
        </p:nvGrpSpPr>
        <p:grpSpPr bwMode="auto">
          <a:xfrm>
            <a:off x="6324600" y="4054475"/>
            <a:ext cx="274638" cy="365125"/>
            <a:chOff x="3168" y="3408"/>
            <a:chExt cx="173" cy="230"/>
          </a:xfrm>
        </p:grpSpPr>
        <p:sp>
          <p:nvSpPr>
            <p:cNvPr id="38945" name="Rectangle 33"/>
            <p:cNvSpPr>
              <a:spLocks noChangeArrowheads="1"/>
            </p:cNvSpPr>
            <p:nvPr/>
          </p:nvSpPr>
          <p:spPr bwMode="auto">
            <a:xfrm>
              <a:off x="3168" y="3408"/>
              <a:ext cx="173" cy="23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 i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38946" name="AutoShape 34"/>
            <p:cNvSpPr>
              <a:spLocks noChangeArrowheads="1"/>
            </p:cNvSpPr>
            <p:nvPr/>
          </p:nvSpPr>
          <p:spPr bwMode="auto">
            <a:xfrm rot="10800000">
              <a:off x="3168" y="3408"/>
              <a:ext cx="173" cy="11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39" name="AutoShape 27"/>
          <p:cNvSpPr>
            <a:spLocks noChangeArrowheads="1"/>
          </p:cNvSpPr>
          <p:nvPr/>
        </p:nvSpPr>
        <p:spPr bwMode="auto">
          <a:xfrm rot="10800000">
            <a:off x="6324600" y="4008438"/>
            <a:ext cx="274638" cy="182562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2400" b="0" i="0">
              <a:solidFill>
                <a:srgbClr val="FF3300"/>
              </a:solidFill>
              <a:effectLst/>
            </a:endParaRPr>
          </a:p>
        </p:txBody>
      </p:sp>
      <p:grpSp>
        <p:nvGrpSpPr>
          <p:cNvPr id="38951" name="Group 39"/>
          <p:cNvGrpSpPr>
            <a:grpSpLocks/>
          </p:cNvGrpSpPr>
          <p:nvPr/>
        </p:nvGrpSpPr>
        <p:grpSpPr bwMode="auto">
          <a:xfrm>
            <a:off x="3962400" y="6400800"/>
            <a:ext cx="274638" cy="365125"/>
            <a:chOff x="3168" y="3408"/>
            <a:chExt cx="173" cy="230"/>
          </a:xfrm>
        </p:grpSpPr>
        <p:sp>
          <p:nvSpPr>
            <p:cNvPr id="38952" name="Rectangle 40"/>
            <p:cNvSpPr>
              <a:spLocks noChangeArrowheads="1"/>
            </p:cNvSpPr>
            <p:nvPr/>
          </p:nvSpPr>
          <p:spPr bwMode="auto">
            <a:xfrm>
              <a:off x="3168" y="3408"/>
              <a:ext cx="173" cy="23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0" i="0">
                <a:solidFill>
                  <a:schemeClr val="bg2"/>
                </a:solidFill>
                <a:effectLst/>
              </a:endParaRPr>
            </a:p>
          </p:txBody>
        </p:sp>
        <p:sp>
          <p:nvSpPr>
            <p:cNvPr id="38953" name="AutoShape 41"/>
            <p:cNvSpPr>
              <a:spLocks noChangeArrowheads="1"/>
            </p:cNvSpPr>
            <p:nvPr/>
          </p:nvSpPr>
          <p:spPr bwMode="auto">
            <a:xfrm rot="10800000">
              <a:off x="3168" y="3408"/>
              <a:ext cx="173" cy="11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40" name="AutoShape 28"/>
          <p:cNvSpPr>
            <a:spLocks noChangeArrowheads="1"/>
          </p:cNvSpPr>
          <p:nvPr/>
        </p:nvSpPr>
        <p:spPr bwMode="auto">
          <a:xfrm rot="10800000">
            <a:off x="3962400" y="6370638"/>
            <a:ext cx="274638" cy="182562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US" sz="2400" b="0" i="0">
              <a:solidFill>
                <a:srgbClr val="FF3300"/>
              </a:solidFill>
              <a:effectLst/>
            </a:endParaRPr>
          </a:p>
        </p:txBody>
      </p:sp>
      <p:sp>
        <p:nvSpPr>
          <p:cNvPr id="38954" name="Text Box 42"/>
          <p:cNvSpPr txBox="1">
            <a:spLocks noChangeArrowheads="1"/>
          </p:cNvSpPr>
          <p:nvPr/>
        </p:nvSpPr>
        <p:spPr bwMode="auto">
          <a:xfrm>
            <a:off x="196850" y="43434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peptidoglycan</a:t>
            </a:r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838200" y="5502275"/>
            <a:ext cx="2289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cell </a:t>
            </a:r>
          </a:p>
          <a:p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membrane</a:t>
            </a:r>
          </a:p>
          <a:p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lipoteichoic acid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152400" y="3276600"/>
            <a:ext cx="1528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teichoic acid</a:t>
            </a:r>
          </a:p>
          <a:p>
            <a:r>
              <a:rPr lang="en-US" sz="2000" i="0">
                <a:effectLst>
                  <a:outerShdw blurRad="38100" dist="38100" dir="2700000" algn="tl">
                    <a:srgbClr val="C0C0C0"/>
                  </a:outerShdw>
                </a:effectLst>
              </a:rPr>
              <a:t>-choline</a:t>
            </a:r>
          </a:p>
        </p:txBody>
      </p:sp>
      <p:sp>
        <p:nvSpPr>
          <p:cNvPr id="38957" name="Line 45"/>
          <p:cNvSpPr>
            <a:spLocks noChangeShapeType="1"/>
          </p:cNvSpPr>
          <p:nvPr/>
        </p:nvSpPr>
        <p:spPr bwMode="auto">
          <a:xfrm>
            <a:off x="1371600" y="38100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Line 47"/>
          <p:cNvSpPr>
            <a:spLocks noChangeShapeType="1"/>
          </p:cNvSpPr>
          <p:nvPr/>
        </p:nvSpPr>
        <p:spPr bwMode="auto">
          <a:xfrm flipV="1">
            <a:off x="2286000" y="4114800"/>
            <a:ext cx="228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Text Box 48"/>
          <p:cNvSpPr txBox="1">
            <a:spLocks noChangeArrowheads="1"/>
          </p:cNvSpPr>
          <p:nvPr/>
        </p:nvSpPr>
        <p:spPr bwMode="auto">
          <a:xfrm>
            <a:off x="228600" y="2667000"/>
            <a:ext cx="137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effectLst>
                  <a:outerShdw blurRad="38100" dist="38100" dir="2700000" algn="tl">
                    <a:srgbClr val="C0C0C0"/>
                  </a:outerShdw>
                </a:effectLst>
              </a:rPr>
              <a:t>autolysin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62" name="Line 50"/>
          <p:cNvSpPr>
            <a:spLocks noChangeShapeType="1"/>
          </p:cNvSpPr>
          <p:nvPr/>
        </p:nvSpPr>
        <p:spPr bwMode="auto">
          <a:xfrm>
            <a:off x="1219200" y="3048000"/>
            <a:ext cx="914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Line 51"/>
          <p:cNvSpPr>
            <a:spLocks noChangeShapeType="1"/>
          </p:cNvSpPr>
          <p:nvPr/>
        </p:nvSpPr>
        <p:spPr bwMode="auto">
          <a:xfrm flipV="1">
            <a:off x="2590800" y="3505200"/>
            <a:ext cx="38100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C polysaccharide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solidFill>
                  <a:schemeClr val="accent2"/>
                </a:solidFill>
              </a:rPr>
              <a:t>Teichoic acid</a:t>
            </a:r>
          </a:p>
          <a:p>
            <a:pPr lvl="1"/>
            <a:r>
              <a:rPr lang="en-US" sz="2400" b="1">
                <a:solidFill>
                  <a:schemeClr val="accent2"/>
                </a:solidFill>
              </a:rPr>
              <a:t>Precipitates in serum</a:t>
            </a:r>
          </a:p>
          <a:p>
            <a:pPr lvl="1"/>
            <a:r>
              <a:rPr lang="en-US" sz="2400" b="1">
                <a:solidFill>
                  <a:schemeClr val="accent2"/>
                </a:solidFill>
              </a:rPr>
              <a:t>C-reactive protein</a:t>
            </a:r>
            <a:r>
              <a:rPr lang="en-US" sz="2400"/>
              <a:t> – An abnormal protein (</a:t>
            </a:r>
            <a:r>
              <a:rPr lang="el-GR" sz="2400">
                <a:cs typeface="Times New Roman" pitchFamily="18" charset="0"/>
              </a:rPr>
              <a:t>β</a:t>
            </a:r>
            <a:r>
              <a:rPr lang="en-US" sz="2400">
                <a:cs typeface="Times New Roman" pitchFamily="18" charset="0"/>
              </a:rPr>
              <a:t>-globulin) </a:t>
            </a:r>
            <a:r>
              <a:rPr lang="en-US" sz="2400"/>
              <a:t>that precipitates with somatic C antigen of pneumococci appears in acute phase sera in pnemonia and disappears in convalescence. Also occurs in many other pathological conditions. This is called CRP or acute phase protein.</a:t>
            </a:r>
          </a:p>
          <a:p>
            <a:pPr lvl="2"/>
            <a:r>
              <a:rPr lang="en-US" sz="2000"/>
              <a:t>Used to monitor response to treatment in various conditions like rheumatic fever and is replacing ESR.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OPTIC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55625"/>
            <a:ext cx="4572000" cy="3025775"/>
          </a:xfrm>
          <a:prstGeom prst="rect">
            <a:avLst/>
          </a:prstGeom>
          <a:noFill/>
        </p:spPr>
      </p:pic>
      <p:pic>
        <p:nvPicPr>
          <p:cNvPr id="10245" name="Picture 5" descr="optic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603625"/>
            <a:ext cx="4572000" cy="3025775"/>
          </a:xfrm>
          <a:prstGeom prst="rect">
            <a:avLst/>
          </a:prstGeom>
          <a:noFill/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411788" y="1295400"/>
            <a:ext cx="304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solidFill>
                  <a:schemeClr val="accent2"/>
                </a:solidFill>
                <a:effectLst/>
              </a:rPr>
              <a:t>Not</a:t>
            </a:r>
            <a:r>
              <a:rPr lang="en-US" sz="2400" i="0">
                <a:effectLst/>
              </a:rPr>
              <a:t> optochin sensitive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505450" y="4038600"/>
            <a:ext cx="249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0">
                <a:effectLst/>
              </a:rPr>
              <a:t>optochin sensitive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819400" y="0"/>
            <a:ext cx="2530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Identification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6553200" y="4495800"/>
            <a:ext cx="3048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5105400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Pneomococci</a:t>
            </a:r>
            <a:endParaRPr lang="en-US" sz="2800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6248400" y="1752600"/>
            <a:ext cx="304800" cy="5334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362200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</a:t>
            </a:r>
            <a:r>
              <a:rPr lang="en-US" sz="2800" dirty="0" err="1" smtClean="0"/>
              <a:t>Pneomococci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Capsule</a:t>
            </a: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4958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Prominent in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virulent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strains 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FF0000"/>
              </a:buClr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nti-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phagocytic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FF0000"/>
              </a:buClr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arbohydrate antigens - v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ary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among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strains</a:t>
            </a:r>
          </a:p>
          <a:p>
            <a:pPr>
              <a:buClr>
                <a:srgbClr val="FF0000"/>
              </a:buClr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Immunity -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serotype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specific</a:t>
            </a:r>
          </a:p>
          <a:p>
            <a:pPr>
              <a:buClr>
                <a:srgbClr val="FF0000"/>
              </a:buClr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Vaccine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contains multiple serotypes</a:t>
            </a:r>
          </a:p>
          <a:p>
            <a:pPr lvl="1">
              <a:buClr>
                <a:srgbClr val="FF0000"/>
              </a:buClr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Only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susceptible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population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Quellung reaction</a:t>
            </a:r>
            <a:endParaRPr lang="en-US" sz="4800" b="1">
              <a:solidFill>
                <a:schemeClr val="accent2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sing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antisera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buClr>
                <a:srgbClr val="FF0000"/>
              </a:buClr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apsule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"fixed" </a:t>
            </a:r>
          </a:p>
          <a:p>
            <a:pPr>
              <a:buClr>
                <a:srgbClr val="FF0000"/>
              </a:buClr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isible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microscopically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Pathogenesis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Teichoic acid</a:t>
            </a:r>
          </a:p>
          <a:p>
            <a:pPr lvl="1">
              <a:buClr>
                <a:srgbClr val="FF0000"/>
              </a:buClr>
            </a:pP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 activation </a:t>
            </a:r>
          </a:p>
          <a:p>
            <a:pPr lvl="1">
              <a:buClr>
                <a:srgbClr val="FF0000"/>
              </a:buClr>
            </a:pP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large numbers of inflammatory cells at infection site</a:t>
            </a:r>
            <a:endParaRPr 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Therapy</a:t>
            </a: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</a:pPr>
            <a:r>
              <a:rPr lang="en-US" sz="40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S. pneumoniae</a:t>
            </a:r>
            <a:r>
              <a:rPr 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most strains susceptible to penicillin 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resistance is uncommon but known (5%)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Third generation of cephalosporin or Vancomycin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Prophylaxis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Polyvalent polysaccharide capsular antigens of 23 most common serotypes given to population at high risk</a:t>
            </a:r>
          </a:p>
          <a:p>
            <a:pPr lvl="1"/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Absent/dysfunctional spleen</a:t>
            </a:r>
          </a:p>
          <a:p>
            <a:pPr lvl="1"/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Sickle cell disease</a:t>
            </a:r>
          </a:p>
          <a:p>
            <a:pPr lvl="1"/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Coeliac disease</a:t>
            </a:r>
          </a:p>
          <a:p>
            <a:pPr lvl="1"/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Chronic renal/lung/heart/liver disease</a:t>
            </a:r>
          </a:p>
          <a:p>
            <a:pPr lvl="1"/>
            <a:r>
              <a:rPr lang="en-US" sz="24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 given to children &lt; 2yrs, immunosuppression / deficiency, lymphoreticular malignancy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4191000" cy="4114800"/>
          </a:xfrm>
        </p:spPr>
        <p:txBody>
          <a:bodyPr/>
          <a:lstStyle/>
          <a:p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S.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pneumoniae</a:t>
            </a:r>
            <a:endParaRPr lang="en-US" sz="20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diplococci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Pneumococcus</a:t>
            </a:r>
            <a:endParaRPr lang="en-US" sz="20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autolysin</a:t>
            </a:r>
          </a:p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bile solubility test</a:t>
            </a:r>
          </a:p>
          <a:p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optochin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susceptibility</a:t>
            </a:r>
          </a:p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capsule</a:t>
            </a:r>
          </a:p>
          <a:p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Quellung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reaction</a:t>
            </a:r>
          </a:p>
          <a:p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Inulin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fermentation</a:t>
            </a:r>
          </a:p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Mouse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pathogenecity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609600"/>
            <a:ext cx="4800600" cy="5105400"/>
          </a:xfrm>
        </p:spPr>
        <p:txBody>
          <a:bodyPr/>
          <a:lstStyle/>
          <a:p>
            <a:pPr>
              <a:buFontTx/>
              <a:buNone/>
            </a:pPr>
            <a:endParaRPr lang="en-US" sz="2400" b="1" i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sz="2400" b="1" i="1" dirty="0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  <a:ln/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KEY WORDS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sz="32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Differences between Viridans Gp &amp; Pneumococci</a:t>
            </a:r>
          </a:p>
        </p:txBody>
      </p:sp>
      <p:graphicFrame>
        <p:nvGraphicFramePr>
          <p:cNvPr id="77904" name="Group 80"/>
          <p:cNvGraphicFramePr>
            <a:graphicFrameLocks noGrp="1"/>
          </p:cNvGraphicFramePr>
          <p:nvPr>
            <p:ph idx="1"/>
          </p:nvPr>
        </p:nvGraphicFramePr>
        <p:xfrm>
          <a:off x="533400" y="1371600"/>
          <a:ext cx="7772400" cy="516128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Pneumococci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Viridans 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Morphology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Capsulated, lanceolate, diplococci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Oval or rounded in chains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Quellung 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Colonies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Dome shaped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 Draughtsman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Dome shaped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Growth in liquid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Uniform turbidity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Granular turbidity with powdery deposits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Bile solubility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Inulin fermentation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Optochin sensitivity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Intraperitoneal inoculation in mice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Fatal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Non-pathogenic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4191000" cy="4114800"/>
          </a:xfrm>
        </p:spPr>
        <p:txBody>
          <a:bodyPr/>
          <a:lstStyle/>
          <a:p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S.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pneumoniae</a:t>
            </a:r>
            <a:endParaRPr lang="en-US" sz="20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diplococci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Pneumococcus</a:t>
            </a:r>
            <a:endParaRPr lang="en-US" sz="2000" b="1" i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autolysin</a:t>
            </a:r>
          </a:p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bile solubility test</a:t>
            </a:r>
          </a:p>
          <a:p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optochin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susceptibility</a:t>
            </a:r>
          </a:p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capsule</a:t>
            </a:r>
          </a:p>
          <a:p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Quellung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reaction</a:t>
            </a:r>
          </a:p>
          <a:p>
            <a:r>
              <a:rPr lang="en-US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Inulin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fermentation</a:t>
            </a:r>
          </a:p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Mouse </a:t>
            </a:r>
            <a:r>
              <a:rPr 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pathogenecity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038600" y="609600"/>
            <a:ext cx="4800600" cy="5105400"/>
          </a:xfrm>
        </p:spPr>
        <p:txBody>
          <a:bodyPr/>
          <a:lstStyle/>
          <a:p>
            <a:pPr>
              <a:buFontTx/>
              <a:buNone/>
            </a:pPr>
            <a:endParaRPr lang="en-US" sz="2400" b="1" i="1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Tx/>
              <a:buNone/>
            </a:pPr>
            <a:endParaRPr lang="en-US" sz="2400" b="1" i="1">
              <a:solidFill>
                <a:srgbClr val="00808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  <a:noFill/>
          <a:ln/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KEYWORDS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8" name="Picture 4" descr="P102069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Viridans group of Streptococci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Viridis = Green</a:t>
            </a:r>
          </a:p>
          <a:p>
            <a:pPr>
              <a:lnSpc>
                <a:spcPct val="90000"/>
              </a:lnSpc>
            </a:pPr>
            <a:r>
              <a:rPr lang="en-US" sz="28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Throat commensals, can cause opportunistic infections.</a:t>
            </a:r>
          </a:p>
          <a:p>
            <a:pPr>
              <a:lnSpc>
                <a:spcPct val="90000"/>
              </a:lnSpc>
            </a:pPr>
            <a:r>
              <a:rPr lang="el-GR" sz="28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WP Greek Century" pitchFamily="2" charset="2"/>
              </a:rPr>
              <a:t>ά</a:t>
            </a:r>
            <a:r>
              <a:rPr lang="en-US" sz="28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WP Greek Century" pitchFamily="2" charset="2"/>
              </a:rPr>
              <a:t> - </a:t>
            </a:r>
            <a:r>
              <a:rPr lang="en-US" sz="28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P Greek Century" pitchFamily="2" charset="2"/>
              </a:rPr>
              <a:t>Haemolytic on blood agar.</a:t>
            </a:r>
          </a:p>
          <a:p>
            <a:pPr>
              <a:lnSpc>
                <a:spcPct val="90000"/>
              </a:lnSpc>
            </a:pPr>
            <a:r>
              <a:rPr lang="en-US" sz="28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P Greek Century" pitchFamily="2" charset="2"/>
              </a:rPr>
              <a:t>Species – S. mitis, mutans, salivarius, sanguis.</a:t>
            </a:r>
          </a:p>
          <a:p>
            <a:pPr>
              <a:lnSpc>
                <a:spcPct val="90000"/>
              </a:lnSpc>
            </a:pPr>
            <a:r>
              <a:rPr lang="en-US" sz="28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P Greek Century" pitchFamily="2" charset="2"/>
              </a:rPr>
              <a:t>Tooth extraction – Transient bacteremia leading to implantation on damaged/prosthetic heart valves – Commonest species - sanguis.</a:t>
            </a:r>
          </a:p>
          <a:p>
            <a:pPr>
              <a:lnSpc>
                <a:spcPct val="90000"/>
              </a:lnSpc>
            </a:pPr>
            <a:r>
              <a:rPr lang="en-US" sz="2800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P Greek Century" pitchFamily="2" charset="2"/>
              </a:rPr>
              <a:t>Dental caries - Commonest species – mutans.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trep-pne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0485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276600"/>
            <a:ext cx="7772400" cy="1143000"/>
          </a:xfrm>
        </p:spPr>
        <p:txBody>
          <a:bodyPr/>
          <a:lstStyle/>
          <a:p>
            <a:r>
              <a:rPr lang="en-US" sz="6000" b="1" i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S. pneumoniae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Important features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Gram + , Lanciolate, capsulated diplococci</a:t>
            </a:r>
          </a:p>
        </p:txBody>
      </p:sp>
      <p:pic>
        <p:nvPicPr>
          <p:cNvPr id="69637" name="Picture 5" descr="Spneumo_caps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19400"/>
            <a:ext cx="5591175" cy="3867150"/>
          </a:xfrm>
          <a:prstGeom prst="rect">
            <a:avLst/>
          </a:prstGeom>
          <a:noFill/>
        </p:spPr>
      </p:pic>
      <p:pic>
        <p:nvPicPr>
          <p:cNvPr id="69639" name="Picture 7" descr="capsu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581400"/>
            <a:ext cx="27432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Important features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7772400" cy="4114800"/>
          </a:xfrm>
        </p:spPr>
        <p:txBody>
          <a:bodyPr/>
          <a:lstStyle/>
          <a:p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Aerobes &amp; facultative anaerobes. Growth improved by 5-10 % CO</a:t>
            </a:r>
            <a:r>
              <a:rPr lang="en-US" i="1" baseline="-25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  <a:p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Colonies on BA –</a:t>
            </a:r>
            <a:r>
              <a:rPr lang="el-GR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WP Greek Century" pitchFamily="2" charset="2"/>
              </a:rPr>
              <a:t>ά</a:t>
            </a:r>
            <a:r>
              <a:rPr lang="en-US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WP Greek Century" pitchFamily="2" charset="2"/>
              </a:rPr>
              <a:t> - </a:t>
            </a:r>
            <a:r>
              <a:rPr lang="en-US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P Greek Century" pitchFamily="2" charset="2"/>
              </a:rPr>
              <a:t>Haemolytic, </a:t>
            </a:r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dome shaped later showing flat and concentric ring pattern (carrom coin)</a:t>
            </a:r>
          </a:p>
          <a:p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Mucoid appearance</a:t>
            </a:r>
          </a:p>
        </p:txBody>
      </p:sp>
      <p:pic>
        <p:nvPicPr>
          <p:cNvPr id="73735" name="Picture 7" descr="Spalph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114800"/>
            <a:ext cx="4572000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algn="l"/>
            <a:r>
              <a:rPr lang="en-US" i="1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Important features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441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Catalase &amp; oxidase negative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Bile soluble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Inulin fermentation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Optochin (ethyl dihydrocuprein) sensitive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Pathogenic to mice</a:t>
            </a:r>
          </a:p>
        </p:txBody>
      </p:sp>
      <p:pic>
        <p:nvPicPr>
          <p:cNvPr id="75781" name="Picture 5" descr="Spalph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114800"/>
            <a:ext cx="4572000" cy="2743200"/>
          </a:xfrm>
          <a:prstGeom prst="rect">
            <a:avLst/>
          </a:prstGeom>
          <a:noFill/>
        </p:spPr>
      </p:pic>
      <p:pic>
        <p:nvPicPr>
          <p:cNvPr id="75783" name="Picture 7" descr="bil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0" y="0"/>
            <a:ext cx="4000500" cy="4000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66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Antigens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Most important – Type specific capsular polysaccharide also called SSS (specific soluble substance). More than 90 serotypes detected.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Typing methods –</a:t>
            </a:r>
          </a:p>
          <a:p>
            <a:pPr lvl="1"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Agglutination</a:t>
            </a:r>
          </a:p>
          <a:p>
            <a:pPr lvl="1"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Quellung reaction</a:t>
            </a:r>
          </a:p>
          <a:p>
            <a:pPr lvl="1">
              <a:lnSpc>
                <a:spcPct val="90000"/>
              </a:lnSpc>
            </a:pPr>
            <a:r>
              <a:rPr lang="en-US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Precipitation for SSS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i="1"/>
              <a:t> </a:t>
            </a:r>
            <a:r>
              <a:rPr lang="en-US" sz="5400" b="1" i="1">
                <a:solidFill>
                  <a:schemeClr val="accent2"/>
                </a:solidFill>
              </a:rPr>
              <a:t>S. pneumoniae</a:t>
            </a:r>
            <a:r>
              <a:rPr lang="en-US" sz="5400"/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leading cause of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lobar pneumonia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buClr>
                <a:srgbClr val="FF0000"/>
              </a:buClr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particularly young and old</a:t>
            </a:r>
          </a:p>
          <a:p>
            <a:pPr lvl="1">
              <a:buClr>
                <a:srgbClr val="FF0000"/>
              </a:buClr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after damage to upper respiratory tract</a:t>
            </a:r>
          </a:p>
          <a:p>
            <a:pPr lvl="2">
              <a:buClr>
                <a:srgbClr val="FF0000"/>
              </a:buClr>
              <a:buFontTx/>
              <a:buNone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*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e.g. following viral infection</a:t>
            </a:r>
          </a:p>
          <a:p>
            <a:pPr>
              <a:buClr>
                <a:srgbClr val="FF0000"/>
              </a:buClr>
            </a:pP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bacteremia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rgbClr val="FF0000"/>
              </a:buClr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meningitis</a:t>
            </a:r>
          </a:p>
          <a:p>
            <a:pPr>
              <a:buClr>
                <a:srgbClr val="FF0000"/>
              </a:buClr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middle ear infections (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otitis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media)</a:t>
            </a:r>
          </a:p>
          <a:p>
            <a:pPr>
              <a:buClr>
                <a:srgbClr val="FF0000"/>
              </a:buClr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Sinusitis, bronchitis, eye infections.</a:t>
            </a:r>
          </a:p>
          <a:p>
            <a:pPr>
              <a:buClr>
                <a:srgbClr val="FF0000"/>
              </a:buClr>
              <a:buFontTx/>
              <a:buChar char="–"/>
            </a:pP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972</TotalTime>
  <Words>567</Words>
  <Application>Microsoft Office PowerPoint</Application>
  <PresentationFormat>On-screen Show (4:3)</PresentationFormat>
  <Paragraphs>166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Streptococcus pneumoniae &amp; Viridans group of Streptococci </vt:lpstr>
      <vt:lpstr>KEY WORDS</vt:lpstr>
      <vt:lpstr>Viridans group of Streptococci</vt:lpstr>
      <vt:lpstr>S. pneumoniae</vt:lpstr>
      <vt:lpstr>Important features</vt:lpstr>
      <vt:lpstr>Important features</vt:lpstr>
      <vt:lpstr>Important features</vt:lpstr>
      <vt:lpstr>Antigens</vt:lpstr>
      <vt:lpstr> S. pneumoniae </vt:lpstr>
      <vt:lpstr>S. pneumoniae</vt:lpstr>
      <vt:lpstr> Diagnosis - spinal fluid</vt:lpstr>
      <vt:lpstr>Autolysis - identification</vt:lpstr>
      <vt:lpstr>C polysaccharide</vt:lpstr>
      <vt:lpstr>Slide 14</vt:lpstr>
      <vt:lpstr>Capsule</vt:lpstr>
      <vt:lpstr>Quellung reaction</vt:lpstr>
      <vt:lpstr>Pathogenesis</vt:lpstr>
      <vt:lpstr>Therapy</vt:lpstr>
      <vt:lpstr>Prophylaxis</vt:lpstr>
      <vt:lpstr>Differences between Viridans Gp &amp; Pneumococci</vt:lpstr>
      <vt:lpstr>KEYWORDS</vt:lpstr>
      <vt:lpstr>Slide 22</vt:lpstr>
    </vt:vector>
  </TitlesOfParts>
  <Company>GMC_Ajman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Streptococcus pneumoniae</dc:title>
  <dc:subject>Bacteriology</dc:subject>
  <dc:creator>Dr. Sudheer Kher</dc:creator>
  <cp:lastModifiedBy>Dr. Sudheer Kher</cp:lastModifiedBy>
  <cp:revision>153</cp:revision>
  <cp:lastPrinted>2001-09-22T02:04:44Z</cp:lastPrinted>
  <dcterms:created xsi:type="dcterms:W3CDTF">2000-08-02T14:38:53Z</dcterms:created>
  <dcterms:modified xsi:type="dcterms:W3CDTF">2011-11-22T04:41:38Z</dcterms:modified>
</cp:coreProperties>
</file>