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4" r:id="rId3"/>
    <p:sldId id="275" r:id="rId5"/>
    <p:sldId id="276" r:id="rId6"/>
    <p:sldId id="277" r:id="rId7"/>
    <p:sldId id="279" r:id="rId8"/>
    <p:sldId id="280" r:id="rId9"/>
    <p:sldId id="281" r:id="rId10"/>
    <p:sldId id="278" r:id="rId11"/>
    <p:sldId id="283" r:id="rId12"/>
    <p:sldId id="284"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ECF40"/>
            </a:gs>
            <a:gs pos="100000">
              <a:srgbClr val="846C21"/>
            </a:gs>
          </a:gsLst>
          <a:lin ang="5400000" scaled="0"/>
        </a:gradFill>
        <a:effectLst/>
      </p:bgPr>
    </p:bg>
    <p:spTree>
      <p:nvGrpSpPr>
        <p:cNvPr id="1" name=""/>
        <p:cNvGrpSpPr/>
        <p:nvPr/>
      </p:nvGrpSpPr>
      <p:grpSpPr/>
      <p:sp>
        <p:nvSpPr>
          <p:cNvPr id="2" name="Text Box 1"/>
          <p:cNvSpPr txBox="1"/>
          <p:nvPr/>
        </p:nvSpPr>
        <p:spPr>
          <a:xfrm>
            <a:off x="334010" y="1780540"/>
            <a:ext cx="11115675" cy="2238375"/>
          </a:xfrm>
          <a:prstGeom prst="rect">
            <a:avLst/>
          </a:prstGeom>
          <a:noFill/>
        </p:spPr>
        <p:txBody>
          <a:bodyPr wrap="square" rtlCol="0" anchor="t">
            <a:noAutofit/>
          </a:bodyPr>
          <a:p>
            <a:pPr marL="342900" indent="-342900">
              <a:lnSpc>
                <a:spcPct val="150000"/>
              </a:lnSpc>
              <a:buFont typeface="Wingdings" panose="05000000000000000000" charset="0"/>
              <a:buChar char="Ø"/>
            </a:pPr>
            <a:r>
              <a:rPr lang="en-US" sz="2400">
                <a:latin typeface="Calibri" panose="020F0502020204030204" charset="0"/>
                <a:cs typeface="Calibri" panose="020F0502020204030204" charset="0"/>
              </a:rPr>
              <a:t>Increasing market share.</a:t>
            </a:r>
            <a:endParaRPr lang="en-US" sz="2400">
              <a:latin typeface="Calibri" panose="020F0502020204030204" charset="0"/>
              <a:cs typeface="Calibri" panose="020F0502020204030204" charset="0"/>
            </a:endParaRPr>
          </a:p>
          <a:p>
            <a:pPr marL="342900" indent="-342900">
              <a:lnSpc>
                <a:spcPct val="150000"/>
              </a:lnSpc>
              <a:buFont typeface="Wingdings" panose="05000000000000000000" charset="0"/>
              <a:buChar char="Ø"/>
            </a:pPr>
            <a:r>
              <a:rPr lang="en-US" sz="2400">
                <a:latin typeface="Calibri" panose="020F0502020204030204" charset="0"/>
                <a:cs typeface="Calibri" panose="020F0502020204030204" charset="0"/>
              </a:rPr>
              <a:t>becoming the high-quality or low-cost producer.</a:t>
            </a:r>
            <a:endParaRPr lang="en-US" sz="2400">
              <a:latin typeface="Calibri" panose="020F0502020204030204" charset="0"/>
              <a:cs typeface="Calibri" panose="020F0502020204030204" charset="0"/>
            </a:endParaRPr>
          </a:p>
          <a:p>
            <a:pPr marL="342900" indent="-342900">
              <a:lnSpc>
                <a:spcPct val="150000"/>
              </a:lnSpc>
              <a:buFont typeface="Wingdings" panose="05000000000000000000" charset="0"/>
              <a:buChar char="Ø"/>
            </a:pPr>
            <a:r>
              <a:rPr lang="en-US" sz="2400">
                <a:latin typeface="Calibri" panose="020F0502020204030204" charset="0"/>
                <a:cs typeface="Calibri" panose="020F0502020204030204" charset="0"/>
              </a:rPr>
              <a:t>developing new products increasing employee productivit</a:t>
            </a:r>
            <a:r>
              <a:rPr lang="en-US" sz="2400" i="1">
                <a:latin typeface="Calibri" panose="020F0502020204030204" charset="0"/>
                <a:cs typeface="Calibri" panose="020F0502020204030204" charset="0"/>
              </a:rPr>
              <a:t>y</a:t>
            </a:r>
            <a:r>
              <a:rPr lang="en-US" sz="2400">
                <a:latin typeface="+mn-ea"/>
                <a:cs typeface="+mn-ea"/>
              </a:rPr>
              <a:t>.</a:t>
            </a:r>
            <a:endParaRPr lang="en-US" sz="2400">
              <a:latin typeface="+mn-ea"/>
              <a:cs typeface="+mn-ea"/>
            </a:endParaRPr>
          </a:p>
          <a:p>
            <a:pPr marL="342900" indent="-342900">
              <a:lnSpc>
                <a:spcPct val="150000"/>
              </a:lnSpc>
              <a:buFont typeface="Wingdings" panose="05000000000000000000" charset="0"/>
              <a:buChar char="Ø"/>
            </a:pPr>
            <a:r>
              <a:rPr lang="en-US" sz="2400">
                <a:latin typeface="+mn-ea"/>
                <a:cs typeface="+mn-ea"/>
              </a:rPr>
              <a:t>Increasing employee productivity.</a:t>
            </a:r>
            <a:endParaRPr lang="en-US" sz="2400">
              <a:latin typeface="+mn-ea"/>
              <a:cs typeface="+mn-ea"/>
            </a:endParaRPr>
          </a:p>
        </p:txBody>
      </p:sp>
      <p:sp>
        <p:nvSpPr>
          <p:cNvPr id="8" name="Text Box 7"/>
          <p:cNvSpPr txBox="1"/>
          <p:nvPr/>
        </p:nvSpPr>
        <p:spPr>
          <a:xfrm>
            <a:off x="1317625" y="501015"/>
            <a:ext cx="9956800" cy="788670"/>
          </a:xfrm>
          <a:prstGeom prst="rect">
            <a:avLst/>
          </a:prstGeom>
          <a:noFill/>
        </p:spPr>
        <p:txBody>
          <a:bodyPr wrap="square" rtlCol="0">
            <a:noAutofit/>
          </a:bodyPr>
          <a:p>
            <a:r>
              <a:rPr lang="en-US" sz="3200">
                <a:solidFill>
                  <a:srgbClr val="7030A0"/>
                </a:solidFill>
                <a:latin typeface="Arial Black" panose="020B0A04020102020204" charset="0"/>
                <a:cs typeface="Arial Black" panose="020B0A04020102020204" charset="0"/>
                <a:sym typeface="+mn-ea"/>
              </a:rPr>
              <a:t>what Information systems will be able to do?</a:t>
            </a:r>
            <a:endParaRPr lang="en-US" sz="3200">
              <a:solidFill>
                <a:srgbClr val="7030A0"/>
              </a:solidFill>
              <a:latin typeface="Arial Black" panose="020B0A04020102020204" charset="0"/>
              <a:cs typeface="Arial Black" panose="020B0A0402010202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1985" y="1028700"/>
            <a:ext cx="11353165" cy="5555615"/>
          </a:xfrm>
          <a:prstGeom prst="rect">
            <a:avLst/>
          </a:prstGeom>
          <a:noFill/>
        </p:spPr>
        <p:txBody>
          <a:bodyPr wrap="square" rtlCol="0" anchor="t">
            <a:noAutofit/>
          </a:bodyPr>
          <a:p>
            <a:pPr indent="0" algn="l">
              <a:lnSpc>
                <a:spcPct val="140000"/>
              </a:lnSpc>
              <a:buFont typeface="Wingdings" panose="05000000000000000000" charset="0"/>
              <a:buNone/>
            </a:pPr>
            <a:r>
              <a:rPr lang="en-US" sz="2400">
                <a:solidFill>
                  <a:schemeClr val="accent5">
                    <a:lumMod val="75000"/>
                  </a:schemeClr>
                </a:solidFill>
              </a:rPr>
              <a:t>keep track of the elementary activities and transactions of the organization.</a:t>
            </a:r>
            <a:endParaRPr lang="en-US" sz="2400">
              <a:solidFill>
                <a:schemeClr val="accent5">
                  <a:lumMod val="75000"/>
                </a:schemeClr>
              </a:solidFill>
            </a:endParaRPr>
          </a:p>
          <a:p>
            <a:pPr marL="342900" indent="-342900" algn="l">
              <a:lnSpc>
                <a:spcPct val="90000"/>
              </a:lnSpc>
              <a:buFont typeface="Wingdings" panose="05000000000000000000" charset="0"/>
              <a:buChar char="§"/>
            </a:pPr>
            <a:r>
              <a:rPr lang="en-US" sz="2400"/>
              <a:t>      sales, receipts, cash deposits, payroll, credit decisions, and the flow of materials in a             factory.</a:t>
            </a:r>
            <a:endParaRPr lang="en-US" sz="2400"/>
          </a:p>
          <a:p>
            <a:pPr marL="342900" indent="-342900" algn="l">
              <a:lnSpc>
                <a:spcPct val="90000"/>
              </a:lnSpc>
              <a:buFont typeface="Wingdings" panose="05000000000000000000" charset="0"/>
              <a:buChar char="§"/>
            </a:pPr>
            <a:endParaRPr lang="en-US" sz="2400"/>
          </a:p>
          <a:p>
            <a:pPr indent="0" algn="l">
              <a:lnSpc>
                <a:spcPct val="140000"/>
              </a:lnSpc>
              <a:buFont typeface="Wingdings" panose="05000000000000000000" charset="0"/>
              <a:buNone/>
            </a:pPr>
            <a:r>
              <a:rPr lang="en-US" sz="2400">
                <a:solidFill>
                  <a:schemeClr val="accent5">
                    <a:lumMod val="75000"/>
                  </a:schemeClr>
                </a:solidFill>
              </a:rPr>
              <a:t>Performs and records the daily routine transactions necessary to conduct business</a:t>
            </a:r>
            <a:endParaRPr lang="en-US" sz="2400">
              <a:solidFill>
                <a:schemeClr val="accent5">
                  <a:lumMod val="75000"/>
                </a:schemeClr>
              </a:solidFill>
            </a:endParaRPr>
          </a:p>
          <a:p>
            <a:pPr marL="342900" indent="-342900" algn="l">
              <a:lnSpc>
                <a:spcPct val="100000"/>
              </a:lnSpc>
              <a:buFont typeface="Wingdings" panose="05000000000000000000" charset="0"/>
              <a:buChar char="§"/>
            </a:pPr>
            <a:r>
              <a:rPr lang="en-US" sz="2400"/>
              <a:t>     sales order entry, hotel reservations, payroll, employee record keeping, and shipping.</a:t>
            </a:r>
            <a:endParaRPr lang="en-US" sz="2400"/>
          </a:p>
          <a:p>
            <a:pPr marL="342900" indent="-342900" algn="l">
              <a:lnSpc>
                <a:spcPct val="100000"/>
              </a:lnSpc>
              <a:buFont typeface="Wingdings" panose="05000000000000000000" charset="0"/>
              <a:buChar char="§"/>
            </a:pPr>
            <a:endParaRPr lang="en-US" sz="2400"/>
          </a:p>
          <a:p>
            <a:pPr indent="0" algn="l">
              <a:lnSpc>
                <a:spcPct val="100000"/>
              </a:lnSpc>
              <a:buFont typeface="Wingdings" panose="05000000000000000000" charset="0"/>
              <a:buNone/>
            </a:pPr>
            <a:endParaRPr lang="en-US" sz="2400"/>
          </a:p>
          <a:p>
            <a:pPr indent="0" algn="l">
              <a:lnSpc>
                <a:spcPct val="70000"/>
              </a:lnSpc>
              <a:buFont typeface="Wingdings" panose="05000000000000000000" charset="0"/>
              <a:buNone/>
            </a:pPr>
            <a:r>
              <a:rPr lang="en-US" sz="2400">
                <a:solidFill>
                  <a:schemeClr val="accent5">
                    <a:lumMod val="75000"/>
                  </a:schemeClr>
                </a:solidFill>
              </a:rPr>
              <a:t>Answer routine questions and to track the flow of transactions through the organization.</a:t>
            </a:r>
            <a:endParaRPr lang="en-US" sz="2400">
              <a:solidFill>
                <a:schemeClr val="accent5">
                  <a:lumMod val="75000"/>
                </a:schemeClr>
              </a:solidFill>
            </a:endParaRPr>
          </a:p>
          <a:p>
            <a:pPr marL="342900" indent="-342900" algn="l">
              <a:lnSpc>
                <a:spcPct val="70000"/>
              </a:lnSpc>
              <a:buFont typeface="Wingdings" panose="05000000000000000000" charset="0"/>
              <a:buChar char="§"/>
            </a:pPr>
            <a:endParaRPr lang="en-US" sz="2400">
              <a:solidFill>
                <a:schemeClr val="accent5">
                  <a:lumMod val="75000"/>
                </a:schemeClr>
              </a:solidFill>
            </a:endParaRPr>
          </a:p>
          <a:p>
            <a:pPr marL="342900" indent="-342900" algn="l">
              <a:lnSpc>
                <a:spcPct val="70000"/>
              </a:lnSpc>
              <a:buFont typeface="Wingdings" panose="05000000000000000000" charset="0"/>
              <a:buChar char="§"/>
            </a:pPr>
            <a:r>
              <a:rPr lang="en-US" sz="2400"/>
              <a:t>          Eg: How many parts are in inventory? What happened to Mr. Smith’s payment? To   answer these kinds of questions</a:t>
            </a:r>
            <a:endParaRPr lang="en-US" sz="2400"/>
          </a:p>
        </p:txBody>
      </p:sp>
      <p:sp>
        <p:nvSpPr>
          <p:cNvPr id="3" name="Text Box 2"/>
          <p:cNvSpPr txBox="1"/>
          <p:nvPr/>
        </p:nvSpPr>
        <p:spPr>
          <a:xfrm>
            <a:off x="3048000" y="276860"/>
            <a:ext cx="7816850" cy="583565"/>
          </a:xfrm>
          <a:prstGeom prst="rect">
            <a:avLst/>
          </a:prstGeom>
          <a:noFill/>
        </p:spPr>
        <p:txBody>
          <a:bodyPr wrap="square" rtlCol="0">
            <a:spAutoFit/>
          </a:bodyPr>
          <a:p>
            <a:r>
              <a:rPr lang="en-US" sz="3200" b="1">
                <a:solidFill>
                  <a:schemeClr val="tx1">
                    <a:lumMod val="95000"/>
                    <a:lumOff val="5000"/>
                  </a:schemeClr>
                </a:solidFill>
                <a:sym typeface="+mn-ea"/>
              </a:rPr>
              <a:t>Transaction Processing Systems</a:t>
            </a:r>
            <a:endParaRPr lang="en-US" sz="3200" b="1">
              <a:solidFill>
                <a:schemeClr val="tx1">
                  <a:lumMod val="95000"/>
                  <a:lumOff val="5000"/>
                </a:schemeClr>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35" y="-635"/>
            <a:ext cx="12192000" cy="685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ext Box 1"/>
          <p:cNvSpPr txBox="1"/>
          <p:nvPr/>
        </p:nvSpPr>
        <p:spPr>
          <a:xfrm>
            <a:off x="489585" y="1512570"/>
            <a:ext cx="11465560" cy="3832860"/>
          </a:xfrm>
          <a:prstGeom prst="rect">
            <a:avLst/>
          </a:prstGeom>
          <a:noFill/>
        </p:spPr>
        <p:txBody>
          <a:bodyPr wrap="square" rtlCol="0" anchor="t">
            <a:noAutofit/>
          </a:bodyPr>
          <a:p>
            <a:pPr algn="l"/>
            <a:r>
              <a:rPr lang="en-US" sz="2400"/>
              <a:t>A payroll system keeps track of money paid to employees. An employee time sheet with the employee’s name, social security number, and number of hours worked per week represents a single transaction for this system. Once this transaction is input into the system, it updates the system’s master file that permanently maintains employee information for the organization. The data in the system are combined in different ways to create reports of interest to management and government agencies and to send paychecks to employees.</a:t>
            </a:r>
            <a:endParaRPr lang="en-US" sz="2400"/>
          </a:p>
        </p:txBody>
      </p:sp>
      <p:sp>
        <p:nvSpPr>
          <p:cNvPr id="3" name="Text Box 2"/>
          <p:cNvSpPr txBox="1"/>
          <p:nvPr/>
        </p:nvSpPr>
        <p:spPr>
          <a:xfrm>
            <a:off x="4344035" y="428625"/>
            <a:ext cx="4064000" cy="583565"/>
          </a:xfrm>
          <a:prstGeom prst="rect">
            <a:avLst/>
          </a:prstGeom>
          <a:noFill/>
        </p:spPr>
        <p:txBody>
          <a:bodyPr wrap="square" rtlCol="0">
            <a:spAutoFit/>
          </a:bodyPr>
          <a:p>
            <a:r>
              <a:rPr lang="en-US" sz="3200" b="1"/>
              <a:t>Payroll system</a:t>
            </a:r>
            <a:endParaRPr 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p:sp>
        <p:nvSpPr>
          <p:cNvPr id="2" name="Text Box 1"/>
          <p:cNvSpPr txBox="1"/>
          <p:nvPr/>
        </p:nvSpPr>
        <p:spPr>
          <a:xfrm>
            <a:off x="182245" y="1198880"/>
            <a:ext cx="11723370" cy="1209040"/>
          </a:xfrm>
          <a:prstGeom prst="rect">
            <a:avLst/>
          </a:prstGeom>
          <a:noFill/>
        </p:spPr>
        <p:txBody>
          <a:bodyPr wrap="square" rtlCol="0" anchor="t">
            <a:noAutofit/>
          </a:bodyPr>
          <a:p>
            <a:pPr marL="342900" indent="-342900">
              <a:buFont typeface="Arial" panose="020B0604020202020204" pitchFamily="34" charset="0"/>
              <a:buChar char="•"/>
            </a:pPr>
            <a:r>
              <a:rPr lang="en-US" sz="2400"/>
              <a:t>Business processes are the </a:t>
            </a:r>
            <a:r>
              <a:rPr lang="en-US" sz="2400" b="1" u="sng"/>
              <a:t>collection of activities required to produce a product or service.</a:t>
            </a:r>
            <a:endParaRPr lang="en-US" sz="2400" b="1" u="sng"/>
          </a:p>
          <a:p>
            <a:endParaRPr lang="en-US" sz="2400" b="1" u="sng"/>
          </a:p>
        </p:txBody>
      </p:sp>
      <p:sp>
        <p:nvSpPr>
          <p:cNvPr id="3" name="Text Box 2"/>
          <p:cNvSpPr txBox="1"/>
          <p:nvPr/>
        </p:nvSpPr>
        <p:spPr>
          <a:xfrm>
            <a:off x="3466465" y="151130"/>
            <a:ext cx="4064000" cy="583565"/>
          </a:xfrm>
          <a:prstGeom prst="rect">
            <a:avLst/>
          </a:prstGeom>
          <a:noFill/>
        </p:spPr>
        <p:txBody>
          <a:bodyPr wrap="square" rtlCol="0">
            <a:spAutoFit/>
          </a:bodyPr>
          <a:p>
            <a:r>
              <a:rPr lang="en-US" sz="3200">
                <a:solidFill>
                  <a:srgbClr val="7030A0"/>
                </a:solidFill>
                <a:sym typeface="+mn-ea"/>
              </a:rPr>
              <a:t>Business processes</a:t>
            </a:r>
            <a:endParaRPr lang="en-US" sz="3200">
              <a:solidFill>
                <a:srgbClr val="7030A0"/>
              </a:solidFill>
              <a:sym typeface="+mn-ea"/>
            </a:endParaRPr>
          </a:p>
        </p:txBody>
      </p:sp>
      <p:sp>
        <p:nvSpPr>
          <p:cNvPr id="4" name="Text Box 3"/>
          <p:cNvSpPr txBox="1"/>
          <p:nvPr/>
        </p:nvSpPr>
        <p:spPr>
          <a:xfrm>
            <a:off x="434975" y="2790825"/>
            <a:ext cx="11261725" cy="4163695"/>
          </a:xfrm>
          <a:prstGeom prst="rect">
            <a:avLst/>
          </a:prstGeom>
          <a:noFill/>
        </p:spPr>
        <p:txBody>
          <a:bodyPr wrap="square" rtlCol="0" anchor="t">
            <a:noAutofit/>
          </a:bodyPr>
          <a:p>
            <a:pPr marL="285750" indent="-285750">
              <a:lnSpc>
                <a:spcPct val="140000"/>
              </a:lnSpc>
              <a:buFont typeface="Wingdings" panose="05000000000000000000" charset="0"/>
              <a:buChar char="§"/>
            </a:pPr>
            <a:r>
              <a:rPr lang="en-US" sz="2000"/>
              <a:t>Every business can be seen as a collection of business processes.</a:t>
            </a:r>
            <a:endParaRPr lang="en-US" sz="2000"/>
          </a:p>
          <a:p>
            <a:pPr marL="285750" indent="-285750">
              <a:lnSpc>
                <a:spcPct val="140000"/>
              </a:lnSpc>
              <a:buFont typeface="Wingdings" panose="05000000000000000000" charset="0"/>
              <a:buChar char="§"/>
            </a:pPr>
            <a:r>
              <a:rPr lang="en-US" sz="2000"/>
              <a:t>Many business processes are tied to a specific functional area.</a:t>
            </a:r>
            <a:endParaRPr lang="en-US" sz="2000"/>
          </a:p>
          <a:p>
            <a:pPr indent="0">
              <a:lnSpc>
                <a:spcPct val="140000"/>
              </a:lnSpc>
              <a:buFont typeface="Wingdings" panose="05000000000000000000" charset="0"/>
              <a:buNone/>
            </a:pPr>
            <a:endParaRPr lang="en-US" sz="2000"/>
          </a:p>
          <a:p>
            <a:pPr marL="285750" indent="-285750">
              <a:lnSpc>
                <a:spcPct val="140000"/>
              </a:lnSpc>
              <a:buFont typeface="Wingdings" panose="05000000000000000000" charset="0"/>
              <a:buChar char="§"/>
            </a:pPr>
            <a:r>
              <a:rPr lang="en-US" sz="2400" b="1">
                <a:sym typeface="+mn-ea"/>
              </a:rPr>
              <a:t>For example</a:t>
            </a:r>
            <a:endParaRPr lang="en-US" sz="2400" b="1"/>
          </a:p>
          <a:p>
            <a:pPr>
              <a:lnSpc>
                <a:spcPct val="140000"/>
              </a:lnSpc>
            </a:pPr>
            <a:endParaRPr lang="en-US"/>
          </a:p>
          <a:p>
            <a:pPr marL="285750" indent="-285750">
              <a:lnSpc>
                <a:spcPct val="140000"/>
              </a:lnSpc>
              <a:buFont typeface="Arial" panose="020B0604020202020204" pitchFamily="34" charset="0"/>
              <a:buChar char="•"/>
            </a:pPr>
            <a:r>
              <a:rPr lang="en-US"/>
              <a:t> </a:t>
            </a:r>
            <a:r>
              <a:rPr lang="en-US" sz="2000"/>
              <a:t>the sales and marketing function is responsible for</a:t>
            </a:r>
            <a:endParaRPr lang="en-US" sz="2000"/>
          </a:p>
          <a:p>
            <a:pPr indent="0">
              <a:lnSpc>
                <a:spcPct val="140000"/>
              </a:lnSpc>
              <a:buFont typeface="Arial" panose="020B0604020202020204" pitchFamily="34" charset="0"/>
              <a:buNone/>
            </a:pPr>
            <a:r>
              <a:rPr lang="en-US" sz="2000"/>
              <a:t>       identifying customers,</a:t>
            </a:r>
            <a:endParaRPr lang="en-US" sz="2000"/>
          </a:p>
          <a:p>
            <a:pPr marL="285750" indent="-285750">
              <a:lnSpc>
                <a:spcPct val="140000"/>
              </a:lnSpc>
              <a:buFont typeface="Arial" panose="020B0604020202020204" pitchFamily="34" charset="0"/>
              <a:buChar char="•"/>
            </a:pPr>
            <a:r>
              <a:rPr lang="en-US" sz="2000"/>
              <a:t>–the human resources function is responsible for hiring employees.</a:t>
            </a:r>
            <a:endParaRPr lang="en-US" sz="2000"/>
          </a:p>
          <a:p>
            <a:pPr marL="285750" indent="-285750">
              <a:lnSpc>
                <a:spcPct val="140000"/>
              </a:lnSpc>
              <a:buFont typeface="Arial" panose="020B0604020202020204" pitchFamily="34" charset="0"/>
              <a:buChar char="•"/>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2" name="Text Box 1"/>
          <p:cNvSpPr txBox="1"/>
          <p:nvPr/>
        </p:nvSpPr>
        <p:spPr>
          <a:xfrm>
            <a:off x="1844040" y="284480"/>
            <a:ext cx="8747760" cy="583565"/>
          </a:xfrm>
          <a:prstGeom prst="rect">
            <a:avLst/>
          </a:prstGeom>
          <a:noFill/>
        </p:spPr>
        <p:txBody>
          <a:bodyPr wrap="square" rtlCol="0">
            <a:spAutoFit/>
          </a:bodyPr>
          <a:p>
            <a:r>
              <a:rPr lang="en-US" sz="3200" b="1">
                <a:solidFill>
                  <a:srgbClr val="00B0F0"/>
                </a:solidFill>
              </a:rPr>
              <a:t>Business Processes and Information System</a:t>
            </a:r>
            <a:endParaRPr lang="en-US" sz="3200" b="1">
              <a:solidFill>
                <a:srgbClr val="00B0F0"/>
              </a:solidFill>
            </a:endParaRPr>
          </a:p>
        </p:txBody>
      </p:sp>
      <p:sp>
        <p:nvSpPr>
          <p:cNvPr id="4" name="Text Box 3"/>
          <p:cNvSpPr txBox="1"/>
          <p:nvPr/>
        </p:nvSpPr>
        <p:spPr>
          <a:xfrm>
            <a:off x="157480" y="1026160"/>
            <a:ext cx="10962005" cy="1567180"/>
          </a:xfrm>
          <a:prstGeom prst="rect">
            <a:avLst/>
          </a:prstGeom>
          <a:noFill/>
        </p:spPr>
        <p:txBody>
          <a:bodyPr wrap="square" rtlCol="0">
            <a:spAutoFit/>
          </a:bodyPr>
          <a:p>
            <a:pPr marL="342900" indent="-342900">
              <a:buFont typeface="Wingdings" panose="05000000000000000000" charset="0"/>
              <a:buChar char="Ø"/>
            </a:pPr>
            <a:r>
              <a:rPr lang="en-US" sz="2400"/>
              <a:t>Example of function business  processes    (company  Area)</a:t>
            </a:r>
            <a:endParaRPr lang="en-US" sz="2400"/>
          </a:p>
          <a:p>
            <a:pPr marL="342900" indent="-342900">
              <a:buFont typeface="Wingdings" panose="05000000000000000000" charset="0"/>
              <a:buChar char="Ø"/>
            </a:pPr>
            <a:endParaRPr lang="en-US" sz="2400"/>
          </a:p>
          <a:p>
            <a:pPr marL="342900" indent="-342900">
              <a:lnSpc>
                <a:spcPct val="40000"/>
              </a:lnSpc>
              <a:buFont typeface="Wingdings" panose="05000000000000000000" charset="0"/>
              <a:buChar char="Ø"/>
            </a:pPr>
            <a:r>
              <a:rPr lang="en-US" sz="2400"/>
              <a:t>ex: Garment</a:t>
            </a:r>
            <a:endParaRPr lang="en-US" sz="2400"/>
          </a:p>
          <a:p>
            <a:pPr marL="342900" indent="-342900">
              <a:lnSpc>
                <a:spcPct val="40000"/>
              </a:lnSpc>
              <a:buFont typeface="Wingdings" panose="05000000000000000000" charset="0"/>
              <a:buChar char="Ø"/>
            </a:pPr>
            <a:endParaRPr lang="en-US" sz="2400"/>
          </a:p>
          <a:p>
            <a:pPr marL="342900" indent="-342900">
              <a:lnSpc>
                <a:spcPct val="40000"/>
              </a:lnSpc>
              <a:buFont typeface="Wingdings" panose="05000000000000000000" charset="0"/>
              <a:buChar char="Ø"/>
            </a:pPr>
            <a:endParaRPr lang="en-US" sz="2400"/>
          </a:p>
          <a:p>
            <a:pPr marL="342900" indent="-342900">
              <a:lnSpc>
                <a:spcPct val="40000"/>
              </a:lnSpc>
              <a:buFont typeface="Wingdings" panose="05000000000000000000" charset="0"/>
              <a:buChar char="Ø"/>
            </a:pPr>
            <a:endParaRPr lang="en-US" sz="2400"/>
          </a:p>
          <a:p>
            <a:pPr indent="0">
              <a:lnSpc>
                <a:spcPct val="40000"/>
              </a:lnSpc>
              <a:buFont typeface="Wingdings" panose="05000000000000000000" charset="0"/>
              <a:buNone/>
            </a:pPr>
            <a:endParaRPr lang="en-US" sz="2400"/>
          </a:p>
        </p:txBody>
      </p:sp>
      <p:sp>
        <p:nvSpPr>
          <p:cNvPr id="7" name="Text Box 6"/>
          <p:cNvSpPr txBox="1"/>
          <p:nvPr/>
        </p:nvSpPr>
        <p:spPr>
          <a:xfrm>
            <a:off x="-72390" y="2593975"/>
            <a:ext cx="12264390" cy="3950335"/>
          </a:xfrm>
          <a:prstGeom prst="rect">
            <a:avLst/>
          </a:prstGeom>
          <a:noFill/>
        </p:spPr>
        <p:txBody>
          <a:bodyPr wrap="square" rtlCol="0">
            <a:noAutofit/>
          </a:bodyPr>
          <a:p>
            <a:r>
              <a:rPr lang="en-US" sz="2400"/>
              <a:t>   </a:t>
            </a:r>
            <a:r>
              <a:rPr lang="en-US" sz="2400" b="1" i="1"/>
              <a:t>  Function Area                                                                                                BusinessProcess     </a:t>
            </a:r>
            <a:r>
              <a:rPr lang="en-US" sz="2400"/>
              <a:t>   </a:t>
            </a:r>
            <a:r>
              <a:rPr lang="en-US"/>
              <a:t>                                                                                                                      </a:t>
            </a:r>
            <a:endParaRPr lang="en-US"/>
          </a:p>
          <a:p>
            <a:r>
              <a:rPr lang="en-US"/>
              <a:t> </a:t>
            </a:r>
            <a:endParaRPr lang="en-US"/>
          </a:p>
          <a:p>
            <a:r>
              <a:rPr lang="en-US"/>
              <a:t>    </a:t>
            </a:r>
            <a:r>
              <a:rPr lang="en-US">
                <a:latin typeface="Calibri" panose="020F0502020204030204" charset="0"/>
                <a:cs typeface="Calibri" panose="020F0502020204030204" charset="0"/>
              </a:rPr>
              <a:t>Manufacturing and production.                                                                                Assembling the  product &amp;  Checking for the quality                 </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Packing Area                                                                                                                  All Iteams are packing &amp; colleties.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Sales and marketing                                                                                                     Identifying the customer and selling the product.</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Finance and acconting (</a:t>
            </a:r>
            <a:r>
              <a:rPr lang="en-US" i="1" u="sng">
                <a:latin typeface="Calibri" panose="020F0502020204030204" charset="0"/>
                <a:cs typeface="Calibri" panose="020F0502020204030204" charset="0"/>
              </a:rPr>
              <a:t>accontig department in garment</a:t>
            </a:r>
            <a:r>
              <a:rPr lang="en-US">
                <a:latin typeface="Calibri" panose="020F0502020204030204" charset="0"/>
                <a:cs typeface="Calibri" panose="020F0502020204030204" charset="0"/>
              </a:rPr>
              <a:t>)                                  creating financial statements &amp; Managing cash                                </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account.</a:t>
            </a:r>
            <a:endParaRPr lang="en-US">
              <a:latin typeface="Calibri" panose="020F0502020204030204" charset="0"/>
              <a:cs typeface="Calibri" panose="020F0502020204030204" charset="0"/>
            </a:endParaRPr>
          </a:p>
        </p:txBody>
      </p:sp>
      <p:cxnSp>
        <p:nvCxnSpPr>
          <p:cNvPr id="8" name="Straight Arrow Connector 7"/>
          <p:cNvCxnSpPr/>
          <p:nvPr/>
        </p:nvCxnSpPr>
        <p:spPr>
          <a:xfrm>
            <a:off x="3317240" y="3434715"/>
            <a:ext cx="3606800" cy="19685"/>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cxnSp>
        <p:nvCxnSpPr>
          <p:cNvPr id="10" name="Straight Arrow Connector 9"/>
          <p:cNvCxnSpPr/>
          <p:nvPr/>
        </p:nvCxnSpPr>
        <p:spPr>
          <a:xfrm>
            <a:off x="1642745" y="3991610"/>
            <a:ext cx="5425440" cy="2540"/>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cxnSp>
        <p:nvCxnSpPr>
          <p:cNvPr id="11" name="Straight Arrow Connector 10"/>
          <p:cNvCxnSpPr/>
          <p:nvPr/>
        </p:nvCxnSpPr>
        <p:spPr>
          <a:xfrm>
            <a:off x="2252980" y="4531360"/>
            <a:ext cx="4815205" cy="0"/>
          </a:xfrm>
          <a:prstGeom prst="straightConnector1">
            <a:avLst/>
          </a:prstGeom>
          <a:ln w="19050">
            <a:solidFill>
              <a:schemeClr val="accent1"/>
            </a:solidFill>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flipV="1">
            <a:off x="5593080" y="5049520"/>
            <a:ext cx="1554480" cy="7620"/>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ext Box 1"/>
          <p:cNvSpPr txBox="1"/>
          <p:nvPr/>
        </p:nvSpPr>
        <p:spPr>
          <a:xfrm>
            <a:off x="345440" y="715645"/>
            <a:ext cx="11719560" cy="5796915"/>
          </a:xfrm>
          <a:prstGeom prst="rect">
            <a:avLst/>
          </a:prstGeom>
          <a:noFill/>
        </p:spPr>
        <p:txBody>
          <a:bodyPr wrap="square" rtlCol="0" anchor="t">
            <a:noAutofit/>
          </a:bodyPr>
          <a:p>
            <a:pPr marL="285750" indent="-285750">
              <a:buFont typeface="Arial" panose="020B0604020202020204" pitchFamily="34" charset="0"/>
              <a:buChar char="•"/>
            </a:pPr>
            <a:endParaRPr lang="en-US"/>
          </a:p>
          <a:p>
            <a:pPr marL="285750" indent="-285750">
              <a:lnSpc>
                <a:spcPct val="150000"/>
              </a:lnSpc>
              <a:buFont typeface="Arial" panose="020B0604020202020204" pitchFamily="34" charset="0"/>
              <a:buChar char="•"/>
            </a:pPr>
            <a:r>
              <a:rPr lang="en-US" sz="2000"/>
              <a:t>The sales department receives a sales order.</a:t>
            </a:r>
            <a:endParaRPr lang="en-US" sz="2000"/>
          </a:p>
          <a:p>
            <a:pPr indent="0">
              <a:lnSpc>
                <a:spcPct val="150000"/>
              </a:lnSpc>
              <a:buFont typeface="Arial" panose="020B0604020202020204" pitchFamily="34" charset="0"/>
              <a:buNone/>
            </a:pPr>
            <a:endParaRPr lang="en-US" sz="2000"/>
          </a:p>
          <a:p>
            <a:pPr marL="285750" indent="-285750">
              <a:lnSpc>
                <a:spcPct val="100000"/>
              </a:lnSpc>
              <a:buFont typeface="Arial" panose="020B0604020202020204" pitchFamily="34" charset="0"/>
              <a:buChar char="•"/>
            </a:pPr>
            <a:r>
              <a:rPr lang="en-US" sz="2000"/>
              <a:t>The order passes first to accounting to ensure the customer can pay for the order. either by a credit verification or request for immediate payment prior to shipping.</a:t>
            </a:r>
            <a:endParaRPr lang="en-US" sz="2000"/>
          </a:p>
          <a:p>
            <a:pPr indent="0">
              <a:lnSpc>
                <a:spcPct val="150000"/>
              </a:lnSpc>
              <a:buFont typeface="Arial" panose="020B0604020202020204" pitchFamily="34" charset="0"/>
              <a:buNone/>
            </a:pPr>
            <a:endParaRPr lang="en-US" sz="2000"/>
          </a:p>
          <a:p>
            <a:pPr marL="285750" indent="-285750">
              <a:lnSpc>
                <a:spcPct val="100000"/>
              </a:lnSpc>
              <a:buFont typeface="Arial" panose="020B0604020202020204" pitchFamily="34" charset="0"/>
              <a:buChar char="•"/>
            </a:pPr>
            <a:r>
              <a:rPr lang="en-US" sz="2000"/>
              <a:t>A bill or invoice is generated by the accounting department, and a notice is sent to the customer indicating that the product has shipped.</a:t>
            </a:r>
            <a:endParaRPr lang="en-US" sz="2000"/>
          </a:p>
          <a:p>
            <a:pPr marL="285750" indent="-285750">
              <a:lnSpc>
                <a:spcPct val="100000"/>
              </a:lnSpc>
              <a:buFont typeface="Arial" panose="020B0604020202020204" pitchFamily="34" charset="0"/>
              <a:buChar char="•"/>
            </a:pPr>
            <a:endParaRPr lang="en-US" sz="2000"/>
          </a:p>
          <a:p>
            <a:pPr marL="285750" indent="-285750">
              <a:lnSpc>
                <a:spcPct val="100000"/>
              </a:lnSpc>
              <a:buFont typeface="Arial" panose="020B0604020202020204" pitchFamily="34" charset="0"/>
              <a:buChar char="•"/>
            </a:pPr>
            <a:r>
              <a:rPr lang="en-US" sz="2000"/>
              <a:t>Then the product dipartment send your oder. after that coming your order with the currier.</a:t>
            </a:r>
            <a:endParaRPr lang="en-US" sz="2000"/>
          </a:p>
          <a:p>
            <a:pPr marL="285750" indent="-285750">
              <a:lnSpc>
                <a:spcPct val="150000"/>
              </a:lnSpc>
              <a:buFont typeface="Arial" panose="020B0604020202020204" pitchFamily="34" charset="0"/>
              <a:buChar char="•"/>
            </a:pPr>
            <a:endParaRPr lang="en-US" sz="2000"/>
          </a:p>
          <a:p>
            <a:pPr marL="285750" indent="-285750">
              <a:lnSpc>
                <a:spcPct val="110000"/>
              </a:lnSpc>
              <a:buFont typeface="Arial" panose="020B0604020202020204" pitchFamily="34" charset="0"/>
              <a:buChar char="•"/>
            </a:pPr>
            <a:r>
              <a:rPr lang="en-US" sz="2000"/>
              <a:t>Then the product has a problem. customer sopported to the  (CURRIER).</a:t>
            </a:r>
            <a:endParaRPr lang="en-US" sz="2000"/>
          </a:p>
        </p:txBody>
      </p:sp>
      <p:sp>
        <p:nvSpPr>
          <p:cNvPr id="3" name="Text Box 2"/>
          <p:cNvSpPr txBox="1"/>
          <p:nvPr/>
        </p:nvSpPr>
        <p:spPr>
          <a:xfrm>
            <a:off x="1108075" y="0"/>
            <a:ext cx="10194925" cy="831215"/>
          </a:xfrm>
          <a:prstGeom prst="rect">
            <a:avLst/>
          </a:prstGeom>
          <a:noFill/>
        </p:spPr>
        <p:txBody>
          <a:bodyPr wrap="square" rtlCol="0">
            <a:noAutofit/>
          </a:bodyPr>
          <a:p>
            <a:r>
              <a:rPr lang="en-US" sz="3200" b="1">
                <a:sym typeface="+mn-ea"/>
              </a:rPr>
              <a:t>       </a:t>
            </a:r>
            <a:r>
              <a:rPr lang="en-US" sz="3200" b="1">
                <a:solidFill>
                  <a:schemeClr val="accent2">
                    <a:lumMod val="75000"/>
                  </a:schemeClr>
                </a:solidFill>
                <a:sym typeface="+mn-ea"/>
              </a:rPr>
              <a:t>simple business process of fulfilling a customer order</a:t>
            </a:r>
            <a:r>
              <a:rPr lang="en-US">
                <a:sym typeface="+mn-ea"/>
              </a:rPr>
              <a:t>.</a:t>
            </a:r>
            <a:endParaRPr lang="en-US">
              <a:sym typeface="+mn-ea"/>
            </a:endParaRPr>
          </a:p>
          <a:p>
            <a:r>
              <a:rPr lang="en-US">
                <a:sym typeface="+mn-ea"/>
              </a:rPr>
              <a:t>                                                                                                               EX :   </a:t>
            </a:r>
            <a:r>
              <a:rPr lang="en-US" sz="2000" b="1" u="sng">
                <a:sym typeface="+mn-ea"/>
              </a:rPr>
              <a:t>(Daraz online  selling)</a:t>
            </a:r>
            <a:endParaRPr lang="en-US" sz="2000" b="1" u="sng"/>
          </a:p>
          <a:p>
            <a:endParaRPr lang="en-US" sz="2000" b="1"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97815" y="869315"/>
            <a:ext cx="11373485" cy="5879465"/>
          </a:xfrm>
          <a:prstGeom prst="rect">
            <a:avLst/>
          </a:prstGeom>
        </p:spPr>
      </p:pic>
      <p:sp>
        <p:nvSpPr>
          <p:cNvPr id="5" name="Text Box 4"/>
          <p:cNvSpPr txBox="1"/>
          <p:nvPr/>
        </p:nvSpPr>
        <p:spPr>
          <a:xfrm>
            <a:off x="3309620" y="124460"/>
            <a:ext cx="7362190" cy="583565"/>
          </a:xfrm>
          <a:prstGeom prst="rect">
            <a:avLst/>
          </a:prstGeom>
          <a:noFill/>
        </p:spPr>
        <p:txBody>
          <a:bodyPr wrap="square" rtlCol="0">
            <a:spAutoFit/>
          </a:bodyPr>
          <a:p>
            <a:r>
              <a:rPr lang="en-US" sz="3200" b="1">
                <a:gradFill>
                  <a:gsLst>
                    <a:gs pos="0">
                      <a:srgbClr val="7B32B2"/>
                    </a:gs>
                    <a:gs pos="100000">
                      <a:srgbClr val="401A5D"/>
                    </a:gs>
                  </a:gsLst>
                  <a:lin scaled="0"/>
                </a:gradFill>
              </a:rPr>
              <a:t>The order Fulfillment process</a:t>
            </a:r>
            <a:endParaRPr lang="en-US" sz="3200" b="1">
              <a:gradFill>
                <a:gsLst>
                  <a:gs pos="0">
                    <a:srgbClr val="7B32B2"/>
                  </a:gs>
                  <a:gs pos="100000">
                    <a:srgbClr val="401A5D"/>
                  </a:gs>
                </a:gsLst>
                <a:lin scaled="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ext Box 1"/>
          <p:cNvSpPr txBox="1"/>
          <p:nvPr/>
        </p:nvSpPr>
        <p:spPr>
          <a:xfrm>
            <a:off x="1327150" y="367665"/>
            <a:ext cx="10864850" cy="583565"/>
          </a:xfrm>
          <a:prstGeom prst="rect">
            <a:avLst/>
          </a:prstGeom>
          <a:noFill/>
        </p:spPr>
        <p:txBody>
          <a:bodyPr wrap="square" rtlCol="0">
            <a:spAutoFit/>
          </a:bodyPr>
          <a:p>
            <a:r>
              <a:rPr lang="en-US" sz="3200" b="1">
                <a:solidFill>
                  <a:srgbClr val="C00000"/>
                </a:solidFill>
              </a:rPr>
              <a:t>How to Information system improve business process</a:t>
            </a:r>
            <a:endParaRPr lang="en-US" sz="3200" b="1">
              <a:solidFill>
                <a:srgbClr val="C00000"/>
              </a:solidFill>
            </a:endParaRPr>
          </a:p>
        </p:txBody>
      </p:sp>
      <p:sp>
        <p:nvSpPr>
          <p:cNvPr id="3" name="Text Box 2"/>
          <p:cNvSpPr txBox="1"/>
          <p:nvPr/>
        </p:nvSpPr>
        <p:spPr>
          <a:xfrm>
            <a:off x="723265" y="1817370"/>
            <a:ext cx="11120755" cy="953135"/>
          </a:xfrm>
          <a:prstGeom prst="rect">
            <a:avLst/>
          </a:prstGeom>
          <a:noFill/>
        </p:spPr>
        <p:txBody>
          <a:bodyPr wrap="square" rtlCol="0" anchor="t">
            <a:spAutoFit/>
          </a:bodyPr>
          <a:p>
            <a:pPr marL="285750" indent="-285750">
              <a:buFont typeface="Wingdings" panose="05000000000000000000" charset="0"/>
              <a:buChar char="§"/>
            </a:pPr>
            <a:r>
              <a:rPr lang="en-US" sz="2800" b="1"/>
              <a:t>Information systems automate many steps in business processes that were formerly performed manually.</a:t>
            </a:r>
            <a:endParaRPr lang="en-US" sz="2800" b="1"/>
          </a:p>
        </p:txBody>
      </p:sp>
      <p:sp>
        <p:nvSpPr>
          <p:cNvPr id="4" name="Text Box 3"/>
          <p:cNvSpPr txBox="1"/>
          <p:nvPr/>
        </p:nvSpPr>
        <p:spPr>
          <a:xfrm>
            <a:off x="723265" y="2999105"/>
            <a:ext cx="10672445" cy="460375"/>
          </a:xfrm>
          <a:prstGeom prst="rect">
            <a:avLst/>
          </a:prstGeom>
          <a:noFill/>
        </p:spPr>
        <p:txBody>
          <a:bodyPr wrap="square" rtlCol="0">
            <a:spAutoFit/>
          </a:bodyPr>
          <a:p>
            <a:pPr marL="342900" indent="-342900">
              <a:buFont typeface="Wingdings" panose="05000000000000000000" charset="0"/>
              <a:buChar char="§"/>
            </a:pPr>
            <a:r>
              <a:rPr lang="en-US" sz="2400" b="1"/>
              <a:t>If you are going to use it manually, it will be difficult.</a:t>
            </a:r>
            <a:endParaRPr lang="en-US" sz="2400" b="1"/>
          </a:p>
        </p:txBody>
      </p:sp>
      <p:sp>
        <p:nvSpPr>
          <p:cNvPr id="5" name="Text Box 4"/>
          <p:cNvSpPr txBox="1"/>
          <p:nvPr/>
        </p:nvSpPr>
        <p:spPr>
          <a:xfrm>
            <a:off x="507365" y="4033520"/>
            <a:ext cx="13666470" cy="1200150"/>
          </a:xfrm>
          <a:prstGeom prst="rect">
            <a:avLst/>
          </a:prstGeom>
          <a:noFill/>
        </p:spPr>
        <p:txBody>
          <a:bodyPr wrap="square" rtlCol="0">
            <a:noAutofit/>
          </a:bodyPr>
          <a:p>
            <a:pPr marL="285750" indent="-285750">
              <a:buFont typeface="Wingdings" panose="05000000000000000000" charset="0"/>
              <a:buChar char="Ø"/>
            </a:pPr>
            <a:r>
              <a:rPr lang="en-US" b="1">
                <a:sym typeface="+mn-ea"/>
              </a:rPr>
              <a:t>EX</a:t>
            </a:r>
            <a:r>
              <a:rPr lang="en-US">
                <a:sym typeface="+mn-ea"/>
              </a:rPr>
              <a:t> </a:t>
            </a:r>
            <a:r>
              <a:rPr lang="en-US" b="1">
                <a:sym typeface="+mn-ea"/>
              </a:rPr>
              <a:t>:  </a:t>
            </a:r>
            <a:r>
              <a:rPr lang="en-US">
                <a:sym typeface="+mn-ea"/>
              </a:rPr>
              <a:t>   </a:t>
            </a:r>
            <a:r>
              <a:rPr lang="en-US" sz="2400">
                <a:sym typeface="+mn-ea"/>
              </a:rPr>
              <a:t>In a departmen </a:t>
            </a:r>
            <a:r>
              <a:rPr lang="en-US" sz="2400"/>
              <a:t>the system is very difficult to use in manually. </a:t>
            </a:r>
            <a:endParaRPr lang="en-US" sz="2400"/>
          </a:p>
          <a:p>
            <a:pPr indent="0">
              <a:buFont typeface="Arial" panose="020B0604020202020204" pitchFamily="34" charset="0"/>
              <a:buNone/>
            </a:pPr>
            <a:r>
              <a:rPr lang="en-US" sz="2400"/>
              <a:t>             and it is very easy to use when it is systemized.</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2465" y="848995"/>
            <a:ext cx="11062970" cy="922020"/>
          </a:xfrm>
          <a:prstGeom prst="rect">
            <a:avLst/>
          </a:prstGeom>
          <a:noFill/>
        </p:spPr>
        <p:txBody>
          <a:bodyPr wrap="square" rtlCol="0" anchor="t">
            <a:spAutoFit/>
          </a:bodyPr>
          <a:p>
            <a:r>
              <a:rPr lang="en-US" sz="5400" b="1">
                <a:sym typeface="+mn-ea"/>
              </a:rPr>
              <a:t>Types of Information Systems....</a:t>
            </a:r>
            <a:endParaRPr lang="en-US" sz="54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9000">
              <a:srgbClr val="109E50">
                <a:alpha val="100000"/>
              </a:srgbClr>
            </a:gs>
            <a:gs pos="77000">
              <a:srgbClr val="14CD68"/>
            </a:gs>
            <a:gs pos="100000">
              <a:srgbClr val="0B6E38"/>
            </a:gs>
          </a:gsLst>
          <a:lin ang="5400000" scaled="0"/>
        </a:gradFill>
        <a:effectLst/>
      </p:bgPr>
    </p:bg>
    <p:spTree>
      <p:nvGrpSpPr>
        <p:cNvPr id="1" name=""/>
        <p:cNvGrpSpPr/>
        <p:nvPr/>
      </p:nvGrpSpPr>
      <p:grpSpPr/>
      <p:sp>
        <p:nvSpPr>
          <p:cNvPr id="2" name="Text Box 1"/>
          <p:cNvSpPr txBox="1"/>
          <p:nvPr/>
        </p:nvSpPr>
        <p:spPr>
          <a:xfrm>
            <a:off x="388620" y="1305560"/>
            <a:ext cx="11536680" cy="4181475"/>
          </a:xfrm>
          <a:prstGeom prst="rect">
            <a:avLst/>
          </a:prstGeom>
          <a:noFill/>
        </p:spPr>
        <p:txBody>
          <a:bodyPr wrap="square" rtlCol="0" anchor="t">
            <a:noAutofit/>
          </a:bodyPr>
          <a:p>
            <a:pPr>
              <a:lnSpc>
                <a:spcPct val="170000"/>
              </a:lnSpc>
            </a:pPr>
            <a:r>
              <a:rPr lang="en-US"/>
              <a:t>Three main categories of information systems serve different organizational levels:</a:t>
            </a:r>
            <a:endParaRPr lang="en-US"/>
          </a:p>
          <a:p>
            <a:pPr>
              <a:lnSpc>
                <a:spcPct val="170000"/>
              </a:lnSpc>
            </a:pPr>
            <a:endParaRPr lang="en-US"/>
          </a:p>
          <a:p>
            <a:pPr marL="285750" indent="-285750">
              <a:lnSpc>
                <a:spcPct val="170000"/>
              </a:lnSpc>
              <a:buFont typeface="Wingdings" panose="05000000000000000000" charset="0"/>
              <a:buChar char="§"/>
            </a:pPr>
            <a:r>
              <a:rPr lang="en-US" b="1"/>
              <a:t>  </a:t>
            </a:r>
            <a:r>
              <a:rPr lang="en-US" sz="2400" b="1" u="sng"/>
              <a:t>Operational-levelsystems: </a:t>
            </a:r>
            <a:r>
              <a:rPr lang="en-US" sz="2400"/>
              <a:t>operational managers, keeping track of the elementary activities and transactions</a:t>
            </a:r>
            <a:endParaRPr lang="en-US" sz="2400"/>
          </a:p>
          <a:p>
            <a:pPr marL="285750" indent="-285750">
              <a:lnSpc>
                <a:spcPct val="170000"/>
              </a:lnSpc>
              <a:buFont typeface="Wingdings" panose="05000000000000000000" charset="0"/>
              <a:buChar char="§"/>
            </a:pPr>
            <a:r>
              <a:rPr lang="en-US" sz="2400" b="1"/>
              <a:t>  </a:t>
            </a:r>
            <a:r>
              <a:rPr lang="en-US" sz="2400" b="1" u="sng"/>
              <a:t>Management-levelsystems</a:t>
            </a:r>
            <a:r>
              <a:rPr lang="en-US" sz="2400" u="sng"/>
              <a:t>: </a:t>
            </a:r>
            <a:r>
              <a:rPr lang="en-US" sz="2400"/>
              <a:t>serve the monitoring, controlling, decision-making, and administrative activities</a:t>
            </a:r>
            <a:endParaRPr lang="en-US" sz="2400"/>
          </a:p>
          <a:p>
            <a:pPr marL="285750" indent="-285750">
              <a:lnSpc>
                <a:spcPct val="170000"/>
              </a:lnSpc>
              <a:buFont typeface="Wingdings" panose="05000000000000000000" charset="0"/>
              <a:buChar char="§"/>
            </a:pPr>
            <a:r>
              <a:rPr lang="en-US" sz="2400" b="1" u="sng"/>
              <a:t>  Strategic-levelsystems:</a:t>
            </a:r>
            <a:r>
              <a:rPr lang="en-US" sz="2400"/>
              <a:t>help senior  management tackle and address strategic issues  </a:t>
            </a:r>
            <a:endParaRPr lang="en-US" sz="2400"/>
          </a:p>
          <a:p>
            <a:pPr>
              <a:lnSpc>
                <a:spcPct val="170000"/>
              </a:lnSpc>
            </a:pPr>
            <a:endParaRPr lang="en-US" sz="2400"/>
          </a:p>
          <a:p>
            <a:pPr>
              <a:lnSpc>
                <a:spcPct val="170000"/>
              </a:lnSpc>
            </a:pPr>
            <a:endParaRPr lang="en-US" sz="2400"/>
          </a:p>
        </p:txBody>
      </p:sp>
      <p:sp>
        <p:nvSpPr>
          <p:cNvPr id="3" name="Text Box 2"/>
          <p:cNvSpPr txBox="1"/>
          <p:nvPr/>
        </p:nvSpPr>
        <p:spPr>
          <a:xfrm>
            <a:off x="2974975" y="337185"/>
            <a:ext cx="7838440" cy="583565"/>
          </a:xfrm>
          <a:prstGeom prst="rect">
            <a:avLst/>
          </a:prstGeom>
          <a:noFill/>
        </p:spPr>
        <p:txBody>
          <a:bodyPr wrap="square" rtlCol="0">
            <a:spAutoFit/>
          </a:bodyPr>
          <a:p>
            <a:r>
              <a:rPr lang="en-US" sz="3200">
                <a:solidFill>
                  <a:srgbClr val="0070C0"/>
                </a:solidFill>
                <a:sym typeface="+mn-ea"/>
              </a:rPr>
              <a:t>Types of Information Systems</a:t>
            </a:r>
            <a:endParaRPr lang="en-US" sz="3200">
              <a:solidFill>
                <a:srgbClr val="0070C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0" y="57785"/>
            <a:ext cx="12192000" cy="6800215"/>
          </a:xfrm>
          <a:prstGeom prst="rect">
            <a:avLst/>
          </a:prstGeom>
        </p:spPr>
      </p:pic>
      <p:sp>
        <p:nvSpPr>
          <p:cNvPr id="4" name="Flowchart: Terminator 3"/>
          <p:cNvSpPr/>
          <p:nvPr/>
        </p:nvSpPr>
        <p:spPr>
          <a:xfrm>
            <a:off x="11348720" y="6478905"/>
            <a:ext cx="477520" cy="274320"/>
          </a:xfrm>
          <a:prstGeom prst="flowChartTerminator">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4477</Words>
  <Application>WPS Presentation</Application>
  <PresentationFormat>Widescreen</PresentationFormat>
  <Paragraphs>97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Wingdings</vt:lpstr>
      <vt:lpstr>Calibri</vt:lpstr>
      <vt:lpstr>Arial Black</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  &amp; INFORMATION  SYSTEM.</dc:title>
  <dc:creator/>
  <cp:lastModifiedBy>Randika</cp:lastModifiedBy>
  <cp:revision>8</cp:revision>
  <dcterms:created xsi:type="dcterms:W3CDTF">2023-10-04T17:16:00Z</dcterms:created>
  <dcterms:modified xsi:type="dcterms:W3CDTF">2023-10-09T18:54:50Z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132A509A8D0844EF9E4B7580A03AF445_11</vt:lpwstr>
  </property>
  <property fmtid="{D5CDD505-2E9C-101B-9397-08002B2CF9AE}" pid="3" name="KSOProductBuildVer">
    <vt:lpwstr>1033-12.2.0.13215</vt:lpwstr>
  </property>
</Properties>
</file>