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1" r:id="rId34"/>
    <p:sldId id="317" r:id="rId35"/>
    <p:sldId id="316" r:id="rId36"/>
    <p:sldId id="293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B1B14E-A3D9-48CC-BD72-3AAB40D3AAF9}">
          <p14:sldIdLst>
            <p14:sldId id="256"/>
            <p14:sldId id="257"/>
            <p14:sldId id="258"/>
          </p14:sldIdLst>
        </p14:section>
        <p14:section name="Errors and Exceptions" id="{1559264E-75BB-463E-8CC9-AE6ED5B4BADF}">
          <p14:sldIdLst>
            <p14:sldId id="259"/>
            <p14:sldId id="260"/>
            <p14:sldId id="261"/>
            <p14:sldId id="262"/>
            <p14:sldId id="263"/>
          </p14:sldIdLst>
        </p14:section>
        <p14:section name="Common Error Types" id="{67D87636-C3D6-40BD-B90C-50614D4246E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Custom Exceptions" id="{9F38F294-89AE-4280-A6D1-C3C27A39AC9C}">
          <p14:sldIdLst>
            <p14:sldId id="273"/>
            <p14:sldId id="274"/>
            <p14:sldId id="275"/>
            <p14:sldId id="276"/>
            <p14:sldId id="277"/>
          </p14:sldIdLst>
        </p14:section>
        <p14:section name="Catching Exceptions" id="{B07E7C1D-128F-4BAE-AF28-EA8E6B2A1725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C1080024-8115-41E1-9188-32865247B7AB}">
          <p14:sldIdLst>
            <p14:sldId id="287"/>
            <p14:sldId id="291"/>
            <p14:sldId id="317"/>
            <p14:sldId id="316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9" d="100"/>
          <a:sy n="79" d="100"/>
        </p:scale>
        <p:origin x="893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6235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518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7.jp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4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www.youtube.com/c/CodeItUpwithIvo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A8E41-D9DA-499F-882D-69F040664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Syntax, Index, Key, Type, Value, Name Errors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2214000"/>
            <a:ext cx="2306461" cy="230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certain statement is not in accordance with the prescribed usage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is the most common reason of an error in a Python program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052640" y="3959974"/>
            <a:ext cx="10086817" cy="1478454"/>
          </a:xfrm>
        </p:spPr>
        <p:txBody>
          <a:bodyPr/>
          <a:lstStyle/>
          <a:p>
            <a:r>
              <a:rPr lang="en-US" sz="2600" dirty="0"/>
              <a:t>&gt;&gt;&gt; print "hello"</a:t>
            </a:r>
          </a:p>
          <a:p>
            <a:r>
              <a:rPr lang="en-US" sz="2600" dirty="0">
                <a:solidFill>
                  <a:schemeClr val="bg1"/>
                </a:solidFill>
              </a:rPr>
              <a:t>SyntaxError</a:t>
            </a:r>
            <a:r>
              <a:rPr lang="en-US" sz="2600" dirty="0"/>
              <a:t>: Missing parentheses in call to 'print'. Did you mean print("hello")?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433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8926" y="2587746"/>
            <a:ext cx="7611593" cy="2719500"/>
          </a:xfrm>
        </p:spPr>
        <p:txBody>
          <a:bodyPr/>
          <a:lstStyle/>
          <a:p>
            <a:r>
              <a:rPr lang="en-US" sz="2600" dirty="0"/>
              <a:t>&gt;&gt;&gt; L1=[1,2,3]</a:t>
            </a:r>
          </a:p>
          <a:p>
            <a:r>
              <a:rPr lang="en-US" sz="2600" dirty="0"/>
              <a:t>&gt;&gt;&gt; L1[3]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"&lt;pyshell#18&gt;", line 1, in &lt;module&gt;</a:t>
            </a:r>
          </a:p>
          <a:p>
            <a:r>
              <a:rPr lang="en-US" sz="2600" dirty="0"/>
              <a:t>L1[3]</a:t>
            </a:r>
          </a:p>
          <a:p>
            <a:r>
              <a:rPr lang="en-US" sz="2600" dirty="0">
                <a:solidFill>
                  <a:schemeClr val="bg1"/>
                </a:solidFill>
              </a:rPr>
              <a:t>IndexError</a:t>
            </a:r>
            <a:r>
              <a:rPr lang="en-US" sz="2600" dirty="0"/>
              <a:t>: list index out of range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IndexError</a:t>
            </a:r>
            <a:r>
              <a:rPr lang="en-US" sz="3600" dirty="0"/>
              <a:t> is thrown when trying to access an item at an invalid index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Error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128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926" y="2099067"/>
            <a:ext cx="8415000" cy="2719500"/>
          </a:xfrm>
        </p:spPr>
        <p:txBody>
          <a:bodyPr/>
          <a:lstStyle/>
          <a:p>
            <a:r>
              <a:rPr lang="en-US" sz="2600" dirty="0"/>
              <a:t>&gt;&gt;&gt; D1={'1':"aa", '2':"bb", '3':"cc"}</a:t>
            </a:r>
          </a:p>
          <a:p>
            <a:r>
              <a:rPr lang="en-US" sz="2600" dirty="0"/>
              <a:t>&gt;&gt;&gt; D1['4']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"&lt;pyshell#15&gt;", line 1, in &lt;module&gt;</a:t>
            </a:r>
          </a:p>
          <a:p>
            <a:r>
              <a:rPr lang="en-US" sz="2600" dirty="0"/>
              <a:t>D1['4']</a:t>
            </a:r>
          </a:p>
          <a:p>
            <a:r>
              <a:rPr lang="en-US" sz="2600" dirty="0">
                <a:solidFill>
                  <a:schemeClr val="bg1"/>
                </a:solidFill>
              </a:rPr>
              <a:t>KeyError</a:t>
            </a:r>
            <a:r>
              <a:rPr lang="en-US" sz="2600" dirty="0"/>
              <a:t>: '4'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KeyError</a:t>
            </a:r>
            <a:r>
              <a:rPr lang="en-US" sz="3600" dirty="0"/>
              <a:t> is thrown when a key is not found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453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TypeError</a:t>
            </a:r>
            <a:r>
              <a:rPr lang="en-US" sz="3600" dirty="0"/>
              <a:t> is thrown when an operation or function is applied to an object of an inappropriate 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25762" y="3249000"/>
            <a:ext cx="7540573" cy="2318684"/>
          </a:xfrm>
        </p:spPr>
        <p:txBody>
          <a:bodyPr/>
          <a:lstStyle/>
          <a:p>
            <a:r>
              <a:rPr lang="en-US" sz="2600" dirty="0"/>
              <a:t>&gt;&gt;&gt; '2'+2</a:t>
            </a:r>
          </a:p>
          <a:p>
            <a:r>
              <a:rPr lang="en-US" sz="2600" dirty="0" err="1"/>
              <a:t>Traceback</a:t>
            </a:r>
            <a:r>
              <a:rPr lang="en-US" sz="2600" dirty="0"/>
              <a:t> (most recent call last):</a:t>
            </a:r>
          </a:p>
          <a:p>
            <a:r>
              <a:rPr lang="en-US" sz="2600" dirty="0"/>
              <a:t>File "&lt;pyshell#23&gt;", line 1, in &lt;module&gt;</a:t>
            </a:r>
          </a:p>
          <a:p>
            <a:r>
              <a:rPr lang="en-US" sz="2600" dirty="0"/>
              <a:t>'2'+2</a:t>
            </a:r>
          </a:p>
          <a:p>
            <a:r>
              <a:rPr lang="en-US" sz="2600" dirty="0" err="1">
                <a:solidFill>
                  <a:schemeClr val="bg1"/>
                </a:solidFill>
              </a:rPr>
              <a:t>TypeError</a:t>
            </a:r>
            <a:r>
              <a:rPr lang="en-US" sz="2600" dirty="0"/>
              <a:t>: must be </a:t>
            </a:r>
            <a:r>
              <a:rPr lang="en-US" sz="2600" dirty="0" err="1"/>
              <a:t>str</a:t>
            </a:r>
            <a:r>
              <a:rPr lang="en-US" sz="2600" dirty="0"/>
              <a:t>, not </a:t>
            </a:r>
            <a:r>
              <a:rPr lang="en-US" sz="2600" dirty="0" err="1"/>
              <a:t>int</a:t>
            </a:r>
            <a:endParaRPr lang="en-US" sz="2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451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ValueError</a:t>
            </a:r>
            <a:r>
              <a:rPr lang="en-US" sz="3600" dirty="0"/>
              <a:t> is thrown when a function's argument is of an inappropriate 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925" y="2672055"/>
            <a:ext cx="10631901" cy="2299385"/>
          </a:xfrm>
        </p:spPr>
        <p:txBody>
          <a:bodyPr/>
          <a:lstStyle/>
          <a:p>
            <a:r>
              <a:rPr lang="en-US" sz="2600" dirty="0"/>
              <a:t>&gt;&gt;&gt; int('</a:t>
            </a:r>
            <a:r>
              <a:rPr lang="en-US" sz="2600" dirty="0" err="1"/>
              <a:t>xyz</a:t>
            </a:r>
            <a:r>
              <a:rPr lang="en-US" sz="2600" dirty="0"/>
              <a:t>')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"&lt;pyshell#14&gt;", line 1, in &lt;module&gt;</a:t>
            </a:r>
          </a:p>
          <a:p>
            <a:r>
              <a:rPr lang="en-US" sz="2600" dirty="0"/>
              <a:t>int('</a:t>
            </a:r>
            <a:r>
              <a:rPr lang="en-US" sz="2600" dirty="0" err="1"/>
              <a:t>xyz</a:t>
            </a:r>
            <a:r>
              <a:rPr lang="en-US" sz="2600" dirty="0"/>
              <a:t>')</a:t>
            </a:r>
          </a:p>
          <a:p>
            <a:r>
              <a:rPr lang="en-US" sz="2600" dirty="0">
                <a:solidFill>
                  <a:schemeClr val="bg1"/>
                </a:solidFill>
              </a:rPr>
              <a:t>ValueError</a:t>
            </a:r>
            <a:r>
              <a:rPr lang="en-US" sz="2600" dirty="0"/>
              <a:t>: invalid literal for int() with base 10: '</a:t>
            </a:r>
            <a:r>
              <a:rPr lang="en-US" sz="2600" dirty="0" err="1"/>
              <a:t>xyz</a:t>
            </a:r>
            <a:r>
              <a:rPr lang="en-US" sz="2600" dirty="0"/>
              <a:t>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03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NameError</a:t>
            </a:r>
            <a:r>
              <a:rPr lang="en-US" sz="3600" dirty="0"/>
              <a:t> is thrown when an object could not be found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61049" y="2619000"/>
            <a:ext cx="7470000" cy="2299385"/>
          </a:xfrm>
        </p:spPr>
        <p:txBody>
          <a:bodyPr/>
          <a:lstStyle/>
          <a:p>
            <a:r>
              <a:rPr lang="en-US" sz="2600" dirty="0"/>
              <a:t>&gt;&gt;&gt; age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"&lt;pyshell#6&gt;", line 1, in &lt;module&gt;</a:t>
            </a:r>
          </a:p>
          <a:p>
            <a:r>
              <a:rPr lang="en-US" sz="2600" dirty="0"/>
              <a:t>age</a:t>
            </a:r>
          </a:p>
          <a:p>
            <a:r>
              <a:rPr lang="en-US" sz="2600" dirty="0">
                <a:solidFill>
                  <a:schemeClr val="bg1"/>
                </a:solidFill>
              </a:rPr>
              <a:t>NameError</a:t>
            </a:r>
            <a:r>
              <a:rPr lang="en-US" sz="2600" dirty="0"/>
              <a:t>: name 'age' is not defined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56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be provided with a code that raises many exceptions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Fix the code, so it works properly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7293" y="3254403"/>
            <a:ext cx="5933193" cy="3401097"/>
          </a:xfrm>
        </p:spPr>
        <p:txBody>
          <a:bodyPr/>
          <a:lstStyle/>
          <a:p>
            <a:r>
              <a:rPr lang="en-US" sz="2200" dirty="0" err="1"/>
              <a:t>numbers_list</a:t>
            </a:r>
            <a:r>
              <a:rPr lang="en-US" sz="2200" dirty="0"/>
              <a:t> = input().split(", ")</a:t>
            </a:r>
          </a:p>
          <a:p>
            <a:r>
              <a:rPr lang="en-US" sz="2200" dirty="0"/>
              <a:t>result = 0</a:t>
            </a:r>
          </a:p>
          <a:p>
            <a:r>
              <a:rPr lang="en-US" sz="2200" dirty="0"/>
              <a:t>for </a:t>
            </a:r>
            <a:r>
              <a:rPr lang="en-US" sz="2200" dirty="0" err="1"/>
              <a:t>i</a:t>
            </a:r>
            <a:r>
              <a:rPr lang="en-US" sz="2200" dirty="0"/>
              <a:t> in range(</a:t>
            </a:r>
            <a:r>
              <a:rPr lang="en-US" sz="2200" dirty="0" err="1"/>
              <a:t>numbers_list</a:t>
            </a:r>
            <a:r>
              <a:rPr lang="en-US" sz="2200" dirty="0"/>
              <a:t>):</a:t>
            </a:r>
          </a:p>
          <a:p>
            <a:r>
              <a:rPr lang="en-US" sz="2200" dirty="0"/>
              <a:t>    number = </a:t>
            </a:r>
            <a:r>
              <a:rPr lang="en-US" sz="2200" dirty="0" err="1"/>
              <a:t>numbers_list</a:t>
            </a:r>
            <a:r>
              <a:rPr lang="en-US" sz="2200" dirty="0"/>
              <a:t>[</a:t>
            </a:r>
            <a:r>
              <a:rPr lang="en-US" sz="2200" dirty="0" err="1"/>
              <a:t>i</a:t>
            </a:r>
            <a:r>
              <a:rPr lang="en-US" sz="2200" dirty="0"/>
              <a:t> + 1]</a:t>
            </a:r>
          </a:p>
          <a:p>
            <a:r>
              <a:rPr lang="en-US" sz="2200" dirty="0"/>
              <a:t>    if number &lt; 5:</a:t>
            </a:r>
          </a:p>
          <a:p>
            <a:r>
              <a:rPr lang="en-US" sz="2200" dirty="0"/>
              <a:t>        result *= number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elif</a:t>
            </a:r>
            <a:r>
              <a:rPr lang="en-US" sz="2200" dirty="0"/>
              <a:t> number &gt; 5 and number &gt; 10:</a:t>
            </a:r>
          </a:p>
          <a:p>
            <a:r>
              <a:rPr lang="en-US" sz="2200" dirty="0"/>
              <a:t>        result /= number</a:t>
            </a:r>
          </a:p>
          <a:p>
            <a:r>
              <a:rPr lang="en-US" sz="2200" dirty="0"/>
              <a:t>print(result)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 Many Exceptions</a:t>
            </a:r>
          </a:p>
        </p:txBody>
      </p:sp>
      <p:sp>
        <p:nvSpPr>
          <p:cNvPr id="6" name="Right Arrow 5"/>
          <p:cNvSpPr/>
          <p:nvPr/>
        </p:nvSpPr>
        <p:spPr bwMode="auto">
          <a:xfrm rot="5400000">
            <a:off x="9065902" y="4357294"/>
            <a:ext cx="450000" cy="40789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276559" y="4954951"/>
            <a:ext cx="4028686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0.003968253968253968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1*2*3*4*5/6/7/8/9/10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601619" y="3549926"/>
            <a:ext cx="5378568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1, 2, 3, 4, 5, 6, 7, 8, 9, 10, 11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839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3C4D5-ABDB-456F-AECB-57D40DE2AA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6000" y="1539000"/>
            <a:ext cx="9418312" cy="4466132"/>
          </a:xfrm>
        </p:spPr>
        <p:txBody>
          <a:bodyPr/>
          <a:lstStyle/>
          <a:p>
            <a:r>
              <a:rPr lang="en-US" sz="2400" dirty="0" err="1"/>
              <a:t>numbers_list</a:t>
            </a:r>
            <a:r>
              <a:rPr lang="en-US" sz="2400" dirty="0"/>
              <a:t> = [int(x) for x in input().split(", ")]</a:t>
            </a:r>
          </a:p>
          <a:p>
            <a:r>
              <a:rPr lang="en-US" sz="2400" dirty="0"/>
              <a:t>result = 1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numbers_list</a:t>
            </a:r>
            <a:r>
              <a:rPr lang="en-US" sz="2400" dirty="0"/>
              <a:t>)):</a:t>
            </a:r>
          </a:p>
          <a:p>
            <a:r>
              <a:rPr lang="en-US" sz="2400" dirty="0"/>
              <a:t>    number = </a:t>
            </a:r>
            <a:r>
              <a:rPr lang="en-US" sz="2400" dirty="0" err="1"/>
              <a:t>numbers_list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</a:p>
          <a:p>
            <a:r>
              <a:rPr lang="en-US" sz="2400" dirty="0"/>
              <a:t>    if number &lt;= 5:</a:t>
            </a:r>
          </a:p>
          <a:p>
            <a:r>
              <a:rPr lang="en-US" sz="2400" dirty="0"/>
              <a:t>        result *= number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number &gt; 5 and number &lt;= 10:</a:t>
            </a:r>
          </a:p>
          <a:p>
            <a:r>
              <a:rPr lang="en-US" sz="2400" dirty="0"/>
              <a:t>        result /= number</a:t>
            </a:r>
          </a:p>
          <a:p>
            <a:endParaRPr lang="en-US" sz="2400" dirty="0"/>
          </a:p>
          <a:p>
            <a:r>
              <a:rPr lang="en-US" sz="2400" dirty="0"/>
              <a:t>print(result)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 Many Exceptions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197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Exceptions Serving Certain Purpose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FE084F-E724-4E6E-B1D5-6D100CFF6C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Exceptions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EC9D3-2A4D-4257-9CDA-804A25B59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5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89475" y="4329000"/>
            <a:ext cx="5633635" cy="1898569"/>
          </a:xfrm>
        </p:spPr>
        <p:txBody>
          <a:bodyPr/>
          <a:lstStyle/>
          <a:p>
            <a:r>
              <a:rPr lang="en-US" sz="2600" dirty="0"/>
              <a:t>class CustomError(</a:t>
            </a:r>
            <a:r>
              <a:rPr lang="en-US" sz="2600" dirty="0">
                <a:solidFill>
                  <a:schemeClr val="bg1"/>
                </a:solidFill>
              </a:rPr>
              <a:t>Exception</a:t>
            </a:r>
            <a:r>
              <a:rPr lang="en-US" sz="2600" dirty="0"/>
              <a:t>):</a:t>
            </a:r>
          </a:p>
          <a:p>
            <a:r>
              <a:rPr lang="en-US" sz="2600" dirty="0"/>
              <a:t>     pass</a:t>
            </a:r>
          </a:p>
          <a:p>
            <a:endParaRPr lang="en-US" sz="2600" dirty="0"/>
          </a:p>
          <a:p>
            <a:r>
              <a:rPr lang="en-US" sz="2600" dirty="0">
                <a:solidFill>
                  <a:schemeClr val="bg1"/>
                </a:solidFill>
              </a:rPr>
              <a:t>raise</a:t>
            </a:r>
            <a:r>
              <a:rPr lang="en-US" sz="2600" dirty="0"/>
              <a:t> </a:t>
            </a:r>
            <a:r>
              <a:rPr lang="en-US" sz="2600" dirty="0" err="1"/>
              <a:t>CustomError</a:t>
            </a:r>
            <a:endParaRPr lang="en-US" sz="2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Sometimes you may need to create custom exceptions that serves your purpose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 Python, users can define such exceptions by creating a new class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559475" y="3157524"/>
            <a:ext cx="2970000" cy="1055608"/>
          </a:xfrm>
          <a:prstGeom prst="wedgeRoundRectCallout">
            <a:avLst>
              <a:gd name="adj1" fmla="val -34972"/>
              <a:gd name="adj2" fmla="val 666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 from the Exception class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40772" y="4803901"/>
            <a:ext cx="2970000" cy="1055608"/>
          </a:xfrm>
          <a:prstGeom prst="wedgeRoundRectCallout">
            <a:avLst>
              <a:gd name="adj1" fmla="val 56979"/>
              <a:gd name="adj2" fmla="val 328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Raising the Exception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89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Errors and Exceptions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Common Error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Custom Exceptions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Catching Exceptions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Here we illustrate how </a:t>
            </a:r>
            <a:r>
              <a:rPr lang="en-US" sz="3600" b="1" dirty="0">
                <a:solidFill>
                  <a:schemeClr val="bg1"/>
                </a:solidFill>
              </a:rPr>
              <a:t>user-defined</a:t>
            </a:r>
            <a:r>
              <a:rPr lang="en-US" sz="3600" dirty="0"/>
              <a:t> exceptions can be used in a program to raise errors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000" y="2481980"/>
            <a:ext cx="6432547" cy="4274413"/>
          </a:xfrm>
        </p:spPr>
        <p:txBody>
          <a:bodyPr/>
          <a:lstStyle/>
          <a:p>
            <a:r>
              <a:rPr lang="en-US" sz="2100" i="1" dirty="0">
                <a:solidFill>
                  <a:schemeClr val="accent2"/>
                </a:solidFill>
              </a:rPr>
              <a:t># define Python user-defined exceptions</a:t>
            </a:r>
          </a:p>
          <a:p>
            <a:r>
              <a:rPr lang="en-US" sz="2100" dirty="0"/>
              <a:t>class Error(</a:t>
            </a:r>
            <a:r>
              <a:rPr lang="en-US" sz="2100" dirty="0">
                <a:solidFill>
                  <a:schemeClr val="bg1"/>
                </a:solidFill>
              </a:rPr>
              <a:t>Exception</a:t>
            </a:r>
            <a:r>
              <a:rPr lang="en-US" sz="2100" dirty="0"/>
              <a:t>):</a:t>
            </a:r>
          </a:p>
          <a:p>
            <a:r>
              <a:rPr lang="en-US" sz="2100" dirty="0"/>
              <a:t>   """Base class for other exceptions"""</a:t>
            </a:r>
          </a:p>
          <a:p>
            <a:r>
              <a:rPr lang="en-US" sz="2100" dirty="0"/>
              <a:t>   pass</a:t>
            </a:r>
          </a:p>
          <a:p>
            <a:endParaRPr lang="en-US" sz="2100" dirty="0"/>
          </a:p>
          <a:p>
            <a:r>
              <a:rPr lang="en-US" sz="2100" dirty="0"/>
              <a:t>class ValueTooSmallError(</a:t>
            </a:r>
            <a:r>
              <a:rPr lang="en-US" sz="2100" dirty="0">
                <a:solidFill>
                  <a:schemeClr val="bg1"/>
                </a:solidFill>
              </a:rPr>
              <a:t>Error</a:t>
            </a:r>
            <a:r>
              <a:rPr lang="en-US" sz="2100" dirty="0"/>
              <a:t>):</a:t>
            </a:r>
          </a:p>
          <a:p>
            <a:r>
              <a:rPr lang="en-US" sz="2100" dirty="0"/>
              <a:t>   """Raised when the input value is too small"""</a:t>
            </a:r>
          </a:p>
          <a:p>
            <a:endParaRPr lang="en-US" sz="2100" dirty="0"/>
          </a:p>
          <a:p>
            <a:r>
              <a:rPr lang="en-US" sz="2100" dirty="0"/>
              <a:t>num = int(input())</a:t>
            </a:r>
          </a:p>
          <a:p>
            <a:r>
              <a:rPr lang="en-US" sz="2100" dirty="0"/>
              <a:t>if num &lt; 10:</a:t>
            </a:r>
          </a:p>
          <a:p>
            <a:r>
              <a:rPr lang="en-US" sz="2100" dirty="0"/>
              <a:t>   </a:t>
            </a:r>
            <a:r>
              <a:rPr lang="en-US" sz="2100" dirty="0">
                <a:solidFill>
                  <a:schemeClr val="bg1"/>
                </a:solidFill>
              </a:rPr>
              <a:t>raise</a:t>
            </a:r>
            <a:r>
              <a:rPr lang="en-US" sz="2100" dirty="0"/>
              <a:t> ValueTooSmallError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Exceptions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9CC918-C5C2-4313-A0C7-E4F26BF0D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415" y="3585830"/>
            <a:ext cx="2921170" cy="292117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939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your own exception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ValueCannotBeNegative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reads </a:t>
            </a:r>
            <a:r>
              <a:rPr lang="en-US" sz="3600" b="1" dirty="0">
                <a:solidFill>
                  <a:schemeClr val="bg1"/>
                </a:solidFill>
              </a:rPr>
              <a:t>five numbers</a:t>
            </a:r>
            <a:r>
              <a:rPr lang="en-US" sz="3600" dirty="0"/>
              <a:t> from the console (on separate lines)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a </a:t>
            </a:r>
            <a:r>
              <a:rPr lang="en-US" sz="3600" b="1" dirty="0">
                <a:solidFill>
                  <a:schemeClr val="bg1"/>
                </a:solidFill>
              </a:rPr>
              <a:t>negative</a:t>
            </a:r>
            <a:r>
              <a:rPr lang="en-US" sz="3600" dirty="0"/>
              <a:t> number occurs, raise the exception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6000" y="4464000"/>
            <a:ext cx="1260000" cy="2155499"/>
          </a:xfrm>
        </p:spPr>
        <p:txBody>
          <a:bodyPr/>
          <a:lstStyle/>
          <a:p>
            <a:r>
              <a:rPr lang="en-US" dirty="0"/>
              <a:t>1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-5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10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Value Cannot Be Negative 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2101059" y="5364000"/>
            <a:ext cx="540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966118" y="4464000"/>
            <a:ext cx="8668066" cy="2155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".\value_cannot_be_negative.py", line 8, in &lt;module&gt;</a:t>
            </a:r>
          </a:p>
          <a:p>
            <a:r>
              <a:rPr lang="en-US" dirty="0"/>
              <a:t>    raise ValueCannotBeNegative</a:t>
            </a:r>
          </a:p>
          <a:p>
            <a:r>
              <a:rPr lang="en-US" dirty="0"/>
              <a:t>__</a:t>
            </a:r>
            <a:r>
              <a:rPr lang="en-US" dirty="0" err="1"/>
              <a:t>main__.ValueCannotBeNegative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493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2DE02-C523-4A88-A121-CE3317C013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534657"/>
            <a:ext cx="8132030" cy="4269218"/>
          </a:xfrm>
        </p:spPr>
        <p:txBody>
          <a:bodyPr/>
          <a:lstStyle/>
          <a:p>
            <a:r>
              <a:rPr lang="en-US" sz="2800" dirty="0"/>
              <a:t>class </a:t>
            </a:r>
            <a:r>
              <a:rPr lang="en-US" sz="2800" dirty="0" err="1"/>
              <a:t>ValueCannotBeNegative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Exception</a:t>
            </a:r>
            <a:r>
              <a:rPr lang="en-US" sz="2800" dirty="0"/>
              <a:t>):</a:t>
            </a:r>
          </a:p>
          <a:p>
            <a:r>
              <a:rPr lang="en-US" sz="2800" dirty="0"/>
              <a:t>    """Number is below zero"""</a:t>
            </a:r>
          </a:p>
          <a:p>
            <a:r>
              <a:rPr lang="en-US" sz="2800" dirty="0"/>
              <a:t>    pass</a:t>
            </a:r>
          </a:p>
          <a:p>
            <a:endParaRPr lang="en-US" sz="2800" dirty="0"/>
          </a:p>
          <a:p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range(5):</a:t>
            </a:r>
          </a:p>
          <a:p>
            <a:r>
              <a:rPr lang="en-US" sz="2800" dirty="0"/>
              <a:t>    number = int(input())</a:t>
            </a:r>
          </a:p>
          <a:p>
            <a:r>
              <a:rPr lang="en-US" sz="2800" dirty="0"/>
              <a:t>    if number &lt; 0:</a:t>
            </a:r>
          </a:p>
          <a:p>
            <a:r>
              <a:rPr lang="en-US" sz="2800" dirty="0"/>
              <a:t>        </a:t>
            </a:r>
            <a:r>
              <a:rPr lang="en-US" sz="2800" dirty="0">
                <a:solidFill>
                  <a:schemeClr val="bg1"/>
                </a:solidFill>
              </a:rPr>
              <a:t>raise</a:t>
            </a:r>
            <a:r>
              <a:rPr lang="en-US" sz="2800" dirty="0"/>
              <a:t> </a:t>
            </a:r>
            <a:r>
              <a:rPr lang="en-US" sz="2800" dirty="0" err="1"/>
              <a:t>ValueCannotBeNegative</a:t>
            </a:r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 Value Cannot Be Negative</a:t>
            </a:r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6613283-6301-4ABC-87D7-FE81CA38B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2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Try-Except-Finally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1EE2B-141A-4CF7-893C-244031F542F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Catching Exceptions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786B9-45C3-4648-8B60-69DB65627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44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8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is possible to write programs that </a:t>
            </a:r>
            <a:r>
              <a:rPr lang="en-US" sz="3600" b="1" dirty="0">
                <a:solidFill>
                  <a:schemeClr val="bg1"/>
                </a:solidFill>
              </a:rPr>
              <a:t>handle</a:t>
            </a:r>
            <a:r>
              <a:rPr lang="en-US" sz="3600" dirty="0"/>
              <a:t> selected exceptions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handle only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ValueError</a:t>
            </a:r>
            <a:r>
              <a:rPr lang="en-US" sz="3600" dirty="0"/>
              <a:t>, so if other error occurs, the error message will show up anyway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1096" y="2484000"/>
            <a:ext cx="10969906" cy="2527139"/>
          </a:xfrm>
        </p:spPr>
        <p:txBody>
          <a:bodyPr/>
          <a:lstStyle/>
          <a:p>
            <a:r>
              <a:rPr lang="en-US" sz="2400" dirty="0"/>
              <a:t>while True: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try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x = int(input("Please enter a number: "))</a:t>
            </a:r>
          </a:p>
          <a:p>
            <a:r>
              <a:rPr lang="en-US" sz="2400" dirty="0"/>
              <a:t>        break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except ValueError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print("Oops!  That was no valid number.  Try again...")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Exceptions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277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73896" y="1121143"/>
            <a:ext cx="9921337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The Try statement </a:t>
            </a:r>
            <a:r>
              <a:rPr lang="en-US" sz="3600" b="1" dirty="0">
                <a:solidFill>
                  <a:schemeClr val="bg1"/>
                </a:solidFill>
              </a:rPr>
              <a:t>works as follows</a:t>
            </a:r>
          </a:p>
          <a:p>
            <a:pPr lvl="1" indent="-360045"/>
            <a:r>
              <a:rPr lang="en-US" sz="3400" dirty="0"/>
              <a:t>The try </a:t>
            </a:r>
            <a:r>
              <a:rPr lang="en-US" sz="3400" b="1" dirty="0">
                <a:solidFill>
                  <a:schemeClr val="bg1"/>
                </a:solidFill>
              </a:rPr>
              <a:t>clause is executed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400" dirty="0"/>
              <a:t>If no exception occurs, the </a:t>
            </a:r>
            <a:r>
              <a:rPr lang="en-US" sz="3400" b="1" dirty="0">
                <a:solidFill>
                  <a:schemeClr val="bg1"/>
                </a:solidFill>
              </a:rPr>
              <a:t>except clause is skipped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400" dirty="0"/>
              <a:t>If the type of the exception matches, the </a:t>
            </a:r>
            <a:r>
              <a:rPr lang="en-US" sz="3400" b="1" dirty="0">
                <a:solidFill>
                  <a:schemeClr val="bg1"/>
                </a:solidFill>
              </a:rPr>
              <a:t>except clause is executed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400" dirty="0"/>
              <a:t>If the exception does not match, the </a:t>
            </a:r>
            <a:r>
              <a:rPr lang="en-US" sz="3400" b="1" dirty="0">
                <a:solidFill>
                  <a:schemeClr val="bg1"/>
                </a:solidFill>
              </a:rPr>
              <a:t>exception is unhandled</a:t>
            </a:r>
            <a:r>
              <a:rPr lang="en-US" sz="3400" dirty="0"/>
              <a:t>, and </a:t>
            </a:r>
            <a:r>
              <a:rPr lang="en-US" sz="3400" b="1" dirty="0">
                <a:solidFill>
                  <a:schemeClr val="bg1"/>
                </a:solidFill>
              </a:rPr>
              <a:t>execution stops </a:t>
            </a:r>
            <a:r>
              <a:rPr lang="en-US" sz="3400" dirty="0"/>
              <a:t>with a message</a:t>
            </a:r>
            <a:endParaRPr lang="en-US" sz="34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The </a:t>
            </a:r>
            <a:r>
              <a:rPr lang="en-US" sz="3950" dirty="0">
                <a:latin typeface="Consolas" panose="020B0609020204030204" pitchFamily="49" charset="0"/>
                <a:cs typeface="Calibri"/>
              </a:rPr>
              <a:t>Try</a:t>
            </a:r>
            <a:r>
              <a:rPr lang="en-US" sz="3950" dirty="0"/>
              <a:t> Statement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4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2054" y="2554345"/>
            <a:ext cx="8362695" cy="1058339"/>
          </a:xfrm>
        </p:spPr>
        <p:txBody>
          <a:bodyPr/>
          <a:lstStyle/>
          <a:p>
            <a:r>
              <a:rPr lang="en-US" sz="2600" dirty="0"/>
              <a:t>except (</a:t>
            </a:r>
            <a:r>
              <a:rPr lang="en-US" sz="2600" dirty="0">
                <a:solidFill>
                  <a:schemeClr val="bg1"/>
                </a:solidFill>
              </a:rPr>
              <a:t>RuntimeError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bg1"/>
                </a:solidFill>
              </a:rPr>
              <a:t>TypeError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bg1"/>
                </a:solidFill>
              </a:rPr>
              <a:t>NameError</a:t>
            </a:r>
            <a:r>
              <a:rPr lang="en-US" sz="2600" dirty="0"/>
              <a:t>):</a:t>
            </a:r>
          </a:p>
          <a:p>
            <a:r>
              <a:rPr lang="en-US" sz="2600" dirty="0"/>
              <a:t>    pass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8016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600" dirty="0"/>
              <a:t>An Except clause may name </a:t>
            </a:r>
            <a:r>
              <a:rPr lang="en-US" sz="3600" b="1" dirty="0">
                <a:solidFill>
                  <a:schemeClr val="bg1"/>
                </a:solidFill>
              </a:rPr>
              <a:t>multiple exceptions </a:t>
            </a:r>
            <a:r>
              <a:rPr lang="en-US" sz="3600" dirty="0"/>
              <a:t>as a parenthesized tuple, for example</a:t>
            </a:r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some of these exceptions occur, the body of the except statement will be executed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The </a:t>
            </a:r>
            <a:r>
              <a:rPr lang="en-US" sz="3950" dirty="0">
                <a:latin typeface="Calibri"/>
                <a:cs typeface="Calibri"/>
              </a:rPr>
              <a:t>E</a:t>
            </a:r>
            <a:r>
              <a:rPr lang="en-US" sz="3950" dirty="0">
                <a:latin typeface="Consolas"/>
              </a:rPr>
              <a:t>xcept</a:t>
            </a:r>
            <a:r>
              <a:rPr lang="en-US" sz="3950" dirty="0"/>
              <a:t> Statement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15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E3A8F-73FD-4222-803A-2E6A200D43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3913" y="3787946"/>
            <a:ext cx="6749949" cy="2525279"/>
          </a:xfrm>
        </p:spPr>
        <p:txBody>
          <a:bodyPr/>
          <a:lstStyle/>
          <a:p>
            <a:r>
              <a:rPr lang="en-US" dirty="0"/>
              <a:t>try:</a:t>
            </a:r>
          </a:p>
          <a:p>
            <a:r>
              <a:rPr lang="en-US" dirty="0"/>
              <a:t>    x = int("Peter")</a:t>
            </a:r>
          </a:p>
          <a:p>
            <a:r>
              <a:rPr lang="en-US" dirty="0"/>
              <a:t>except </a:t>
            </a:r>
            <a:r>
              <a:rPr lang="en-US" dirty="0" err="1">
                <a:solidFill>
                  <a:schemeClr val="bg1"/>
                </a:solidFill>
              </a:rPr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    print("Cannot convert str to int")</a:t>
            </a:r>
          </a:p>
          <a:p>
            <a:r>
              <a:rPr lang="en-US" dirty="0">
                <a:solidFill>
                  <a:schemeClr val="bg1"/>
                </a:solidFill>
              </a:rPr>
              <a:t>finally</a:t>
            </a:r>
            <a:r>
              <a:rPr lang="en-US" dirty="0"/>
              <a:t>:</a:t>
            </a:r>
          </a:p>
          <a:p>
            <a:r>
              <a:rPr lang="en-US" dirty="0"/>
              <a:t>    print("Finally block")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E9A5E-9E2E-4147-B64F-1287DCE9A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a </a:t>
            </a:r>
            <a:r>
              <a:rPr lang="en-US" sz="3600" b="1" dirty="0">
                <a:solidFill>
                  <a:schemeClr val="bg1"/>
                </a:solidFill>
              </a:rPr>
              <a:t>finally</a:t>
            </a:r>
            <a:r>
              <a:rPr lang="en-US" sz="3600" dirty="0"/>
              <a:t> clause is present, the finally clause will execute as the last task before the </a:t>
            </a:r>
            <a:r>
              <a:rPr lang="en-US" sz="3600" b="1" dirty="0">
                <a:solidFill>
                  <a:schemeClr val="bg1"/>
                </a:solidFill>
              </a:rPr>
              <a:t>try</a:t>
            </a:r>
            <a:r>
              <a:rPr lang="en-US" sz="3600" dirty="0"/>
              <a:t> statement completes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finally</a:t>
            </a:r>
            <a:r>
              <a:rPr lang="en-US" sz="3600" dirty="0"/>
              <a:t> clause runs whether or not the try statement produces an </a:t>
            </a:r>
            <a:r>
              <a:rPr lang="en-US" sz="3600" b="1" dirty="0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821432-1271-4C7E-89A7-236DED0B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Finally Statement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612D84-1A45-439F-A692-4E95B1518026}"/>
              </a:ext>
            </a:extLst>
          </p:cNvPr>
          <p:cNvSpPr txBox="1">
            <a:spLocks/>
          </p:cNvSpPr>
          <p:nvPr/>
        </p:nvSpPr>
        <p:spPr>
          <a:xfrm>
            <a:off x="7404540" y="5336466"/>
            <a:ext cx="4526379" cy="975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Cannot convert str to int</a:t>
            </a:r>
          </a:p>
          <a:p>
            <a:r>
              <a:rPr lang="en-US" dirty="0"/>
              <a:t>Finally block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1E24485C-0698-42AE-AD72-9CBCE852C306}"/>
              </a:ext>
            </a:extLst>
          </p:cNvPr>
          <p:cNvSpPr/>
          <p:nvPr/>
        </p:nvSpPr>
        <p:spPr bwMode="auto">
          <a:xfrm rot="5400000">
            <a:off x="7428467" y="4192565"/>
            <a:ext cx="1099713" cy="975368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39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DB5A9-5055-4C60-9687-CCE44A4B44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3162" y="2796759"/>
            <a:ext cx="5788895" cy="2027836"/>
          </a:xfrm>
        </p:spPr>
        <p:txBody>
          <a:bodyPr/>
          <a:lstStyle/>
          <a:p>
            <a:r>
              <a:rPr lang="en-US" sz="2800" dirty="0"/>
              <a:t>try:</a:t>
            </a:r>
          </a:p>
          <a:p>
            <a:r>
              <a:rPr lang="en-US" sz="2800" dirty="0"/>
              <a:t>    x = int(input())</a:t>
            </a:r>
          </a:p>
          <a:p>
            <a:r>
              <a:rPr lang="en-US" sz="2800" dirty="0"/>
              <a:t>except </a:t>
            </a:r>
            <a:r>
              <a:rPr lang="en-US" sz="2800" dirty="0" err="1"/>
              <a:t>ValueError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as</a:t>
            </a:r>
            <a:r>
              <a:rPr lang="en-US" sz="2800" dirty="0"/>
              <a:t> error:</a:t>
            </a:r>
          </a:p>
          <a:p>
            <a:r>
              <a:rPr lang="en-US" sz="2800" dirty="0"/>
              <a:t>    print(error)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FD90D-4F76-4218-BF68-A0996BDE09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you wanted to examine the exception, you can do it using the following syntax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754AA2-809A-46B9-99BE-97381CCA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the Exception Object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3D455D-B80E-4668-BD70-E26E4BD05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32" y="3638939"/>
            <a:ext cx="2409907" cy="240990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86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83360-8AC6-4540-834F-7AE40E99A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0525" y="3429000"/>
            <a:ext cx="4715876" cy="2525279"/>
          </a:xfrm>
        </p:spPr>
        <p:txBody>
          <a:bodyPr/>
          <a:lstStyle/>
          <a:p>
            <a:r>
              <a:rPr lang="en-US" dirty="0"/>
              <a:t>try: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some code</a:t>
            </a:r>
          </a:p>
          <a:p>
            <a:r>
              <a:rPr lang="en-US" dirty="0"/>
              <a:t>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handle the error</a:t>
            </a:r>
          </a:p>
          <a:p>
            <a:r>
              <a:rPr lang="en-US" dirty="0"/>
              <a:t>except </a:t>
            </a:r>
            <a:r>
              <a:rPr lang="en-US" dirty="0" err="1"/>
              <a:t>TypeError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handle the error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4DB61-0299-464B-91A9-287C9D317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Sometimes, you want to catch all errors that could possibly be generated, but usually you don't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 most cases, you want to be as specific as possible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C4C3AF-4116-4589-8932-E77CF211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Multiple Exceptions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9715C-86BE-4A08-AFF4-394027A4C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32" y="3638939"/>
            <a:ext cx="2409907" cy="240990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632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0455" y="3840327"/>
            <a:ext cx="1272309" cy="993065"/>
          </a:xfrm>
        </p:spPr>
        <p:txBody>
          <a:bodyPr/>
          <a:lstStyle/>
          <a:p>
            <a:r>
              <a:rPr lang="en-US" dirty="0"/>
              <a:t>Hello</a:t>
            </a:r>
          </a:p>
          <a:p>
            <a:r>
              <a:rPr lang="en-US" dirty="0"/>
              <a:t>Bye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3600" dirty="0"/>
              <a:t> on the first line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times</a:t>
            </a:r>
            <a:r>
              <a:rPr lang="en-US" sz="3600" dirty="0"/>
              <a:t> (to repeat the text) that must be an </a:t>
            </a:r>
            <a:r>
              <a:rPr lang="en-US" sz="3600" b="1" dirty="0">
                <a:solidFill>
                  <a:schemeClr val="bg1"/>
                </a:solidFill>
              </a:rPr>
              <a:t>integer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Invalid times</a:t>
            </a:r>
            <a:r>
              <a:rPr lang="en-US" sz="3600" dirty="0"/>
              <a:t> should be handled with exception that prints a message "Variable times must be an integer"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Text 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582718" y="4134359"/>
            <a:ext cx="49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637672" y="4034065"/>
            <a:ext cx="6019843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Variable times must be an integer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50455" y="5174714"/>
            <a:ext cx="1272309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Hello</a:t>
            </a:r>
          </a:p>
          <a:p>
            <a:r>
              <a:rPr lang="en-US"/>
              <a:t>2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2582718" y="5459374"/>
            <a:ext cx="49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637672" y="5368452"/>
            <a:ext cx="6019843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HelloHello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356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5738F-BADA-4CBA-926F-93B4C4121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629496"/>
            <a:ext cx="8551046" cy="2914938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try</a:t>
            </a:r>
            <a:r>
              <a:rPr lang="en-US" sz="2400" dirty="0"/>
              <a:t>:</a:t>
            </a:r>
          </a:p>
          <a:p>
            <a:r>
              <a:rPr lang="en-US" sz="2400" dirty="0"/>
              <a:t>    text = input()</a:t>
            </a:r>
          </a:p>
          <a:p>
            <a:r>
              <a:rPr lang="en-US" sz="2400" dirty="0"/>
              <a:t>    times = </a:t>
            </a:r>
            <a:r>
              <a:rPr lang="en-US" sz="2400" dirty="0" err="1"/>
              <a:t>int</a:t>
            </a:r>
            <a:r>
              <a:rPr lang="en-US" sz="2400" dirty="0"/>
              <a:t>(input())</a:t>
            </a:r>
          </a:p>
          <a:p>
            <a:r>
              <a:rPr lang="en-US" sz="2400" dirty="0"/>
              <a:t>    print(text * times)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/>
                </a:solidFill>
              </a:rPr>
              <a:t>except </a:t>
            </a:r>
            <a:r>
              <a:rPr lang="en-US" sz="2400" dirty="0" err="1">
                <a:solidFill>
                  <a:schemeClr val="bg1"/>
                </a:solidFill>
              </a:rPr>
              <a:t>ValueError</a:t>
            </a:r>
            <a:r>
              <a:rPr lang="en-US" sz="2400" dirty="0"/>
              <a:t>:</a:t>
            </a:r>
          </a:p>
          <a:p>
            <a:r>
              <a:rPr lang="en-US" sz="2400" dirty="0"/>
              <a:t>    print("Variable times must be an integer")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Text 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E2FE09A-860A-417E-A60A-857384D4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71" y="4463753"/>
            <a:ext cx="1791459" cy="179145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50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25279" y="1226835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8459" y="1583461"/>
            <a:ext cx="8446247" cy="4681077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Errors are the result of bad code</a:t>
            </a:r>
            <a:endParaRPr lang="en-US" sz="3400" dirty="0"/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ea typeface="+mn-lt"/>
                <a:cs typeface="+mn-lt"/>
              </a:rPr>
              <a:t>Errors detected during execution are called exceptions</a:t>
            </a:r>
            <a:endParaRPr lang="en-US" sz="3400" dirty="0">
              <a:cs typeface="Calibri"/>
            </a:endParaRPr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Syntax, Index, Key, Type, Value, Name errors</a:t>
            </a:r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ea typeface="+mn-lt"/>
                <a:cs typeface="+mn-lt"/>
              </a:rPr>
              <a:t>We can build custom exceptions that serves our purpose</a:t>
            </a:r>
            <a:endParaRPr lang="en-US" sz="3400" dirty="0"/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Handling exceptions with Try-Except block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Definitions and Examples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35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Every programmer encounters </a:t>
            </a:r>
            <a:r>
              <a:rPr lang="en-US" sz="3600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sz="3600" dirty="0"/>
              <a:t>Encountering errors and exceptions can be very frustrating at times</a:t>
            </a:r>
          </a:p>
          <a:p>
            <a:r>
              <a:rPr lang="en-US" sz="3600" dirty="0"/>
              <a:t>Once you know why you get certain types of errors, they become much easier to fix</a:t>
            </a:r>
          </a:p>
          <a:p>
            <a:r>
              <a:rPr lang="en-US" sz="3600" dirty="0"/>
              <a:t>There are (at least) two distinguishable kinds of errors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Syntax errors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Exceptions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Error?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464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01960" y="3429000"/>
            <a:ext cx="6173663" cy="2137802"/>
          </a:xfrm>
        </p:spPr>
        <p:txBody>
          <a:bodyPr/>
          <a:lstStyle/>
          <a:p>
            <a:r>
              <a:rPr lang="en-US" dirty="0"/>
              <a:t>&gt;&gt;&gt; while True print('Hello world')</a:t>
            </a:r>
          </a:p>
          <a:p>
            <a:r>
              <a:rPr lang="en-US" dirty="0"/>
              <a:t>  File "&lt;stdin&gt;", line 1</a:t>
            </a:r>
          </a:p>
          <a:p>
            <a:r>
              <a:rPr lang="en-US" dirty="0"/>
              <a:t>    while True print('Hello world')</a:t>
            </a:r>
          </a:p>
          <a:p>
            <a:r>
              <a:rPr lang="en-US" dirty="0"/>
              <a:t>                   ^</a:t>
            </a:r>
          </a:p>
          <a:p>
            <a:r>
              <a:rPr lang="en-US" dirty="0">
                <a:solidFill>
                  <a:schemeClr val="bg1"/>
                </a:solidFill>
              </a:rPr>
              <a:t>SyntaxError</a:t>
            </a:r>
            <a:r>
              <a:rPr lang="en-US" dirty="0"/>
              <a:t>: invalid syntax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Syntax errors</a:t>
            </a:r>
            <a:r>
              <a:rPr lang="en-US" sz="3600" dirty="0"/>
              <a:t>, also known as </a:t>
            </a:r>
            <a:r>
              <a:rPr lang="en-US" sz="3600" b="1" dirty="0">
                <a:solidFill>
                  <a:schemeClr val="bg1"/>
                </a:solidFill>
              </a:rPr>
              <a:t>parsing errors</a:t>
            </a:r>
            <a:r>
              <a:rPr lang="en-US" sz="3600" dirty="0"/>
              <a:t>, are perhaps the most common kind of complaint you get while you are still learning Python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Errors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794469" y="2847560"/>
            <a:ext cx="5207030" cy="1532334"/>
          </a:xfrm>
          <a:prstGeom prst="wedgeRoundRectCallout">
            <a:avLst>
              <a:gd name="adj1" fmla="val -49735"/>
              <a:gd name="adj2" fmla="val 14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parser displays an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'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pointing at the earliest point where an error was detected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510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Even if a statement or expression is </a:t>
            </a:r>
            <a:r>
              <a:rPr lang="en-US" sz="3600" b="1" dirty="0">
                <a:solidFill>
                  <a:schemeClr val="bg1"/>
                </a:solidFill>
              </a:rPr>
              <a:t>syntactically correct</a:t>
            </a:r>
            <a:r>
              <a:rPr lang="en-US" sz="3600" dirty="0"/>
              <a:t>, it may cause an </a:t>
            </a:r>
            <a:r>
              <a:rPr lang="en-US" sz="3600" b="1" dirty="0">
                <a:solidFill>
                  <a:schemeClr val="bg1"/>
                </a:solidFill>
              </a:rPr>
              <a:t>error</a:t>
            </a:r>
            <a:r>
              <a:rPr lang="en-US" sz="3600" dirty="0"/>
              <a:t> when an attempt is made to </a:t>
            </a:r>
            <a:r>
              <a:rPr lang="en-US" sz="3600" b="1" dirty="0">
                <a:solidFill>
                  <a:schemeClr val="bg1"/>
                </a:solidFill>
              </a:rPr>
              <a:t>execute</a:t>
            </a:r>
            <a:r>
              <a:rPr lang="en-US" sz="3600" dirty="0"/>
              <a:t> it</a:t>
            </a:r>
          </a:p>
          <a:p>
            <a:r>
              <a:rPr lang="en-US" sz="3600" dirty="0"/>
              <a:t>Errors detected during execution are called </a:t>
            </a:r>
            <a:r>
              <a:rPr lang="en-US" sz="3600" b="1" dirty="0">
                <a:solidFill>
                  <a:schemeClr val="bg1"/>
                </a:solidFill>
              </a:rPr>
              <a:t>exceptions</a:t>
            </a:r>
          </a:p>
          <a:p>
            <a:r>
              <a:rPr lang="en-US" sz="3600" dirty="0"/>
              <a:t>When an exception is not handled it results in </a:t>
            </a:r>
            <a:r>
              <a:rPr lang="en-US" sz="3600" b="1" dirty="0">
                <a:solidFill>
                  <a:schemeClr val="bg1"/>
                </a:solidFill>
              </a:rPr>
              <a:t>error messages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Exception?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254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593C7-820B-485C-8646-E62A79FCAC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418" y="1431534"/>
            <a:ext cx="10949531" cy="4850147"/>
          </a:xfrm>
        </p:spPr>
        <p:txBody>
          <a:bodyPr/>
          <a:lstStyle/>
          <a:p>
            <a:r>
              <a:rPr lang="en-US" dirty="0"/>
              <a:t>&gt;&gt;&gt; 10 * (1/0)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ZeroDivisionError</a:t>
            </a:r>
            <a:r>
              <a:rPr lang="en-US" dirty="0"/>
              <a:t>: division by zero</a:t>
            </a:r>
          </a:p>
          <a:p>
            <a:r>
              <a:rPr lang="en-US" dirty="0"/>
              <a:t>&gt;&gt;&gt; 4 + spam*3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NameError</a:t>
            </a:r>
            <a:r>
              <a:rPr lang="en-US" dirty="0"/>
              <a:t>: name 'spam' is not defined</a:t>
            </a:r>
          </a:p>
          <a:p>
            <a:r>
              <a:rPr lang="en-US" dirty="0"/>
              <a:t>&gt;&gt;&gt; '2' + 2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TypeError</a:t>
            </a:r>
            <a:r>
              <a:rPr lang="en-US" dirty="0"/>
              <a:t>: Can't convert 'int' object to str implicitly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Exception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81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Definitions and Examples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BE8B9-D772-457E-902C-685C78B536C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Common Error Types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6B506-FCE2-43FC-B879-5C8D450F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75" y="1359000"/>
            <a:ext cx="2655000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6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3740</TotalTime>
  <Words>1856</Words>
  <Application>Microsoft Office PowerPoint</Application>
  <PresentationFormat>Widescreen</PresentationFormat>
  <Paragraphs>307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Error Handling</vt:lpstr>
      <vt:lpstr>Table of Contents</vt:lpstr>
      <vt:lpstr>Have a Question?</vt:lpstr>
      <vt:lpstr>Definitions and Examples</vt:lpstr>
      <vt:lpstr>What is an Error?</vt:lpstr>
      <vt:lpstr>Example: Errors</vt:lpstr>
      <vt:lpstr>What is an Exception?</vt:lpstr>
      <vt:lpstr>Example: Exception</vt:lpstr>
      <vt:lpstr>Common Error Types</vt:lpstr>
      <vt:lpstr>Syntax Error</vt:lpstr>
      <vt:lpstr>Index Error</vt:lpstr>
      <vt:lpstr>Key Error</vt:lpstr>
      <vt:lpstr>Type Error</vt:lpstr>
      <vt:lpstr>Value Error</vt:lpstr>
      <vt:lpstr>Name Error</vt:lpstr>
      <vt:lpstr>Problem: So Many Exceptions</vt:lpstr>
      <vt:lpstr>Solution: So Many Exceptions</vt:lpstr>
      <vt:lpstr>Custom Exceptions</vt:lpstr>
      <vt:lpstr>Custom Exceptions</vt:lpstr>
      <vt:lpstr>User-Defined Exceptions</vt:lpstr>
      <vt:lpstr>Problem: Value Cannot Be Negative </vt:lpstr>
      <vt:lpstr>Solution:  Value Cannot Be Negative</vt:lpstr>
      <vt:lpstr>Catching Exceptions</vt:lpstr>
      <vt:lpstr>Catching Exceptions</vt:lpstr>
      <vt:lpstr>The Try Statement</vt:lpstr>
      <vt:lpstr>The Except Statement</vt:lpstr>
      <vt:lpstr>The Finally Statement</vt:lpstr>
      <vt:lpstr>Catching the Exception Object</vt:lpstr>
      <vt:lpstr>Catching Multiple Exceptions</vt:lpstr>
      <vt:lpstr>Problem: Repeat Text </vt:lpstr>
      <vt:lpstr>Solution: Repeat Text 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Error Handling</dc:title>
  <dc:subject>Python Advanced – Practical Training Course @ SoftUni</dc:subject>
  <dc:creator>Software University</dc:creator>
  <cp:keywords>python; 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Aleksandra Raykova</cp:lastModifiedBy>
  <cp:revision>36</cp:revision>
  <dcterms:created xsi:type="dcterms:W3CDTF">2018-05-23T13:08:44Z</dcterms:created>
  <dcterms:modified xsi:type="dcterms:W3CDTF">2021-12-26T16:36:09Z</dcterms:modified>
  <cp:category>python; computer programming;programming;software development;software engineering</cp:category>
</cp:coreProperties>
</file>