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9" r:id="rId14"/>
    <p:sldId id="520" r:id="rId15"/>
    <p:sldId id="510" r:id="rId16"/>
    <p:sldId id="504" r:id="rId17"/>
    <p:sldId id="506" r:id="rId18"/>
    <p:sldId id="507" r:id="rId19"/>
    <p:sldId id="518" r:id="rId20"/>
    <p:sldId id="508" r:id="rId21"/>
    <p:sldId id="509" r:id="rId22"/>
    <p:sldId id="512" r:id="rId23"/>
    <p:sldId id="349" r:id="rId24"/>
    <p:sldId id="513" r:id="rId25"/>
    <p:sldId id="317" r:id="rId26"/>
    <p:sldId id="517" r:id="rId27"/>
    <p:sldId id="5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9"/>
            <p14:sldId id="520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18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317"/>
            <p14:sldId id="517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5" autoAdjust="0"/>
    <p:restoredTop sz="95214" autoAdjust="0"/>
  </p:normalViewPr>
  <p:slideViewPr>
    <p:cSldViewPr showGuides="1">
      <p:cViewPr varScale="1">
        <p:scale>
          <a:sx n="79" d="100"/>
          <a:sy n="79" d="100"/>
        </p:scale>
        <p:origin x="902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96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079000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1461000" y="1899000"/>
            <a:ext cx="8911164" cy="3535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 math import log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number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base = input()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if base == "natural":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print(f"{log(number):.2f}")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else: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print(f"{log(number, int(base)):.2f}")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ea typeface="+mn-lt"/>
                <a:cs typeface="+mn-lt"/>
              </a:rPr>
              <a:t>In PyCharm you</a:t>
            </a:r>
            <a:r>
              <a:rPr lang="bg-BG" sz="3600" dirty="0">
                <a:latin typeface="Calibri"/>
                <a:cs typeface="Calibri"/>
              </a:rPr>
              <a:t> have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r>
              <a:rPr lang="bg-BG" sz="3600" b="1" dirty="0">
                <a:latin typeface="Calibri"/>
                <a:cs typeface="Calibri"/>
              </a:rPr>
              <a:t> </a:t>
            </a:r>
            <a:r>
              <a:rPr lang="bg-BG" sz="3600" dirty="0">
                <a:latin typeface="Calibri"/>
                <a:cs typeface="Calibri"/>
              </a:rPr>
              <a:t>already installed, so you can jump straight to installing them</a:t>
            </a:r>
            <a:endParaRPr lang="bg-BG" sz="36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65" y="34424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0" y="34383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Requirements file</a:t>
            </a:r>
            <a:r>
              <a:rPr lang="en-GB" sz="3600" dirty="0"/>
              <a:t> is just a list of pip install arguments placed in a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You should </a:t>
            </a:r>
            <a:r>
              <a:rPr lang="en-GB" sz="3600" b="1" dirty="0">
                <a:solidFill>
                  <a:schemeClr val="bg1"/>
                </a:solidFill>
              </a:rPr>
              <a:t>not rely </a:t>
            </a:r>
            <a:r>
              <a:rPr lang="en-GB" sz="3600" dirty="0"/>
              <a:t>on the items in the file being </a:t>
            </a:r>
            <a:r>
              <a:rPr lang="en-GB" sz="3600" b="1" dirty="0">
                <a:solidFill>
                  <a:schemeClr val="bg1"/>
                </a:solidFill>
              </a:rPr>
              <a:t>installed</a:t>
            </a:r>
            <a:r>
              <a:rPr lang="en-GB" sz="3600" b="1" dirty="0"/>
              <a:t> </a:t>
            </a:r>
            <a:r>
              <a:rPr lang="en-GB" sz="3600" dirty="0"/>
              <a:t>by</a:t>
            </a:r>
            <a:r>
              <a:rPr lang="en-GB" sz="3600" b="1" dirty="0"/>
              <a:t> </a:t>
            </a:r>
            <a:r>
              <a:rPr lang="en-GB" sz="3600" dirty="0"/>
              <a:t>pip in </a:t>
            </a:r>
            <a:r>
              <a:rPr lang="en-GB" sz="3600" b="1" dirty="0">
                <a:solidFill>
                  <a:schemeClr val="bg1"/>
                </a:solidFill>
              </a:rPr>
              <a:t>any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endParaRPr lang="en-US" sz="395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01B21-AC41-47B4-B847-FA8DDF0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00" y="3789000"/>
            <a:ext cx="5911579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8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Т</a:t>
            </a:r>
            <a:r>
              <a:rPr lang="en-GB" sz="3600" dirty="0"/>
              <a:t>here are </a:t>
            </a:r>
            <a:r>
              <a:rPr lang="en-GB" sz="3600" b="1" dirty="0">
                <a:solidFill>
                  <a:schemeClr val="bg1"/>
                </a:solidFill>
              </a:rPr>
              <a:t>4 common uses</a:t>
            </a:r>
            <a:r>
              <a:rPr lang="en-GB" sz="3600" dirty="0"/>
              <a:t> of Requirements files</a:t>
            </a:r>
            <a:r>
              <a:rPr lang="bg-BG" sz="3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hold the result from pip freeze</a:t>
            </a:r>
            <a:r>
              <a:rPr lang="bg-BG" sz="3400" dirty="0"/>
              <a:t> </a:t>
            </a:r>
            <a:endParaRPr lang="en-GB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properly resolve dependencies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install an alternate version of a sub-dependency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override a dependency with a local patch that lives in version control</a:t>
            </a:r>
            <a:endParaRPr lang="bg-BG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Requirements files</a:t>
            </a:r>
            <a:r>
              <a:rPr lang="bg-BG" dirty="0"/>
              <a:t> – </a:t>
            </a:r>
            <a:r>
              <a:rPr lang="en-GB" dirty="0"/>
              <a:t>common uses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600" dirty="0">
                <a:cs typeface="Calibri"/>
              </a:rPr>
              <a:t>Termcolor</a:t>
            </a:r>
          </a:p>
          <a:p>
            <a:pPr marL="456565" indent="-456565"/>
            <a:endParaRPr lang="bg-BG" sz="3600" dirty="0">
              <a:cs typeface="Calibri"/>
            </a:endParaRPr>
          </a:p>
          <a:p>
            <a:pPr marL="456565" indent="-456565"/>
            <a:endParaRPr lang="bg-BG" sz="3600" dirty="0">
              <a:cs typeface="Calibri"/>
            </a:endParaRPr>
          </a:p>
          <a:p>
            <a:pPr marL="0" indent="0">
              <a:buNone/>
            </a:pPr>
            <a:endParaRPr lang="bg-BG" sz="3600" dirty="0">
              <a:cs typeface="Calibri"/>
            </a:endParaRPr>
          </a:p>
          <a:p>
            <a:pPr marL="456565" indent="-456565"/>
            <a:r>
              <a:rPr lang="bg-BG" sz="360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7653" y="4799171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from pyfiglet import figlet_format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text =figlet_format("Python",font="isometric1")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Using the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pyfiglet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package, write a program that </a:t>
            </a:r>
            <a:r>
              <a:rPr lang="en-US" sz="3600" b="1" dirty="0">
                <a:ea typeface="+mn-lt"/>
                <a:cs typeface="+mn-lt"/>
              </a:rPr>
              <a:t>encrypts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given words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by using the characters: "-|_/\()" to structure the word</a:t>
            </a:r>
            <a:endParaRPr lang="bg-BG" sz="3600" b="1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11000" y="2574000"/>
            <a:ext cx="9090000" cy="3780000"/>
          </a:xfrm>
        </p:spPr>
        <p:txBody>
          <a:bodyPr/>
          <a:lstStyle/>
          <a:p>
            <a:r>
              <a:rPr lang="bg-BG" sz="2800" dirty="0">
                <a:latin typeface="Consolas"/>
              </a:rPr>
              <a:t>from pyfiglet import figlet_format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def print_art(msg):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ascii_art = figlet_format(msg)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print(ascii_art)</a:t>
            </a:r>
            <a:br>
              <a:rPr lang="bg-BG" sz="2800" dirty="0"/>
            </a:br>
            <a:br>
              <a:rPr lang="bg-BG" sz="2800" dirty="0"/>
            </a:br>
            <a:r>
              <a:rPr lang="bg-BG" sz="2800" dirty="0">
                <a:latin typeface="Consolas"/>
              </a:rPr>
              <a:t>msg = input("What would you like to print? ")</a:t>
            </a:r>
            <a:br>
              <a:rPr lang="bg-BG" sz="2800" dirty="0"/>
            </a:br>
            <a:r>
              <a:rPr lang="bg-BG" sz="2800" dirty="0">
                <a:latin typeface="Consolas"/>
              </a:rPr>
              <a:t>print_art(msg)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Any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.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cs typeface="Calibri"/>
              </a:rPr>
              <a:t>py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  <a:r>
              <a:rPr lang="en-US" sz="3600" dirty="0">
                <a:latin typeface="+mj-lt"/>
                <a:cs typeface="Calibri"/>
              </a:rPr>
              <a:t>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In </a:t>
            </a:r>
            <a:r>
              <a:rPr lang="en-US" sz="3600" dirty="0" err="1">
                <a:latin typeface="+mj-lt"/>
                <a:cs typeface="Calibri"/>
              </a:rPr>
              <a:t>PyCharm</a:t>
            </a:r>
            <a:r>
              <a:rPr lang="en-US" sz="3600" dirty="0">
                <a:latin typeface="+mj-lt"/>
                <a:cs typeface="Calibri"/>
              </a:rPr>
              <a:t> there is a separate option to create a package(module)</a:t>
            </a:r>
            <a:endParaRPr lang="en-US" sz="36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6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4" y="3140225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D1D8-3D97-4741-8EFA-25DF95C2F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make </a:t>
            </a:r>
            <a:r>
              <a:rPr lang="en-US" sz="3600" b="1" dirty="0">
                <a:solidFill>
                  <a:schemeClr val="bg1"/>
                </a:solidFill>
              </a:rPr>
              <a:t>any folder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module</a:t>
            </a:r>
            <a:r>
              <a:rPr lang="en-US" sz="3600" dirty="0"/>
              <a:t> by just adding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file  in the folder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file </a:t>
            </a:r>
            <a:r>
              <a:rPr lang="en-US" sz="3600" b="1" dirty="0">
                <a:solidFill>
                  <a:schemeClr val="bg1"/>
                </a:solidFill>
              </a:rPr>
              <a:t>can be empty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7BA9-B858-4985-AE8A-3227A149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EFBF8-FB1A-4B0D-AD14-881885F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file in a module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8A1B-68F9-4140-A336-41DE894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744000"/>
            <a:ext cx="10281000" cy="248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7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1349" y="1299604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Definition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Why use them?</a:t>
            </a:r>
          </a:p>
          <a:p>
            <a:pPr>
              <a:lnSpc>
                <a:spcPts val="4000"/>
              </a:lnSpc>
            </a:pPr>
            <a:r>
              <a:rPr lang="en-US" dirty="0">
                <a:cs typeface="Calibri"/>
              </a:rPr>
              <a:t>Built-in modules</a:t>
            </a:r>
          </a:p>
          <a:p>
            <a:pPr>
              <a:lnSpc>
                <a:spcPts val="4000"/>
              </a:lnSpc>
            </a:pPr>
            <a:r>
              <a:rPr lang="en-US" dirty="0">
                <a:ea typeface="+mn-lt"/>
                <a:cs typeface="+mn-lt"/>
              </a:rPr>
              <a:t>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PIP</a:t>
            </a:r>
          </a:p>
          <a:p>
            <a:pPr>
              <a:lnSpc>
                <a:spcPts val="4000"/>
              </a:lnSpc>
            </a:pPr>
            <a:r>
              <a:rPr lang="en-US" dirty="0">
                <a:solidFill>
                  <a:srgbClr val="234465"/>
                </a:solidFill>
                <a:cs typeface="Calibri"/>
              </a:rPr>
              <a:t>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Create a module for printing a triangle</a:t>
            </a:r>
            <a:endParaRPr lang="en-US" sz="360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You will receive an integer number which is the size of the triangle</a:t>
            </a:r>
            <a:endParaRPr lang="bg-BG" sz="3600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2242" y="3614196"/>
            <a:ext cx="1177753" cy="213934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1 2 3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449550" y="3152283"/>
            <a:ext cx="112615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/>
              <a:t>1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1 2 3 4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716232" y="4404341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524237" y="4542192"/>
            <a:ext cx="429657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95198" y="4542191"/>
            <a:ext cx="476004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2794425" y="4149000"/>
            <a:ext cx="5326573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 triangle import *</a:t>
            </a:r>
            <a:br>
              <a:rPr lang="bg-BG" sz="2800" b="1" dirty="0">
                <a:latin typeface="Consolas"/>
              </a:rPr>
            </a:b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size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print_triangle(size)</a:t>
            </a:r>
            <a:endParaRPr lang="bg-BG" sz="2800" b="1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9397313-3A4F-4B30-813C-C42BDA2DB6E5}"/>
              </a:ext>
            </a:extLst>
          </p:cNvPr>
          <p:cNvSpPr txBox="1"/>
          <p:nvPr/>
        </p:nvSpPr>
        <p:spPr>
          <a:xfrm>
            <a:off x="1191000" y="1539000"/>
            <a:ext cx="946657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def </a:t>
            </a:r>
            <a:r>
              <a:rPr lang="en-US" sz="2800" b="1" dirty="0" err="1">
                <a:latin typeface="Consolas" panose="020B0609020204030204" pitchFamily="49" charset="0"/>
              </a:rPr>
              <a:t>print_triangle</a:t>
            </a:r>
            <a:r>
              <a:rPr lang="en-US" sz="2800" b="1" dirty="0">
                <a:latin typeface="Consolas" panose="020B0609020204030204" pitchFamily="49" charset="0"/>
              </a:rPr>
              <a:t>(size):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range(1, size + 2):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range(size, 0, -1):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90788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There are a couple of ways to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import</a:t>
            </a:r>
            <a:r>
              <a:rPr lang="en-US" sz="36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475486" y="3924000"/>
            <a:ext cx="644736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767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600" dirty="0">
                <a:ea typeface="+mn-lt"/>
                <a:cs typeface="+mn-lt"/>
              </a:rPr>
              <a:t>Simply put, a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of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Python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code</a:t>
            </a:r>
            <a:endParaRPr lang="bg-BG" sz="3600" dirty="0">
              <a:ea typeface="+mn-lt"/>
              <a:cs typeface="+mn-lt"/>
            </a:endParaRPr>
          </a:p>
          <a:p>
            <a:pPr marL="989965" lvl="1" indent="-380365"/>
            <a:r>
              <a:rPr lang="en-US" sz="3400" dirty="0">
                <a:cs typeface="Calibri" panose="020F0502020204030204"/>
              </a:rPr>
              <a:t>They are stored in </a:t>
            </a:r>
            <a:r>
              <a:rPr lang="en-US" sz="340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400" dirty="0">
                <a:ea typeface="+mn-lt"/>
                <a:cs typeface="+mn-lt"/>
              </a:rPr>
              <a:t>A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ea typeface="+mn-lt"/>
                <a:cs typeface="+mn-lt"/>
              </a:rPr>
              <a:t>is a collection of Python modules</a:t>
            </a:r>
            <a:endParaRPr lang="en-US" sz="340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60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40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400" dirty="0">
                <a:ea typeface="+mn-lt"/>
                <a:cs typeface="+mn-lt"/>
              </a:rPr>
              <a:t>Reuse code across multiple files by importing</a:t>
            </a:r>
            <a:endParaRPr lang="en-US" sz="3400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The Python interpreter has a number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600" dirty="0">
                <a:ea typeface="+mn-lt"/>
                <a:cs typeface="+mn-lt"/>
              </a:rPr>
              <a:t> modules</a:t>
            </a:r>
            <a:endParaRPr lang="en-US" sz="3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In order to call them we use the keyword -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import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7540" y="4036813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3658500" y="5004000"/>
            <a:ext cx="3965782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800" dirty="0">
                <a:latin typeface="Consolas"/>
              </a:rPr>
              <a:t>math import 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*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381000" y="3094866"/>
            <a:ext cx="11059915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latin typeface="Consolas"/>
              </a:rPr>
              <a:t>from random import choice</a:t>
            </a:r>
            <a:r>
              <a:rPr lang="af-ZA" sz="280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800" dirty="0">
                <a:latin typeface="Consolas"/>
              </a:rPr>
              <a:t> shuffle as mix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gimme_one(["coke", "steak", "chips"])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mix(["coke", "steak", "chips"])</a:t>
            </a:r>
            <a:endParaRPr lang="af-ZA" sz="280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2761391" y="1638164"/>
            <a:ext cx="5760000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nsolas"/>
              </a:rPr>
              <a:t>import random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800" dirty="0" err="1">
                <a:latin typeface="Consolas"/>
              </a:rPr>
              <a:t>module_name</a:t>
            </a:r>
            <a:endParaRPr lang="en-US" sz="2800" dirty="0"/>
          </a:p>
          <a:p>
            <a:r>
              <a:rPr lang="en-US" sz="2800" dirty="0" err="1">
                <a:latin typeface="Consolas"/>
              </a:rPr>
              <a:t>module_name.randint</a:t>
            </a:r>
            <a:r>
              <a:rPr lang="en-US" sz="2800" dirty="0">
                <a:latin typeface="Consolas"/>
              </a:rPr>
              <a:t>(1, 10)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6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You will receive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Calibri"/>
              </a:rPr>
              <a:t> </a:t>
            </a:r>
            <a:r>
              <a:rPr lang="en-US" sz="36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Format the result up to the 2nd decimal digit and print it</a:t>
            </a:r>
            <a:endParaRPr lang="en-US" sz="3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4503" y="5384028"/>
            <a:ext cx="1798653" cy="112297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800" dirty="0">
                <a:latin typeface="Consolas"/>
              </a:rPr>
              <a:t>10</a:t>
            </a:r>
            <a:endParaRPr lang="bg-BG" sz="2800" dirty="0"/>
          </a:p>
          <a:p>
            <a:r>
              <a:rPr lang="bg-BG" sz="2800" dirty="0">
                <a:latin typeface="Consolas"/>
              </a:rPr>
              <a:t>natural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5424332" y="570010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6096000" y="5544000"/>
            <a:ext cx="10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latin typeface="Consolas"/>
              </a:rPr>
              <a:t>2.30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1173</Words>
  <Application>Microsoft Office PowerPoint</Application>
  <PresentationFormat>Widescreen</PresentationFormat>
  <Paragraphs>184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Wingdings,Sans-Serif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Requirements files</vt:lpstr>
      <vt:lpstr>Requirements files – common uses</vt:lpstr>
      <vt:lpstr>Some External Modules</vt:lpstr>
      <vt:lpstr>Problem: ASCII Art</vt:lpstr>
      <vt:lpstr>Custom Modules</vt:lpstr>
      <vt:lpstr>Creating a module (Through PyCharm)</vt:lpstr>
      <vt:lpstr>The __init__ file in a module</vt:lpstr>
      <vt:lpstr>Problem: Triangle </vt:lpstr>
      <vt:lpstr>Solution: Triangle </vt:lpstr>
      <vt:lpstr>Practice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49</cp:revision>
  <dcterms:created xsi:type="dcterms:W3CDTF">2018-05-23T13:08:44Z</dcterms:created>
  <dcterms:modified xsi:type="dcterms:W3CDTF">2021-12-26T16:44:58Z</dcterms:modified>
  <cp:category>computer programming;programming;software development;software engineering</cp:category>
</cp:coreProperties>
</file>