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Lst>
  <p:notesMasterIdLst>
    <p:notesMasterId r:id="rId28"/>
  </p:notesMasterIdLst>
  <p:sldIdLst>
    <p:sldId id="256" r:id="rId3"/>
    <p:sldId id="257" r:id="rId4"/>
    <p:sldId id="320" r:id="rId5"/>
    <p:sldId id="260" r:id="rId6"/>
    <p:sldId id="317" r:id="rId7"/>
    <p:sldId id="296" r:id="rId8"/>
    <p:sldId id="297" r:id="rId9"/>
    <p:sldId id="258" r:id="rId10"/>
    <p:sldId id="300" r:id="rId11"/>
    <p:sldId id="298" r:id="rId12"/>
    <p:sldId id="259" r:id="rId13"/>
    <p:sldId id="318" r:id="rId14"/>
    <p:sldId id="321" r:id="rId15"/>
    <p:sldId id="316" r:id="rId16"/>
    <p:sldId id="303" r:id="rId17"/>
    <p:sldId id="322" r:id="rId18"/>
    <p:sldId id="325" r:id="rId19"/>
    <p:sldId id="304" r:id="rId20"/>
    <p:sldId id="282" r:id="rId21"/>
    <p:sldId id="302" r:id="rId22"/>
    <p:sldId id="326" r:id="rId23"/>
    <p:sldId id="324" r:id="rId24"/>
    <p:sldId id="327" r:id="rId25"/>
    <p:sldId id="261" r:id="rId26"/>
    <p:sldId id="30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051"/>
    <a:srgbClr val="FF9300"/>
    <a:srgbClr val="009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49"/>
    <p:restoredTop sz="70862"/>
  </p:normalViewPr>
  <p:slideViewPr>
    <p:cSldViewPr snapToGrid="0" snapToObjects="1">
      <p:cViewPr varScale="1">
        <p:scale>
          <a:sx n="105" d="100"/>
          <a:sy n="105" d="100"/>
        </p:scale>
        <p:origin x="11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94A9D1-AFDC-294A-9C0F-F2617163343A}" type="doc">
      <dgm:prSet loTypeId="urn:microsoft.com/office/officeart/2005/8/layout/chevron2" loCatId="" qsTypeId="urn:microsoft.com/office/officeart/2005/8/quickstyle/simple1" qsCatId="simple" csTypeId="urn:microsoft.com/office/officeart/2005/8/colors/colorful2" csCatId="colorful" phldr="1"/>
      <dgm:spPr/>
      <dgm:t>
        <a:bodyPr/>
        <a:lstStyle/>
        <a:p>
          <a:endParaRPr lang="en-US"/>
        </a:p>
      </dgm:t>
    </dgm:pt>
    <dgm:pt modelId="{3E0EC842-95BA-3847-8BA0-04FF8F8851BE}">
      <dgm:prSet phldrT="[Text]"/>
      <dgm:spPr>
        <a:xfrm rot="5400000">
          <a:off x="-236795" y="238852"/>
          <a:ext cx="1578634" cy="1105044"/>
        </a:xfrm>
        <a:prstGeom prst="chevron">
          <a:avLst/>
        </a:prstGeom>
        <a:solidFill>
          <a:srgbClr val="ED7D31">
            <a:hueOff val="0"/>
            <a:satOff val="0"/>
            <a:lumOff val="0"/>
            <a:alphaOff val="0"/>
          </a:srgbClr>
        </a:solidFill>
        <a:ln w="12700" cap="flat" cmpd="sng" algn="ctr">
          <a:solidFill>
            <a:srgbClr val="ED7D31">
              <a:hueOff val="0"/>
              <a:satOff val="0"/>
              <a:lumOff val="0"/>
              <a:alphaOff val="0"/>
            </a:srgb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2012</a:t>
          </a:r>
        </a:p>
      </dgm:t>
    </dgm:pt>
    <dgm:pt modelId="{D4807772-98F6-6A4A-BEE0-EE1D9B2F290A}" type="parTrans" cxnId="{8A39581F-00E4-6047-8BBC-8FDD78D6DB2F}">
      <dgm:prSet/>
      <dgm:spPr/>
      <dgm:t>
        <a:bodyPr/>
        <a:lstStyle/>
        <a:p>
          <a:endParaRPr lang="en-US"/>
        </a:p>
      </dgm:t>
    </dgm:pt>
    <dgm:pt modelId="{315812AE-533F-364E-AEAF-4A814E0F78E2}" type="sibTrans" cxnId="{8A39581F-00E4-6047-8BBC-8FDD78D6DB2F}">
      <dgm:prSet/>
      <dgm:spPr/>
      <dgm:t>
        <a:bodyPr/>
        <a:lstStyle/>
        <a:p>
          <a:endParaRPr lang="en-US"/>
        </a:p>
      </dgm:t>
    </dgm:pt>
    <dgm:pt modelId="{D002E39A-8748-D446-BDB4-AEEF087C4AC5}">
      <dgm:prSet phldrT="[Text]"/>
      <dgm:spPr>
        <a:xfrm rot="5400000">
          <a:off x="5297265" y="-4190163"/>
          <a:ext cx="1026112" cy="9410555"/>
        </a:xfrm>
        <a:prstGeom prst="round2SameRect">
          <a:avLst/>
        </a:prstGeom>
        <a:solidFill>
          <a:sysClr val="window" lastClr="FFFFFF">
            <a:alpha val="90000"/>
            <a:hueOff val="0"/>
            <a:satOff val="0"/>
            <a:lumOff val="0"/>
            <a:alphaOff val="0"/>
          </a:sysClr>
        </a:solidFill>
        <a:ln w="12700" cap="flat" cmpd="sng" algn="ctr">
          <a:solidFill>
            <a:srgbClr val="ED7D31">
              <a:hueOff val="0"/>
              <a:satOff val="0"/>
              <a:lumOff val="0"/>
              <a:alphaOff val="0"/>
            </a:srgbClr>
          </a:solidFill>
          <a:prstDash val="solid"/>
          <a:miter lim="800000"/>
        </a:ln>
        <a:effectLst/>
      </dgm:spPr>
      <dgm:t>
        <a:bodyPr/>
        <a:lstStyle/>
        <a:p>
          <a:pPr>
            <a:buChar char="•"/>
          </a:pPr>
          <a:r>
            <a:rPr lang="en-US" dirty="0">
              <a:solidFill>
                <a:sysClr val="windowText" lastClr="000000">
                  <a:hueOff val="0"/>
                  <a:satOff val="0"/>
                  <a:lumOff val="0"/>
                  <a:alphaOff val="0"/>
                </a:sysClr>
              </a:solidFill>
              <a:latin typeface="DIN Alternate" panose="020B0500000000000000" pitchFamily="34" charset="77"/>
              <a:ea typeface="+mn-ea"/>
              <a:cs typeface="+mn-cs"/>
            </a:rPr>
            <a:t>CMS began penalizing hospitals for 30-day readmissions Oct. 1, 2012 at 1 percent, upping the penalty rate to 2 percent for fiscal year 2014</a:t>
          </a:r>
          <a:endParaRPr lang="en-US" dirty="0">
            <a:solidFill>
              <a:sysClr val="windowText" lastClr="000000">
                <a:hueOff val="0"/>
                <a:satOff val="0"/>
                <a:lumOff val="0"/>
                <a:alphaOff val="0"/>
              </a:sysClr>
            </a:solidFill>
            <a:latin typeface="Calibri" panose="020F0502020204030204"/>
            <a:ea typeface="+mn-ea"/>
            <a:cs typeface="+mn-cs"/>
          </a:endParaRPr>
        </a:p>
      </dgm:t>
    </dgm:pt>
    <dgm:pt modelId="{5808A8F4-A2B4-BB49-917E-5A12655C86FF}" type="parTrans" cxnId="{F4F21BC7-36A6-4449-8725-7A1A594AB5BB}">
      <dgm:prSet/>
      <dgm:spPr/>
      <dgm:t>
        <a:bodyPr/>
        <a:lstStyle/>
        <a:p>
          <a:endParaRPr lang="en-US"/>
        </a:p>
      </dgm:t>
    </dgm:pt>
    <dgm:pt modelId="{D3008AAF-FF2F-9D49-BC8A-4D53B0CCABD2}" type="sibTrans" cxnId="{F4F21BC7-36A6-4449-8725-7A1A594AB5BB}">
      <dgm:prSet/>
      <dgm:spPr/>
      <dgm:t>
        <a:bodyPr/>
        <a:lstStyle/>
        <a:p>
          <a:endParaRPr lang="en-US"/>
        </a:p>
      </dgm:t>
    </dgm:pt>
    <dgm:pt modelId="{955F9E0D-926A-AD43-9F39-41D3194E9B07}">
      <dgm:prSet phldrT="[Text]"/>
      <dgm:spPr>
        <a:xfrm rot="5400000">
          <a:off x="-236795" y="1623146"/>
          <a:ext cx="1578634" cy="1105044"/>
        </a:xfrm>
        <a:prstGeom prst="chevron">
          <a:avLst/>
        </a:prstGeom>
        <a:solidFill>
          <a:srgbClr val="ED7D31">
            <a:hueOff val="-727682"/>
            <a:satOff val="-41964"/>
            <a:lumOff val="4314"/>
            <a:alphaOff val="0"/>
          </a:srgbClr>
        </a:solidFill>
        <a:ln w="12700" cap="flat" cmpd="sng" algn="ctr">
          <a:solidFill>
            <a:srgbClr val="ED7D31">
              <a:hueOff val="-727682"/>
              <a:satOff val="-41964"/>
              <a:lumOff val="4314"/>
              <a:alphaOff val="0"/>
            </a:srgb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2020</a:t>
          </a:r>
        </a:p>
      </dgm:t>
    </dgm:pt>
    <dgm:pt modelId="{9382BD79-C4F9-C64F-8B59-77980E8654DA}" type="parTrans" cxnId="{0957372D-0433-DE45-858C-453EE505A5A8}">
      <dgm:prSet/>
      <dgm:spPr/>
      <dgm:t>
        <a:bodyPr/>
        <a:lstStyle/>
        <a:p>
          <a:endParaRPr lang="en-US"/>
        </a:p>
      </dgm:t>
    </dgm:pt>
    <dgm:pt modelId="{B5BAB5E2-3F5E-9D4E-AC75-8FE1810BAF1F}" type="sibTrans" cxnId="{0957372D-0433-DE45-858C-453EE505A5A8}">
      <dgm:prSet/>
      <dgm:spPr/>
      <dgm:t>
        <a:bodyPr/>
        <a:lstStyle/>
        <a:p>
          <a:endParaRPr lang="en-US"/>
        </a:p>
      </dgm:t>
    </dgm:pt>
    <dgm:pt modelId="{7374B317-249D-0D40-87AE-4264C56BC5FE}">
      <dgm:prSet phldrT="[Text]"/>
      <dgm:spPr>
        <a:xfrm rot="5400000">
          <a:off x="5297265" y="-2805869"/>
          <a:ext cx="1026112" cy="9410555"/>
        </a:xfrm>
        <a:prstGeom prst="round2SameRect">
          <a:avLst/>
        </a:prstGeom>
        <a:solidFill>
          <a:sysClr val="window" lastClr="FFFFFF">
            <a:alpha val="90000"/>
            <a:hueOff val="0"/>
            <a:satOff val="0"/>
            <a:lumOff val="0"/>
            <a:alphaOff val="0"/>
          </a:sysClr>
        </a:solidFill>
        <a:ln w="12700" cap="flat" cmpd="sng" algn="ctr">
          <a:solidFill>
            <a:srgbClr val="ED7D31">
              <a:hueOff val="-727682"/>
              <a:satOff val="-41964"/>
              <a:lumOff val="4314"/>
              <a:alphaOff val="0"/>
            </a:srgbClr>
          </a:solidFill>
          <a:prstDash val="solid"/>
          <a:miter lim="800000"/>
        </a:ln>
        <a:effectLst/>
      </dgm:spPr>
      <dgm:t>
        <a:bodyPr/>
        <a:lstStyle/>
        <a:p>
          <a:pPr>
            <a:buChar char="•"/>
          </a:pPr>
          <a:r>
            <a:rPr lang="en-US" dirty="0">
              <a:solidFill>
                <a:sysClr val="windowText" lastClr="000000">
                  <a:hueOff val="0"/>
                  <a:satOff val="0"/>
                  <a:lumOff val="0"/>
                  <a:alphaOff val="0"/>
                </a:sysClr>
              </a:solidFill>
              <a:latin typeface="DIN Alternate" panose="020B0500000000000000" pitchFamily="34" charset="77"/>
              <a:ea typeface="+mn-ea"/>
              <a:cs typeface="+mn-cs"/>
            </a:rPr>
            <a:t>CMS will cut payments to the penalized hospitals by as much as 3 percent for each Medicare case during fiscal 2020, which runs Oct. 1 through September 2020</a:t>
          </a:r>
          <a:endParaRPr lang="en-US" dirty="0">
            <a:solidFill>
              <a:sysClr val="windowText" lastClr="000000">
                <a:hueOff val="0"/>
                <a:satOff val="0"/>
                <a:lumOff val="0"/>
                <a:alphaOff val="0"/>
              </a:sysClr>
            </a:solidFill>
            <a:latin typeface="Calibri" panose="020F0502020204030204"/>
            <a:ea typeface="+mn-ea"/>
            <a:cs typeface="+mn-cs"/>
          </a:endParaRPr>
        </a:p>
      </dgm:t>
    </dgm:pt>
    <dgm:pt modelId="{8FE7EB93-ED89-D04B-A7C7-39E89D29C65F}" type="parTrans" cxnId="{1D29CD02-C24C-3E4A-A05D-7A760ED67B89}">
      <dgm:prSet/>
      <dgm:spPr/>
      <dgm:t>
        <a:bodyPr/>
        <a:lstStyle/>
        <a:p>
          <a:endParaRPr lang="en-US"/>
        </a:p>
      </dgm:t>
    </dgm:pt>
    <dgm:pt modelId="{0CED6548-AABF-054E-A840-5D70E9897342}" type="sibTrans" cxnId="{1D29CD02-C24C-3E4A-A05D-7A760ED67B89}">
      <dgm:prSet/>
      <dgm:spPr/>
      <dgm:t>
        <a:bodyPr/>
        <a:lstStyle/>
        <a:p>
          <a:endParaRPr lang="en-US"/>
        </a:p>
      </dgm:t>
    </dgm:pt>
    <dgm:pt modelId="{6F181B4C-AE51-674E-9DE7-11E362015EF9}">
      <dgm:prSet phldrT="[Text]"/>
      <dgm:spPr>
        <a:xfrm rot="5400000">
          <a:off x="-236795" y="3007440"/>
          <a:ext cx="1578634" cy="1105044"/>
        </a:xfrm>
        <a:prstGeom prst="chevron">
          <a:avLst/>
        </a:prstGeom>
        <a:solidFill>
          <a:srgbClr val="ED7D31">
            <a:hueOff val="-1455363"/>
            <a:satOff val="-83928"/>
            <a:lumOff val="8628"/>
            <a:alphaOff val="0"/>
          </a:srgbClr>
        </a:solidFill>
        <a:ln w="12700" cap="flat" cmpd="sng" algn="ctr">
          <a:solidFill>
            <a:srgbClr val="ED7D31">
              <a:hueOff val="-1455363"/>
              <a:satOff val="-83928"/>
              <a:lumOff val="8628"/>
              <a:alphaOff val="0"/>
            </a:srgb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COST</a:t>
          </a:r>
        </a:p>
      </dgm:t>
    </dgm:pt>
    <dgm:pt modelId="{91428184-B788-7748-9D0E-E311CC6D3A27}" type="parTrans" cxnId="{754003C0-360C-5549-BBEA-0D4890AE4094}">
      <dgm:prSet/>
      <dgm:spPr/>
      <dgm:t>
        <a:bodyPr/>
        <a:lstStyle/>
        <a:p>
          <a:endParaRPr lang="en-US"/>
        </a:p>
      </dgm:t>
    </dgm:pt>
    <dgm:pt modelId="{0E899859-EE25-654C-A013-0E19EDC96A57}" type="sibTrans" cxnId="{754003C0-360C-5549-BBEA-0D4890AE4094}">
      <dgm:prSet/>
      <dgm:spPr/>
      <dgm:t>
        <a:bodyPr/>
        <a:lstStyle/>
        <a:p>
          <a:endParaRPr lang="en-US"/>
        </a:p>
      </dgm:t>
    </dgm:pt>
    <dgm:pt modelId="{6B06AC3E-C53B-4A48-B595-FACF9DD8E1EF}">
      <dgm:prSet phldrT="[Text]"/>
      <dgm:spPr>
        <a:xfrm rot="5400000">
          <a:off x="5297265" y="-1421576"/>
          <a:ext cx="1026112" cy="9410555"/>
        </a:xfrm>
        <a:prstGeom prst="round2SameRect">
          <a:avLst/>
        </a:prstGeom>
        <a:solidFill>
          <a:sysClr val="window" lastClr="FFFFFF">
            <a:alpha val="90000"/>
            <a:hueOff val="0"/>
            <a:satOff val="0"/>
            <a:lumOff val="0"/>
            <a:alphaOff val="0"/>
          </a:sysClr>
        </a:solidFill>
        <a:ln w="12700" cap="flat" cmpd="sng" algn="ctr">
          <a:solidFill>
            <a:srgbClr val="ED7D31">
              <a:hueOff val="-1455363"/>
              <a:satOff val="-83928"/>
              <a:lumOff val="8628"/>
              <a:alphaOff val="0"/>
            </a:srgbClr>
          </a:solidFill>
          <a:prstDash val="solid"/>
          <a:miter lim="800000"/>
        </a:ln>
        <a:effectLst/>
      </dgm:spPr>
      <dgm:t>
        <a:bodyPr/>
        <a:lstStyle/>
        <a:p>
          <a:pPr>
            <a:buClr>
              <a:srgbClr val="70AD47">
                <a:lumMod val="40000"/>
                <a:lumOff val="60000"/>
              </a:srgbClr>
            </a:buClr>
            <a:buChar char="•"/>
          </a:pPr>
          <a:r>
            <a:rPr lang="en-US" dirty="0">
              <a:solidFill>
                <a:sysClr val="windowText" lastClr="000000">
                  <a:hueOff val="0"/>
                  <a:satOff val="0"/>
                  <a:lumOff val="0"/>
                  <a:alphaOff val="0"/>
                </a:sysClr>
              </a:solidFill>
              <a:latin typeface="DIN Alternate" panose="020B0500000000000000" pitchFamily="34" charset="77"/>
              <a:ea typeface="+mn-ea"/>
              <a:cs typeface="+mn-cs"/>
            </a:rPr>
            <a:t>All-cause readmissions - The average cost of a readmission for any given cause is $11,200, with a 21.2 percent readmission rate.</a:t>
          </a:r>
          <a:endParaRPr lang="en-US" dirty="0">
            <a:solidFill>
              <a:sysClr val="windowText" lastClr="000000">
                <a:hueOff val="0"/>
                <a:satOff val="0"/>
                <a:lumOff val="0"/>
                <a:alphaOff val="0"/>
              </a:sysClr>
            </a:solidFill>
            <a:latin typeface="Calibri" panose="020F0502020204030204"/>
            <a:ea typeface="+mn-ea"/>
            <a:cs typeface="+mn-cs"/>
          </a:endParaRPr>
        </a:p>
      </dgm:t>
    </dgm:pt>
    <dgm:pt modelId="{1CA804DA-41DE-FF4F-8D81-61186E1740DD}" type="parTrans" cxnId="{89B3D56B-5DFC-1747-8D02-998374620536}">
      <dgm:prSet/>
      <dgm:spPr/>
      <dgm:t>
        <a:bodyPr/>
        <a:lstStyle/>
        <a:p>
          <a:endParaRPr lang="en-US"/>
        </a:p>
      </dgm:t>
    </dgm:pt>
    <dgm:pt modelId="{7E89D6C9-EFF8-5241-883D-B8C58EAE6FDC}" type="sibTrans" cxnId="{89B3D56B-5DFC-1747-8D02-998374620536}">
      <dgm:prSet/>
      <dgm:spPr/>
      <dgm:t>
        <a:bodyPr/>
        <a:lstStyle/>
        <a:p>
          <a:endParaRPr lang="en-US"/>
        </a:p>
      </dgm:t>
    </dgm:pt>
    <dgm:pt modelId="{CAE74F76-D58D-6541-B098-74AC774D95BB}" type="pres">
      <dgm:prSet presAssocID="{A994A9D1-AFDC-294A-9C0F-F2617163343A}" presName="linearFlow" presStyleCnt="0">
        <dgm:presLayoutVars>
          <dgm:dir/>
          <dgm:animLvl val="lvl"/>
          <dgm:resizeHandles val="exact"/>
        </dgm:presLayoutVars>
      </dgm:prSet>
      <dgm:spPr/>
    </dgm:pt>
    <dgm:pt modelId="{B3288347-1BC5-0D4F-BA9E-3D045DDCEFBD}" type="pres">
      <dgm:prSet presAssocID="{3E0EC842-95BA-3847-8BA0-04FF8F8851BE}" presName="composite" presStyleCnt="0"/>
      <dgm:spPr/>
    </dgm:pt>
    <dgm:pt modelId="{BF8D0290-13A2-FD4F-95BA-21B4956AF838}" type="pres">
      <dgm:prSet presAssocID="{3E0EC842-95BA-3847-8BA0-04FF8F8851BE}" presName="parentText" presStyleLbl="alignNode1" presStyleIdx="0" presStyleCnt="3">
        <dgm:presLayoutVars>
          <dgm:chMax val="1"/>
          <dgm:bulletEnabled val="1"/>
        </dgm:presLayoutVars>
      </dgm:prSet>
      <dgm:spPr/>
    </dgm:pt>
    <dgm:pt modelId="{DBF2FE36-C284-8C4A-A667-D2A3AB937299}" type="pres">
      <dgm:prSet presAssocID="{3E0EC842-95BA-3847-8BA0-04FF8F8851BE}" presName="descendantText" presStyleLbl="alignAcc1" presStyleIdx="0" presStyleCnt="3">
        <dgm:presLayoutVars>
          <dgm:bulletEnabled val="1"/>
        </dgm:presLayoutVars>
      </dgm:prSet>
      <dgm:spPr/>
    </dgm:pt>
    <dgm:pt modelId="{1521A58D-F9C3-554F-8613-75DBE8B80238}" type="pres">
      <dgm:prSet presAssocID="{315812AE-533F-364E-AEAF-4A814E0F78E2}" presName="sp" presStyleCnt="0"/>
      <dgm:spPr/>
    </dgm:pt>
    <dgm:pt modelId="{5E89DBDA-3D5D-BB48-A3DB-4E623CBA13C3}" type="pres">
      <dgm:prSet presAssocID="{955F9E0D-926A-AD43-9F39-41D3194E9B07}" presName="composite" presStyleCnt="0"/>
      <dgm:spPr/>
    </dgm:pt>
    <dgm:pt modelId="{DB6AA944-D65F-2044-B74B-D87E4D83DB2E}" type="pres">
      <dgm:prSet presAssocID="{955F9E0D-926A-AD43-9F39-41D3194E9B07}" presName="parentText" presStyleLbl="alignNode1" presStyleIdx="1" presStyleCnt="3">
        <dgm:presLayoutVars>
          <dgm:chMax val="1"/>
          <dgm:bulletEnabled val="1"/>
        </dgm:presLayoutVars>
      </dgm:prSet>
      <dgm:spPr/>
    </dgm:pt>
    <dgm:pt modelId="{4B475E68-091D-CF42-99BC-4064D87A928C}" type="pres">
      <dgm:prSet presAssocID="{955F9E0D-926A-AD43-9F39-41D3194E9B07}" presName="descendantText" presStyleLbl="alignAcc1" presStyleIdx="1" presStyleCnt="3">
        <dgm:presLayoutVars>
          <dgm:bulletEnabled val="1"/>
        </dgm:presLayoutVars>
      </dgm:prSet>
      <dgm:spPr/>
    </dgm:pt>
    <dgm:pt modelId="{F0845961-BE93-DE48-9A12-3E630705F1A9}" type="pres">
      <dgm:prSet presAssocID="{B5BAB5E2-3F5E-9D4E-AC75-8FE1810BAF1F}" presName="sp" presStyleCnt="0"/>
      <dgm:spPr/>
    </dgm:pt>
    <dgm:pt modelId="{A0782875-FB7F-084E-A489-3508B831B993}" type="pres">
      <dgm:prSet presAssocID="{6F181B4C-AE51-674E-9DE7-11E362015EF9}" presName="composite" presStyleCnt="0"/>
      <dgm:spPr/>
    </dgm:pt>
    <dgm:pt modelId="{325F4151-3BA4-4245-B445-398CA803964F}" type="pres">
      <dgm:prSet presAssocID="{6F181B4C-AE51-674E-9DE7-11E362015EF9}" presName="parentText" presStyleLbl="alignNode1" presStyleIdx="2" presStyleCnt="3">
        <dgm:presLayoutVars>
          <dgm:chMax val="1"/>
          <dgm:bulletEnabled val="1"/>
        </dgm:presLayoutVars>
      </dgm:prSet>
      <dgm:spPr/>
    </dgm:pt>
    <dgm:pt modelId="{DB1DCC75-7A70-A34A-9019-D88BEABEB086}" type="pres">
      <dgm:prSet presAssocID="{6F181B4C-AE51-674E-9DE7-11E362015EF9}" presName="descendantText" presStyleLbl="alignAcc1" presStyleIdx="2" presStyleCnt="3">
        <dgm:presLayoutVars>
          <dgm:bulletEnabled val="1"/>
        </dgm:presLayoutVars>
      </dgm:prSet>
      <dgm:spPr/>
    </dgm:pt>
  </dgm:ptLst>
  <dgm:cxnLst>
    <dgm:cxn modelId="{1D29CD02-C24C-3E4A-A05D-7A760ED67B89}" srcId="{955F9E0D-926A-AD43-9F39-41D3194E9B07}" destId="{7374B317-249D-0D40-87AE-4264C56BC5FE}" srcOrd="0" destOrd="0" parTransId="{8FE7EB93-ED89-D04B-A7C7-39E89D29C65F}" sibTransId="{0CED6548-AABF-054E-A840-5D70E9897342}"/>
    <dgm:cxn modelId="{8A39581F-00E4-6047-8BBC-8FDD78D6DB2F}" srcId="{A994A9D1-AFDC-294A-9C0F-F2617163343A}" destId="{3E0EC842-95BA-3847-8BA0-04FF8F8851BE}" srcOrd="0" destOrd="0" parTransId="{D4807772-98F6-6A4A-BEE0-EE1D9B2F290A}" sibTransId="{315812AE-533F-364E-AEAF-4A814E0F78E2}"/>
    <dgm:cxn modelId="{ECE5C129-E360-3F42-BB3B-D63EC4EC462E}" type="presOf" srcId="{3E0EC842-95BA-3847-8BA0-04FF8F8851BE}" destId="{BF8D0290-13A2-FD4F-95BA-21B4956AF838}" srcOrd="0" destOrd="0" presId="urn:microsoft.com/office/officeart/2005/8/layout/chevron2"/>
    <dgm:cxn modelId="{0957372D-0433-DE45-858C-453EE505A5A8}" srcId="{A994A9D1-AFDC-294A-9C0F-F2617163343A}" destId="{955F9E0D-926A-AD43-9F39-41D3194E9B07}" srcOrd="1" destOrd="0" parTransId="{9382BD79-C4F9-C64F-8B59-77980E8654DA}" sibTransId="{B5BAB5E2-3F5E-9D4E-AC75-8FE1810BAF1F}"/>
    <dgm:cxn modelId="{00686C64-B891-D345-9198-28E02AD50BCF}" type="presOf" srcId="{955F9E0D-926A-AD43-9F39-41D3194E9B07}" destId="{DB6AA944-D65F-2044-B74B-D87E4D83DB2E}" srcOrd="0" destOrd="0" presId="urn:microsoft.com/office/officeart/2005/8/layout/chevron2"/>
    <dgm:cxn modelId="{89B3D56B-5DFC-1747-8D02-998374620536}" srcId="{6F181B4C-AE51-674E-9DE7-11E362015EF9}" destId="{6B06AC3E-C53B-4A48-B595-FACF9DD8E1EF}" srcOrd="0" destOrd="0" parTransId="{1CA804DA-41DE-FF4F-8D81-61186E1740DD}" sibTransId="{7E89D6C9-EFF8-5241-883D-B8C58EAE6FDC}"/>
    <dgm:cxn modelId="{463D3B80-3A37-0845-9438-CFDF410AE992}" type="presOf" srcId="{6B06AC3E-C53B-4A48-B595-FACF9DD8E1EF}" destId="{DB1DCC75-7A70-A34A-9019-D88BEABEB086}" srcOrd="0" destOrd="0" presId="urn:microsoft.com/office/officeart/2005/8/layout/chevron2"/>
    <dgm:cxn modelId="{4ED8EF8D-56D4-5F47-93CE-044ED808396E}" type="presOf" srcId="{A994A9D1-AFDC-294A-9C0F-F2617163343A}" destId="{CAE74F76-D58D-6541-B098-74AC774D95BB}" srcOrd="0" destOrd="0" presId="urn:microsoft.com/office/officeart/2005/8/layout/chevron2"/>
    <dgm:cxn modelId="{754003C0-360C-5549-BBEA-0D4890AE4094}" srcId="{A994A9D1-AFDC-294A-9C0F-F2617163343A}" destId="{6F181B4C-AE51-674E-9DE7-11E362015EF9}" srcOrd="2" destOrd="0" parTransId="{91428184-B788-7748-9D0E-E311CC6D3A27}" sibTransId="{0E899859-EE25-654C-A013-0E19EDC96A57}"/>
    <dgm:cxn modelId="{F4F21BC7-36A6-4449-8725-7A1A594AB5BB}" srcId="{3E0EC842-95BA-3847-8BA0-04FF8F8851BE}" destId="{D002E39A-8748-D446-BDB4-AEEF087C4AC5}" srcOrd="0" destOrd="0" parTransId="{5808A8F4-A2B4-BB49-917E-5A12655C86FF}" sibTransId="{D3008AAF-FF2F-9D49-BC8A-4D53B0CCABD2}"/>
    <dgm:cxn modelId="{2CB807C8-3EF5-7945-9B83-7265B83C8467}" type="presOf" srcId="{7374B317-249D-0D40-87AE-4264C56BC5FE}" destId="{4B475E68-091D-CF42-99BC-4064D87A928C}" srcOrd="0" destOrd="0" presId="urn:microsoft.com/office/officeart/2005/8/layout/chevron2"/>
    <dgm:cxn modelId="{2E3980DD-B930-8C40-84AA-D71388A33645}" type="presOf" srcId="{D002E39A-8748-D446-BDB4-AEEF087C4AC5}" destId="{DBF2FE36-C284-8C4A-A667-D2A3AB937299}" srcOrd="0" destOrd="0" presId="urn:microsoft.com/office/officeart/2005/8/layout/chevron2"/>
    <dgm:cxn modelId="{0062A1EE-C63F-D640-9D82-0A5FEE2AA940}" type="presOf" srcId="{6F181B4C-AE51-674E-9DE7-11E362015EF9}" destId="{325F4151-3BA4-4245-B445-398CA803964F}" srcOrd="0" destOrd="0" presId="urn:microsoft.com/office/officeart/2005/8/layout/chevron2"/>
    <dgm:cxn modelId="{1AA094C3-8BDE-0649-9C62-55ADDF1F4274}" type="presParOf" srcId="{CAE74F76-D58D-6541-B098-74AC774D95BB}" destId="{B3288347-1BC5-0D4F-BA9E-3D045DDCEFBD}" srcOrd="0" destOrd="0" presId="urn:microsoft.com/office/officeart/2005/8/layout/chevron2"/>
    <dgm:cxn modelId="{BAD8510E-DD6C-3841-8E19-F46133B941B7}" type="presParOf" srcId="{B3288347-1BC5-0D4F-BA9E-3D045DDCEFBD}" destId="{BF8D0290-13A2-FD4F-95BA-21B4956AF838}" srcOrd="0" destOrd="0" presId="urn:microsoft.com/office/officeart/2005/8/layout/chevron2"/>
    <dgm:cxn modelId="{0CCED13A-A52F-E145-A44E-3DEC96571FB1}" type="presParOf" srcId="{B3288347-1BC5-0D4F-BA9E-3D045DDCEFBD}" destId="{DBF2FE36-C284-8C4A-A667-D2A3AB937299}" srcOrd="1" destOrd="0" presId="urn:microsoft.com/office/officeart/2005/8/layout/chevron2"/>
    <dgm:cxn modelId="{0F17DE1B-8407-1D42-B19E-01D07E0F877B}" type="presParOf" srcId="{CAE74F76-D58D-6541-B098-74AC774D95BB}" destId="{1521A58D-F9C3-554F-8613-75DBE8B80238}" srcOrd="1" destOrd="0" presId="urn:microsoft.com/office/officeart/2005/8/layout/chevron2"/>
    <dgm:cxn modelId="{24101916-C2D0-F34D-BE53-29CB36BAD93D}" type="presParOf" srcId="{CAE74F76-D58D-6541-B098-74AC774D95BB}" destId="{5E89DBDA-3D5D-BB48-A3DB-4E623CBA13C3}" srcOrd="2" destOrd="0" presId="urn:microsoft.com/office/officeart/2005/8/layout/chevron2"/>
    <dgm:cxn modelId="{46FB08AC-021C-4E49-AE58-840AF8952F43}" type="presParOf" srcId="{5E89DBDA-3D5D-BB48-A3DB-4E623CBA13C3}" destId="{DB6AA944-D65F-2044-B74B-D87E4D83DB2E}" srcOrd="0" destOrd="0" presId="urn:microsoft.com/office/officeart/2005/8/layout/chevron2"/>
    <dgm:cxn modelId="{35E03C98-203C-084B-94E9-8ABE930203D6}" type="presParOf" srcId="{5E89DBDA-3D5D-BB48-A3DB-4E623CBA13C3}" destId="{4B475E68-091D-CF42-99BC-4064D87A928C}" srcOrd="1" destOrd="0" presId="urn:microsoft.com/office/officeart/2005/8/layout/chevron2"/>
    <dgm:cxn modelId="{63CAC263-BD79-8C43-B767-7C7834ACEF39}" type="presParOf" srcId="{CAE74F76-D58D-6541-B098-74AC774D95BB}" destId="{F0845961-BE93-DE48-9A12-3E630705F1A9}" srcOrd="3" destOrd="0" presId="urn:microsoft.com/office/officeart/2005/8/layout/chevron2"/>
    <dgm:cxn modelId="{857A5AD4-6EA5-134E-A406-B73DD37EF726}" type="presParOf" srcId="{CAE74F76-D58D-6541-B098-74AC774D95BB}" destId="{A0782875-FB7F-084E-A489-3508B831B993}" srcOrd="4" destOrd="0" presId="urn:microsoft.com/office/officeart/2005/8/layout/chevron2"/>
    <dgm:cxn modelId="{0B77D2A2-6F41-A846-8AD2-6C190490DC8E}" type="presParOf" srcId="{A0782875-FB7F-084E-A489-3508B831B993}" destId="{325F4151-3BA4-4245-B445-398CA803964F}" srcOrd="0" destOrd="0" presId="urn:microsoft.com/office/officeart/2005/8/layout/chevron2"/>
    <dgm:cxn modelId="{F995D47E-BA29-4B44-8C60-BD5F14FBE603}" type="presParOf" srcId="{A0782875-FB7F-084E-A489-3508B831B993}" destId="{DB1DCC75-7A70-A34A-9019-D88BEABEB086}" srcOrd="1" destOrd="0" presId="urn:microsoft.com/office/officeart/2005/8/layout/chevron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359C15-1277-974B-A5F2-2906D682DA49}" type="doc">
      <dgm:prSet loTypeId="urn:microsoft.com/office/officeart/2005/8/layout/matrix1" loCatId="" qsTypeId="urn:microsoft.com/office/officeart/2005/8/quickstyle/simple1" qsCatId="simple" csTypeId="urn:microsoft.com/office/officeart/2005/8/colors/colorful5" csCatId="colorful" phldr="1"/>
      <dgm:spPr/>
      <dgm:t>
        <a:bodyPr/>
        <a:lstStyle/>
        <a:p>
          <a:endParaRPr lang="en-US"/>
        </a:p>
      </dgm:t>
    </dgm:pt>
    <dgm:pt modelId="{DBBBC8F5-499F-294C-9303-1B5DEDCC1388}">
      <dgm:prSet phldrT="[Text]" custT="1"/>
      <dgm:spPr>
        <a:xfrm>
          <a:off x="2844799" y="2032000"/>
          <a:ext cx="2438400" cy="1354666"/>
        </a:xfrm>
        <a:prstGeom prst="roundRect">
          <a:avLst/>
        </a:prstGeom>
        <a:solidFill>
          <a:srgbClr val="5B9BD5">
            <a:tint val="4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lr>
              <a:srgbClr val="70AD47">
                <a:lumMod val="40000"/>
                <a:lumOff val="60000"/>
              </a:srgbClr>
            </a:buClr>
            <a:buNone/>
          </a:pPr>
          <a:r>
            <a:rPr lang="en-US" sz="1700">
              <a:solidFill>
                <a:sysClr val="windowText" lastClr="000000">
                  <a:hueOff val="0"/>
                  <a:satOff val="0"/>
                  <a:lumOff val="0"/>
                  <a:alphaOff val="0"/>
                </a:sysClr>
              </a:solidFill>
              <a:latin typeface="Calibri" panose="020F0502020204030204"/>
              <a:ea typeface="+mn-ea"/>
              <a:cs typeface="+mn-cs"/>
            </a:rPr>
            <a:t>Pinpoint patients with high readmission risk to reduce the occurrences of preventable hospital readmissions and avoidable admissions.</a:t>
          </a:r>
          <a:endParaRPr lang="en-US" sz="1700" dirty="0">
            <a:solidFill>
              <a:sysClr val="windowText" lastClr="000000">
                <a:hueOff val="0"/>
                <a:satOff val="0"/>
                <a:lumOff val="0"/>
                <a:alphaOff val="0"/>
              </a:sysClr>
            </a:solidFill>
            <a:latin typeface="Calibri" panose="020F0502020204030204"/>
            <a:ea typeface="+mn-ea"/>
            <a:cs typeface="+mn-cs"/>
          </a:endParaRPr>
        </a:p>
      </dgm:t>
    </dgm:pt>
    <dgm:pt modelId="{4463B083-556D-E646-96AF-FA7EFE20D5CB}" type="parTrans" cxnId="{145E964B-99AC-C649-9869-5FACDCDF9CCB}">
      <dgm:prSet/>
      <dgm:spPr/>
      <dgm:t>
        <a:bodyPr/>
        <a:lstStyle/>
        <a:p>
          <a:endParaRPr lang="en-US">
            <a:solidFill>
              <a:schemeClr val="tx1"/>
            </a:solidFill>
          </a:endParaRPr>
        </a:p>
      </dgm:t>
    </dgm:pt>
    <dgm:pt modelId="{E6C31A53-EA2B-0B42-9343-D1FE760F1B9E}" type="sibTrans" cxnId="{145E964B-99AC-C649-9869-5FACDCDF9CCB}">
      <dgm:prSet/>
      <dgm:spPr/>
      <dgm:t>
        <a:bodyPr/>
        <a:lstStyle/>
        <a:p>
          <a:endParaRPr lang="en-US">
            <a:solidFill>
              <a:schemeClr val="tx1"/>
            </a:solidFill>
          </a:endParaRPr>
        </a:p>
      </dgm:t>
    </dgm:pt>
    <dgm:pt modelId="{3D46CEBE-D457-9246-921D-88185A2B0DF8}">
      <dgm:prSet phldrT="[Text]" custT="1"/>
      <dgm:spPr>
        <a:xfrm rot="16200000">
          <a:off x="677333" y="-677333"/>
          <a:ext cx="2709333" cy="4064000"/>
        </a:xfrm>
        <a:prstGeom prst="round1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lgn="ctr">
            <a:buClr>
              <a:srgbClr val="70AD47">
                <a:lumMod val="40000"/>
                <a:lumOff val="60000"/>
              </a:srgbClr>
            </a:buClr>
            <a:buNone/>
          </a:pPr>
          <a:endParaRPr lang="en-US" sz="2400" dirty="0">
            <a:solidFill>
              <a:sysClr val="window" lastClr="FFFFFF"/>
            </a:solidFill>
            <a:latin typeface="Calibri" panose="020F0502020204030204"/>
            <a:ea typeface="+mn-ea"/>
            <a:cs typeface="+mn-cs"/>
          </a:endParaRPr>
        </a:p>
        <a:p>
          <a:pPr algn="l">
            <a:buClr>
              <a:srgbClr val="70AD47">
                <a:lumMod val="40000"/>
                <a:lumOff val="60000"/>
              </a:srgbClr>
            </a:buClr>
            <a:buNone/>
          </a:pPr>
          <a:r>
            <a:rPr lang="en-US" sz="2400" dirty="0">
              <a:solidFill>
                <a:sysClr val="window" lastClr="FFFFFF"/>
              </a:solidFill>
              <a:latin typeface="Calibri" panose="020F0502020204030204"/>
              <a:ea typeface="+mn-ea"/>
              <a:cs typeface="+mn-cs"/>
            </a:rPr>
            <a:t>ML out-predicts common approaches to readmission risk stratification by rendering more precise and complete views into patient predispositions </a:t>
          </a:r>
        </a:p>
      </dgm:t>
    </dgm:pt>
    <dgm:pt modelId="{468A9658-426E-D049-BCB1-A4503A34EBA1}" type="parTrans" cxnId="{CE1FA8D5-DC1F-0942-8DC0-C8A9E4A90E1B}">
      <dgm:prSet/>
      <dgm:spPr/>
      <dgm:t>
        <a:bodyPr/>
        <a:lstStyle/>
        <a:p>
          <a:endParaRPr lang="en-US">
            <a:solidFill>
              <a:schemeClr val="tx1"/>
            </a:solidFill>
          </a:endParaRPr>
        </a:p>
      </dgm:t>
    </dgm:pt>
    <dgm:pt modelId="{D0489354-3756-5B4A-95F0-7489768327D4}" type="sibTrans" cxnId="{CE1FA8D5-DC1F-0942-8DC0-C8A9E4A90E1B}">
      <dgm:prSet/>
      <dgm:spPr/>
      <dgm:t>
        <a:bodyPr/>
        <a:lstStyle/>
        <a:p>
          <a:endParaRPr lang="en-US">
            <a:solidFill>
              <a:schemeClr val="tx1"/>
            </a:solidFill>
          </a:endParaRPr>
        </a:p>
      </dgm:t>
    </dgm:pt>
    <dgm:pt modelId="{F479B2B5-65CC-5D4B-8920-B7F86CB60138}">
      <dgm:prSet phldrT="[Text]" custT="1"/>
      <dgm:spPr>
        <a:xfrm>
          <a:off x="4064000" y="0"/>
          <a:ext cx="4064000" cy="2709333"/>
        </a:xfrm>
        <a:prstGeom prst="round1Rect">
          <a:avLst/>
        </a:prstGeom>
        <a:solidFill>
          <a:srgbClr val="5B9BD5">
            <a:hueOff val="-2252848"/>
            <a:satOff val="-5806"/>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lr>
              <a:srgbClr val="70AD47">
                <a:lumMod val="40000"/>
                <a:lumOff val="60000"/>
              </a:srgbClr>
            </a:buClr>
            <a:buNone/>
          </a:pPr>
          <a:r>
            <a:rPr lang="en-US" sz="2800" dirty="0">
              <a:solidFill>
                <a:sysClr val="window" lastClr="FFFFFF"/>
              </a:solidFill>
              <a:latin typeface="Calibri" panose="020F0502020204030204"/>
              <a:ea typeface="+mn-ea"/>
              <a:cs typeface="+mn-cs"/>
            </a:rPr>
            <a:t>Improve resource utilization and increase operational efficiency</a:t>
          </a:r>
        </a:p>
      </dgm:t>
    </dgm:pt>
    <dgm:pt modelId="{CD95C3B1-857D-F547-9FEA-124AA2E9C031}" type="parTrans" cxnId="{EF890136-EFC5-2D41-B4B7-5C025AE4A533}">
      <dgm:prSet/>
      <dgm:spPr/>
      <dgm:t>
        <a:bodyPr/>
        <a:lstStyle/>
        <a:p>
          <a:endParaRPr lang="en-US">
            <a:solidFill>
              <a:schemeClr val="tx1"/>
            </a:solidFill>
          </a:endParaRPr>
        </a:p>
      </dgm:t>
    </dgm:pt>
    <dgm:pt modelId="{C9482995-D84B-1944-9306-500C847F7B40}" type="sibTrans" cxnId="{EF890136-EFC5-2D41-B4B7-5C025AE4A533}">
      <dgm:prSet/>
      <dgm:spPr/>
      <dgm:t>
        <a:bodyPr/>
        <a:lstStyle/>
        <a:p>
          <a:endParaRPr lang="en-US">
            <a:solidFill>
              <a:schemeClr val="tx1"/>
            </a:solidFill>
          </a:endParaRPr>
        </a:p>
      </dgm:t>
    </dgm:pt>
    <dgm:pt modelId="{35A42840-47EB-FD4A-B832-CDE427E63E45}">
      <dgm:prSet phldrT="[Text]" custT="1"/>
      <dgm:spPr>
        <a:xfrm rot="5400000">
          <a:off x="4741333" y="2032000"/>
          <a:ext cx="2709333" cy="4064000"/>
        </a:xfrm>
        <a:prstGeom prst="round1Rect">
          <a:avLst/>
        </a:prstGeom>
        <a:solidFill>
          <a:srgbClr val="5B9BD5">
            <a:hueOff val="-6758543"/>
            <a:satOff val="-17419"/>
            <a:lumOff val="-11765"/>
            <a:alphaOff val="0"/>
          </a:srgbClr>
        </a:solidFill>
        <a:ln w="12700" cap="flat" cmpd="sng" algn="ctr">
          <a:solidFill>
            <a:sysClr val="window" lastClr="FFFFFF">
              <a:hueOff val="0"/>
              <a:satOff val="0"/>
              <a:lumOff val="0"/>
              <a:alphaOff val="0"/>
            </a:sysClr>
          </a:solidFill>
          <a:prstDash val="solid"/>
          <a:miter lim="800000"/>
        </a:ln>
        <a:effectLst/>
      </dgm:spPr>
      <dgm:t>
        <a:bodyPr/>
        <a:lstStyle/>
        <a:p>
          <a:pPr algn="r">
            <a:buClr>
              <a:srgbClr val="70AD47">
                <a:lumMod val="40000"/>
                <a:lumOff val="60000"/>
              </a:srgbClr>
            </a:buClr>
            <a:buNone/>
          </a:pPr>
          <a:r>
            <a:rPr lang="en-US" sz="2200" dirty="0">
              <a:solidFill>
                <a:sysClr val="window" lastClr="FFFFFF"/>
              </a:solidFill>
              <a:latin typeface="Calibri" panose="020F0502020204030204"/>
              <a:ea typeface="+mn-ea"/>
              <a:cs typeface="+mn-cs"/>
            </a:rPr>
            <a:t>              A positive financial return is expected by decreasing the hospital’s excess readmission ratio that reduces payments for hospitals whose 30-day readmission rates are high relative to other facilities</a:t>
          </a:r>
        </a:p>
      </dgm:t>
    </dgm:pt>
    <dgm:pt modelId="{A83B8271-A16A-8542-9A12-9DE4BD6CD5EF}" type="parTrans" cxnId="{DCA7E69A-38D9-4045-9E8A-901D52DFCBAD}">
      <dgm:prSet/>
      <dgm:spPr/>
      <dgm:t>
        <a:bodyPr/>
        <a:lstStyle/>
        <a:p>
          <a:endParaRPr lang="en-US">
            <a:solidFill>
              <a:schemeClr val="tx1"/>
            </a:solidFill>
          </a:endParaRPr>
        </a:p>
      </dgm:t>
    </dgm:pt>
    <dgm:pt modelId="{1326B544-D745-8A47-9863-E3F813F75584}" type="sibTrans" cxnId="{DCA7E69A-38D9-4045-9E8A-901D52DFCBAD}">
      <dgm:prSet/>
      <dgm:spPr/>
      <dgm:t>
        <a:bodyPr/>
        <a:lstStyle/>
        <a:p>
          <a:endParaRPr lang="en-US">
            <a:solidFill>
              <a:schemeClr val="tx1"/>
            </a:solidFill>
          </a:endParaRPr>
        </a:p>
      </dgm:t>
    </dgm:pt>
    <dgm:pt modelId="{AD24BD2D-BE96-0A4C-9968-75B35A69A211}">
      <dgm:prSet phldrT="[Text]" custT="1"/>
      <dgm:spPr>
        <a:xfrm rot="10800000">
          <a:off x="0" y="2709333"/>
          <a:ext cx="4064000" cy="2709333"/>
        </a:xfrm>
        <a:prstGeom prst="round1Rect">
          <a:avLst/>
        </a:prstGeom>
        <a:solidFill>
          <a:srgbClr val="5B9BD5">
            <a:hueOff val="-4505695"/>
            <a:satOff val="-11613"/>
            <a:lumOff val="-7843"/>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lr>
              <a:srgbClr val="70AD47">
                <a:lumMod val="40000"/>
                <a:lumOff val="60000"/>
              </a:srgbClr>
            </a:buClr>
            <a:buNone/>
          </a:pPr>
          <a:r>
            <a:rPr lang="en-US" sz="2800" dirty="0">
              <a:solidFill>
                <a:sysClr val="window" lastClr="FFFFFF"/>
              </a:solidFill>
              <a:latin typeface="Calibri" panose="020F0502020204030204"/>
              <a:ea typeface="+mn-ea"/>
              <a:cs typeface="+mn-cs"/>
            </a:rPr>
            <a:t>Improve hospital rating based on lower readmission rate and increased patient satisfaction</a:t>
          </a:r>
        </a:p>
      </dgm:t>
    </dgm:pt>
    <dgm:pt modelId="{DA65F9E3-7FB4-EC45-9E33-3B5B5CDC9D48}" type="parTrans" cxnId="{BAA98D21-58F1-274A-8BED-1DEBFB6984A1}">
      <dgm:prSet/>
      <dgm:spPr/>
      <dgm:t>
        <a:bodyPr/>
        <a:lstStyle/>
        <a:p>
          <a:endParaRPr lang="en-US">
            <a:solidFill>
              <a:schemeClr val="tx1"/>
            </a:solidFill>
          </a:endParaRPr>
        </a:p>
      </dgm:t>
    </dgm:pt>
    <dgm:pt modelId="{1C49A21E-0E19-8146-9E1C-AFF34F7FAC28}" type="sibTrans" cxnId="{BAA98D21-58F1-274A-8BED-1DEBFB6984A1}">
      <dgm:prSet/>
      <dgm:spPr/>
      <dgm:t>
        <a:bodyPr/>
        <a:lstStyle/>
        <a:p>
          <a:endParaRPr lang="en-US">
            <a:solidFill>
              <a:schemeClr val="tx1"/>
            </a:solidFill>
          </a:endParaRPr>
        </a:p>
      </dgm:t>
    </dgm:pt>
    <dgm:pt modelId="{A4F25D2F-F9F7-264C-8DD2-5D8E8B8BF19D}" type="pres">
      <dgm:prSet presAssocID="{E8359C15-1277-974B-A5F2-2906D682DA49}" presName="diagram" presStyleCnt="0">
        <dgm:presLayoutVars>
          <dgm:chMax val="1"/>
          <dgm:dir/>
          <dgm:animLvl val="ctr"/>
          <dgm:resizeHandles val="exact"/>
        </dgm:presLayoutVars>
      </dgm:prSet>
      <dgm:spPr/>
    </dgm:pt>
    <dgm:pt modelId="{CD35E1C0-9BFC-C242-B020-A0FE68F615CD}" type="pres">
      <dgm:prSet presAssocID="{E8359C15-1277-974B-A5F2-2906D682DA49}" presName="matrix" presStyleCnt="0"/>
      <dgm:spPr/>
    </dgm:pt>
    <dgm:pt modelId="{2B541225-2A97-D44C-9EF7-AF60B7AB06CE}" type="pres">
      <dgm:prSet presAssocID="{E8359C15-1277-974B-A5F2-2906D682DA49}" presName="tile1" presStyleLbl="node1" presStyleIdx="0" presStyleCnt="4"/>
      <dgm:spPr/>
    </dgm:pt>
    <dgm:pt modelId="{A4187E38-4926-3C42-BF32-5A205F81D377}" type="pres">
      <dgm:prSet presAssocID="{E8359C15-1277-974B-A5F2-2906D682DA49}" presName="tile1text" presStyleLbl="node1" presStyleIdx="0" presStyleCnt="4">
        <dgm:presLayoutVars>
          <dgm:chMax val="0"/>
          <dgm:chPref val="0"/>
          <dgm:bulletEnabled val="1"/>
        </dgm:presLayoutVars>
      </dgm:prSet>
      <dgm:spPr/>
    </dgm:pt>
    <dgm:pt modelId="{14E869BA-3520-CC4C-92C8-5FEF679FF3B5}" type="pres">
      <dgm:prSet presAssocID="{E8359C15-1277-974B-A5F2-2906D682DA49}" presName="tile2" presStyleLbl="node1" presStyleIdx="1" presStyleCnt="4"/>
      <dgm:spPr/>
    </dgm:pt>
    <dgm:pt modelId="{28C11267-DE5A-E24D-AD61-8B8107B2F47B}" type="pres">
      <dgm:prSet presAssocID="{E8359C15-1277-974B-A5F2-2906D682DA49}" presName="tile2text" presStyleLbl="node1" presStyleIdx="1" presStyleCnt="4">
        <dgm:presLayoutVars>
          <dgm:chMax val="0"/>
          <dgm:chPref val="0"/>
          <dgm:bulletEnabled val="1"/>
        </dgm:presLayoutVars>
      </dgm:prSet>
      <dgm:spPr/>
    </dgm:pt>
    <dgm:pt modelId="{5D7D2D4F-85BF-2941-B537-AFE17798B689}" type="pres">
      <dgm:prSet presAssocID="{E8359C15-1277-974B-A5F2-2906D682DA49}" presName="tile3" presStyleLbl="node1" presStyleIdx="2" presStyleCnt="4"/>
      <dgm:spPr/>
    </dgm:pt>
    <dgm:pt modelId="{38854D9F-B3A8-6D40-A1DF-A9183F0AE10E}" type="pres">
      <dgm:prSet presAssocID="{E8359C15-1277-974B-A5F2-2906D682DA49}" presName="tile3text" presStyleLbl="node1" presStyleIdx="2" presStyleCnt="4">
        <dgm:presLayoutVars>
          <dgm:chMax val="0"/>
          <dgm:chPref val="0"/>
          <dgm:bulletEnabled val="1"/>
        </dgm:presLayoutVars>
      </dgm:prSet>
      <dgm:spPr/>
    </dgm:pt>
    <dgm:pt modelId="{2FAA66ED-D4E4-2247-9ADF-F4C4F2F72AFE}" type="pres">
      <dgm:prSet presAssocID="{E8359C15-1277-974B-A5F2-2906D682DA49}" presName="tile4" presStyleLbl="node1" presStyleIdx="3" presStyleCnt="4"/>
      <dgm:spPr/>
    </dgm:pt>
    <dgm:pt modelId="{BCFC4AB1-D7CE-8545-9D9E-732CCE511945}" type="pres">
      <dgm:prSet presAssocID="{E8359C15-1277-974B-A5F2-2906D682DA49}" presName="tile4text" presStyleLbl="node1" presStyleIdx="3" presStyleCnt="4">
        <dgm:presLayoutVars>
          <dgm:chMax val="0"/>
          <dgm:chPref val="0"/>
          <dgm:bulletEnabled val="1"/>
        </dgm:presLayoutVars>
      </dgm:prSet>
      <dgm:spPr/>
    </dgm:pt>
    <dgm:pt modelId="{06CA43B1-0CD1-F045-9FFE-925F12D12FEF}" type="pres">
      <dgm:prSet presAssocID="{E8359C15-1277-974B-A5F2-2906D682DA49}" presName="centerTile" presStyleLbl="fgShp" presStyleIdx="0" presStyleCnt="1">
        <dgm:presLayoutVars>
          <dgm:chMax val="0"/>
          <dgm:chPref val="0"/>
        </dgm:presLayoutVars>
      </dgm:prSet>
      <dgm:spPr/>
    </dgm:pt>
  </dgm:ptLst>
  <dgm:cxnLst>
    <dgm:cxn modelId="{BAA98D21-58F1-274A-8BED-1DEBFB6984A1}" srcId="{DBBBC8F5-499F-294C-9303-1B5DEDCC1388}" destId="{AD24BD2D-BE96-0A4C-9968-75B35A69A211}" srcOrd="2" destOrd="0" parTransId="{DA65F9E3-7FB4-EC45-9E33-3B5B5CDC9D48}" sibTransId="{1C49A21E-0E19-8146-9E1C-AFF34F7FAC28}"/>
    <dgm:cxn modelId="{E057CF35-A64B-0D48-9F3F-7888075692C0}" type="presOf" srcId="{E8359C15-1277-974B-A5F2-2906D682DA49}" destId="{A4F25D2F-F9F7-264C-8DD2-5D8E8B8BF19D}" srcOrd="0" destOrd="0" presId="urn:microsoft.com/office/officeart/2005/8/layout/matrix1"/>
    <dgm:cxn modelId="{EF890136-EFC5-2D41-B4B7-5C025AE4A533}" srcId="{DBBBC8F5-499F-294C-9303-1B5DEDCC1388}" destId="{F479B2B5-65CC-5D4B-8920-B7F86CB60138}" srcOrd="1" destOrd="0" parTransId="{CD95C3B1-857D-F547-9FEA-124AA2E9C031}" sibTransId="{C9482995-D84B-1944-9306-500C847F7B40}"/>
    <dgm:cxn modelId="{145E964B-99AC-C649-9869-5FACDCDF9CCB}" srcId="{E8359C15-1277-974B-A5F2-2906D682DA49}" destId="{DBBBC8F5-499F-294C-9303-1B5DEDCC1388}" srcOrd="0" destOrd="0" parTransId="{4463B083-556D-E646-96AF-FA7EFE20D5CB}" sibTransId="{E6C31A53-EA2B-0B42-9343-D1FE760F1B9E}"/>
    <dgm:cxn modelId="{FECDC568-6341-7A43-A6C2-96DFE73035E1}" type="presOf" srcId="{35A42840-47EB-FD4A-B832-CDE427E63E45}" destId="{BCFC4AB1-D7CE-8545-9D9E-732CCE511945}" srcOrd="1" destOrd="0" presId="urn:microsoft.com/office/officeart/2005/8/layout/matrix1"/>
    <dgm:cxn modelId="{9E7C5E7E-E983-8D46-9133-BAA565532D97}" type="presOf" srcId="{3D46CEBE-D457-9246-921D-88185A2B0DF8}" destId="{A4187E38-4926-3C42-BF32-5A205F81D377}" srcOrd="1" destOrd="0" presId="urn:microsoft.com/office/officeart/2005/8/layout/matrix1"/>
    <dgm:cxn modelId="{79640B93-38EB-5046-B117-3BDDA3EB348C}" type="presOf" srcId="{DBBBC8F5-499F-294C-9303-1B5DEDCC1388}" destId="{06CA43B1-0CD1-F045-9FFE-925F12D12FEF}" srcOrd="0" destOrd="0" presId="urn:microsoft.com/office/officeart/2005/8/layout/matrix1"/>
    <dgm:cxn modelId="{8663CA97-A9B0-CD46-A814-49E0F59F1E40}" type="presOf" srcId="{35A42840-47EB-FD4A-B832-CDE427E63E45}" destId="{2FAA66ED-D4E4-2247-9ADF-F4C4F2F72AFE}" srcOrd="0" destOrd="0" presId="urn:microsoft.com/office/officeart/2005/8/layout/matrix1"/>
    <dgm:cxn modelId="{DCA7E69A-38D9-4045-9E8A-901D52DFCBAD}" srcId="{DBBBC8F5-499F-294C-9303-1B5DEDCC1388}" destId="{35A42840-47EB-FD4A-B832-CDE427E63E45}" srcOrd="3" destOrd="0" parTransId="{A83B8271-A16A-8542-9A12-9DE4BD6CD5EF}" sibTransId="{1326B544-D745-8A47-9863-E3F813F75584}"/>
    <dgm:cxn modelId="{2ACA7FB8-FCC8-B740-B4F2-A6640F471E16}" type="presOf" srcId="{AD24BD2D-BE96-0A4C-9968-75B35A69A211}" destId="{38854D9F-B3A8-6D40-A1DF-A9183F0AE10E}" srcOrd="1" destOrd="0" presId="urn:microsoft.com/office/officeart/2005/8/layout/matrix1"/>
    <dgm:cxn modelId="{E36639BA-DC9F-9E40-B574-1C32D62C9995}" type="presOf" srcId="{AD24BD2D-BE96-0A4C-9968-75B35A69A211}" destId="{5D7D2D4F-85BF-2941-B537-AFE17798B689}" srcOrd="0" destOrd="0" presId="urn:microsoft.com/office/officeart/2005/8/layout/matrix1"/>
    <dgm:cxn modelId="{CE1FA8D5-DC1F-0942-8DC0-C8A9E4A90E1B}" srcId="{DBBBC8F5-499F-294C-9303-1B5DEDCC1388}" destId="{3D46CEBE-D457-9246-921D-88185A2B0DF8}" srcOrd="0" destOrd="0" parTransId="{468A9658-426E-D049-BCB1-A4503A34EBA1}" sibTransId="{D0489354-3756-5B4A-95F0-7489768327D4}"/>
    <dgm:cxn modelId="{E7047FD8-047E-154C-8A75-DFA7BC018F0D}" type="presOf" srcId="{F479B2B5-65CC-5D4B-8920-B7F86CB60138}" destId="{28C11267-DE5A-E24D-AD61-8B8107B2F47B}" srcOrd="1" destOrd="0" presId="urn:microsoft.com/office/officeart/2005/8/layout/matrix1"/>
    <dgm:cxn modelId="{181A2DDF-DEC4-494A-9FE6-61B765DF0026}" type="presOf" srcId="{3D46CEBE-D457-9246-921D-88185A2B0DF8}" destId="{2B541225-2A97-D44C-9EF7-AF60B7AB06CE}" srcOrd="0" destOrd="0" presId="urn:microsoft.com/office/officeart/2005/8/layout/matrix1"/>
    <dgm:cxn modelId="{07A3C6FE-70D6-0046-97CB-6F9DBD32D9C7}" type="presOf" srcId="{F479B2B5-65CC-5D4B-8920-B7F86CB60138}" destId="{14E869BA-3520-CC4C-92C8-5FEF679FF3B5}" srcOrd="0" destOrd="0" presId="urn:microsoft.com/office/officeart/2005/8/layout/matrix1"/>
    <dgm:cxn modelId="{3E9D18A5-768A-1249-821E-A8E19DCF643A}" type="presParOf" srcId="{A4F25D2F-F9F7-264C-8DD2-5D8E8B8BF19D}" destId="{CD35E1C0-9BFC-C242-B020-A0FE68F615CD}" srcOrd="0" destOrd="0" presId="urn:microsoft.com/office/officeart/2005/8/layout/matrix1"/>
    <dgm:cxn modelId="{6F5BDB9C-3D87-EA4D-9E66-669DC5AD33A1}" type="presParOf" srcId="{CD35E1C0-9BFC-C242-B020-A0FE68F615CD}" destId="{2B541225-2A97-D44C-9EF7-AF60B7AB06CE}" srcOrd="0" destOrd="0" presId="urn:microsoft.com/office/officeart/2005/8/layout/matrix1"/>
    <dgm:cxn modelId="{D5DF4B7F-C35F-E94D-8701-7944C4F178CA}" type="presParOf" srcId="{CD35E1C0-9BFC-C242-B020-A0FE68F615CD}" destId="{A4187E38-4926-3C42-BF32-5A205F81D377}" srcOrd="1" destOrd="0" presId="urn:microsoft.com/office/officeart/2005/8/layout/matrix1"/>
    <dgm:cxn modelId="{1FD19941-C0BC-2347-871C-8B99534D5A8E}" type="presParOf" srcId="{CD35E1C0-9BFC-C242-B020-A0FE68F615CD}" destId="{14E869BA-3520-CC4C-92C8-5FEF679FF3B5}" srcOrd="2" destOrd="0" presId="urn:microsoft.com/office/officeart/2005/8/layout/matrix1"/>
    <dgm:cxn modelId="{C5837932-18E1-9349-804A-F03E402E05AC}" type="presParOf" srcId="{CD35E1C0-9BFC-C242-B020-A0FE68F615CD}" destId="{28C11267-DE5A-E24D-AD61-8B8107B2F47B}" srcOrd="3" destOrd="0" presId="urn:microsoft.com/office/officeart/2005/8/layout/matrix1"/>
    <dgm:cxn modelId="{7A589B48-3D11-B442-92CA-CD3D3D3EAC04}" type="presParOf" srcId="{CD35E1C0-9BFC-C242-B020-A0FE68F615CD}" destId="{5D7D2D4F-85BF-2941-B537-AFE17798B689}" srcOrd="4" destOrd="0" presId="urn:microsoft.com/office/officeart/2005/8/layout/matrix1"/>
    <dgm:cxn modelId="{DE155BA7-0693-944C-A8CA-A395000A2210}" type="presParOf" srcId="{CD35E1C0-9BFC-C242-B020-A0FE68F615CD}" destId="{38854D9F-B3A8-6D40-A1DF-A9183F0AE10E}" srcOrd="5" destOrd="0" presId="urn:microsoft.com/office/officeart/2005/8/layout/matrix1"/>
    <dgm:cxn modelId="{06E22F9C-B84A-7E4D-8961-40E0A1E0151D}" type="presParOf" srcId="{CD35E1C0-9BFC-C242-B020-A0FE68F615CD}" destId="{2FAA66ED-D4E4-2247-9ADF-F4C4F2F72AFE}" srcOrd="6" destOrd="0" presId="urn:microsoft.com/office/officeart/2005/8/layout/matrix1"/>
    <dgm:cxn modelId="{E1647025-7997-6146-BFDB-297EF3E671FA}" type="presParOf" srcId="{CD35E1C0-9BFC-C242-B020-A0FE68F615CD}" destId="{BCFC4AB1-D7CE-8545-9D9E-732CCE511945}" srcOrd="7" destOrd="0" presId="urn:microsoft.com/office/officeart/2005/8/layout/matrix1"/>
    <dgm:cxn modelId="{63DE56EB-1859-4A41-B867-606F2D0C3081}" type="presParOf" srcId="{A4F25D2F-F9F7-264C-8DD2-5D8E8B8BF19D}" destId="{06CA43B1-0CD1-F045-9FFE-925F12D12FEF}"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8C6BA41C-83FB-1F42-92BA-9785E4298F5D}" type="doc">
      <dgm:prSet loTypeId="urn:microsoft.com/office/officeart/2008/layout/HexagonCluster" loCatId="" qsTypeId="urn:microsoft.com/office/officeart/2005/8/quickstyle/simple1" qsCatId="simple" csTypeId="urn:microsoft.com/office/officeart/2005/8/colors/accent1_2" csCatId="accent1" phldr="1"/>
      <dgm:spPr/>
      <dgm:t>
        <a:bodyPr/>
        <a:lstStyle/>
        <a:p>
          <a:endParaRPr lang="en-US"/>
        </a:p>
      </dgm:t>
    </dgm:pt>
    <dgm:pt modelId="{0FDC15CC-070F-1341-8D03-07676C6928FE}">
      <dgm:prSet phldrT="[Text]" custT="1"/>
      <dgm:spPr>
        <a:xfrm>
          <a:off x="2283080" y="1912413"/>
          <a:ext cx="1340811" cy="1150928"/>
        </a:xfrm>
        <a:prstGeom prst="hexagon">
          <a:avLst>
            <a:gd name="adj" fmla="val 25000"/>
            <a:gd name="vf" fmla="val 115470"/>
          </a:avLst>
        </a:prstGeom>
        <a:solidFill>
          <a:srgbClr val="4472C4">
            <a:hueOff val="0"/>
            <a:satOff val="0"/>
            <a:lumOff val="0"/>
            <a:alphaOff val="0"/>
          </a:srgbClr>
        </a:solidFill>
        <a:ln w="12700" cap="flat" cmpd="sng" algn="ctr">
          <a:solidFill>
            <a:srgbClr val="4472C4">
              <a:hueOff val="0"/>
              <a:satOff val="0"/>
              <a:lumOff val="0"/>
              <a:alphaOff val="0"/>
            </a:srgbClr>
          </a:solidFill>
          <a:prstDash val="solid"/>
          <a:miter lim="800000"/>
        </a:ln>
        <a:effectLst/>
      </dgm:spPr>
      <dgm:t>
        <a:bodyPr/>
        <a:lstStyle/>
        <a:p>
          <a:pPr>
            <a:buNone/>
          </a:pPr>
          <a:r>
            <a:rPr lang="en-US" sz="1800" dirty="0">
              <a:solidFill>
                <a:sysClr val="window" lastClr="FFFFFF"/>
              </a:solidFill>
              <a:latin typeface="Calibri" panose="020F0502020204030204"/>
              <a:ea typeface="+mn-ea"/>
              <a:cs typeface="+mn-cs"/>
            </a:rPr>
            <a:t>Labs</a:t>
          </a:r>
        </a:p>
      </dgm:t>
    </dgm:pt>
    <dgm:pt modelId="{5968F3E7-92AA-AC4E-BF1D-CC1F9C9F643C}" type="parTrans" cxnId="{DFAF6709-81BB-F440-AE0D-27EE54F265E8}">
      <dgm:prSet/>
      <dgm:spPr/>
      <dgm:t>
        <a:bodyPr/>
        <a:lstStyle/>
        <a:p>
          <a:endParaRPr lang="en-US"/>
        </a:p>
      </dgm:t>
    </dgm:pt>
    <dgm:pt modelId="{FF7930AC-9D6A-7A45-81D3-40A32E4124D0}" type="sibTrans" cxnId="{DFAF6709-81BB-F440-AE0D-27EE54F265E8}">
      <dgm:prSet/>
      <dgm:spPr>
        <a:xfrm>
          <a:off x="1129685" y="1276247"/>
          <a:ext cx="1340811" cy="1150928"/>
        </a:xfrm>
        <a:prstGeom prst="hexagon">
          <a:avLst>
            <a:gd name="adj" fmla="val 25000"/>
            <a:gd name="vf" fmla="val 11547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gm:spPr>
      <dgm:t>
        <a:bodyPr/>
        <a:lstStyle/>
        <a:p>
          <a:endParaRPr lang="en-US"/>
        </a:p>
      </dgm:t>
    </dgm:pt>
    <dgm:pt modelId="{390901C0-8177-5146-8B8E-43E4ADD5E035}">
      <dgm:prSet phldrT="[Text]" custT="1"/>
      <dgm:spPr>
        <a:xfrm>
          <a:off x="2283080" y="640081"/>
          <a:ext cx="1340811" cy="1150928"/>
        </a:xfrm>
        <a:prstGeom prst="hexagon">
          <a:avLst>
            <a:gd name="adj" fmla="val 25000"/>
            <a:gd name="vf" fmla="val 115470"/>
          </a:avLst>
        </a:prstGeom>
        <a:solidFill>
          <a:srgbClr val="4472C4">
            <a:hueOff val="0"/>
            <a:satOff val="0"/>
            <a:lumOff val="0"/>
            <a:alphaOff val="0"/>
          </a:srgbClr>
        </a:solidFill>
        <a:ln w="12700" cap="flat" cmpd="sng" algn="ctr">
          <a:solidFill>
            <a:srgbClr val="4472C4">
              <a:hueOff val="0"/>
              <a:satOff val="0"/>
              <a:lumOff val="0"/>
              <a:alphaOff val="0"/>
            </a:srgbClr>
          </a:solidFill>
          <a:prstDash val="solid"/>
          <a:miter lim="800000"/>
        </a:ln>
        <a:effectLst/>
      </dgm:spPr>
      <dgm:t>
        <a:bodyPr/>
        <a:lstStyle/>
        <a:p>
          <a:pPr>
            <a:buNone/>
          </a:pPr>
          <a:r>
            <a:rPr lang="en-US" sz="1800" dirty="0">
              <a:solidFill>
                <a:sysClr val="window" lastClr="FFFFFF"/>
              </a:solidFill>
              <a:latin typeface="Calibri" panose="020F0502020204030204"/>
              <a:ea typeface="+mn-ea"/>
              <a:cs typeface="+mn-cs"/>
            </a:rPr>
            <a:t>Diagnosis</a:t>
          </a:r>
        </a:p>
      </dgm:t>
    </dgm:pt>
    <dgm:pt modelId="{70498EBB-69A2-D249-B342-BB2EE6CE9558}" type="parTrans" cxnId="{A1FED57C-BFA4-A24F-85B3-823044D40BE1}">
      <dgm:prSet/>
      <dgm:spPr/>
      <dgm:t>
        <a:bodyPr/>
        <a:lstStyle/>
        <a:p>
          <a:endParaRPr lang="en-US"/>
        </a:p>
      </dgm:t>
    </dgm:pt>
    <dgm:pt modelId="{E8E19BC3-B65B-4F46-8E7B-2AC3136256B8}" type="sibTrans" cxnId="{A1FED57C-BFA4-A24F-85B3-823044D40BE1}">
      <dgm:prSet/>
      <dgm:spPr>
        <a:xfrm>
          <a:off x="3436475" y="0"/>
          <a:ext cx="1340811" cy="1150928"/>
        </a:xfrm>
        <a:prstGeom prst="hexagon">
          <a:avLst>
            <a:gd name="adj" fmla="val 25000"/>
            <a:gd name="vf" fmla="val 11547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gm:spPr>
      <dgm:t>
        <a:bodyPr/>
        <a:lstStyle/>
        <a:p>
          <a:endParaRPr lang="en-US"/>
        </a:p>
      </dgm:t>
    </dgm:pt>
    <dgm:pt modelId="{2F62DF29-3D0C-9C41-A882-D1E60B1AB4D2}">
      <dgm:prSet custT="1"/>
      <dgm:spPr>
        <a:xfrm>
          <a:off x="3436475" y="1272766"/>
          <a:ext cx="1340811" cy="1150928"/>
        </a:xfrm>
        <a:prstGeom prst="hexagon">
          <a:avLst>
            <a:gd name="adj" fmla="val 25000"/>
            <a:gd name="vf" fmla="val 115470"/>
          </a:avLst>
        </a:prstGeom>
        <a:solidFill>
          <a:srgbClr val="4472C4">
            <a:hueOff val="0"/>
            <a:satOff val="0"/>
            <a:lumOff val="0"/>
            <a:alphaOff val="0"/>
          </a:srgbClr>
        </a:solidFill>
        <a:ln w="12700" cap="flat" cmpd="sng" algn="ctr">
          <a:solidFill>
            <a:srgbClr val="4472C4">
              <a:hueOff val="0"/>
              <a:satOff val="0"/>
              <a:lumOff val="0"/>
              <a:alphaOff val="0"/>
            </a:srgbClr>
          </a:solidFill>
          <a:prstDash val="solid"/>
          <a:miter lim="800000"/>
        </a:ln>
        <a:effectLst/>
      </dgm:spPr>
      <dgm:t>
        <a:bodyPr/>
        <a:lstStyle/>
        <a:p>
          <a:pPr>
            <a:buNone/>
          </a:pPr>
          <a:r>
            <a:rPr lang="en-US" sz="1600" dirty="0">
              <a:solidFill>
                <a:sysClr val="window" lastClr="FFFFFF"/>
              </a:solidFill>
              <a:latin typeface="Calibri" panose="020F0502020204030204"/>
              <a:ea typeface="+mn-ea"/>
              <a:cs typeface="+mn-cs"/>
            </a:rPr>
            <a:t>Admission</a:t>
          </a:r>
        </a:p>
      </dgm:t>
    </dgm:pt>
    <dgm:pt modelId="{81E232B7-D5E5-984E-B749-7899FFD0265D}" type="parTrans" cxnId="{7623DB9E-D76B-9243-A4AF-F76D61D08DCA}">
      <dgm:prSet/>
      <dgm:spPr/>
      <dgm:t>
        <a:bodyPr/>
        <a:lstStyle/>
        <a:p>
          <a:endParaRPr lang="en-US"/>
        </a:p>
      </dgm:t>
    </dgm:pt>
    <dgm:pt modelId="{75FC3CB0-080F-C642-BFDC-1D4F213B9031}" type="sibTrans" cxnId="{7623DB9E-D76B-9243-A4AF-F76D61D08DCA}">
      <dgm:prSet/>
      <dgm:spPr>
        <a:xfrm>
          <a:off x="4590696" y="1910237"/>
          <a:ext cx="1340811" cy="1150928"/>
        </a:xfrm>
        <a:prstGeom prst="hexagon">
          <a:avLst>
            <a:gd name="adj" fmla="val 25000"/>
            <a:gd name="vf" fmla="val 11547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gm:spPr>
      <dgm:t>
        <a:bodyPr/>
        <a:lstStyle/>
        <a:p>
          <a:endParaRPr lang="en-US"/>
        </a:p>
      </dgm:t>
    </dgm:pt>
    <dgm:pt modelId="{2343836D-74BE-1740-A2C3-07FB33858EA5}">
      <dgm:prSet phldrT="[Text]"/>
      <dgm:spPr>
        <a:xfrm>
          <a:off x="4590696" y="637471"/>
          <a:ext cx="1340811" cy="1150928"/>
        </a:xfrm>
        <a:prstGeom prst="hexagon">
          <a:avLst>
            <a:gd name="adj" fmla="val 25000"/>
            <a:gd name="vf" fmla="val 115470"/>
          </a:avLst>
        </a:prstGeom>
        <a:solidFill>
          <a:srgbClr val="4472C4">
            <a:hueOff val="0"/>
            <a:satOff val="0"/>
            <a:lumOff val="0"/>
            <a:alphaOff val="0"/>
          </a:srgbClr>
        </a:solidFill>
        <a:ln w="12700" cap="flat" cmpd="sng" algn="ctr">
          <a:solidFill>
            <a:srgbClr val="4472C4">
              <a:hueOff val="0"/>
              <a:satOff val="0"/>
              <a:lumOff val="0"/>
              <a:alphaOff val="0"/>
            </a:srgb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Procedures</a:t>
          </a:r>
        </a:p>
      </dgm:t>
    </dgm:pt>
    <dgm:pt modelId="{8B4866AB-58B6-E14B-B18F-B81C8BA2D367}" type="parTrans" cxnId="{C578E238-132E-2344-B30B-C4564D3A2FA5}">
      <dgm:prSet/>
      <dgm:spPr/>
      <dgm:t>
        <a:bodyPr/>
        <a:lstStyle/>
        <a:p>
          <a:endParaRPr lang="en-US"/>
        </a:p>
      </dgm:t>
    </dgm:pt>
    <dgm:pt modelId="{4B2486BB-DCCF-4E4F-A146-F731BB0420F2}" type="sibTrans" cxnId="{C578E238-132E-2344-B30B-C4564D3A2FA5}">
      <dgm:prSet/>
      <dgm:spPr>
        <a:xfrm>
          <a:off x="5744091" y="1284514"/>
          <a:ext cx="1340811" cy="1150928"/>
        </a:xfrm>
        <a:prstGeom prst="hexagon">
          <a:avLst>
            <a:gd name="adj" fmla="val 25000"/>
            <a:gd name="vf" fmla="val 11547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gm:spPr>
      <dgm:t>
        <a:bodyPr/>
        <a:lstStyle/>
        <a:p>
          <a:endParaRPr lang="en-US"/>
        </a:p>
      </dgm:t>
    </dgm:pt>
    <dgm:pt modelId="{9AFC1018-A766-344F-BC8A-BD9878BE81AA}">
      <dgm:prSet phldrT="[Text]" custT="1"/>
      <dgm:spPr>
        <a:xfrm>
          <a:off x="5744091" y="12183"/>
          <a:ext cx="1340811" cy="1150928"/>
        </a:xfrm>
        <a:prstGeom prst="hexagon">
          <a:avLst>
            <a:gd name="adj" fmla="val 25000"/>
            <a:gd name="vf" fmla="val 115470"/>
          </a:avLst>
        </a:prstGeom>
        <a:solidFill>
          <a:srgbClr val="4472C4">
            <a:hueOff val="0"/>
            <a:satOff val="0"/>
            <a:lumOff val="0"/>
            <a:alphaOff val="0"/>
          </a:srgbClr>
        </a:solidFill>
        <a:ln w="12700" cap="flat" cmpd="sng" algn="ctr">
          <a:solidFill>
            <a:srgbClr val="4472C4">
              <a:hueOff val="0"/>
              <a:satOff val="0"/>
              <a:lumOff val="0"/>
              <a:alphaOff val="0"/>
            </a:srgbClr>
          </a:solidFill>
          <a:prstDash val="solid"/>
          <a:miter lim="800000"/>
        </a:ln>
        <a:effectLst/>
      </dgm:spPr>
      <dgm:t>
        <a:bodyPr/>
        <a:lstStyle/>
        <a:p>
          <a:pPr>
            <a:buNone/>
          </a:pPr>
          <a:r>
            <a:rPr lang="en-US" sz="1800" dirty="0">
              <a:solidFill>
                <a:sysClr val="window" lastClr="FFFFFF"/>
              </a:solidFill>
              <a:latin typeface="Calibri" panose="020F0502020204030204"/>
              <a:ea typeface="+mn-ea"/>
              <a:cs typeface="+mn-cs"/>
            </a:rPr>
            <a:t>Notes</a:t>
          </a:r>
        </a:p>
      </dgm:t>
    </dgm:pt>
    <dgm:pt modelId="{EA270003-6876-5A46-BB3B-2476C5CEF7AE}" type="parTrans" cxnId="{70141F5F-7AF3-C944-98A8-70975EDBC822}">
      <dgm:prSet/>
      <dgm:spPr/>
      <dgm:t>
        <a:bodyPr/>
        <a:lstStyle/>
        <a:p>
          <a:endParaRPr lang="en-US"/>
        </a:p>
      </dgm:t>
    </dgm:pt>
    <dgm:pt modelId="{4F87C58A-422D-2F42-917A-419879E794C7}" type="sibTrans" cxnId="{70141F5F-7AF3-C944-98A8-70975EDBC822}">
      <dgm:prSet/>
      <dgm:spPr>
        <a:xfrm>
          <a:off x="6897487" y="654441"/>
          <a:ext cx="1340811" cy="1150928"/>
        </a:xfrm>
        <a:prstGeom prst="hexagon">
          <a:avLst>
            <a:gd name="adj" fmla="val 25000"/>
            <a:gd name="vf" fmla="val 11547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gm:spPr>
      <dgm:t>
        <a:bodyPr/>
        <a:lstStyle/>
        <a:p>
          <a:endParaRPr lang="en-US"/>
        </a:p>
      </dgm:t>
    </dgm:pt>
    <dgm:pt modelId="{5D2E3D6F-D710-844A-A1CD-153F26F544DE}">
      <dgm:prSet phldrT="[Text]" custT="1"/>
      <dgm:spPr>
        <a:xfrm>
          <a:off x="6897487" y="1925031"/>
          <a:ext cx="1340811" cy="1150928"/>
        </a:xfrm>
        <a:prstGeom prst="hexagon">
          <a:avLst>
            <a:gd name="adj" fmla="val 25000"/>
            <a:gd name="vf" fmla="val 115470"/>
          </a:avLst>
        </a:prstGeom>
        <a:solidFill>
          <a:srgbClr val="4472C4">
            <a:hueOff val="0"/>
            <a:satOff val="0"/>
            <a:lumOff val="0"/>
            <a:alphaOff val="0"/>
          </a:srgbClr>
        </a:solidFill>
        <a:ln w="12700" cap="flat" cmpd="sng" algn="ctr">
          <a:solidFill>
            <a:srgbClr val="4472C4">
              <a:hueOff val="0"/>
              <a:satOff val="0"/>
              <a:lumOff val="0"/>
              <a:alphaOff val="0"/>
            </a:srgbClr>
          </a:solidFill>
          <a:prstDash val="solid"/>
          <a:miter lim="800000"/>
        </a:ln>
        <a:effectLst/>
      </dgm:spPr>
      <dgm:t>
        <a:bodyPr/>
        <a:lstStyle/>
        <a:p>
          <a:pPr>
            <a:buNone/>
          </a:pPr>
          <a:r>
            <a:rPr lang="en-US" sz="1800" dirty="0">
              <a:solidFill>
                <a:sysClr val="window" lastClr="FFFFFF"/>
              </a:solidFill>
              <a:latin typeface="Calibri" panose="020F0502020204030204"/>
              <a:ea typeface="+mn-ea"/>
              <a:cs typeface="+mn-cs"/>
            </a:rPr>
            <a:t>Meds</a:t>
          </a:r>
        </a:p>
      </dgm:t>
    </dgm:pt>
    <dgm:pt modelId="{7921A30B-448E-DE44-A2C1-92DE46B47C89}" type="parTrans" cxnId="{CF8A997C-F47C-454E-B98C-9A8B0516E212}">
      <dgm:prSet/>
      <dgm:spPr/>
      <dgm:t>
        <a:bodyPr/>
        <a:lstStyle/>
        <a:p>
          <a:endParaRPr lang="en-US"/>
        </a:p>
      </dgm:t>
    </dgm:pt>
    <dgm:pt modelId="{58F3A837-A70F-E94E-86C8-B7517EEC4E12}" type="sibTrans" cxnId="{CF8A997C-F47C-454E-B98C-9A8B0516E212}">
      <dgm:prSet/>
      <dgm:spPr>
        <a:xfrm>
          <a:off x="5744091" y="2555105"/>
          <a:ext cx="1340811" cy="1150928"/>
        </a:xfrm>
        <a:prstGeom prst="hexagon">
          <a:avLst>
            <a:gd name="adj" fmla="val 25000"/>
            <a:gd name="vf" fmla="val 11547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gm:spPr>
      <dgm:t>
        <a:bodyPr/>
        <a:lstStyle/>
        <a:p>
          <a:endParaRPr lang="en-US"/>
        </a:p>
      </dgm:t>
    </dgm:pt>
    <dgm:pt modelId="{493B8AC7-964E-9D42-9126-214730616A33}">
      <dgm:prSet phldrT="[Text]" custT="1"/>
      <dgm:spPr>
        <a:xfrm>
          <a:off x="3435650" y="2548143"/>
          <a:ext cx="1340811" cy="1150928"/>
        </a:xfrm>
        <a:prstGeom prst="hexagon">
          <a:avLst>
            <a:gd name="adj" fmla="val 25000"/>
            <a:gd name="vf" fmla="val 115470"/>
          </a:avLst>
        </a:prstGeom>
        <a:solidFill>
          <a:srgbClr val="4472C4">
            <a:hueOff val="0"/>
            <a:satOff val="0"/>
            <a:lumOff val="0"/>
            <a:alphaOff val="0"/>
          </a:srgbClr>
        </a:solidFill>
        <a:ln w="12700" cap="flat" cmpd="sng" algn="ctr">
          <a:solidFill>
            <a:srgbClr val="4472C4">
              <a:hueOff val="0"/>
              <a:satOff val="0"/>
              <a:lumOff val="0"/>
              <a:alphaOff val="0"/>
            </a:srgbClr>
          </a:solidFill>
          <a:prstDash val="solid"/>
          <a:miter lim="800000"/>
        </a:ln>
        <a:effectLst/>
      </dgm:spPr>
      <dgm:t>
        <a:bodyPr/>
        <a:lstStyle/>
        <a:p>
          <a:pPr>
            <a:buNone/>
          </a:pPr>
          <a:r>
            <a:rPr lang="en-US" sz="1400" dirty="0">
              <a:solidFill>
                <a:sysClr val="window" lastClr="FFFFFF"/>
              </a:solidFill>
              <a:latin typeface="Calibri" panose="020F0502020204030204"/>
              <a:ea typeface="+mn-ea"/>
              <a:cs typeface="+mn-cs"/>
            </a:rPr>
            <a:t>Prescription</a:t>
          </a:r>
        </a:p>
      </dgm:t>
    </dgm:pt>
    <dgm:pt modelId="{F4AE55EB-8287-C04C-9B1C-E3292CA39ED7}" type="parTrans" cxnId="{67D0F60A-1E3B-514E-867C-1E626A3699D8}">
      <dgm:prSet/>
      <dgm:spPr/>
      <dgm:t>
        <a:bodyPr/>
        <a:lstStyle/>
        <a:p>
          <a:endParaRPr lang="en-US"/>
        </a:p>
      </dgm:t>
    </dgm:pt>
    <dgm:pt modelId="{B2810C05-686D-E540-97FC-2BD89DA49F05}" type="sibTrans" cxnId="{67D0F60A-1E3B-514E-867C-1E626A3699D8}">
      <dgm:prSet/>
      <dgm:spPr>
        <a:xfrm>
          <a:off x="2282255" y="3187790"/>
          <a:ext cx="1340811" cy="1150928"/>
        </a:xfrm>
        <a:prstGeom prst="hexagon">
          <a:avLst>
            <a:gd name="adj" fmla="val 25000"/>
            <a:gd name="vf" fmla="val 11547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gm:spPr>
      <dgm:t>
        <a:bodyPr/>
        <a:lstStyle/>
        <a:p>
          <a:endParaRPr lang="en-US"/>
        </a:p>
      </dgm:t>
    </dgm:pt>
    <dgm:pt modelId="{6C3D306F-2CE2-8C42-95DC-6CEC635EFA16}">
      <dgm:prSet phldrT="[Text]" custT="1"/>
      <dgm:spPr>
        <a:xfrm>
          <a:off x="8045102" y="2569900"/>
          <a:ext cx="1340811" cy="1150928"/>
        </a:xfrm>
        <a:prstGeom prst="hexagon">
          <a:avLst>
            <a:gd name="adj" fmla="val 25000"/>
            <a:gd name="vf" fmla="val 115470"/>
          </a:avLst>
        </a:prstGeom>
        <a:solidFill>
          <a:srgbClr val="4472C4">
            <a:hueOff val="0"/>
            <a:satOff val="0"/>
            <a:lumOff val="0"/>
            <a:alphaOff val="0"/>
          </a:srgbClr>
        </a:solidFill>
        <a:ln w="12700" cap="flat" cmpd="sng" algn="ctr">
          <a:solidFill>
            <a:srgbClr val="4472C4">
              <a:hueOff val="0"/>
              <a:satOff val="0"/>
              <a:lumOff val="0"/>
              <a:alphaOff val="0"/>
            </a:srgbClr>
          </a:solidFill>
          <a:prstDash val="solid"/>
          <a:miter lim="800000"/>
        </a:ln>
        <a:effectLst/>
      </dgm:spPr>
      <dgm:t>
        <a:bodyPr/>
        <a:lstStyle/>
        <a:p>
          <a:pPr>
            <a:buNone/>
          </a:pPr>
          <a:r>
            <a:rPr lang="en-US" sz="1800" dirty="0">
              <a:solidFill>
                <a:sysClr val="window" lastClr="FFFFFF"/>
              </a:solidFill>
              <a:latin typeface="Calibri" panose="020F0502020204030204"/>
              <a:ea typeface="+mn-ea"/>
              <a:cs typeface="+mn-cs"/>
            </a:rPr>
            <a:t>Services</a:t>
          </a:r>
        </a:p>
      </dgm:t>
    </dgm:pt>
    <dgm:pt modelId="{535EE4C8-102A-A740-A800-BB840A73E113}" type="parTrans" cxnId="{0B906A80-F890-C048-A390-23D306E71F70}">
      <dgm:prSet/>
      <dgm:spPr/>
      <dgm:t>
        <a:bodyPr/>
        <a:lstStyle/>
        <a:p>
          <a:endParaRPr lang="en-US"/>
        </a:p>
      </dgm:t>
    </dgm:pt>
    <dgm:pt modelId="{2832E90F-B8FE-3549-A484-CC30969BBD83}" type="sibTrans" cxnId="{0B906A80-F890-C048-A390-23D306E71F70}">
      <dgm:prSet/>
      <dgm:spPr>
        <a:xfrm>
          <a:off x="6891707" y="3200409"/>
          <a:ext cx="1340811" cy="1150928"/>
        </a:xfrm>
        <a:prstGeom prst="hexagon">
          <a:avLst>
            <a:gd name="adj" fmla="val 25000"/>
            <a:gd name="vf" fmla="val 11547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gm:spPr>
      <dgm:t>
        <a:bodyPr/>
        <a:lstStyle/>
        <a:p>
          <a:endParaRPr lang="en-US"/>
        </a:p>
      </dgm:t>
    </dgm:pt>
    <dgm:pt modelId="{6EDB79BE-4D54-514F-B472-9841084F8D97}">
      <dgm:prSet phldrT="[Text]"/>
      <dgm:spPr>
        <a:xfrm>
          <a:off x="2283080" y="1912413"/>
          <a:ext cx="1340811" cy="1150928"/>
        </a:xfrm>
        <a:solidFill>
          <a:srgbClr val="4472C4">
            <a:hueOff val="0"/>
            <a:satOff val="0"/>
            <a:lumOff val="0"/>
            <a:alphaOff val="0"/>
          </a:srgbClr>
        </a:solidFill>
        <a:ln w="12700" cap="flat" cmpd="sng" algn="ctr">
          <a:solidFill>
            <a:srgbClr val="4472C4">
              <a:hueOff val="0"/>
              <a:satOff val="0"/>
              <a:lumOff val="0"/>
              <a:alphaOff val="0"/>
            </a:srgb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Microbiology</a:t>
          </a:r>
        </a:p>
      </dgm:t>
    </dgm:pt>
    <dgm:pt modelId="{CACD8886-1316-D942-9E6A-A216EB55E47E}" type="parTrans" cxnId="{467A0F3A-EC03-3B4C-B01D-725D43A99430}">
      <dgm:prSet/>
      <dgm:spPr/>
      <dgm:t>
        <a:bodyPr/>
        <a:lstStyle/>
        <a:p>
          <a:endParaRPr lang="en-US"/>
        </a:p>
      </dgm:t>
    </dgm:pt>
    <dgm:pt modelId="{CBD02890-B2D1-5140-930E-6DECB9A1486E}" type="sibTrans" cxnId="{467A0F3A-EC03-3B4C-B01D-725D43A99430}">
      <dgm:prSet/>
      <dgm:spPr/>
      <dgm:t>
        <a:bodyPr/>
        <a:lstStyle/>
        <a:p>
          <a:endParaRPr lang="en-US"/>
        </a:p>
      </dgm:t>
    </dgm:pt>
    <dgm:pt modelId="{C969C22B-D38B-FA4B-AC88-AD4FB53482ED}" type="pres">
      <dgm:prSet presAssocID="{8C6BA41C-83FB-1F42-92BA-9785E4298F5D}" presName="Name0" presStyleCnt="0">
        <dgm:presLayoutVars>
          <dgm:chMax val="21"/>
          <dgm:chPref val="21"/>
        </dgm:presLayoutVars>
      </dgm:prSet>
      <dgm:spPr/>
    </dgm:pt>
    <dgm:pt modelId="{3DFE627D-E2CD-7441-A762-303361B1441E}" type="pres">
      <dgm:prSet presAssocID="{0FDC15CC-070F-1341-8D03-07676C6928FE}" presName="text1" presStyleCnt="0"/>
      <dgm:spPr/>
    </dgm:pt>
    <dgm:pt modelId="{5FFA2EA7-D357-6949-82CD-3935AFC7CA2A}" type="pres">
      <dgm:prSet presAssocID="{0FDC15CC-070F-1341-8D03-07676C6928FE}" presName="textRepeatNode" presStyleLbl="alignNode1" presStyleIdx="0" presStyleCnt="9" custLinFactNeighborX="-75159" custLinFactNeighborY="48191">
        <dgm:presLayoutVars>
          <dgm:chMax val="0"/>
          <dgm:chPref val="0"/>
          <dgm:bulletEnabled val="1"/>
        </dgm:presLayoutVars>
      </dgm:prSet>
      <dgm:spPr/>
    </dgm:pt>
    <dgm:pt modelId="{27B66403-C63F-E448-9642-ED0E99920D90}" type="pres">
      <dgm:prSet presAssocID="{0FDC15CC-070F-1341-8D03-07676C6928FE}" presName="textaccent1" presStyleCnt="0"/>
      <dgm:spPr/>
    </dgm:pt>
    <dgm:pt modelId="{404222EB-D125-1E45-878C-80A55407D86F}" type="pres">
      <dgm:prSet presAssocID="{0FDC15CC-070F-1341-8D03-07676C6928FE}" presName="accentRepeatNode" presStyleLbl="solidAlignAcc1" presStyleIdx="0" presStyleCnt="18" custFlipHor="1" custScaleX="717278" custScaleY="304877" custLinFactX="2262391" custLinFactY="-686406" custLinFactNeighborX="2300000" custLinFactNeighborY="-700000"/>
      <dgm:spPr>
        <a:xfrm>
          <a:off x="2315280" y="2427176"/>
          <a:ext cx="156042" cy="134891"/>
        </a:xfrm>
        <a:prstGeom prst="hexagon">
          <a:avLst>
            <a:gd name="adj" fmla="val 25000"/>
            <a:gd name="vf" fmla="val 115470"/>
          </a:avLst>
        </a:prstGeom>
        <a:solidFill>
          <a:schemeClr val="bg1"/>
        </a:solidFill>
        <a:ln w="12700" cap="flat" cmpd="sng" algn="ctr">
          <a:solidFill>
            <a:schemeClr val="bg1"/>
          </a:solidFill>
          <a:prstDash val="solid"/>
          <a:miter lim="800000"/>
        </a:ln>
        <a:effectLst/>
      </dgm:spPr>
    </dgm:pt>
    <dgm:pt modelId="{5A309F23-2AC0-094F-BA84-2FE309ABD994}" type="pres">
      <dgm:prSet presAssocID="{FF7930AC-9D6A-7A45-81D3-40A32E4124D0}" presName="image1" presStyleCnt="0"/>
      <dgm:spPr/>
    </dgm:pt>
    <dgm:pt modelId="{336E2678-7F64-9740-ABFC-7CF8E7E67D76}" type="pres">
      <dgm:prSet presAssocID="{FF7930AC-9D6A-7A45-81D3-40A32E4124D0}" presName="imageRepeatNode" presStyleLbl="alignAcc1" presStyleIdx="0" presStyleCnt="9" custLinFactY="56219" custLinFactNeighborX="94259" custLinFactNeighborY="100000"/>
      <dgm:spPr/>
    </dgm:pt>
    <dgm:pt modelId="{4C38D7CA-3542-0F46-8830-A3E3EFB3F4C8}" type="pres">
      <dgm:prSet presAssocID="{FF7930AC-9D6A-7A45-81D3-40A32E4124D0}" presName="imageaccent1" presStyleCnt="0"/>
      <dgm:spPr/>
    </dgm:pt>
    <dgm:pt modelId="{5635E2E4-F2C6-0B4C-BA40-BF98296651A9}" type="pres">
      <dgm:prSet presAssocID="{FF7930AC-9D6A-7A45-81D3-40A32E4124D0}" presName="accentRepeatNode" presStyleLbl="solidAlignAcc1" presStyleIdx="1" presStyleCnt="18" custFlipVert="1" custScaleX="186019" custScaleY="135239" custLinFactX="1893509" custLinFactY="-657771" custLinFactNeighborX="1900000" custLinFactNeighborY="-700000"/>
      <dgm:spPr>
        <a:xfrm>
          <a:off x="2047778" y="2274444"/>
          <a:ext cx="156042" cy="134891"/>
        </a:xfrm>
        <a:prstGeom prst="hexagon">
          <a:avLst>
            <a:gd name="adj" fmla="val 25000"/>
            <a:gd name="vf" fmla="val 115470"/>
          </a:avLst>
        </a:prstGeom>
        <a:solidFill>
          <a:schemeClr val="bg1"/>
        </a:solidFill>
        <a:ln w="12700" cap="flat" cmpd="sng" algn="ctr">
          <a:solidFill>
            <a:schemeClr val="bg1"/>
          </a:solidFill>
          <a:prstDash val="solid"/>
          <a:miter lim="800000"/>
        </a:ln>
        <a:effectLst/>
      </dgm:spPr>
    </dgm:pt>
    <dgm:pt modelId="{C2F95F67-1DAB-1F4B-9B06-A1E1750397A1}" type="pres">
      <dgm:prSet presAssocID="{2F62DF29-3D0C-9C41-A882-D1E60B1AB4D2}" presName="text2" presStyleCnt="0"/>
      <dgm:spPr/>
    </dgm:pt>
    <dgm:pt modelId="{6BAB9B38-70D0-1548-8C2E-A09ABA3AA52E}" type="pres">
      <dgm:prSet presAssocID="{2F62DF29-3D0C-9C41-A882-D1E60B1AB4D2}" presName="textRepeatNode" presStyleLbl="alignNode1" presStyleIdx="1" presStyleCnt="9">
        <dgm:presLayoutVars>
          <dgm:chMax val="0"/>
          <dgm:chPref val="0"/>
          <dgm:bulletEnabled val="1"/>
        </dgm:presLayoutVars>
      </dgm:prSet>
      <dgm:spPr/>
    </dgm:pt>
    <dgm:pt modelId="{B39BE64D-033E-4C4F-956E-0542395D1CE2}" type="pres">
      <dgm:prSet presAssocID="{2F62DF29-3D0C-9C41-A882-D1E60B1AB4D2}" presName="textaccent2" presStyleCnt="0"/>
      <dgm:spPr/>
    </dgm:pt>
    <dgm:pt modelId="{3EDB14C2-CA57-7F46-9E33-76B676841298}" type="pres">
      <dgm:prSet presAssocID="{2F62DF29-3D0C-9C41-A882-D1E60B1AB4D2}" presName="accentRepeatNode" presStyleLbl="solidAlignAcc1" presStyleIdx="2" presStyleCnt="18" custLinFactX="200000" custLinFactY="-300000" custLinFactNeighborX="236909" custLinFactNeighborY="-389158"/>
      <dgm:spPr>
        <a:xfrm>
          <a:off x="4359522" y="2268352"/>
          <a:ext cx="156042" cy="134891"/>
        </a:xfrm>
        <a:prstGeom prst="hexagon">
          <a:avLst>
            <a:gd name="adj" fmla="val 25000"/>
            <a:gd name="vf" fmla="val 115470"/>
          </a:avLst>
        </a:prstGeom>
        <a:solidFill>
          <a:schemeClr val="bg1"/>
        </a:solidFill>
        <a:ln w="12700" cap="flat" cmpd="sng" algn="ctr">
          <a:noFill/>
          <a:prstDash val="solid"/>
          <a:miter lim="800000"/>
        </a:ln>
        <a:effectLst/>
      </dgm:spPr>
    </dgm:pt>
    <dgm:pt modelId="{0184749E-35A7-2546-83D4-BE58E6A4966E}" type="pres">
      <dgm:prSet presAssocID="{75FC3CB0-080F-C642-BFDC-1D4F213B9031}" presName="image2" presStyleCnt="0"/>
      <dgm:spPr/>
    </dgm:pt>
    <dgm:pt modelId="{2E8DCF3C-F7CA-DF47-82B6-3A7BD42F5B8E}" type="pres">
      <dgm:prSet presAssocID="{75FC3CB0-080F-C642-BFDC-1D4F213B9031}" presName="imageRepeatNode" presStyleLbl="alignAcc1" presStyleIdx="1" presStyleCnt="9" custLinFactNeighborX="-4303" custLinFactNeighborY="-3357"/>
      <dgm:spPr/>
    </dgm:pt>
    <dgm:pt modelId="{7875EC66-5CCE-3D48-ABA4-A2F69F8A45D0}" type="pres">
      <dgm:prSet presAssocID="{75FC3CB0-080F-C642-BFDC-1D4F213B9031}" presName="imageaccent2" presStyleCnt="0"/>
      <dgm:spPr/>
    </dgm:pt>
    <dgm:pt modelId="{8AF27AD8-72E3-8C4A-B0EA-2816198EE6DF}" type="pres">
      <dgm:prSet presAssocID="{75FC3CB0-080F-C642-BFDC-1D4F213B9031}" presName="accentRepeatNode" presStyleLbl="solidAlignAcc1" presStyleIdx="3" presStyleCnt="18" custLinFactX="100000" custLinFactY="-372897" custLinFactNeighborX="168125" custLinFactNeighborY="-400000"/>
      <dgm:spPr>
        <a:xfrm>
          <a:off x="4622896" y="2422389"/>
          <a:ext cx="156042" cy="134891"/>
        </a:xfrm>
        <a:prstGeom prst="hexagon">
          <a:avLst>
            <a:gd name="adj" fmla="val 25000"/>
            <a:gd name="vf" fmla="val 115470"/>
          </a:avLst>
        </a:prstGeom>
        <a:solidFill>
          <a:schemeClr val="bg1"/>
        </a:solidFill>
        <a:ln w="12700" cap="flat" cmpd="sng" algn="ctr">
          <a:noFill/>
          <a:prstDash val="solid"/>
          <a:miter lim="800000"/>
        </a:ln>
        <a:effectLst/>
      </dgm:spPr>
    </dgm:pt>
    <dgm:pt modelId="{6CBC77D4-AC2D-C942-90DF-3640679BE437}" type="pres">
      <dgm:prSet presAssocID="{390901C0-8177-5146-8B8E-43E4ADD5E035}" presName="text3" presStyleCnt="0"/>
      <dgm:spPr/>
    </dgm:pt>
    <dgm:pt modelId="{2ECA4541-0E48-5345-978D-54674FF40DC1}" type="pres">
      <dgm:prSet presAssocID="{390901C0-8177-5146-8B8E-43E4ADD5E035}" presName="textRepeatNode" presStyleLbl="alignNode1" presStyleIdx="2" presStyleCnt="9" custLinFactX="-53867" custLinFactY="4890" custLinFactNeighborX="-100000" custLinFactNeighborY="100000">
        <dgm:presLayoutVars>
          <dgm:chMax val="0"/>
          <dgm:chPref val="0"/>
          <dgm:bulletEnabled val="1"/>
        </dgm:presLayoutVars>
      </dgm:prSet>
      <dgm:spPr/>
    </dgm:pt>
    <dgm:pt modelId="{657BDA83-E2C6-874B-BC9D-1D7A98126A34}" type="pres">
      <dgm:prSet presAssocID="{390901C0-8177-5146-8B8E-43E4ADD5E035}" presName="textaccent3" presStyleCnt="0"/>
      <dgm:spPr/>
    </dgm:pt>
    <dgm:pt modelId="{61BB4143-912B-1948-BE54-188F016C8BDC}" type="pres">
      <dgm:prSet presAssocID="{390901C0-8177-5146-8B8E-43E4ADD5E035}" presName="accentRepeatNode" presStyleLbl="solidAlignAcc1" presStyleIdx="4" presStyleCnt="18" custLinFactX="11585" custLinFactY="100000" custLinFactNeighborX="100000" custLinFactNeighborY="106871"/>
      <dgm:spPr>
        <a:xfrm>
          <a:off x="3195394" y="655746"/>
          <a:ext cx="156042" cy="134891"/>
        </a:xfrm>
        <a:prstGeom prst="hexagon">
          <a:avLst>
            <a:gd name="adj" fmla="val 25000"/>
            <a:gd name="vf" fmla="val 115470"/>
          </a:avLst>
        </a:prstGeom>
        <a:solidFill>
          <a:schemeClr val="bg1"/>
        </a:solidFill>
        <a:ln w="12700" cap="flat" cmpd="sng" algn="ctr">
          <a:noFill/>
          <a:prstDash val="solid"/>
          <a:miter lim="800000"/>
        </a:ln>
        <a:effectLst/>
      </dgm:spPr>
    </dgm:pt>
    <dgm:pt modelId="{C42ADC87-77A6-1C42-9AE2-3E578BF1FF5F}" type="pres">
      <dgm:prSet presAssocID="{E8E19BC3-B65B-4F46-8E7B-2AC3136256B8}" presName="image3" presStyleCnt="0"/>
      <dgm:spPr/>
    </dgm:pt>
    <dgm:pt modelId="{57EE7AA2-1661-7D48-9CCF-FC08A56D583B}" type="pres">
      <dgm:prSet presAssocID="{E8E19BC3-B65B-4F46-8E7B-2AC3136256B8}" presName="imageRepeatNode" presStyleLbl="alignAcc1" presStyleIdx="2" presStyleCnt="9" custLinFactX="-58644" custLinFactY="11624" custLinFactNeighborX="-100000" custLinFactNeighborY="100000"/>
      <dgm:spPr/>
    </dgm:pt>
    <dgm:pt modelId="{80FDF7B4-BF0D-4743-8BAC-AD13C494C2FB}" type="pres">
      <dgm:prSet presAssocID="{E8E19BC3-B65B-4F46-8E7B-2AC3136256B8}" presName="imageaccent3" presStyleCnt="0"/>
      <dgm:spPr/>
    </dgm:pt>
    <dgm:pt modelId="{F7B80D1E-E51B-6642-A63E-F288236765BA}" type="pres">
      <dgm:prSet presAssocID="{E8E19BC3-B65B-4F46-8E7B-2AC3136256B8}" presName="accentRepeatNode" presStyleLbl="solidAlignAcc1" presStyleIdx="5" presStyleCnt="18" custLinFactX="-100000" custLinFactY="200000" custLinFactNeighborX="-113809" custLinFactNeighborY="242327"/>
      <dgm:spPr>
        <a:xfrm>
          <a:off x="3475280" y="509976"/>
          <a:ext cx="156042" cy="134891"/>
        </a:xfrm>
        <a:prstGeom prst="hexagon">
          <a:avLst>
            <a:gd name="adj" fmla="val 25000"/>
            <a:gd name="vf" fmla="val 115470"/>
          </a:avLst>
        </a:prstGeom>
        <a:noFill/>
        <a:ln w="12700" cap="flat" cmpd="sng" algn="ctr">
          <a:noFill/>
          <a:prstDash val="solid"/>
          <a:miter lim="800000"/>
        </a:ln>
        <a:effectLst/>
      </dgm:spPr>
    </dgm:pt>
    <dgm:pt modelId="{D3498E0D-2355-AA48-90E2-08BA11034D34}" type="pres">
      <dgm:prSet presAssocID="{2343836D-74BE-1740-A2C3-07FB33858EA5}" presName="text4" presStyleCnt="0"/>
      <dgm:spPr/>
    </dgm:pt>
    <dgm:pt modelId="{D6BCDE3A-7594-344D-880D-A74C6DB97DC6}" type="pres">
      <dgm:prSet presAssocID="{2343836D-74BE-1740-A2C3-07FB33858EA5}" presName="textRepeatNode" presStyleLbl="alignNode1" presStyleIdx="3" presStyleCnt="9" custLinFactX="-66596" custLinFactY="8966" custLinFactNeighborX="-100000" custLinFactNeighborY="100000">
        <dgm:presLayoutVars>
          <dgm:chMax val="0"/>
          <dgm:chPref val="0"/>
          <dgm:bulletEnabled val="1"/>
        </dgm:presLayoutVars>
      </dgm:prSet>
      <dgm:spPr/>
    </dgm:pt>
    <dgm:pt modelId="{AAA70620-2703-1647-B966-E16F74972848}" type="pres">
      <dgm:prSet presAssocID="{2343836D-74BE-1740-A2C3-07FB33858EA5}" presName="textaccent4" presStyleCnt="0"/>
      <dgm:spPr/>
    </dgm:pt>
    <dgm:pt modelId="{3DA37A7E-A40C-CF40-ABD4-0BF1017C7B1D}" type="pres">
      <dgm:prSet presAssocID="{2343836D-74BE-1740-A2C3-07FB33858EA5}" presName="accentRepeatNode" presStyleLbl="solidAlignAcc1" presStyleIdx="6" presStyleCnt="18"/>
      <dgm:spPr>
        <a:xfrm>
          <a:off x="5749871" y="1147447"/>
          <a:ext cx="156042" cy="134891"/>
        </a:xfrm>
        <a:prstGeom prst="hexagon">
          <a:avLst>
            <a:gd name="adj" fmla="val 25000"/>
            <a:gd name="vf" fmla="val 115470"/>
          </a:avLst>
        </a:prstGeom>
        <a:solidFill>
          <a:schemeClr val="bg1"/>
        </a:solidFill>
        <a:ln w="12700" cap="flat" cmpd="sng" algn="ctr">
          <a:noFill/>
          <a:prstDash val="solid"/>
          <a:miter lim="800000"/>
        </a:ln>
        <a:effectLst/>
      </dgm:spPr>
    </dgm:pt>
    <dgm:pt modelId="{CC6ECF04-7F0A-5242-8BF6-BA4F18E2C2F7}" type="pres">
      <dgm:prSet presAssocID="{4B2486BB-DCCF-4E4F-A146-F731BB0420F2}" presName="image4" presStyleCnt="0"/>
      <dgm:spPr/>
    </dgm:pt>
    <dgm:pt modelId="{E57C0B97-8946-0C43-9A7B-04DD51C70FDE}" type="pres">
      <dgm:prSet presAssocID="{4B2486BB-DCCF-4E4F-A146-F731BB0420F2}" presName="imageRepeatNode" presStyleLbl="alignAcc1" presStyleIdx="3" presStyleCnt="9" custLinFactNeighborX="-8800" custLinFactNeighborY="2747"/>
      <dgm:spPr/>
    </dgm:pt>
    <dgm:pt modelId="{C871D15D-377B-6A40-B96D-09EFD975CB75}" type="pres">
      <dgm:prSet presAssocID="{4B2486BB-DCCF-4E4F-A146-F731BB0420F2}" presName="imageaccent4" presStyleCnt="0"/>
      <dgm:spPr/>
    </dgm:pt>
    <dgm:pt modelId="{7A819EFF-13FA-1B44-B4C8-360BDE892426}" type="pres">
      <dgm:prSet presAssocID="{4B2486BB-DCCF-4E4F-A146-F731BB0420F2}" presName="accentRepeatNode" presStyleLbl="solidAlignAcc1" presStyleIdx="7" presStyleCnt="18" custLinFactX="-194063" custLinFactY="-32716" custLinFactNeighborX="-200000" custLinFactNeighborY="-100000"/>
      <dgm:spPr>
        <a:xfrm>
          <a:off x="6004988" y="1305401"/>
          <a:ext cx="156042" cy="134891"/>
        </a:xfrm>
        <a:prstGeom prst="hexagon">
          <a:avLst>
            <a:gd name="adj" fmla="val 25000"/>
            <a:gd name="vf" fmla="val 115470"/>
          </a:avLst>
        </a:prstGeom>
        <a:solidFill>
          <a:schemeClr val="bg1"/>
        </a:solidFill>
        <a:ln w="12700" cap="flat" cmpd="sng" algn="ctr">
          <a:noFill/>
          <a:prstDash val="solid"/>
          <a:miter lim="800000"/>
        </a:ln>
        <a:effectLst/>
      </dgm:spPr>
    </dgm:pt>
    <dgm:pt modelId="{E0721E35-0614-824F-A8A4-A22DD267D403}" type="pres">
      <dgm:prSet presAssocID="{9AFC1018-A766-344F-BC8A-BD9878BE81AA}" presName="text5" presStyleCnt="0"/>
      <dgm:spPr/>
    </dgm:pt>
    <dgm:pt modelId="{4AA519CB-F4FC-E84B-A94D-AE8C955F0753}" type="pres">
      <dgm:prSet presAssocID="{9AFC1018-A766-344F-BC8A-BD9878BE81AA}" presName="textRepeatNode" presStyleLbl="alignNode1" presStyleIdx="4" presStyleCnt="9" custLinFactX="50780" custLinFactY="11962" custLinFactNeighborX="100000" custLinFactNeighborY="100000">
        <dgm:presLayoutVars>
          <dgm:chMax val="0"/>
          <dgm:chPref val="0"/>
          <dgm:bulletEnabled val="1"/>
        </dgm:presLayoutVars>
      </dgm:prSet>
      <dgm:spPr/>
    </dgm:pt>
    <dgm:pt modelId="{AFD0CB5A-06FC-844A-A748-C9AEEDB00414}" type="pres">
      <dgm:prSet presAssocID="{9AFC1018-A766-344F-BC8A-BD9878BE81AA}" presName="textaccent5" presStyleCnt="0"/>
      <dgm:spPr/>
    </dgm:pt>
    <dgm:pt modelId="{AE9E151E-1C85-9143-95BC-CC74144475D5}" type="pres">
      <dgm:prSet presAssocID="{9AFC1018-A766-344F-BC8A-BD9878BE81AA}" presName="accentRepeatNode" presStyleLbl="solidAlignAcc1" presStyleIdx="8" presStyleCnt="18"/>
      <dgm:spPr>
        <a:xfrm>
          <a:off x="6903266" y="528252"/>
          <a:ext cx="156042" cy="134891"/>
        </a:xfrm>
        <a:prstGeom prst="hexagon">
          <a:avLst>
            <a:gd name="adj" fmla="val 25000"/>
            <a:gd name="vf" fmla="val 115470"/>
          </a:avLst>
        </a:prstGeom>
        <a:solidFill>
          <a:schemeClr val="bg1"/>
        </a:solidFill>
        <a:ln w="12700" cap="flat" cmpd="sng" algn="ctr">
          <a:noFill/>
          <a:prstDash val="solid"/>
          <a:miter lim="800000"/>
        </a:ln>
        <a:effectLst/>
      </dgm:spPr>
    </dgm:pt>
    <dgm:pt modelId="{89019969-808F-CB4D-9E7D-D91AB47876A0}" type="pres">
      <dgm:prSet presAssocID="{4F87C58A-422D-2F42-917A-419879E794C7}" presName="image5" presStyleCnt="0"/>
      <dgm:spPr/>
    </dgm:pt>
    <dgm:pt modelId="{F89085BA-A3D8-E046-8C66-55933756E093}" type="pres">
      <dgm:prSet presAssocID="{4F87C58A-422D-2F42-917A-419879E794C7}" presName="imageRepeatNode" presStyleLbl="alignAcc1" presStyleIdx="4" presStyleCnt="9" custLinFactX="45343" custLinFactY="7491" custLinFactNeighborX="100000" custLinFactNeighborY="100000"/>
      <dgm:spPr/>
    </dgm:pt>
    <dgm:pt modelId="{9D29FAAD-4410-C14E-905F-348B08438598}" type="pres">
      <dgm:prSet presAssocID="{4F87C58A-422D-2F42-917A-419879E794C7}" presName="imageaccent5" presStyleCnt="0"/>
      <dgm:spPr/>
    </dgm:pt>
    <dgm:pt modelId="{8E52493F-BF61-5E48-90B3-8FD8EB888227}" type="pres">
      <dgm:prSet presAssocID="{4F87C58A-422D-2F42-917A-419879E794C7}" presName="accentRepeatNode" presStyleLbl="solidAlignAcc1" presStyleIdx="9" presStyleCnt="18"/>
      <dgm:spPr>
        <a:xfrm>
          <a:off x="7164988" y="680114"/>
          <a:ext cx="156042" cy="134891"/>
        </a:xfrm>
        <a:prstGeom prst="hexagon">
          <a:avLst>
            <a:gd name="adj" fmla="val 25000"/>
            <a:gd name="vf" fmla="val 115470"/>
          </a:avLst>
        </a:prstGeom>
        <a:solidFill>
          <a:schemeClr val="bg1"/>
        </a:solidFill>
        <a:ln w="12700" cap="flat" cmpd="sng" algn="ctr">
          <a:noFill/>
          <a:prstDash val="solid"/>
          <a:miter lim="800000"/>
        </a:ln>
        <a:effectLst/>
      </dgm:spPr>
    </dgm:pt>
    <dgm:pt modelId="{76DCA9DC-4121-C843-BEFA-9D4A710446CF}" type="pres">
      <dgm:prSet presAssocID="{5D2E3D6F-D710-844A-A1CD-153F26F544DE}" presName="text6" presStyleCnt="0"/>
      <dgm:spPr/>
    </dgm:pt>
    <dgm:pt modelId="{C5DF21B6-A0D3-FC46-8ECE-F9B93BDBC3DC}" type="pres">
      <dgm:prSet presAssocID="{5D2E3D6F-D710-844A-A1CD-153F26F544DE}" presName="textRepeatNode" presStyleLbl="alignNode1" presStyleIdx="5" presStyleCnt="9" custScaleX="100773" custScaleY="92101" custLinFactNeighborX="-95435" custLinFactNeighborY="49294">
        <dgm:presLayoutVars>
          <dgm:chMax val="0"/>
          <dgm:chPref val="0"/>
          <dgm:bulletEnabled val="1"/>
        </dgm:presLayoutVars>
      </dgm:prSet>
      <dgm:spPr/>
    </dgm:pt>
    <dgm:pt modelId="{CE67955C-1729-7B4A-9DCE-746CCF2DF478}" type="pres">
      <dgm:prSet presAssocID="{5D2E3D6F-D710-844A-A1CD-153F26F544DE}" presName="textaccent6" presStyleCnt="0"/>
      <dgm:spPr/>
    </dgm:pt>
    <dgm:pt modelId="{EBC628CB-494A-2F40-8497-21101D4EF297}" type="pres">
      <dgm:prSet presAssocID="{5D2E3D6F-D710-844A-A1CD-153F26F544DE}" presName="accentRepeatNode" presStyleLbl="solidAlignAcc1" presStyleIdx="10" presStyleCnt="18" custScaleX="114749" custScaleY="113318" custLinFactX="-400000" custLinFactY="-800000" custLinFactNeighborX="-422541" custLinFactNeighborY="-807035"/>
      <dgm:spPr>
        <a:xfrm>
          <a:off x="7163337" y="2933236"/>
          <a:ext cx="156042" cy="134891"/>
        </a:xfrm>
        <a:prstGeom prst="hexagon">
          <a:avLst>
            <a:gd name="adj" fmla="val 25000"/>
            <a:gd name="vf" fmla="val 115470"/>
          </a:avLst>
        </a:prstGeom>
        <a:solidFill>
          <a:schemeClr val="bg1"/>
        </a:solidFill>
        <a:ln w="12700" cap="flat" cmpd="sng" algn="ctr">
          <a:noFill/>
          <a:prstDash val="solid"/>
          <a:miter lim="800000"/>
        </a:ln>
        <a:effectLst/>
      </dgm:spPr>
    </dgm:pt>
    <dgm:pt modelId="{32DC8CF0-1DB4-A44C-BC62-0A7E0F5124FD}" type="pres">
      <dgm:prSet presAssocID="{58F3A837-A70F-E94E-86C8-B7517EEC4E12}" presName="image6" presStyleCnt="0"/>
      <dgm:spPr/>
    </dgm:pt>
    <dgm:pt modelId="{71FBF80F-C695-294B-BB95-E9BEAE98CB1E}" type="pres">
      <dgm:prSet presAssocID="{58F3A837-A70F-E94E-86C8-B7517EEC4E12}" presName="imageRepeatNode" presStyleLbl="alignAcc1" presStyleIdx="5" presStyleCnt="9" custLinFactNeighborX="72044" custLinFactNeighborY="-55996"/>
      <dgm:spPr/>
    </dgm:pt>
    <dgm:pt modelId="{68D42AE6-0283-044F-97FB-F39DA8199B61}" type="pres">
      <dgm:prSet presAssocID="{58F3A837-A70F-E94E-86C8-B7517EEC4E12}" presName="imageaccent6" presStyleCnt="0"/>
      <dgm:spPr/>
    </dgm:pt>
    <dgm:pt modelId="{068756BC-22CF-5B48-AF7F-9835AA1DC2B6}" type="pres">
      <dgm:prSet presAssocID="{58F3A837-A70F-E94E-86C8-B7517EEC4E12}" presName="accentRepeatNode" presStyleLbl="solidAlignAcc1" presStyleIdx="11" presStyleCnt="18" custLinFactX="-140632" custLinFactY="307559" custLinFactNeighborX="-200000" custLinFactNeighborY="400000"/>
      <dgm:spPr>
        <a:xfrm>
          <a:off x="6914825" y="3060296"/>
          <a:ext cx="156042" cy="134891"/>
        </a:xfrm>
        <a:prstGeom prst="hexagon">
          <a:avLst>
            <a:gd name="adj" fmla="val 25000"/>
            <a:gd name="vf" fmla="val 115470"/>
          </a:avLst>
        </a:prstGeom>
        <a:solidFill>
          <a:schemeClr val="bg1"/>
        </a:solidFill>
        <a:ln w="12700" cap="flat" cmpd="sng" algn="ctr">
          <a:noFill/>
          <a:prstDash val="solid"/>
          <a:miter lim="800000"/>
        </a:ln>
        <a:effectLst/>
      </dgm:spPr>
    </dgm:pt>
    <dgm:pt modelId="{8C43467F-922A-D34E-A0AC-31B9E4585A37}" type="pres">
      <dgm:prSet presAssocID="{493B8AC7-964E-9D42-9126-214730616A33}" presName="text7" presStyleCnt="0"/>
      <dgm:spPr/>
    </dgm:pt>
    <dgm:pt modelId="{F074DB33-823D-F34F-9513-A378C8AB21EE}" type="pres">
      <dgm:prSet presAssocID="{493B8AC7-964E-9D42-9126-214730616A33}" presName="textRepeatNode" presStyleLbl="alignNode1" presStyleIdx="6" presStyleCnt="9" custLinFactNeighborX="264" custLinFactNeighborY="-6438">
        <dgm:presLayoutVars>
          <dgm:chMax val="0"/>
          <dgm:chPref val="0"/>
          <dgm:bulletEnabled val="1"/>
        </dgm:presLayoutVars>
      </dgm:prSet>
      <dgm:spPr/>
    </dgm:pt>
    <dgm:pt modelId="{33E8D8EA-EF89-A646-854F-D0B434A3D5EF}" type="pres">
      <dgm:prSet presAssocID="{493B8AC7-964E-9D42-9126-214730616A33}" presName="textaccent7" presStyleCnt="0"/>
      <dgm:spPr/>
    </dgm:pt>
    <dgm:pt modelId="{D51766BB-ADAB-B34B-93B2-E1C16EF3954E}" type="pres">
      <dgm:prSet presAssocID="{493B8AC7-964E-9D42-9126-214730616A33}" presName="accentRepeatNode" presStyleLbl="solidAlignAcc1" presStyleIdx="12" presStyleCnt="18" custLinFactX="100000" custLinFactY="275017" custLinFactNeighborX="190722" custLinFactNeighborY="300000"/>
      <dgm:spPr>
        <a:xfrm>
          <a:off x="3474454" y="3058120"/>
          <a:ext cx="156042" cy="134891"/>
        </a:xfrm>
        <a:prstGeom prst="hexagon">
          <a:avLst>
            <a:gd name="adj" fmla="val 25000"/>
            <a:gd name="vf" fmla="val 115470"/>
          </a:avLst>
        </a:prstGeom>
        <a:solidFill>
          <a:schemeClr val="bg1"/>
        </a:solidFill>
        <a:ln w="12700" cap="flat" cmpd="sng" algn="ctr">
          <a:noFill/>
          <a:prstDash val="solid"/>
          <a:miter lim="800000"/>
        </a:ln>
        <a:effectLst/>
      </dgm:spPr>
    </dgm:pt>
    <dgm:pt modelId="{A15934F2-2F29-1C45-805F-0D6553DE395B}" type="pres">
      <dgm:prSet presAssocID="{B2810C05-686D-E540-97FC-2BD89DA49F05}" presName="image7" presStyleCnt="0"/>
      <dgm:spPr/>
    </dgm:pt>
    <dgm:pt modelId="{677B6AD7-4F0E-3849-9295-CF29D64216D8}" type="pres">
      <dgm:prSet presAssocID="{B2810C05-686D-E540-97FC-2BD89DA49F05}" presName="imageRepeatNode" presStyleLbl="alignAcc1" presStyleIdx="6" presStyleCnt="9" custLinFactX="67373" custLinFactNeighborX="100000" custLinFactNeighborY="-11019"/>
      <dgm:spPr/>
    </dgm:pt>
    <dgm:pt modelId="{1E6A06AC-C457-9F44-87E6-C5CC5631B96C}" type="pres">
      <dgm:prSet presAssocID="{B2810C05-686D-E540-97FC-2BD89DA49F05}" presName="imageaccent7" presStyleCnt="0"/>
      <dgm:spPr/>
    </dgm:pt>
    <dgm:pt modelId="{89D55C62-1828-2B41-B3BC-135197855B4A}" type="pres">
      <dgm:prSet presAssocID="{B2810C05-686D-E540-97FC-2BD89DA49F05}" presName="accentRepeatNode" presStyleLbl="solidAlignAcc1" presStyleIdx="13" presStyleCnt="18" custLinFactX="200000" custLinFactY="217765" custLinFactNeighborX="258696" custLinFactNeighborY="300000"/>
      <dgm:spPr>
        <a:xfrm>
          <a:off x="3194568" y="3203890"/>
          <a:ext cx="156042" cy="134891"/>
        </a:xfrm>
        <a:prstGeom prst="hexagon">
          <a:avLst>
            <a:gd name="adj" fmla="val 25000"/>
            <a:gd name="vf" fmla="val 115470"/>
          </a:avLst>
        </a:prstGeom>
        <a:solidFill>
          <a:schemeClr val="bg1"/>
        </a:solidFill>
        <a:ln w="12700" cap="flat" cmpd="sng" algn="ctr">
          <a:noFill/>
          <a:prstDash val="solid"/>
          <a:miter lim="800000"/>
        </a:ln>
        <a:effectLst/>
      </dgm:spPr>
    </dgm:pt>
    <dgm:pt modelId="{3CC3625F-81BF-8E46-9EC1-1BB2D8F9A554}" type="pres">
      <dgm:prSet presAssocID="{6C3D306F-2CE2-8C42-95DC-6CEC635EFA16}" presName="text8" presStyleCnt="0"/>
      <dgm:spPr/>
    </dgm:pt>
    <dgm:pt modelId="{605F50BA-C662-D446-8BE6-4B856390B454}" type="pres">
      <dgm:prSet presAssocID="{6C3D306F-2CE2-8C42-95DC-6CEC635EFA16}" presName="textRepeatNode" presStyleLbl="alignNode1" presStyleIdx="7" presStyleCnt="9" custLinFactNeighborX="-18693" custLinFactNeighborY="-4641">
        <dgm:presLayoutVars>
          <dgm:chMax val="0"/>
          <dgm:chPref val="0"/>
          <dgm:bulletEnabled val="1"/>
        </dgm:presLayoutVars>
      </dgm:prSet>
      <dgm:spPr/>
    </dgm:pt>
    <dgm:pt modelId="{45739B3B-0B21-D848-B924-D6AF4C21F3FD}" type="pres">
      <dgm:prSet presAssocID="{6C3D306F-2CE2-8C42-95DC-6CEC635EFA16}" presName="textaccent8" presStyleCnt="0"/>
      <dgm:spPr/>
    </dgm:pt>
    <dgm:pt modelId="{B321DCFE-DDA3-224F-8C3A-EE564F5F4DFB}" type="pres">
      <dgm:prSet presAssocID="{6C3D306F-2CE2-8C42-95DC-6CEC635EFA16}" presName="accentRepeatNode" presStyleLbl="solidAlignAcc1" presStyleIdx="14" presStyleCnt="18" custLinFactX="58376" custLinFactY="74832" custLinFactNeighborX="100000" custLinFactNeighborY="100000"/>
      <dgm:spPr>
        <a:xfrm>
          <a:off x="8310953" y="3578105"/>
          <a:ext cx="156042" cy="134891"/>
        </a:xfrm>
        <a:prstGeom prst="hexagon">
          <a:avLst>
            <a:gd name="adj" fmla="val 25000"/>
            <a:gd name="vf" fmla="val 115470"/>
          </a:avLst>
        </a:prstGeom>
        <a:noFill/>
        <a:ln w="12700" cap="flat" cmpd="sng" algn="ctr">
          <a:noFill/>
          <a:prstDash val="solid"/>
          <a:miter lim="800000"/>
        </a:ln>
        <a:effectLst/>
      </dgm:spPr>
    </dgm:pt>
    <dgm:pt modelId="{0399FE3C-A7F3-7947-93ED-DCB044E0F2E9}" type="pres">
      <dgm:prSet presAssocID="{2832E90F-B8FE-3549-A484-CC30969BBD83}" presName="image8" presStyleCnt="0"/>
      <dgm:spPr/>
    </dgm:pt>
    <dgm:pt modelId="{901042E4-A6C8-8746-B410-C6E778875932}" type="pres">
      <dgm:prSet presAssocID="{2832E90F-B8FE-3549-A484-CC30969BBD83}" presName="imageRepeatNode" presStyleLbl="alignAcc1" presStyleIdx="7" presStyleCnt="9" custLinFactNeighborX="-12453" custLinFactNeighborY="-9155"/>
      <dgm:spPr/>
    </dgm:pt>
    <dgm:pt modelId="{B378FFEA-1C74-AA40-B2B2-F22A5B654301}" type="pres">
      <dgm:prSet presAssocID="{2832E90F-B8FE-3549-A484-CC30969BBD83}" presName="imageaccent8" presStyleCnt="0"/>
      <dgm:spPr/>
    </dgm:pt>
    <dgm:pt modelId="{5C4CA30C-FE9D-CE42-8274-B0FA1C065D71}" type="pres">
      <dgm:prSet presAssocID="{2832E90F-B8FE-3549-A484-CC30969BBD83}" presName="accentRepeatNode" presStyleLbl="solidAlignAcc1" presStyleIdx="15" presStyleCnt="18" custLinFactX="100000" custLinFactY="70579" custLinFactNeighborX="129646" custLinFactNeighborY="100000"/>
      <dgm:spPr>
        <a:xfrm>
          <a:off x="8062440" y="3705599"/>
          <a:ext cx="156042" cy="134891"/>
        </a:xfrm>
        <a:prstGeom prst="hexagon">
          <a:avLst>
            <a:gd name="adj" fmla="val 25000"/>
            <a:gd name="vf" fmla="val 115470"/>
          </a:avLst>
        </a:prstGeom>
        <a:solidFill>
          <a:schemeClr val="bg1"/>
        </a:solidFill>
        <a:ln w="12700" cap="flat" cmpd="sng" algn="ctr">
          <a:noFill/>
          <a:prstDash val="solid"/>
          <a:miter lim="800000"/>
        </a:ln>
        <a:effectLst/>
      </dgm:spPr>
    </dgm:pt>
    <dgm:pt modelId="{31CC2C8D-A5F0-254B-9A2C-FD322F406688}" type="pres">
      <dgm:prSet presAssocID="{6EDB79BE-4D54-514F-B472-9841084F8D97}" presName="text9" presStyleCnt="0"/>
      <dgm:spPr/>
    </dgm:pt>
    <dgm:pt modelId="{80E65409-4553-F847-9FD3-F0E3D7D59176}" type="pres">
      <dgm:prSet presAssocID="{6EDB79BE-4D54-514F-B472-9841084F8D97}" presName="textRepeatNode" presStyleLbl="alignNode1" presStyleIdx="8" presStyleCnt="9" custLinFactX="-287873" custLinFactY="100000" custLinFactNeighborX="-300000" custLinFactNeighborY="162806">
        <dgm:presLayoutVars>
          <dgm:chMax val="0"/>
          <dgm:chPref val="0"/>
          <dgm:bulletEnabled val="1"/>
        </dgm:presLayoutVars>
      </dgm:prSet>
      <dgm:spPr>
        <a:prstGeom prst="hexagon">
          <a:avLst>
            <a:gd name="adj" fmla="val 25000"/>
            <a:gd name="vf" fmla="val 115470"/>
          </a:avLst>
        </a:prstGeom>
      </dgm:spPr>
    </dgm:pt>
    <dgm:pt modelId="{400F8BAF-929E-5849-A253-6C24B387C373}" type="pres">
      <dgm:prSet presAssocID="{6EDB79BE-4D54-514F-B472-9841084F8D97}" presName="textaccent9" presStyleCnt="0"/>
      <dgm:spPr/>
    </dgm:pt>
    <dgm:pt modelId="{BC1BAB8F-D3EA-7D44-A838-DE68DF24E815}" type="pres">
      <dgm:prSet presAssocID="{6EDB79BE-4D54-514F-B472-9841084F8D97}" presName="accentRepeatNode" presStyleLbl="solidAlignAcc1" presStyleIdx="16" presStyleCnt="18"/>
      <dgm:spPr>
        <a:solidFill>
          <a:schemeClr val="bg1"/>
        </a:solidFill>
        <a:ln>
          <a:noFill/>
        </a:ln>
      </dgm:spPr>
    </dgm:pt>
    <dgm:pt modelId="{CA119A44-98BD-8E4A-B9CD-C54F886821C5}" type="pres">
      <dgm:prSet presAssocID="{CBD02890-B2D1-5140-930E-6DECB9A1486E}" presName="image9" presStyleCnt="0"/>
      <dgm:spPr/>
    </dgm:pt>
    <dgm:pt modelId="{F6B6339C-E4C5-7140-A20B-F9D89EF8BA2A}" type="pres">
      <dgm:prSet presAssocID="{CBD02890-B2D1-5140-930E-6DECB9A1486E}" presName="imageRepeatNode" presStyleLbl="alignAcc1" presStyleIdx="8" presStyleCnt="9" custLinFactY="54555" custLinFactNeighborX="59391" custLinFactNeighborY="100000"/>
      <dgm:spPr/>
    </dgm:pt>
    <dgm:pt modelId="{664206F6-17A6-7045-9B37-F68E7DB691CC}" type="pres">
      <dgm:prSet presAssocID="{CBD02890-B2D1-5140-930E-6DECB9A1486E}" presName="imageaccent9" presStyleCnt="0"/>
      <dgm:spPr/>
    </dgm:pt>
    <dgm:pt modelId="{0A0223C5-BF44-094A-9246-1838B797B39F}" type="pres">
      <dgm:prSet presAssocID="{CBD02890-B2D1-5140-930E-6DECB9A1486E}" presName="accentRepeatNode" presStyleLbl="solidAlignAcc1" presStyleIdx="17" presStyleCnt="18" custLinFactX="100000" custLinFactY="-71226" custLinFactNeighborX="193919" custLinFactNeighborY="-100000"/>
      <dgm:spPr>
        <a:solidFill>
          <a:schemeClr val="bg1"/>
        </a:solidFill>
        <a:ln>
          <a:noFill/>
        </a:ln>
      </dgm:spPr>
    </dgm:pt>
  </dgm:ptLst>
  <dgm:cxnLst>
    <dgm:cxn modelId="{DFAF6709-81BB-F440-AE0D-27EE54F265E8}" srcId="{8C6BA41C-83FB-1F42-92BA-9785E4298F5D}" destId="{0FDC15CC-070F-1341-8D03-07676C6928FE}" srcOrd="0" destOrd="0" parTransId="{5968F3E7-92AA-AC4E-BF1D-CC1F9C9F643C}" sibTransId="{FF7930AC-9D6A-7A45-81D3-40A32E4124D0}"/>
    <dgm:cxn modelId="{67D0F60A-1E3B-514E-867C-1E626A3699D8}" srcId="{8C6BA41C-83FB-1F42-92BA-9785E4298F5D}" destId="{493B8AC7-964E-9D42-9126-214730616A33}" srcOrd="6" destOrd="0" parTransId="{F4AE55EB-8287-C04C-9B1C-E3292CA39ED7}" sibTransId="{B2810C05-686D-E540-97FC-2BD89DA49F05}"/>
    <dgm:cxn modelId="{A2CEEA2D-7A78-E047-B4F3-68E16517F4F7}" type="presOf" srcId="{9AFC1018-A766-344F-BC8A-BD9878BE81AA}" destId="{4AA519CB-F4FC-E84B-A94D-AE8C955F0753}" srcOrd="0" destOrd="0" presId="urn:microsoft.com/office/officeart/2008/layout/HexagonCluster"/>
    <dgm:cxn modelId="{63B9FC2F-4EB1-B94C-84CE-A322CBAA82AF}" type="presOf" srcId="{6EDB79BE-4D54-514F-B472-9841084F8D97}" destId="{80E65409-4553-F847-9FD3-F0E3D7D59176}" srcOrd="0" destOrd="0" presId="urn:microsoft.com/office/officeart/2008/layout/HexagonCluster"/>
    <dgm:cxn modelId="{3613B736-F9BB-8743-B2ED-F4C53991DC0E}" type="presOf" srcId="{E8E19BC3-B65B-4F46-8E7B-2AC3136256B8}" destId="{57EE7AA2-1661-7D48-9CCF-FC08A56D583B}" srcOrd="0" destOrd="0" presId="urn:microsoft.com/office/officeart/2008/layout/HexagonCluster"/>
    <dgm:cxn modelId="{C578E238-132E-2344-B30B-C4564D3A2FA5}" srcId="{8C6BA41C-83FB-1F42-92BA-9785E4298F5D}" destId="{2343836D-74BE-1740-A2C3-07FB33858EA5}" srcOrd="3" destOrd="0" parTransId="{8B4866AB-58B6-E14B-B18F-B81C8BA2D367}" sibTransId="{4B2486BB-DCCF-4E4F-A146-F731BB0420F2}"/>
    <dgm:cxn modelId="{467A0F3A-EC03-3B4C-B01D-725D43A99430}" srcId="{8C6BA41C-83FB-1F42-92BA-9785E4298F5D}" destId="{6EDB79BE-4D54-514F-B472-9841084F8D97}" srcOrd="8" destOrd="0" parTransId="{CACD8886-1316-D942-9E6A-A216EB55E47E}" sibTransId="{CBD02890-B2D1-5140-930E-6DECB9A1486E}"/>
    <dgm:cxn modelId="{2819B14C-BED9-A94B-A9D9-6BA310ED043E}" type="presOf" srcId="{2F62DF29-3D0C-9C41-A882-D1E60B1AB4D2}" destId="{6BAB9B38-70D0-1548-8C2E-A09ABA3AA52E}" srcOrd="0" destOrd="0" presId="urn:microsoft.com/office/officeart/2008/layout/HexagonCluster"/>
    <dgm:cxn modelId="{70141F5F-7AF3-C944-98A8-70975EDBC822}" srcId="{8C6BA41C-83FB-1F42-92BA-9785E4298F5D}" destId="{9AFC1018-A766-344F-BC8A-BD9878BE81AA}" srcOrd="4" destOrd="0" parTransId="{EA270003-6876-5A46-BB3B-2476C5CEF7AE}" sibTransId="{4F87C58A-422D-2F42-917A-419879E794C7}"/>
    <dgm:cxn modelId="{687E836E-F331-614E-8F2F-1B1A94DFC5AD}" type="presOf" srcId="{2832E90F-B8FE-3549-A484-CC30969BBD83}" destId="{901042E4-A6C8-8746-B410-C6E778875932}" srcOrd="0" destOrd="0" presId="urn:microsoft.com/office/officeart/2008/layout/HexagonCluster"/>
    <dgm:cxn modelId="{FFC74070-5E71-7B42-84BC-72EAEE51FC5C}" type="presOf" srcId="{5D2E3D6F-D710-844A-A1CD-153F26F544DE}" destId="{C5DF21B6-A0D3-FC46-8ECE-F9B93BDBC3DC}" srcOrd="0" destOrd="0" presId="urn:microsoft.com/office/officeart/2008/layout/HexagonCluster"/>
    <dgm:cxn modelId="{49D30B71-7E5A-734B-A376-9E55EF0B607E}" type="presOf" srcId="{8C6BA41C-83FB-1F42-92BA-9785E4298F5D}" destId="{C969C22B-D38B-FA4B-AC88-AD4FB53482ED}" srcOrd="0" destOrd="0" presId="urn:microsoft.com/office/officeart/2008/layout/HexagonCluster"/>
    <dgm:cxn modelId="{CF8A997C-F47C-454E-B98C-9A8B0516E212}" srcId="{8C6BA41C-83FB-1F42-92BA-9785E4298F5D}" destId="{5D2E3D6F-D710-844A-A1CD-153F26F544DE}" srcOrd="5" destOrd="0" parTransId="{7921A30B-448E-DE44-A2C1-92DE46B47C89}" sibTransId="{58F3A837-A70F-E94E-86C8-B7517EEC4E12}"/>
    <dgm:cxn modelId="{A1FED57C-BFA4-A24F-85B3-823044D40BE1}" srcId="{8C6BA41C-83FB-1F42-92BA-9785E4298F5D}" destId="{390901C0-8177-5146-8B8E-43E4ADD5E035}" srcOrd="2" destOrd="0" parTransId="{70498EBB-69A2-D249-B342-BB2EE6CE9558}" sibTransId="{E8E19BC3-B65B-4F46-8E7B-2AC3136256B8}"/>
    <dgm:cxn modelId="{0B906A80-F890-C048-A390-23D306E71F70}" srcId="{8C6BA41C-83FB-1F42-92BA-9785E4298F5D}" destId="{6C3D306F-2CE2-8C42-95DC-6CEC635EFA16}" srcOrd="7" destOrd="0" parTransId="{535EE4C8-102A-A740-A800-BB840A73E113}" sibTransId="{2832E90F-B8FE-3549-A484-CC30969BBD83}"/>
    <dgm:cxn modelId="{8F220788-1D04-1F44-BC08-8B6A6849E24E}" type="presOf" srcId="{390901C0-8177-5146-8B8E-43E4ADD5E035}" destId="{2ECA4541-0E48-5345-978D-54674FF40DC1}" srcOrd="0" destOrd="0" presId="urn:microsoft.com/office/officeart/2008/layout/HexagonCluster"/>
    <dgm:cxn modelId="{49893A8E-8CA8-A545-B0B6-FD967AB29E55}" type="presOf" srcId="{6C3D306F-2CE2-8C42-95DC-6CEC635EFA16}" destId="{605F50BA-C662-D446-8BE6-4B856390B454}" srcOrd="0" destOrd="0" presId="urn:microsoft.com/office/officeart/2008/layout/HexagonCluster"/>
    <dgm:cxn modelId="{311F6895-0010-7140-A3D4-4EDCA6BB35FA}" type="presOf" srcId="{493B8AC7-964E-9D42-9126-214730616A33}" destId="{F074DB33-823D-F34F-9513-A378C8AB21EE}" srcOrd="0" destOrd="0" presId="urn:microsoft.com/office/officeart/2008/layout/HexagonCluster"/>
    <dgm:cxn modelId="{7623DB9E-D76B-9243-A4AF-F76D61D08DCA}" srcId="{8C6BA41C-83FB-1F42-92BA-9785E4298F5D}" destId="{2F62DF29-3D0C-9C41-A882-D1E60B1AB4D2}" srcOrd="1" destOrd="0" parTransId="{81E232B7-D5E5-984E-B749-7899FFD0265D}" sibTransId="{75FC3CB0-080F-C642-BFDC-1D4F213B9031}"/>
    <dgm:cxn modelId="{2A81E4B4-E53B-C54F-9FF3-D52BED88A632}" type="presOf" srcId="{2343836D-74BE-1740-A2C3-07FB33858EA5}" destId="{D6BCDE3A-7594-344D-880D-A74C6DB97DC6}" srcOrd="0" destOrd="0" presId="urn:microsoft.com/office/officeart/2008/layout/HexagonCluster"/>
    <dgm:cxn modelId="{64032CBF-581B-DE45-92E4-83B148DCB2C8}" type="presOf" srcId="{0FDC15CC-070F-1341-8D03-07676C6928FE}" destId="{5FFA2EA7-D357-6949-82CD-3935AFC7CA2A}" srcOrd="0" destOrd="0" presId="urn:microsoft.com/office/officeart/2008/layout/HexagonCluster"/>
    <dgm:cxn modelId="{073D9ED3-B8D9-D244-BF18-AA949BF74D9B}" type="presOf" srcId="{75FC3CB0-080F-C642-BFDC-1D4F213B9031}" destId="{2E8DCF3C-F7CA-DF47-82B6-3A7BD42F5B8E}" srcOrd="0" destOrd="0" presId="urn:microsoft.com/office/officeart/2008/layout/HexagonCluster"/>
    <dgm:cxn modelId="{50126DDB-8612-3C41-917A-75D68F4D4183}" type="presOf" srcId="{4B2486BB-DCCF-4E4F-A146-F731BB0420F2}" destId="{E57C0B97-8946-0C43-9A7B-04DD51C70FDE}" srcOrd="0" destOrd="0" presId="urn:microsoft.com/office/officeart/2008/layout/HexagonCluster"/>
    <dgm:cxn modelId="{A66196E3-5136-E44D-9121-495732A973FC}" type="presOf" srcId="{B2810C05-686D-E540-97FC-2BD89DA49F05}" destId="{677B6AD7-4F0E-3849-9295-CF29D64216D8}" srcOrd="0" destOrd="0" presId="urn:microsoft.com/office/officeart/2008/layout/HexagonCluster"/>
    <dgm:cxn modelId="{30857DE7-C18B-7A45-823C-0E4FE8C9662E}" type="presOf" srcId="{4F87C58A-422D-2F42-917A-419879E794C7}" destId="{F89085BA-A3D8-E046-8C66-55933756E093}" srcOrd="0" destOrd="0" presId="urn:microsoft.com/office/officeart/2008/layout/HexagonCluster"/>
    <dgm:cxn modelId="{59DCFFEA-3C16-9F41-976C-35A1A650FA39}" type="presOf" srcId="{FF7930AC-9D6A-7A45-81D3-40A32E4124D0}" destId="{336E2678-7F64-9740-ABFC-7CF8E7E67D76}" srcOrd="0" destOrd="0" presId="urn:microsoft.com/office/officeart/2008/layout/HexagonCluster"/>
    <dgm:cxn modelId="{76306FF2-574B-5C4D-9F03-FE810A24287B}" type="presOf" srcId="{58F3A837-A70F-E94E-86C8-B7517EEC4E12}" destId="{71FBF80F-C695-294B-BB95-E9BEAE98CB1E}" srcOrd="0" destOrd="0" presId="urn:microsoft.com/office/officeart/2008/layout/HexagonCluster"/>
    <dgm:cxn modelId="{D3DF50F7-BE35-AC48-B842-4DD6A74E4490}" type="presOf" srcId="{CBD02890-B2D1-5140-930E-6DECB9A1486E}" destId="{F6B6339C-E4C5-7140-A20B-F9D89EF8BA2A}" srcOrd="0" destOrd="0" presId="urn:microsoft.com/office/officeart/2008/layout/HexagonCluster"/>
    <dgm:cxn modelId="{8533485F-07A1-584B-9588-779AF607EFA9}" type="presParOf" srcId="{C969C22B-D38B-FA4B-AC88-AD4FB53482ED}" destId="{3DFE627D-E2CD-7441-A762-303361B1441E}" srcOrd="0" destOrd="0" presId="urn:microsoft.com/office/officeart/2008/layout/HexagonCluster"/>
    <dgm:cxn modelId="{C700D41B-8C3C-144C-883C-4328A94CD6F8}" type="presParOf" srcId="{3DFE627D-E2CD-7441-A762-303361B1441E}" destId="{5FFA2EA7-D357-6949-82CD-3935AFC7CA2A}" srcOrd="0" destOrd="0" presId="urn:microsoft.com/office/officeart/2008/layout/HexagonCluster"/>
    <dgm:cxn modelId="{5334CC1F-C754-E34E-8032-0BA70440B6BC}" type="presParOf" srcId="{C969C22B-D38B-FA4B-AC88-AD4FB53482ED}" destId="{27B66403-C63F-E448-9642-ED0E99920D90}" srcOrd="1" destOrd="0" presId="urn:microsoft.com/office/officeart/2008/layout/HexagonCluster"/>
    <dgm:cxn modelId="{1F5335B0-909F-C94A-A7F3-F746324B883A}" type="presParOf" srcId="{27B66403-C63F-E448-9642-ED0E99920D90}" destId="{404222EB-D125-1E45-878C-80A55407D86F}" srcOrd="0" destOrd="0" presId="urn:microsoft.com/office/officeart/2008/layout/HexagonCluster"/>
    <dgm:cxn modelId="{977D7BF4-2328-6F41-858E-41083D51D7B2}" type="presParOf" srcId="{C969C22B-D38B-FA4B-AC88-AD4FB53482ED}" destId="{5A309F23-2AC0-094F-BA84-2FE309ABD994}" srcOrd="2" destOrd="0" presId="urn:microsoft.com/office/officeart/2008/layout/HexagonCluster"/>
    <dgm:cxn modelId="{AE06037B-F2E3-F94F-979C-90CFBA1234FF}" type="presParOf" srcId="{5A309F23-2AC0-094F-BA84-2FE309ABD994}" destId="{336E2678-7F64-9740-ABFC-7CF8E7E67D76}" srcOrd="0" destOrd="0" presId="urn:microsoft.com/office/officeart/2008/layout/HexagonCluster"/>
    <dgm:cxn modelId="{CDC59C3A-4594-BB4C-A912-7B8750438E2E}" type="presParOf" srcId="{C969C22B-D38B-FA4B-AC88-AD4FB53482ED}" destId="{4C38D7CA-3542-0F46-8830-A3E3EFB3F4C8}" srcOrd="3" destOrd="0" presId="urn:microsoft.com/office/officeart/2008/layout/HexagonCluster"/>
    <dgm:cxn modelId="{815F3024-E6E0-7C4D-8DD8-04CE1C6D570B}" type="presParOf" srcId="{4C38D7CA-3542-0F46-8830-A3E3EFB3F4C8}" destId="{5635E2E4-F2C6-0B4C-BA40-BF98296651A9}" srcOrd="0" destOrd="0" presId="urn:microsoft.com/office/officeart/2008/layout/HexagonCluster"/>
    <dgm:cxn modelId="{E67472FD-8ACC-8240-9764-58E7DC016E20}" type="presParOf" srcId="{C969C22B-D38B-FA4B-AC88-AD4FB53482ED}" destId="{C2F95F67-1DAB-1F4B-9B06-A1E1750397A1}" srcOrd="4" destOrd="0" presId="urn:microsoft.com/office/officeart/2008/layout/HexagonCluster"/>
    <dgm:cxn modelId="{007ABAC3-6EF0-6347-843D-B91D1AB64F08}" type="presParOf" srcId="{C2F95F67-1DAB-1F4B-9B06-A1E1750397A1}" destId="{6BAB9B38-70D0-1548-8C2E-A09ABA3AA52E}" srcOrd="0" destOrd="0" presId="urn:microsoft.com/office/officeart/2008/layout/HexagonCluster"/>
    <dgm:cxn modelId="{A813040D-8232-904F-84A0-E93D7D86DF1C}" type="presParOf" srcId="{C969C22B-D38B-FA4B-AC88-AD4FB53482ED}" destId="{B39BE64D-033E-4C4F-956E-0542395D1CE2}" srcOrd="5" destOrd="0" presId="urn:microsoft.com/office/officeart/2008/layout/HexagonCluster"/>
    <dgm:cxn modelId="{6D4D0311-34F2-4B4B-A404-DF1946182EAD}" type="presParOf" srcId="{B39BE64D-033E-4C4F-956E-0542395D1CE2}" destId="{3EDB14C2-CA57-7F46-9E33-76B676841298}" srcOrd="0" destOrd="0" presId="urn:microsoft.com/office/officeart/2008/layout/HexagonCluster"/>
    <dgm:cxn modelId="{AB1F3FF9-E94B-4E47-A0C0-284A5D635944}" type="presParOf" srcId="{C969C22B-D38B-FA4B-AC88-AD4FB53482ED}" destId="{0184749E-35A7-2546-83D4-BE58E6A4966E}" srcOrd="6" destOrd="0" presId="urn:microsoft.com/office/officeart/2008/layout/HexagonCluster"/>
    <dgm:cxn modelId="{26205092-4CFC-894F-B1D3-0B972448DE14}" type="presParOf" srcId="{0184749E-35A7-2546-83D4-BE58E6A4966E}" destId="{2E8DCF3C-F7CA-DF47-82B6-3A7BD42F5B8E}" srcOrd="0" destOrd="0" presId="urn:microsoft.com/office/officeart/2008/layout/HexagonCluster"/>
    <dgm:cxn modelId="{FEDFF9C5-74FD-394A-BAFF-F6157B43B207}" type="presParOf" srcId="{C969C22B-D38B-FA4B-AC88-AD4FB53482ED}" destId="{7875EC66-5CCE-3D48-ABA4-A2F69F8A45D0}" srcOrd="7" destOrd="0" presId="urn:microsoft.com/office/officeart/2008/layout/HexagonCluster"/>
    <dgm:cxn modelId="{976308B0-A7A7-9C46-AB9C-424A4597A4FC}" type="presParOf" srcId="{7875EC66-5CCE-3D48-ABA4-A2F69F8A45D0}" destId="{8AF27AD8-72E3-8C4A-B0EA-2816198EE6DF}" srcOrd="0" destOrd="0" presId="urn:microsoft.com/office/officeart/2008/layout/HexagonCluster"/>
    <dgm:cxn modelId="{9F597872-D6E2-BB42-AE81-A0D8A744CF67}" type="presParOf" srcId="{C969C22B-D38B-FA4B-AC88-AD4FB53482ED}" destId="{6CBC77D4-AC2D-C942-90DF-3640679BE437}" srcOrd="8" destOrd="0" presId="urn:microsoft.com/office/officeart/2008/layout/HexagonCluster"/>
    <dgm:cxn modelId="{CC346CFA-DE74-0B4A-A38F-75DEC199CD6A}" type="presParOf" srcId="{6CBC77D4-AC2D-C942-90DF-3640679BE437}" destId="{2ECA4541-0E48-5345-978D-54674FF40DC1}" srcOrd="0" destOrd="0" presId="urn:microsoft.com/office/officeart/2008/layout/HexagonCluster"/>
    <dgm:cxn modelId="{2E2BB24A-AF77-3D47-A312-5DF25D94B131}" type="presParOf" srcId="{C969C22B-D38B-FA4B-AC88-AD4FB53482ED}" destId="{657BDA83-E2C6-874B-BC9D-1D7A98126A34}" srcOrd="9" destOrd="0" presId="urn:microsoft.com/office/officeart/2008/layout/HexagonCluster"/>
    <dgm:cxn modelId="{676FEBBF-6BF6-014C-9975-059EAE1D1B1B}" type="presParOf" srcId="{657BDA83-E2C6-874B-BC9D-1D7A98126A34}" destId="{61BB4143-912B-1948-BE54-188F016C8BDC}" srcOrd="0" destOrd="0" presId="urn:microsoft.com/office/officeart/2008/layout/HexagonCluster"/>
    <dgm:cxn modelId="{B8236749-B317-924B-99D8-2D33BD19658D}" type="presParOf" srcId="{C969C22B-D38B-FA4B-AC88-AD4FB53482ED}" destId="{C42ADC87-77A6-1C42-9AE2-3E578BF1FF5F}" srcOrd="10" destOrd="0" presId="urn:microsoft.com/office/officeart/2008/layout/HexagonCluster"/>
    <dgm:cxn modelId="{B0DF6D03-31BE-A746-BCD3-4B9AD2F001A5}" type="presParOf" srcId="{C42ADC87-77A6-1C42-9AE2-3E578BF1FF5F}" destId="{57EE7AA2-1661-7D48-9CCF-FC08A56D583B}" srcOrd="0" destOrd="0" presId="urn:microsoft.com/office/officeart/2008/layout/HexagonCluster"/>
    <dgm:cxn modelId="{0461D439-2A3D-7E41-B867-B993E42FDEEE}" type="presParOf" srcId="{C969C22B-D38B-FA4B-AC88-AD4FB53482ED}" destId="{80FDF7B4-BF0D-4743-8BAC-AD13C494C2FB}" srcOrd="11" destOrd="0" presId="urn:microsoft.com/office/officeart/2008/layout/HexagonCluster"/>
    <dgm:cxn modelId="{02EAF5FB-3786-C844-92BE-0C7E84D4166C}" type="presParOf" srcId="{80FDF7B4-BF0D-4743-8BAC-AD13C494C2FB}" destId="{F7B80D1E-E51B-6642-A63E-F288236765BA}" srcOrd="0" destOrd="0" presId="urn:microsoft.com/office/officeart/2008/layout/HexagonCluster"/>
    <dgm:cxn modelId="{6F029977-4906-C346-BBD8-5568D1A7C6FE}" type="presParOf" srcId="{C969C22B-D38B-FA4B-AC88-AD4FB53482ED}" destId="{D3498E0D-2355-AA48-90E2-08BA11034D34}" srcOrd="12" destOrd="0" presId="urn:microsoft.com/office/officeart/2008/layout/HexagonCluster"/>
    <dgm:cxn modelId="{34BE7130-6395-CC42-841C-0515F204F582}" type="presParOf" srcId="{D3498E0D-2355-AA48-90E2-08BA11034D34}" destId="{D6BCDE3A-7594-344D-880D-A74C6DB97DC6}" srcOrd="0" destOrd="0" presId="urn:microsoft.com/office/officeart/2008/layout/HexagonCluster"/>
    <dgm:cxn modelId="{87406D3A-4B6C-5F41-A5EF-023F7714AB50}" type="presParOf" srcId="{C969C22B-D38B-FA4B-AC88-AD4FB53482ED}" destId="{AAA70620-2703-1647-B966-E16F74972848}" srcOrd="13" destOrd="0" presId="urn:microsoft.com/office/officeart/2008/layout/HexagonCluster"/>
    <dgm:cxn modelId="{D049D4F1-9FFC-F442-99BD-96BBF89FD763}" type="presParOf" srcId="{AAA70620-2703-1647-B966-E16F74972848}" destId="{3DA37A7E-A40C-CF40-ABD4-0BF1017C7B1D}" srcOrd="0" destOrd="0" presId="urn:microsoft.com/office/officeart/2008/layout/HexagonCluster"/>
    <dgm:cxn modelId="{D659CCC8-2A7F-614B-87D6-47F46EAEAD70}" type="presParOf" srcId="{C969C22B-D38B-FA4B-AC88-AD4FB53482ED}" destId="{CC6ECF04-7F0A-5242-8BF6-BA4F18E2C2F7}" srcOrd="14" destOrd="0" presId="urn:microsoft.com/office/officeart/2008/layout/HexagonCluster"/>
    <dgm:cxn modelId="{402A0291-9FEC-FA44-9AC7-08E6A6B95349}" type="presParOf" srcId="{CC6ECF04-7F0A-5242-8BF6-BA4F18E2C2F7}" destId="{E57C0B97-8946-0C43-9A7B-04DD51C70FDE}" srcOrd="0" destOrd="0" presId="urn:microsoft.com/office/officeart/2008/layout/HexagonCluster"/>
    <dgm:cxn modelId="{5D8A973C-366A-944E-9CA8-C9E12714DFA4}" type="presParOf" srcId="{C969C22B-D38B-FA4B-AC88-AD4FB53482ED}" destId="{C871D15D-377B-6A40-B96D-09EFD975CB75}" srcOrd="15" destOrd="0" presId="urn:microsoft.com/office/officeart/2008/layout/HexagonCluster"/>
    <dgm:cxn modelId="{E855A3A6-9058-0449-B20D-423AE78BFEFD}" type="presParOf" srcId="{C871D15D-377B-6A40-B96D-09EFD975CB75}" destId="{7A819EFF-13FA-1B44-B4C8-360BDE892426}" srcOrd="0" destOrd="0" presId="urn:microsoft.com/office/officeart/2008/layout/HexagonCluster"/>
    <dgm:cxn modelId="{3830C9F4-B2FE-9444-8818-90A321D2D8D1}" type="presParOf" srcId="{C969C22B-D38B-FA4B-AC88-AD4FB53482ED}" destId="{E0721E35-0614-824F-A8A4-A22DD267D403}" srcOrd="16" destOrd="0" presId="urn:microsoft.com/office/officeart/2008/layout/HexagonCluster"/>
    <dgm:cxn modelId="{DA5A4819-653C-6B4A-A27F-E62D5C6968F9}" type="presParOf" srcId="{E0721E35-0614-824F-A8A4-A22DD267D403}" destId="{4AA519CB-F4FC-E84B-A94D-AE8C955F0753}" srcOrd="0" destOrd="0" presId="urn:microsoft.com/office/officeart/2008/layout/HexagonCluster"/>
    <dgm:cxn modelId="{64F76CCA-B564-0348-829C-1B8B5358E23F}" type="presParOf" srcId="{C969C22B-D38B-FA4B-AC88-AD4FB53482ED}" destId="{AFD0CB5A-06FC-844A-A748-C9AEEDB00414}" srcOrd="17" destOrd="0" presId="urn:microsoft.com/office/officeart/2008/layout/HexagonCluster"/>
    <dgm:cxn modelId="{2ACE87CD-08AF-E944-9198-3B687A648872}" type="presParOf" srcId="{AFD0CB5A-06FC-844A-A748-C9AEEDB00414}" destId="{AE9E151E-1C85-9143-95BC-CC74144475D5}" srcOrd="0" destOrd="0" presId="urn:microsoft.com/office/officeart/2008/layout/HexagonCluster"/>
    <dgm:cxn modelId="{88CAA4EA-8EF8-6549-B20B-FF341FAE6E26}" type="presParOf" srcId="{C969C22B-D38B-FA4B-AC88-AD4FB53482ED}" destId="{89019969-808F-CB4D-9E7D-D91AB47876A0}" srcOrd="18" destOrd="0" presId="urn:microsoft.com/office/officeart/2008/layout/HexagonCluster"/>
    <dgm:cxn modelId="{C5C5F0C4-65DC-0D4E-95CC-5D7D9F2A65EC}" type="presParOf" srcId="{89019969-808F-CB4D-9E7D-D91AB47876A0}" destId="{F89085BA-A3D8-E046-8C66-55933756E093}" srcOrd="0" destOrd="0" presId="urn:microsoft.com/office/officeart/2008/layout/HexagonCluster"/>
    <dgm:cxn modelId="{942687C8-22A9-FF4C-9217-A688A0365AB7}" type="presParOf" srcId="{C969C22B-D38B-FA4B-AC88-AD4FB53482ED}" destId="{9D29FAAD-4410-C14E-905F-348B08438598}" srcOrd="19" destOrd="0" presId="urn:microsoft.com/office/officeart/2008/layout/HexagonCluster"/>
    <dgm:cxn modelId="{43DA924E-ADE8-C64C-BB18-5E9FDBA0C72E}" type="presParOf" srcId="{9D29FAAD-4410-C14E-905F-348B08438598}" destId="{8E52493F-BF61-5E48-90B3-8FD8EB888227}" srcOrd="0" destOrd="0" presId="urn:microsoft.com/office/officeart/2008/layout/HexagonCluster"/>
    <dgm:cxn modelId="{672FFA2F-967C-454A-B913-CE2E0038097D}" type="presParOf" srcId="{C969C22B-D38B-FA4B-AC88-AD4FB53482ED}" destId="{76DCA9DC-4121-C843-BEFA-9D4A710446CF}" srcOrd="20" destOrd="0" presId="urn:microsoft.com/office/officeart/2008/layout/HexagonCluster"/>
    <dgm:cxn modelId="{7A335879-3750-7442-8489-C24F9A6A0DA1}" type="presParOf" srcId="{76DCA9DC-4121-C843-BEFA-9D4A710446CF}" destId="{C5DF21B6-A0D3-FC46-8ECE-F9B93BDBC3DC}" srcOrd="0" destOrd="0" presId="urn:microsoft.com/office/officeart/2008/layout/HexagonCluster"/>
    <dgm:cxn modelId="{8B528395-59C8-7D4E-875E-C975A39280C7}" type="presParOf" srcId="{C969C22B-D38B-FA4B-AC88-AD4FB53482ED}" destId="{CE67955C-1729-7B4A-9DCE-746CCF2DF478}" srcOrd="21" destOrd="0" presId="urn:microsoft.com/office/officeart/2008/layout/HexagonCluster"/>
    <dgm:cxn modelId="{0BAD6F25-D46C-634A-80DC-9EDBCBFA3771}" type="presParOf" srcId="{CE67955C-1729-7B4A-9DCE-746CCF2DF478}" destId="{EBC628CB-494A-2F40-8497-21101D4EF297}" srcOrd="0" destOrd="0" presId="urn:microsoft.com/office/officeart/2008/layout/HexagonCluster"/>
    <dgm:cxn modelId="{CC302261-ED48-ED48-AD22-FA6C94CCBE8A}" type="presParOf" srcId="{C969C22B-D38B-FA4B-AC88-AD4FB53482ED}" destId="{32DC8CF0-1DB4-A44C-BC62-0A7E0F5124FD}" srcOrd="22" destOrd="0" presId="urn:microsoft.com/office/officeart/2008/layout/HexagonCluster"/>
    <dgm:cxn modelId="{51D191CB-D8C5-0643-8D56-1CBC7EBF2AC4}" type="presParOf" srcId="{32DC8CF0-1DB4-A44C-BC62-0A7E0F5124FD}" destId="{71FBF80F-C695-294B-BB95-E9BEAE98CB1E}" srcOrd="0" destOrd="0" presId="urn:microsoft.com/office/officeart/2008/layout/HexagonCluster"/>
    <dgm:cxn modelId="{86E83DC5-02D7-704B-A463-7F8D616A5B24}" type="presParOf" srcId="{C969C22B-D38B-FA4B-AC88-AD4FB53482ED}" destId="{68D42AE6-0283-044F-97FB-F39DA8199B61}" srcOrd="23" destOrd="0" presId="urn:microsoft.com/office/officeart/2008/layout/HexagonCluster"/>
    <dgm:cxn modelId="{FC17FCD0-1A26-E441-AF9A-A25A8AB36020}" type="presParOf" srcId="{68D42AE6-0283-044F-97FB-F39DA8199B61}" destId="{068756BC-22CF-5B48-AF7F-9835AA1DC2B6}" srcOrd="0" destOrd="0" presId="urn:microsoft.com/office/officeart/2008/layout/HexagonCluster"/>
    <dgm:cxn modelId="{870076F1-A20A-D348-A299-136C476A3171}" type="presParOf" srcId="{C969C22B-D38B-FA4B-AC88-AD4FB53482ED}" destId="{8C43467F-922A-D34E-A0AC-31B9E4585A37}" srcOrd="24" destOrd="0" presId="urn:microsoft.com/office/officeart/2008/layout/HexagonCluster"/>
    <dgm:cxn modelId="{15505135-08DB-9F49-8D11-2E00BA4A4BEC}" type="presParOf" srcId="{8C43467F-922A-D34E-A0AC-31B9E4585A37}" destId="{F074DB33-823D-F34F-9513-A378C8AB21EE}" srcOrd="0" destOrd="0" presId="urn:microsoft.com/office/officeart/2008/layout/HexagonCluster"/>
    <dgm:cxn modelId="{CDC0BD4B-81ED-6548-A5FF-755A6956A3F0}" type="presParOf" srcId="{C969C22B-D38B-FA4B-AC88-AD4FB53482ED}" destId="{33E8D8EA-EF89-A646-854F-D0B434A3D5EF}" srcOrd="25" destOrd="0" presId="urn:microsoft.com/office/officeart/2008/layout/HexagonCluster"/>
    <dgm:cxn modelId="{89C80C27-15BE-9248-ABAB-AA61AE66A9CA}" type="presParOf" srcId="{33E8D8EA-EF89-A646-854F-D0B434A3D5EF}" destId="{D51766BB-ADAB-B34B-93B2-E1C16EF3954E}" srcOrd="0" destOrd="0" presId="urn:microsoft.com/office/officeart/2008/layout/HexagonCluster"/>
    <dgm:cxn modelId="{60F7F805-559E-F147-9E72-E169C3AE3985}" type="presParOf" srcId="{C969C22B-D38B-FA4B-AC88-AD4FB53482ED}" destId="{A15934F2-2F29-1C45-805F-0D6553DE395B}" srcOrd="26" destOrd="0" presId="urn:microsoft.com/office/officeart/2008/layout/HexagonCluster"/>
    <dgm:cxn modelId="{C83BFA50-28CE-4046-8892-A58687411A4D}" type="presParOf" srcId="{A15934F2-2F29-1C45-805F-0D6553DE395B}" destId="{677B6AD7-4F0E-3849-9295-CF29D64216D8}" srcOrd="0" destOrd="0" presId="urn:microsoft.com/office/officeart/2008/layout/HexagonCluster"/>
    <dgm:cxn modelId="{CE9D6CFB-A666-5946-9983-35CD4E834A04}" type="presParOf" srcId="{C969C22B-D38B-FA4B-AC88-AD4FB53482ED}" destId="{1E6A06AC-C457-9F44-87E6-C5CC5631B96C}" srcOrd="27" destOrd="0" presId="urn:microsoft.com/office/officeart/2008/layout/HexagonCluster"/>
    <dgm:cxn modelId="{4F33E295-E6D5-2343-94F3-3D9FA65A37B0}" type="presParOf" srcId="{1E6A06AC-C457-9F44-87E6-C5CC5631B96C}" destId="{89D55C62-1828-2B41-B3BC-135197855B4A}" srcOrd="0" destOrd="0" presId="urn:microsoft.com/office/officeart/2008/layout/HexagonCluster"/>
    <dgm:cxn modelId="{1511B49C-4AA2-1F44-9431-B41062961C73}" type="presParOf" srcId="{C969C22B-D38B-FA4B-AC88-AD4FB53482ED}" destId="{3CC3625F-81BF-8E46-9EC1-1BB2D8F9A554}" srcOrd="28" destOrd="0" presId="urn:microsoft.com/office/officeart/2008/layout/HexagonCluster"/>
    <dgm:cxn modelId="{C38B9424-D180-FD4A-9C7C-6185FDD99121}" type="presParOf" srcId="{3CC3625F-81BF-8E46-9EC1-1BB2D8F9A554}" destId="{605F50BA-C662-D446-8BE6-4B856390B454}" srcOrd="0" destOrd="0" presId="urn:microsoft.com/office/officeart/2008/layout/HexagonCluster"/>
    <dgm:cxn modelId="{D5C82665-86EE-694B-88A9-CC820A7ACB92}" type="presParOf" srcId="{C969C22B-D38B-FA4B-AC88-AD4FB53482ED}" destId="{45739B3B-0B21-D848-B924-D6AF4C21F3FD}" srcOrd="29" destOrd="0" presId="urn:microsoft.com/office/officeart/2008/layout/HexagonCluster"/>
    <dgm:cxn modelId="{BA538E3A-639F-DB45-B230-7E15C7625160}" type="presParOf" srcId="{45739B3B-0B21-D848-B924-D6AF4C21F3FD}" destId="{B321DCFE-DDA3-224F-8C3A-EE564F5F4DFB}" srcOrd="0" destOrd="0" presId="urn:microsoft.com/office/officeart/2008/layout/HexagonCluster"/>
    <dgm:cxn modelId="{98CD6612-06B0-2A44-93D3-10D7C3BD9651}" type="presParOf" srcId="{C969C22B-D38B-FA4B-AC88-AD4FB53482ED}" destId="{0399FE3C-A7F3-7947-93ED-DCB044E0F2E9}" srcOrd="30" destOrd="0" presId="urn:microsoft.com/office/officeart/2008/layout/HexagonCluster"/>
    <dgm:cxn modelId="{3BBCECDE-D9A4-4D44-96C9-CC45685A6F03}" type="presParOf" srcId="{0399FE3C-A7F3-7947-93ED-DCB044E0F2E9}" destId="{901042E4-A6C8-8746-B410-C6E778875932}" srcOrd="0" destOrd="0" presId="urn:microsoft.com/office/officeart/2008/layout/HexagonCluster"/>
    <dgm:cxn modelId="{1640CF1C-D665-D842-9078-FD49F1950A36}" type="presParOf" srcId="{C969C22B-D38B-FA4B-AC88-AD4FB53482ED}" destId="{B378FFEA-1C74-AA40-B2B2-F22A5B654301}" srcOrd="31" destOrd="0" presId="urn:microsoft.com/office/officeart/2008/layout/HexagonCluster"/>
    <dgm:cxn modelId="{F6C34A4E-4BA7-DE48-84A5-30D3E4C84949}" type="presParOf" srcId="{B378FFEA-1C74-AA40-B2B2-F22A5B654301}" destId="{5C4CA30C-FE9D-CE42-8274-B0FA1C065D71}" srcOrd="0" destOrd="0" presId="urn:microsoft.com/office/officeart/2008/layout/HexagonCluster"/>
    <dgm:cxn modelId="{CEEAFDB1-723A-E641-BA72-E29FAB997471}" type="presParOf" srcId="{C969C22B-D38B-FA4B-AC88-AD4FB53482ED}" destId="{31CC2C8D-A5F0-254B-9A2C-FD322F406688}" srcOrd="32" destOrd="0" presId="urn:microsoft.com/office/officeart/2008/layout/HexagonCluster"/>
    <dgm:cxn modelId="{FCCA4D0D-15BB-DA40-947C-3F7D1E2F4917}" type="presParOf" srcId="{31CC2C8D-A5F0-254B-9A2C-FD322F406688}" destId="{80E65409-4553-F847-9FD3-F0E3D7D59176}" srcOrd="0" destOrd="0" presId="urn:microsoft.com/office/officeart/2008/layout/HexagonCluster"/>
    <dgm:cxn modelId="{EF3502ED-603D-2344-B280-B8E05B676661}" type="presParOf" srcId="{C969C22B-D38B-FA4B-AC88-AD4FB53482ED}" destId="{400F8BAF-929E-5849-A253-6C24B387C373}" srcOrd="33" destOrd="0" presId="urn:microsoft.com/office/officeart/2008/layout/HexagonCluster"/>
    <dgm:cxn modelId="{827CA6F7-9B83-534A-8730-796DDAE8F11E}" type="presParOf" srcId="{400F8BAF-929E-5849-A253-6C24B387C373}" destId="{BC1BAB8F-D3EA-7D44-A838-DE68DF24E815}" srcOrd="0" destOrd="0" presId="urn:microsoft.com/office/officeart/2008/layout/HexagonCluster"/>
    <dgm:cxn modelId="{8FC08AAA-977F-A943-B233-499F49C07413}" type="presParOf" srcId="{C969C22B-D38B-FA4B-AC88-AD4FB53482ED}" destId="{CA119A44-98BD-8E4A-B9CD-C54F886821C5}" srcOrd="34" destOrd="0" presId="urn:microsoft.com/office/officeart/2008/layout/HexagonCluster"/>
    <dgm:cxn modelId="{DB23AE03-DA50-3A49-B016-15B4C67D6074}" type="presParOf" srcId="{CA119A44-98BD-8E4A-B9CD-C54F886821C5}" destId="{F6B6339C-E4C5-7140-A20B-F9D89EF8BA2A}" srcOrd="0" destOrd="0" presId="urn:microsoft.com/office/officeart/2008/layout/HexagonCluster"/>
    <dgm:cxn modelId="{9F3EDFA5-E0D6-4F40-9F28-F3CF6AEEC2FF}" type="presParOf" srcId="{C969C22B-D38B-FA4B-AC88-AD4FB53482ED}" destId="{664206F6-17A6-7045-9B37-F68E7DB691CC}" srcOrd="35" destOrd="0" presId="urn:microsoft.com/office/officeart/2008/layout/HexagonCluster"/>
    <dgm:cxn modelId="{442A426B-64C1-2746-BB0E-94A1E1C29D15}" type="presParOf" srcId="{664206F6-17A6-7045-9B37-F68E7DB691CC}" destId="{0A0223C5-BF44-094A-9246-1838B797B39F}" srcOrd="0" destOrd="0" presId="urn:microsoft.com/office/officeart/2008/layout/HexagonCluster"/>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718F35-CFF9-924D-9E8A-E9C7F993EFE5}" type="doc">
      <dgm:prSet loTypeId="urn:microsoft.com/office/officeart/2005/8/layout/radial4" loCatId="" qsTypeId="urn:microsoft.com/office/officeart/2005/8/quickstyle/simple1" qsCatId="simple" csTypeId="urn:microsoft.com/office/officeart/2005/8/colors/colorful1" csCatId="colorful" phldr="1"/>
      <dgm:spPr/>
      <dgm:t>
        <a:bodyPr/>
        <a:lstStyle/>
        <a:p>
          <a:endParaRPr lang="en-US"/>
        </a:p>
      </dgm:t>
    </dgm:pt>
    <dgm:pt modelId="{D1BC7979-1625-8641-949B-1E4721F3A6BD}">
      <dgm:prSet phldrT="[Text]"/>
      <dgm:spPr>
        <a:xfrm>
          <a:off x="4432931" y="2700364"/>
          <a:ext cx="1649737" cy="1649737"/>
        </a:xfrm>
        <a:prstGeom prst="ellips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Patient/</a:t>
          </a:r>
        </a:p>
        <a:p>
          <a:pPr>
            <a:buNone/>
          </a:pPr>
          <a:r>
            <a:rPr lang="en-US" dirty="0">
              <a:solidFill>
                <a:sysClr val="window" lastClr="FFFFFF"/>
              </a:solidFill>
              <a:latin typeface="Calibri" panose="020F0502020204030204"/>
              <a:ea typeface="+mn-ea"/>
              <a:cs typeface="+mn-cs"/>
            </a:rPr>
            <a:t>Admission</a:t>
          </a:r>
        </a:p>
      </dgm:t>
    </dgm:pt>
    <dgm:pt modelId="{36AAC51B-F29B-C44A-9821-F94F7C4678A5}" type="parTrans" cxnId="{0676300E-542F-C344-9BC2-B7020F1EEDBF}">
      <dgm:prSet/>
      <dgm:spPr/>
      <dgm:t>
        <a:bodyPr/>
        <a:lstStyle/>
        <a:p>
          <a:endParaRPr lang="en-US"/>
        </a:p>
      </dgm:t>
    </dgm:pt>
    <dgm:pt modelId="{36EBA2EF-3522-7A49-AA05-4A576773F925}" type="sibTrans" cxnId="{0676300E-542F-C344-9BC2-B7020F1EEDBF}">
      <dgm:prSet/>
      <dgm:spPr/>
      <dgm:t>
        <a:bodyPr/>
        <a:lstStyle/>
        <a:p>
          <a:endParaRPr lang="en-US"/>
        </a:p>
      </dgm:t>
    </dgm:pt>
    <dgm:pt modelId="{58465C65-E725-E241-A270-4F177E5078BD}">
      <dgm:prSet phldrT="[Text]" custT="1"/>
      <dgm:spPr>
        <a:xfrm>
          <a:off x="1207362" y="3063306"/>
          <a:ext cx="1819239" cy="923852"/>
        </a:xfrm>
        <a:prstGeom prst="roundRect">
          <a:avLst>
            <a:gd name="adj" fmla="val 10000"/>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sz="1600" b="1" dirty="0">
              <a:solidFill>
                <a:schemeClr val="bg1"/>
              </a:solidFill>
              <a:latin typeface="Calibri" panose="020F0502020204030204"/>
              <a:ea typeface="+mn-ea"/>
              <a:cs typeface="+mn-cs"/>
            </a:rPr>
            <a:t>Pending Results/ Test Follow-up/Discharge Medication List</a:t>
          </a:r>
        </a:p>
      </dgm:t>
    </dgm:pt>
    <dgm:pt modelId="{241D8447-E597-2443-B9E6-F22EF4A93008}" type="parTrans" cxnId="{D7DA163A-E312-BC40-B9A2-A86C1EADFA75}">
      <dgm:prSet/>
      <dgm:spPr>
        <a:xfrm rot="10800000">
          <a:off x="2116982" y="3290145"/>
          <a:ext cx="2188571" cy="470175"/>
        </a:xfrm>
        <a:prstGeom prst="leftArrow">
          <a:avLst>
            <a:gd name="adj1" fmla="val 60000"/>
            <a:gd name="adj2" fmla="val 50000"/>
          </a:avLst>
        </a:prstGeom>
        <a:solidFill>
          <a:srgbClr val="ED7D31">
            <a:hueOff val="0"/>
            <a:satOff val="0"/>
            <a:lumOff val="0"/>
            <a:alphaOff val="0"/>
          </a:srgbClr>
        </a:solidFill>
        <a:ln>
          <a:noFill/>
        </a:ln>
        <a:effectLst/>
      </dgm:spPr>
      <dgm:t>
        <a:bodyPr/>
        <a:lstStyle/>
        <a:p>
          <a:endParaRPr lang="en-US"/>
        </a:p>
      </dgm:t>
    </dgm:pt>
    <dgm:pt modelId="{C266DF00-0AE9-6846-B992-6ECEF068D962}" type="sibTrans" cxnId="{D7DA163A-E312-BC40-B9A2-A86C1EADFA75}">
      <dgm:prSet/>
      <dgm:spPr/>
      <dgm:t>
        <a:bodyPr/>
        <a:lstStyle/>
        <a:p>
          <a:endParaRPr lang="en-US"/>
        </a:p>
      </dgm:t>
    </dgm:pt>
    <dgm:pt modelId="{453F43B2-1D94-2245-9713-B9482847C1F1}">
      <dgm:prSet phldrT="[Text]" custT="1"/>
      <dgm:spPr>
        <a:xfrm>
          <a:off x="4099562" y="1236"/>
          <a:ext cx="918679" cy="923852"/>
        </a:xfrm>
        <a:prstGeom prst="roundRect">
          <a:avLst>
            <a:gd name="adj" fmla="val 10000"/>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sz="1600" b="1" dirty="0">
              <a:solidFill>
                <a:schemeClr val="bg1"/>
              </a:solidFill>
              <a:latin typeface="Calibri" panose="020F0502020204030204"/>
              <a:ea typeface="+mn-ea"/>
              <a:cs typeface="+mn-cs"/>
            </a:rPr>
            <a:t>Caregivers</a:t>
          </a:r>
        </a:p>
      </dgm:t>
    </dgm:pt>
    <dgm:pt modelId="{BE12588F-983C-3249-96F6-8A5016560AA7}" type="parTrans" cxnId="{C41E6048-051B-174E-8977-3B6B1963D7D4}">
      <dgm:prSet/>
      <dgm:spPr>
        <a:xfrm rot="15428571">
          <a:off x="3708118" y="1294924"/>
          <a:ext cx="2188571" cy="470175"/>
        </a:xfrm>
        <a:prstGeom prst="leftArrow">
          <a:avLst>
            <a:gd name="adj1" fmla="val 60000"/>
            <a:gd name="adj2" fmla="val 50000"/>
          </a:avLst>
        </a:prstGeom>
        <a:solidFill>
          <a:srgbClr val="5B9BD5">
            <a:hueOff val="0"/>
            <a:satOff val="0"/>
            <a:lumOff val="0"/>
            <a:alphaOff val="0"/>
          </a:srgbClr>
        </a:solidFill>
        <a:ln>
          <a:noFill/>
        </a:ln>
        <a:effectLst/>
      </dgm:spPr>
      <dgm:t>
        <a:bodyPr/>
        <a:lstStyle/>
        <a:p>
          <a:endParaRPr lang="en-US"/>
        </a:p>
      </dgm:t>
    </dgm:pt>
    <dgm:pt modelId="{4FFF009F-3612-1942-813D-0971FB469454}" type="sibTrans" cxnId="{C41E6048-051B-174E-8977-3B6B1963D7D4}">
      <dgm:prSet/>
      <dgm:spPr/>
      <dgm:t>
        <a:bodyPr/>
        <a:lstStyle/>
        <a:p>
          <a:endParaRPr lang="en-US"/>
        </a:p>
      </dgm:t>
    </dgm:pt>
    <dgm:pt modelId="{C25B87BD-1D78-CD41-B3BA-40A229452B57}">
      <dgm:prSet phldrT="[Text]" custT="1"/>
      <dgm:spPr>
        <a:xfrm>
          <a:off x="6594568" y="607716"/>
          <a:ext cx="1242997" cy="923852"/>
        </a:xfrm>
        <a:prstGeom prst="roundRect">
          <a:avLst>
            <a:gd name="adj" fmla="val 10000"/>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sz="1600" b="1" dirty="0">
              <a:solidFill>
                <a:schemeClr val="bg1"/>
              </a:solidFill>
              <a:latin typeface="Calibri" panose="020F0502020204030204"/>
              <a:ea typeface="+mn-ea"/>
              <a:cs typeface="+mn-cs"/>
            </a:rPr>
            <a:t>Diagnosis/</a:t>
          </a:r>
        </a:p>
        <a:p>
          <a:pPr>
            <a:buNone/>
          </a:pPr>
          <a:r>
            <a:rPr lang="en-US" sz="1600" b="1" dirty="0">
              <a:solidFill>
                <a:schemeClr val="bg1"/>
              </a:solidFill>
              <a:latin typeface="Calibri" panose="020F0502020204030204"/>
              <a:ea typeface="+mn-ea"/>
              <a:cs typeface="+mn-cs"/>
            </a:rPr>
            <a:t>Problem List</a:t>
          </a:r>
        </a:p>
      </dgm:t>
    </dgm:pt>
    <dgm:pt modelId="{3F893668-45C0-5843-8071-350DF8C56B99}" type="parTrans" cxnId="{ED91B871-63FC-7A40-AEE6-3D7302167339}">
      <dgm:prSet/>
      <dgm:spPr>
        <a:xfrm rot="18514286">
          <a:off x="5439505" y="1690102"/>
          <a:ext cx="2188571" cy="470175"/>
        </a:xfrm>
        <a:prstGeom prst="leftArrow">
          <a:avLst>
            <a:gd name="adj1" fmla="val 60000"/>
            <a:gd name="adj2" fmla="val 50000"/>
          </a:avLst>
        </a:prstGeom>
        <a:solidFill>
          <a:srgbClr val="ED7D31">
            <a:hueOff val="0"/>
            <a:satOff val="0"/>
            <a:lumOff val="0"/>
            <a:alphaOff val="0"/>
          </a:srgbClr>
        </a:solidFill>
        <a:ln>
          <a:noFill/>
        </a:ln>
        <a:effectLst/>
      </dgm:spPr>
      <dgm:t>
        <a:bodyPr/>
        <a:lstStyle/>
        <a:p>
          <a:endParaRPr lang="en-US"/>
        </a:p>
      </dgm:t>
    </dgm:pt>
    <dgm:pt modelId="{714E6E58-E51F-EE4A-B5BD-C4AE64612FA9}" type="sibTrans" cxnId="{ED91B871-63FC-7A40-AEE6-3D7302167339}">
      <dgm:prSet/>
      <dgm:spPr/>
      <dgm:t>
        <a:bodyPr/>
        <a:lstStyle/>
        <a:p>
          <a:endParaRPr lang="en-US"/>
        </a:p>
      </dgm:t>
    </dgm:pt>
    <dgm:pt modelId="{4A77C338-24A0-1147-AB77-2150952A140E}">
      <dgm:prSet phldrT="[Text]" custT="1"/>
      <dgm:spPr>
        <a:xfrm>
          <a:off x="7177958" y="1700557"/>
          <a:ext cx="1819239" cy="923852"/>
        </a:xfrm>
        <a:prstGeom prst="roundRect">
          <a:avLst>
            <a:gd name="adj" fmla="val 10000"/>
          </a:avLst>
        </a:prstGeom>
        <a:solidFill>
          <a:srgbClr val="A5A5A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sz="1600" b="1" dirty="0">
              <a:solidFill>
                <a:schemeClr val="bg1"/>
              </a:solidFill>
              <a:latin typeface="Calibri" panose="020F0502020204030204"/>
              <a:ea typeface="+mn-ea"/>
              <a:cs typeface="+mn-cs"/>
            </a:rPr>
            <a:t>Resolved Hospital Problems</a:t>
          </a:r>
        </a:p>
      </dgm:t>
    </dgm:pt>
    <dgm:pt modelId="{AE600117-558F-8F4F-A237-CD1CB57DCAC6}" type="parTrans" cxnId="{0E017BA4-4B23-144A-BFBC-9467559B35A2}">
      <dgm:prSet/>
      <dgm:spPr>
        <a:xfrm rot="20057143">
          <a:off x="6007375" y="2402188"/>
          <a:ext cx="2188571" cy="470175"/>
        </a:xfrm>
        <a:prstGeom prst="leftArrow">
          <a:avLst>
            <a:gd name="adj1" fmla="val 60000"/>
            <a:gd name="adj2" fmla="val 50000"/>
          </a:avLst>
        </a:prstGeom>
        <a:solidFill>
          <a:srgbClr val="A5A5A5">
            <a:hueOff val="0"/>
            <a:satOff val="0"/>
            <a:lumOff val="0"/>
            <a:alphaOff val="0"/>
          </a:srgbClr>
        </a:solidFill>
        <a:ln>
          <a:noFill/>
        </a:ln>
        <a:effectLst/>
      </dgm:spPr>
      <dgm:t>
        <a:bodyPr/>
        <a:lstStyle/>
        <a:p>
          <a:endParaRPr lang="en-US"/>
        </a:p>
      </dgm:t>
    </dgm:pt>
    <dgm:pt modelId="{88758AED-E8B7-734E-8604-4D34E29B1551}" type="sibTrans" cxnId="{0E017BA4-4B23-144A-BFBC-9467559B35A2}">
      <dgm:prSet/>
      <dgm:spPr/>
      <dgm:t>
        <a:bodyPr/>
        <a:lstStyle/>
        <a:p>
          <a:endParaRPr lang="en-US"/>
        </a:p>
      </dgm:t>
    </dgm:pt>
    <dgm:pt modelId="{51797BCF-0D8D-4D4A-A5FA-A42F165E84B7}">
      <dgm:prSet phldrT="[Text]" custT="1"/>
      <dgm:spPr>
        <a:xfrm>
          <a:off x="7488997" y="3063306"/>
          <a:ext cx="1819239" cy="923852"/>
        </a:xfrm>
        <a:prstGeom prst="roundRect">
          <a:avLst>
            <a:gd name="adj" fmla="val 10000"/>
          </a:avLst>
        </a:prstGeom>
        <a:solidFill>
          <a:srgbClr val="FFC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sz="1600" b="1" dirty="0">
              <a:solidFill>
                <a:schemeClr val="bg1"/>
              </a:solidFill>
              <a:latin typeface="Calibri" panose="020F0502020204030204"/>
              <a:ea typeface="+mn-ea"/>
              <a:cs typeface="+mn-cs"/>
            </a:rPr>
            <a:t>Summary of Hospital Course</a:t>
          </a:r>
        </a:p>
      </dgm:t>
    </dgm:pt>
    <dgm:pt modelId="{C7BC89A3-1BF9-5245-918F-71AD14FAEF30}" type="parTrans" cxnId="{AE281613-F211-5843-B78A-6A9A20D2F80E}">
      <dgm:prSet/>
      <dgm:spPr>
        <a:xfrm>
          <a:off x="6210045" y="3290145"/>
          <a:ext cx="2188571" cy="470175"/>
        </a:xfrm>
        <a:prstGeom prst="leftArrow">
          <a:avLst>
            <a:gd name="adj1" fmla="val 60000"/>
            <a:gd name="adj2" fmla="val 50000"/>
          </a:avLst>
        </a:prstGeom>
        <a:solidFill>
          <a:srgbClr val="FFC000">
            <a:hueOff val="0"/>
            <a:satOff val="0"/>
            <a:lumOff val="0"/>
            <a:alphaOff val="0"/>
          </a:srgbClr>
        </a:solidFill>
        <a:ln>
          <a:noFill/>
        </a:ln>
        <a:effectLst/>
      </dgm:spPr>
      <dgm:t>
        <a:bodyPr/>
        <a:lstStyle/>
        <a:p>
          <a:endParaRPr lang="en-US"/>
        </a:p>
      </dgm:t>
    </dgm:pt>
    <dgm:pt modelId="{DAFC615C-724A-F94B-86D6-C2CC5D979578}" type="sibTrans" cxnId="{AE281613-F211-5843-B78A-6A9A20D2F80E}">
      <dgm:prSet/>
      <dgm:spPr/>
      <dgm:t>
        <a:bodyPr/>
        <a:lstStyle/>
        <a:p>
          <a:endParaRPr lang="en-US"/>
        </a:p>
      </dgm:t>
    </dgm:pt>
    <dgm:pt modelId="{001ED83B-DC17-8649-9373-9B29773858F6}">
      <dgm:prSet phldrT="[Text]" custT="1"/>
      <dgm:spPr>
        <a:xfrm>
          <a:off x="5392783" y="1236"/>
          <a:ext cx="1127828" cy="923852"/>
        </a:xfrm>
        <a:prstGeom prst="roundRect">
          <a:avLst>
            <a:gd name="adj" fmla="val 10000"/>
          </a:avLst>
        </a:prstGeom>
        <a:solidFill>
          <a:srgbClr val="70AD47">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sz="1600" b="1" dirty="0">
              <a:solidFill>
                <a:schemeClr val="bg1"/>
              </a:solidFill>
              <a:latin typeface="Calibri" panose="020F0502020204030204"/>
              <a:ea typeface="+mn-ea"/>
              <a:cs typeface="+mn-cs"/>
            </a:rPr>
            <a:t>Procedures</a:t>
          </a:r>
        </a:p>
      </dgm:t>
    </dgm:pt>
    <dgm:pt modelId="{82339738-26CB-8F41-B399-D85E8BA8E5A4}" type="parTrans" cxnId="{A2EB0A6E-116A-3448-A06B-34AC39703592}">
      <dgm:prSet/>
      <dgm:spPr>
        <a:xfrm rot="16971429">
          <a:off x="4618910" y="1294924"/>
          <a:ext cx="2188571" cy="470175"/>
        </a:xfrm>
        <a:prstGeom prst="leftArrow">
          <a:avLst>
            <a:gd name="adj1" fmla="val 60000"/>
            <a:gd name="adj2" fmla="val 50000"/>
          </a:avLst>
        </a:prstGeom>
        <a:solidFill>
          <a:srgbClr val="70AD47">
            <a:hueOff val="0"/>
            <a:satOff val="0"/>
            <a:lumOff val="0"/>
            <a:alphaOff val="0"/>
          </a:srgbClr>
        </a:solidFill>
        <a:ln>
          <a:noFill/>
        </a:ln>
        <a:effectLst/>
      </dgm:spPr>
      <dgm:t>
        <a:bodyPr/>
        <a:lstStyle/>
        <a:p>
          <a:endParaRPr lang="en-US"/>
        </a:p>
      </dgm:t>
    </dgm:pt>
    <dgm:pt modelId="{1DF0BFC3-C489-8846-9EFA-E40FF4E08453}" type="sibTrans" cxnId="{A2EB0A6E-116A-3448-A06B-34AC39703592}">
      <dgm:prSet/>
      <dgm:spPr/>
      <dgm:t>
        <a:bodyPr/>
        <a:lstStyle/>
        <a:p>
          <a:endParaRPr lang="en-US"/>
        </a:p>
      </dgm:t>
    </dgm:pt>
    <dgm:pt modelId="{60744E28-F252-BF4F-AD39-1CD5349DEB0B}">
      <dgm:prSet phldrT="[Text]" custT="1"/>
      <dgm:spPr>
        <a:xfrm>
          <a:off x="1850613" y="1700557"/>
          <a:ext cx="1154816" cy="923852"/>
        </a:xfrm>
        <a:prstGeom prst="roundRect">
          <a:avLst>
            <a:gd name="adj" fmla="val 10000"/>
          </a:avLst>
        </a:prstGeom>
        <a:solidFill>
          <a:srgbClr val="A5A5A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sz="1600" b="1" dirty="0">
              <a:solidFill>
                <a:schemeClr val="bg1"/>
              </a:solidFill>
              <a:latin typeface="Calibri" panose="020F0502020204030204"/>
              <a:ea typeface="+mn-ea"/>
              <a:cs typeface="+mn-cs"/>
            </a:rPr>
            <a:t>Discharge Plan of Care</a:t>
          </a:r>
        </a:p>
      </dgm:t>
    </dgm:pt>
    <dgm:pt modelId="{79F593CB-0641-554A-ADFB-B915E9D52A91}" type="parTrans" cxnId="{37B14FEA-A45B-DE4B-90AD-6FCE2E77F2E0}">
      <dgm:prSet/>
      <dgm:spPr>
        <a:xfrm rot="12342857">
          <a:off x="2319653" y="2402188"/>
          <a:ext cx="2188571" cy="470175"/>
        </a:xfrm>
        <a:prstGeom prst="leftArrow">
          <a:avLst>
            <a:gd name="adj1" fmla="val 60000"/>
            <a:gd name="adj2" fmla="val 50000"/>
          </a:avLst>
        </a:prstGeom>
        <a:solidFill>
          <a:srgbClr val="A5A5A5">
            <a:hueOff val="0"/>
            <a:satOff val="0"/>
            <a:lumOff val="0"/>
            <a:alphaOff val="0"/>
          </a:srgbClr>
        </a:solidFill>
        <a:ln>
          <a:noFill/>
        </a:ln>
        <a:effectLst/>
      </dgm:spPr>
      <dgm:t>
        <a:bodyPr/>
        <a:lstStyle/>
        <a:p>
          <a:endParaRPr lang="en-US"/>
        </a:p>
      </dgm:t>
    </dgm:pt>
    <dgm:pt modelId="{23CE194A-FCB5-DA4C-A153-7B343F48E23A}" type="sibTrans" cxnId="{37B14FEA-A45B-DE4B-90AD-6FCE2E77F2E0}">
      <dgm:prSet/>
      <dgm:spPr/>
      <dgm:t>
        <a:bodyPr/>
        <a:lstStyle/>
        <a:p>
          <a:endParaRPr lang="en-US"/>
        </a:p>
      </dgm:t>
    </dgm:pt>
    <dgm:pt modelId="{8D82B934-D57D-A34B-AFC3-862C94988B2A}">
      <dgm:prSet phldrT="[Text]" custT="1"/>
      <dgm:spPr>
        <a:xfrm>
          <a:off x="2722124" y="607716"/>
          <a:ext cx="1154816" cy="923852"/>
        </a:xfrm>
        <a:prstGeom prst="roundRect">
          <a:avLst>
            <a:gd name="adj" fmla="val 10000"/>
          </a:avLst>
        </a:prstGeom>
        <a:solidFill>
          <a:srgbClr val="FFC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sz="1600" b="1" dirty="0">
              <a:solidFill>
                <a:schemeClr val="bg1"/>
              </a:solidFill>
              <a:latin typeface="Calibri" panose="020F0502020204030204"/>
              <a:ea typeface="+mn-ea"/>
              <a:cs typeface="+mn-cs"/>
            </a:rPr>
            <a:t>Date of Follow-up appointment</a:t>
          </a:r>
        </a:p>
      </dgm:t>
    </dgm:pt>
    <dgm:pt modelId="{03FD140D-D1F7-E04E-8DEE-4D16E66C3E38}" type="parTrans" cxnId="{C6549B70-AC49-5243-B36C-66265B9C3612}">
      <dgm:prSet/>
      <dgm:spPr>
        <a:xfrm rot="13885714">
          <a:off x="2887522" y="1690102"/>
          <a:ext cx="2188571" cy="470175"/>
        </a:xfrm>
        <a:prstGeom prst="leftArrow">
          <a:avLst>
            <a:gd name="adj1" fmla="val 60000"/>
            <a:gd name="adj2" fmla="val 50000"/>
          </a:avLst>
        </a:prstGeom>
        <a:solidFill>
          <a:srgbClr val="FFC000">
            <a:hueOff val="0"/>
            <a:satOff val="0"/>
            <a:lumOff val="0"/>
            <a:alphaOff val="0"/>
          </a:srgbClr>
        </a:solidFill>
        <a:ln>
          <a:noFill/>
        </a:ln>
        <a:effectLst/>
      </dgm:spPr>
      <dgm:t>
        <a:bodyPr/>
        <a:lstStyle/>
        <a:p>
          <a:endParaRPr lang="en-US"/>
        </a:p>
      </dgm:t>
    </dgm:pt>
    <dgm:pt modelId="{280DD663-98E1-A64F-8B83-5247461B4CBF}" type="sibTrans" cxnId="{C6549B70-AC49-5243-B36C-66265B9C3612}">
      <dgm:prSet/>
      <dgm:spPr/>
      <dgm:t>
        <a:bodyPr/>
        <a:lstStyle/>
        <a:p>
          <a:endParaRPr lang="en-US"/>
        </a:p>
      </dgm:t>
    </dgm:pt>
    <dgm:pt modelId="{6B2B0B74-DA40-A447-9EBC-2977E9AE9F78}" type="pres">
      <dgm:prSet presAssocID="{28718F35-CFF9-924D-9E8A-E9C7F993EFE5}" presName="cycle" presStyleCnt="0">
        <dgm:presLayoutVars>
          <dgm:chMax val="1"/>
          <dgm:dir/>
          <dgm:animLvl val="ctr"/>
          <dgm:resizeHandles val="exact"/>
        </dgm:presLayoutVars>
      </dgm:prSet>
      <dgm:spPr/>
    </dgm:pt>
    <dgm:pt modelId="{35007B58-B732-5246-94FF-FA34A7E63751}" type="pres">
      <dgm:prSet presAssocID="{D1BC7979-1625-8641-949B-1E4721F3A6BD}" presName="centerShape" presStyleLbl="node0" presStyleIdx="0" presStyleCnt="1"/>
      <dgm:spPr/>
    </dgm:pt>
    <dgm:pt modelId="{DB3F543E-AAC8-7E44-91D3-4F2B73178C74}" type="pres">
      <dgm:prSet presAssocID="{241D8447-E597-2443-B9E6-F22EF4A93008}" presName="parTrans" presStyleLbl="bgSibTrans2D1" presStyleIdx="0" presStyleCnt="8"/>
      <dgm:spPr/>
    </dgm:pt>
    <dgm:pt modelId="{5E152436-462E-824A-B731-BE97A975A81D}" type="pres">
      <dgm:prSet presAssocID="{58465C65-E725-E241-A270-4F177E5078BD}" presName="node" presStyleLbl="node1" presStyleIdx="0" presStyleCnt="8" custScaleX="240016">
        <dgm:presLayoutVars>
          <dgm:bulletEnabled val="1"/>
        </dgm:presLayoutVars>
      </dgm:prSet>
      <dgm:spPr/>
    </dgm:pt>
    <dgm:pt modelId="{2871E619-B131-CD4A-8454-AA7959B2C057}" type="pres">
      <dgm:prSet presAssocID="{79F593CB-0641-554A-ADFB-B915E9D52A91}" presName="parTrans" presStyleLbl="bgSibTrans2D1" presStyleIdx="1" presStyleCnt="8"/>
      <dgm:spPr/>
    </dgm:pt>
    <dgm:pt modelId="{2FF7E266-0230-BC4D-9EDB-80EA6DFD418E}" type="pres">
      <dgm:prSet presAssocID="{60744E28-F252-BF4F-AD39-1CD5349DEB0B}" presName="node" presStyleLbl="node1" presStyleIdx="1" presStyleCnt="8">
        <dgm:presLayoutVars>
          <dgm:bulletEnabled val="1"/>
        </dgm:presLayoutVars>
      </dgm:prSet>
      <dgm:spPr/>
    </dgm:pt>
    <dgm:pt modelId="{00CBD500-B322-ED43-BAFB-CFA37748A1F3}" type="pres">
      <dgm:prSet presAssocID="{03FD140D-D1F7-E04E-8DEE-4D16E66C3E38}" presName="parTrans" presStyleLbl="bgSibTrans2D1" presStyleIdx="2" presStyleCnt="8"/>
      <dgm:spPr/>
    </dgm:pt>
    <dgm:pt modelId="{39A88F5C-9471-AC4A-B71F-4CECBF589B1C}" type="pres">
      <dgm:prSet presAssocID="{8D82B934-D57D-A34B-AFC3-862C94988B2A}" presName="node" presStyleLbl="node1" presStyleIdx="2" presStyleCnt="8" custScaleX="126957">
        <dgm:presLayoutVars>
          <dgm:bulletEnabled val="1"/>
        </dgm:presLayoutVars>
      </dgm:prSet>
      <dgm:spPr/>
    </dgm:pt>
    <dgm:pt modelId="{D18F76F8-18FD-1544-B1F2-D7AA15DA2D19}" type="pres">
      <dgm:prSet presAssocID="{BE12588F-983C-3249-96F6-8A5016560AA7}" presName="parTrans" presStyleLbl="bgSibTrans2D1" presStyleIdx="3" presStyleCnt="8"/>
      <dgm:spPr/>
    </dgm:pt>
    <dgm:pt modelId="{B9EC38D6-8964-AF4D-ACCF-4DAA118CF1B1}" type="pres">
      <dgm:prSet presAssocID="{453F43B2-1D94-2245-9713-B9482847C1F1}" presName="node" presStyleLbl="node1" presStyleIdx="3" presStyleCnt="8" custScaleX="89364" custRadScaleRad="99981" custRadScaleInc="8392">
        <dgm:presLayoutVars>
          <dgm:bulletEnabled val="1"/>
        </dgm:presLayoutVars>
      </dgm:prSet>
      <dgm:spPr/>
    </dgm:pt>
    <dgm:pt modelId="{6A804D14-9DAC-EE4C-938D-90EFA5FB5CD1}" type="pres">
      <dgm:prSet presAssocID="{82339738-26CB-8F41-B399-D85E8BA8E5A4}" presName="parTrans" presStyleLbl="bgSibTrans2D1" presStyleIdx="4" presStyleCnt="8"/>
      <dgm:spPr/>
    </dgm:pt>
    <dgm:pt modelId="{48C3B76F-C5D8-0346-B748-732F018E3D7B}" type="pres">
      <dgm:prSet presAssocID="{001ED83B-DC17-8649-9373-9B29773858F6}" presName="node" presStyleLbl="node1" presStyleIdx="4" presStyleCnt="8" custScaleX="97663">
        <dgm:presLayoutVars>
          <dgm:bulletEnabled val="1"/>
        </dgm:presLayoutVars>
      </dgm:prSet>
      <dgm:spPr/>
    </dgm:pt>
    <dgm:pt modelId="{067CCA3A-B716-5046-9456-E52E2B15FC7F}" type="pres">
      <dgm:prSet presAssocID="{3F893668-45C0-5843-8071-350DF8C56B99}" presName="parTrans" presStyleLbl="bgSibTrans2D1" presStyleIdx="5" presStyleCnt="8"/>
      <dgm:spPr/>
    </dgm:pt>
    <dgm:pt modelId="{675E55E4-F9A9-114B-A31C-B1E0B4938CF3}" type="pres">
      <dgm:prSet presAssocID="{C25B87BD-1D78-CD41-B3BA-40A229452B57}" presName="node" presStyleLbl="node1" presStyleIdx="5" presStyleCnt="8" custScaleX="107636">
        <dgm:presLayoutVars>
          <dgm:bulletEnabled val="1"/>
        </dgm:presLayoutVars>
      </dgm:prSet>
      <dgm:spPr/>
    </dgm:pt>
    <dgm:pt modelId="{97B23E61-CD77-364F-9E05-64DCDE86A110}" type="pres">
      <dgm:prSet presAssocID="{AE600117-558F-8F4F-A237-CD1CB57DCAC6}" presName="parTrans" presStyleLbl="bgSibTrans2D1" presStyleIdx="6" presStyleCnt="8"/>
      <dgm:spPr/>
    </dgm:pt>
    <dgm:pt modelId="{A33138D5-58BB-A049-B676-126C4E0DE0A6}" type="pres">
      <dgm:prSet presAssocID="{4A77C338-24A0-1147-AB77-2150952A140E}" presName="node" presStyleLbl="node1" presStyleIdx="6" presStyleCnt="8" custScaleX="157535">
        <dgm:presLayoutVars>
          <dgm:bulletEnabled val="1"/>
        </dgm:presLayoutVars>
      </dgm:prSet>
      <dgm:spPr/>
    </dgm:pt>
    <dgm:pt modelId="{7621FC2D-FF27-1C45-9BCF-32CB9D7C5909}" type="pres">
      <dgm:prSet presAssocID="{C7BC89A3-1BF9-5245-918F-71AD14FAEF30}" presName="parTrans" presStyleLbl="bgSibTrans2D1" presStyleIdx="7" presStyleCnt="8"/>
      <dgm:spPr/>
    </dgm:pt>
    <dgm:pt modelId="{FC666C7B-E168-7A46-9C27-77E105371AA1}" type="pres">
      <dgm:prSet presAssocID="{51797BCF-0D8D-4D4A-A5FA-A42F165E84B7}" presName="node" presStyleLbl="node1" presStyleIdx="7" presStyleCnt="8" custScaleX="212330">
        <dgm:presLayoutVars>
          <dgm:bulletEnabled val="1"/>
        </dgm:presLayoutVars>
      </dgm:prSet>
      <dgm:spPr/>
    </dgm:pt>
  </dgm:ptLst>
  <dgm:cxnLst>
    <dgm:cxn modelId="{6BE21601-7907-F34E-BD42-0F7EF9D8FF05}" type="presOf" srcId="{453F43B2-1D94-2245-9713-B9482847C1F1}" destId="{B9EC38D6-8964-AF4D-ACCF-4DAA118CF1B1}" srcOrd="0" destOrd="0" presId="urn:microsoft.com/office/officeart/2005/8/layout/radial4"/>
    <dgm:cxn modelId="{F37ABB0C-2D4C-9743-AE34-DA18E17B43E9}" type="presOf" srcId="{AE600117-558F-8F4F-A237-CD1CB57DCAC6}" destId="{97B23E61-CD77-364F-9E05-64DCDE86A110}" srcOrd="0" destOrd="0" presId="urn:microsoft.com/office/officeart/2005/8/layout/radial4"/>
    <dgm:cxn modelId="{0676300E-542F-C344-9BC2-B7020F1EEDBF}" srcId="{28718F35-CFF9-924D-9E8A-E9C7F993EFE5}" destId="{D1BC7979-1625-8641-949B-1E4721F3A6BD}" srcOrd="0" destOrd="0" parTransId="{36AAC51B-F29B-C44A-9821-F94F7C4678A5}" sibTransId="{36EBA2EF-3522-7A49-AA05-4A576773F925}"/>
    <dgm:cxn modelId="{AE281613-F211-5843-B78A-6A9A20D2F80E}" srcId="{D1BC7979-1625-8641-949B-1E4721F3A6BD}" destId="{51797BCF-0D8D-4D4A-A5FA-A42F165E84B7}" srcOrd="7" destOrd="0" parTransId="{C7BC89A3-1BF9-5245-918F-71AD14FAEF30}" sibTransId="{DAFC615C-724A-F94B-86D6-C2CC5D979578}"/>
    <dgm:cxn modelId="{5993BF1B-75E7-D145-A654-AEE1D6A9DCAF}" type="presOf" srcId="{4A77C338-24A0-1147-AB77-2150952A140E}" destId="{A33138D5-58BB-A049-B676-126C4E0DE0A6}" srcOrd="0" destOrd="0" presId="urn:microsoft.com/office/officeart/2005/8/layout/radial4"/>
    <dgm:cxn modelId="{2135F61C-F3B9-D847-B1B5-963B3275EABE}" type="presOf" srcId="{241D8447-E597-2443-B9E6-F22EF4A93008}" destId="{DB3F543E-AAC8-7E44-91D3-4F2B73178C74}" srcOrd="0" destOrd="0" presId="urn:microsoft.com/office/officeart/2005/8/layout/radial4"/>
    <dgm:cxn modelId="{68D3EF1F-C5DF-F747-8095-D8BFC13E7F2D}" type="presOf" srcId="{3F893668-45C0-5843-8071-350DF8C56B99}" destId="{067CCA3A-B716-5046-9456-E52E2B15FC7F}" srcOrd="0" destOrd="0" presId="urn:microsoft.com/office/officeart/2005/8/layout/radial4"/>
    <dgm:cxn modelId="{D7DA163A-E312-BC40-B9A2-A86C1EADFA75}" srcId="{D1BC7979-1625-8641-949B-1E4721F3A6BD}" destId="{58465C65-E725-E241-A270-4F177E5078BD}" srcOrd="0" destOrd="0" parTransId="{241D8447-E597-2443-B9E6-F22EF4A93008}" sibTransId="{C266DF00-0AE9-6846-B992-6ECEF068D962}"/>
    <dgm:cxn modelId="{C41E6048-051B-174E-8977-3B6B1963D7D4}" srcId="{D1BC7979-1625-8641-949B-1E4721F3A6BD}" destId="{453F43B2-1D94-2245-9713-B9482847C1F1}" srcOrd="3" destOrd="0" parTransId="{BE12588F-983C-3249-96F6-8A5016560AA7}" sibTransId="{4FFF009F-3612-1942-813D-0971FB469454}"/>
    <dgm:cxn modelId="{FAAC9259-842C-4342-BA53-6727E33F9D5F}" type="presOf" srcId="{28718F35-CFF9-924D-9E8A-E9C7F993EFE5}" destId="{6B2B0B74-DA40-A447-9EBC-2977E9AE9F78}" srcOrd="0" destOrd="0" presId="urn:microsoft.com/office/officeart/2005/8/layout/radial4"/>
    <dgm:cxn modelId="{80999B5D-F617-DF42-81C0-4773BAEC9E24}" type="presOf" srcId="{C25B87BD-1D78-CD41-B3BA-40A229452B57}" destId="{675E55E4-F9A9-114B-A31C-B1E0B4938CF3}" srcOrd="0" destOrd="0" presId="urn:microsoft.com/office/officeart/2005/8/layout/radial4"/>
    <dgm:cxn modelId="{365ED75F-8EC7-EF4E-A8A4-AB19F151A999}" type="presOf" srcId="{60744E28-F252-BF4F-AD39-1CD5349DEB0B}" destId="{2FF7E266-0230-BC4D-9EDB-80EA6DFD418E}" srcOrd="0" destOrd="0" presId="urn:microsoft.com/office/officeart/2005/8/layout/radial4"/>
    <dgm:cxn modelId="{8AD6C461-FD1B-4341-96F2-36137C701630}" type="presOf" srcId="{03FD140D-D1F7-E04E-8DEE-4D16E66C3E38}" destId="{00CBD500-B322-ED43-BAFB-CFA37748A1F3}" srcOrd="0" destOrd="0" presId="urn:microsoft.com/office/officeart/2005/8/layout/radial4"/>
    <dgm:cxn modelId="{A2EB0A6E-116A-3448-A06B-34AC39703592}" srcId="{D1BC7979-1625-8641-949B-1E4721F3A6BD}" destId="{001ED83B-DC17-8649-9373-9B29773858F6}" srcOrd="4" destOrd="0" parTransId="{82339738-26CB-8F41-B399-D85E8BA8E5A4}" sibTransId="{1DF0BFC3-C489-8846-9EFA-E40FF4E08453}"/>
    <dgm:cxn modelId="{C6549B70-AC49-5243-B36C-66265B9C3612}" srcId="{D1BC7979-1625-8641-949B-1E4721F3A6BD}" destId="{8D82B934-D57D-A34B-AFC3-862C94988B2A}" srcOrd="2" destOrd="0" parTransId="{03FD140D-D1F7-E04E-8DEE-4D16E66C3E38}" sibTransId="{280DD663-98E1-A64F-8B83-5247461B4CBF}"/>
    <dgm:cxn modelId="{ED91B871-63FC-7A40-AEE6-3D7302167339}" srcId="{D1BC7979-1625-8641-949B-1E4721F3A6BD}" destId="{C25B87BD-1D78-CD41-B3BA-40A229452B57}" srcOrd="5" destOrd="0" parTransId="{3F893668-45C0-5843-8071-350DF8C56B99}" sibTransId="{714E6E58-E51F-EE4A-B5BD-C4AE64612FA9}"/>
    <dgm:cxn modelId="{9081AD79-987A-674C-AA7F-445C8C05BF9D}" type="presOf" srcId="{79F593CB-0641-554A-ADFB-B915E9D52A91}" destId="{2871E619-B131-CD4A-8454-AA7959B2C057}" srcOrd="0" destOrd="0" presId="urn:microsoft.com/office/officeart/2005/8/layout/radial4"/>
    <dgm:cxn modelId="{D5992A7E-8EEC-F245-BC73-C84E6F280B84}" type="presOf" srcId="{82339738-26CB-8F41-B399-D85E8BA8E5A4}" destId="{6A804D14-9DAC-EE4C-938D-90EFA5FB5CD1}" srcOrd="0" destOrd="0" presId="urn:microsoft.com/office/officeart/2005/8/layout/radial4"/>
    <dgm:cxn modelId="{3DF06D7E-38F5-8C43-A591-8EFA4BA18CDC}" type="presOf" srcId="{58465C65-E725-E241-A270-4F177E5078BD}" destId="{5E152436-462E-824A-B731-BE97A975A81D}" srcOrd="0" destOrd="0" presId="urn:microsoft.com/office/officeart/2005/8/layout/radial4"/>
    <dgm:cxn modelId="{248B1981-2CA7-3345-9CAB-4D3101FB6D70}" type="presOf" srcId="{D1BC7979-1625-8641-949B-1E4721F3A6BD}" destId="{35007B58-B732-5246-94FF-FA34A7E63751}" srcOrd="0" destOrd="0" presId="urn:microsoft.com/office/officeart/2005/8/layout/radial4"/>
    <dgm:cxn modelId="{DEAA7589-B84B-F24F-A28D-1C53E11C7022}" type="presOf" srcId="{51797BCF-0D8D-4D4A-A5FA-A42F165E84B7}" destId="{FC666C7B-E168-7A46-9C27-77E105371AA1}" srcOrd="0" destOrd="0" presId="urn:microsoft.com/office/officeart/2005/8/layout/radial4"/>
    <dgm:cxn modelId="{2E1E2A93-4F59-E54E-87B8-1131E6796BCF}" type="presOf" srcId="{8D82B934-D57D-A34B-AFC3-862C94988B2A}" destId="{39A88F5C-9471-AC4A-B71F-4CECBF589B1C}" srcOrd="0" destOrd="0" presId="urn:microsoft.com/office/officeart/2005/8/layout/radial4"/>
    <dgm:cxn modelId="{0E017BA4-4B23-144A-BFBC-9467559B35A2}" srcId="{D1BC7979-1625-8641-949B-1E4721F3A6BD}" destId="{4A77C338-24A0-1147-AB77-2150952A140E}" srcOrd="6" destOrd="0" parTransId="{AE600117-558F-8F4F-A237-CD1CB57DCAC6}" sibTransId="{88758AED-E8B7-734E-8604-4D34E29B1551}"/>
    <dgm:cxn modelId="{396FD4A7-798E-1847-B400-F1C8BC09603A}" type="presOf" srcId="{C7BC89A3-1BF9-5245-918F-71AD14FAEF30}" destId="{7621FC2D-FF27-1C45-9BCF-32CB9D7C5909}" srcOrd="0" destOrd="0" presId="urn:microsoft.com/office/officeart/2005/8/layout/radial4"/>
    <dgm:cxn modelId="{54E9A9B0-D035-1B48-A064-990DB98B5070}" type="presOf" srcId="{BE12588F-983C-3249-96F6-8A5016560AA7}" destId="{D18F76F8-18FD-1544-B1F2-D7AA15DA2D19}" srcOrd="0" destOrd="0" presId="urn:microsoft.com/office/officeart/2005/8/layout/radial4"/>
    <dgm:cxn modelId="{37B14FEA-A45B-DE4B-90AD-6FCE2E77F2E0}" srcId="{D1BC7979-1625-8641-949B-1E4721F3A6BD}" destId="{60744E28-F252-BF4F-AD39-1CD5349DEB0B}" srcOrd="1" destOrd="0" parTransId="{79F593CB-0641-554A-ADFB-B915E9D52A91}" sibTransId="{23CE194A-FCB5-DA4C-A153-7B343F48E23A}"/>
    <dgm:cxn modelId="{6D6E52F5-EFEE-764F-99B1-7C2F27EFD405}" type="presOf" srcId="{001ED83B-DC17-8649-9373-9B29773858F6}" destId="{48C3B76F-C5D8-0346-B748-732F018E3D7B}" srcOrd="0" destOrd="0" presId="urn:microsoft.com/office/officeart/2005/8/layout/radial4"/>
    <dgm:cxn modelId="{E0B79233-460E-824C-98C6-72747D907228}" type="presParOf" srcId="{6B2B0B74-DA40-A447-9EBC-2977E9AE9F78}" destId="{35007B58-B732-5246-94FF-FA34A7E63751}" srcOrd="0" destOrd="0" presId="urn:microsoft.com/office/officeart/2005/8/layout/radial4"/>
    <dgm:cxn modelId="{3A8A5473-4551-1541-9B6F-E09129EEA0EA}" type="presParOf" srcId="{6B2B0B74-DA40-A447-9EBC-2977E9AE9F78}" destId="{DB3F543E-AAC8-7E44-91D3-4F2B73178C74}" srcOrd="1" destOrd="0" presId="urn:microsoft.com/office/officeart/2005/8/layout/radial4"/>
    <dgm:cxn modelId="{F253FCA9-4168-654B-BD96-2267956D1605}" type="presParOf" srcId="{6B2B0B74-DA40-A447-9EBC-2977E9AE9F78}" destId="{5E152436-462E-824A-B731-BE97A975A81D}" srcOrd="2" destOrd="0" presId="urn:microsoft.com/office/officeart/2005/8/layout/radial4"/>
    <dgm:cxn modelId="{8AA7E8AF-DDA7-D64B-B724-3F7367A9D06E}" type="presParOf" srcId="{6B2B0B74-DA40-A447-9EBC-2977E9AE9F78}" destId="{2871E619-B131-CD4A-8454-AA7959B2C057}" srcOrd="3" destOrd="0" presId="urn:microsoft.com/office/officeart/2005/8/layout/radial4"/>
    <dgm:cxn modelId="{601F3EE1-BCAF-D64A-BAE5-1E211948D47B}" type="presParOf" srcId="{6B2B0B74-DA40-A447-9EBC-2977E9AE9F78}" destId="{2FF7E266-0230-BC4D-9EDB-80EA6DFD418E}" srcOrd="4" destOrd="0" presId="urn:microsoft.com/office/officeart/2005/8/layout/radial4"/>
    <dgm:cxn modelId="{C587303E-4ECC-F341-B64B-068CF56DAE27}" type="presParOf" srcId="{6B2B0B74-DA40-A447-9EBC-2977E9AE9F78}" destId="{00CBD500-B322-ED43-BAFB-CFA37748A1F3}" srcOrd="5" destOrd="0" presId="urn:microsoft.com/office/officeart/2005/8/layout/radial4"/>
    <dgm:cxn modelId="{1492B4B3-CB57-CD46-8341-9DFD56B4158B}" type="presParOf" srcId="{6B2B0B74-DA40-A447-9EBC-2977E9AE9F78}" destId="{39A88F5C-9471-AC4A-B71F-4CECBF589B1C}" srcOrd="6" destOrd="0" presId="urn:microsoft.com/office/officeart/2005/8/layout/radial4"/>
    <dgm:cxn modelId="{0C8B5D7B-572F-7A4C-A494-AD057407C6B8}" type="presParOf" srcId="{6B2B0B74-DA40-A447-9EBC-2977E9AE9F78}" destId="{D18F76F8-18FD-1544-B1F2-D7AA15DA2D19}" srcOrd="7" destOrd="0" presId="urn:microsoft.com/office/officeart/2005/8/layout/radial4"/>
    <dgm:cxn modelId="{8FA4A931-6585-F14F-BFCD-6A51B8AC84F7}" type="presParOf" srcId="{6B2B0B74-DA40-A447-9EBC-2977E9AE9F78}" destId="{B9EC38D6-8964-AF4D-ACCF-4DAA118CF1B1}" srcOrd="8" destOrd="0" presId="urn:microsoft.com/office/officeart/2005/8/layout/radial4"/>
    <dgm:cxn modelId="{5162B513-1097-964E-99C5-7F6B300A3FBB}" type="presParOf" srcId="{6B2B0B74-DA40-A447-9EBC-2977E9AE9F78}" destId="{6A804D14-9DAC-EE4C-938D-90EFA5FB5CD1}" srcOrd="9" destOrd="0" presId="urn:microsoft.com/office/officeart/2005/8/layout/radial4"/>
    <dgm:cxn modelId="{745EA397-5873-EF4C-B047-5C0A9E4B7B64}" type="presParOf" srcId="{6B2B0B74-DA40-A447-9EBC-2977E9AE9F78}" destId="{48C3B76F-C5D8-0346-B748-732F018E3D7B}" srcOrd="10" destOrd="0" presId="urn:microsoft.com/office/officeart/2005/8/layout/radial4"/>
    <dgm:cxn modelId="{5599FDE1-1179-8443-8857-77440FA12CD6}" type="presParOf" srcId="{6B2B0B74-DA40-A447-9EBC-2977E9AE9F78}" destId="{067CCA3A-B716-5046-9456-E52E2B15FC7F}" srcOrd="11" destOrd="0" presId="urn:microsoft.com/office/officeart/2005/8/layout/radial4"/>
    <dgm:cxn modelId="{410EF7BD-0192-164F-9B11-5404D4CDCF86}" type="presParOf" srcId="{6B2B0B74-DA40-A447-9EBC-2977E9AE9F78}" destId="{675E55E4-F9A9-114B-A31C-B1E0B4938CF3}" srcOrd="12" destOrd="0" presId="urn:microsoft.com/office/officeart/2005/8/layout/radial4"/>
    <dgm:cxn modelId="{378E6F44-C58C-4F4C-8C97-51D2D566110C}" type="presParOf" srcId="{6B2B0B74-DA40-A447-9EBC-2977E9AE9F78}" destId="{97B23E61-CD77-364F-9E05-64DCDE86A110}" srcOrd="13" destOrd="0" presId="urn:microsoft.com/office/officeart/2005/8/layout/radial4"/>
    <dgm:cxn modelId="{82474541-48A7-0246-AA2C-17FE191AE5F3}" type="presParOf" srcId="{6B2B0B74-DA40-A447-9EBC-2977E9AE9F78}" destId="{A33138D5-58BB-A049-B676-126C4E0DE0A6}" srcOrd="14" destOrd="0" presId="urn:microsoft.com/office/officeart/2005/8/layout/radial4"/>
    <dgm:cxn modelId="{2F17696A-A8A7-AE4F-B01E-4D46F2391A67}" type="presParOf" srcId="{6B2B0B74-DA40-A447-9EBC-2977E9AE9F78}" destId="{7621FC2D-FF27-1C45-9BCF-32CB9D7C5909}" srcOrd="15" destOrd="0" presId="urn:microsoft.com/office/officeart/2005/8/layout/radial4"/>
    <dgm:cxn modelId="{C007BE85-0203-2E42-AAD1-E472324EBB7A}" type="presParOf" srcId="{6B2B0B74-DA40-A447-9EBC-2977E9AE9F78}" destId="{FC666C7B-E168-7A46-9C27-77E105371AA1}" srcOrd="1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24EB670-A04A-4B43-9BF6-6E592B2D1FFC}" type="doc">
      <dgm:prSet loTypeId="urn:microsoft.com/office/officeart/2005/8/layout/hChevron3" loCatId="" qsTypeId="urn:microsoft.com/office/officeart/2005/8/quickstyle/simple1" qsCatId="simple" csTypeId="urn:microsoft.com/office/officeart/2005/8/colors/colorful3" csCatId="colorful" phldr="1"/>
      <dgm:spPr/>
      <dgm:t>
        <a:bodyPr/>
        <a:lstStyle/>
        <a:p>
          <a:endParaRPr lang="en-US"/>
        </a:p>
      </dgm:t>
    </dgm:pt>
    <dgm:pt modelId="{A89A1B8F-C7AD-7049-84F8-6E5E88781C5C}">
      <dgm:prSet phldrT="[Text]" custT="1"/>
      <dgm:spPr>
        <a:xfrm>
          <a:off x="2970" y="1352565"/>
          <a:ext cx="2597386" cy="1038954"/>
        </a:xfrm>
        <a:prstGeom prst="homePlate">
          <a:avLst/>
        </a:prstGeom>
        <a:solidFill>
          <a:srgbClr val="A5A5A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sz="2200" dirty="0">
              <a:solidFill>
                <a:sysClr val="window" lastClr="FFFFFF"/>
              </a:solidFill>
              <a:latin typeface="Calibri" panose="020F0502020204030204"/>
              <a:ea typeface="+mn-ea"/>
              <a:cs typeface="+mn-cs"/>
            </a:rPr>
            <a:t>Query the Notes table</a:t>
          </a:r>
        </a:p>
      </dgm:t>
    </dgm:pt>
    <dgm:pt modelId="{2DCDD9D1-2FF1-0145-832D-327AE4DBC7BB}" type="parTrans" cxnId="{E248C7BC-1A8A-B747-AAB6-E20767D65E00}">
      <dgm:prSet/>
      <dgm:spPr/>
      <dgm:t>
        <a:bodyPr/>
        <a:lstStyle/>
        <a:p>
          <a:endParaRPr lang="en-US"/>
        </a:p>
      </dgm:t>
    </dgm:pt>
    <dgm:pt modelId="{DF696865-584A-EF4B-A5D5-71B5A85D1A59}" type="sibTrans" cxnId="{E248C7BC-1A8A-B747-AAB6-E20767D65E00}">
      <dgm:prSet/>
      <dgm:spPr/>
      <dgm:t>
        <a:bodyPr/>
        <a:lstStyle/>
        <a:p>
          <a:endParaRPr lang="en-US"/>
        </a:p>
      </dgm:t>
    </dgm:pt>
    <dgm:pt modelId="{CEF06222-39E4-274C-8A39-D02B31213E12}">
      <dgm:prSet phldrT="[Text]" custT="1"/>
      <dgm:spPr>
        <a:xfrm>
          <a:off x="2080879" y="1352565"/>
          <a:ext cx="2597386" cy="1038954"/>
        </a:xfrm>
        <a:prstGeom prst="chevron">
          <a:avLst/>
        </a:prstGeom>
        <a:solidFill>
          <a:srgbClr val="A5A5A5">
            <a:hueOff val="1355300"/>
            <a:satOff val="50000"/>
            <a:lumOff val="-7353"/>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sz="2200" dirty="0">
              <a:solidFill>
                <a:sysClr val="window" lastClr="FFFFFF"/>
              </a:solidFill>
              <a:latin typeface="Calibri" panose="020F0502020204030204"/>
              <a:ea typeface="+mn-ea"/>
              <a:cs typeface="+mn-cs"/>
            </a:rPr>
            <a:t>Filter to Discharge Summaries</a:t>
          </a:r>
        </a:p>
      </dgm:t>
    </dgm:pt>
    <dgm:pt modelId="{E13D3A90-1F73-464F-BDA0-417770A39C38}" type="parTrans" cxnId="{540795DC-BE74-7549-AE5E-299A4E493318}">
      <dgm:prSet/>
      <dgm:spPr/>
      <dgm:t>
        <a:bodyPr/>
        <a:lstStyle/>
        <a:p>
          <a:endParaRPr lang="en-US"/>
        </a:p>
      </dgm:t>
    </dgm:pt>
    <dgm:pt modelId="{99624FCF-3BF3-274E-A18B-DC667393B260}" type="sibTrans" cxnId="{540795DC-BE74-7549-AE5E-299A4E493318}">
      <dgm:prSet/>
      <dgm:spPr/>
      <dgm:t>
        <a:bodyPr/>
        <a:lstStyle/>
        <a:p>
          <a:endParaRPr lang="en-US"/>
        </a:p>
      </dgm:t>
    </dgm:pt>
    <dgm:pt modelId="{4E65A906-629E-4143-886B-ADEA9DB5701A}">
      <dgm:prSet phldrT="[Text]" custT="1"/>
      <dgm:spPr>
        <a:xfrm>
          <a:off x="4161759" y="1353053"/>
          <a:ext cx="2597386" cy="1038954"/>
        </a:xfrm>
        <a:prstGeom prst="chevron">
          <a:avLst/>
        </a:prstGeom>
        <a:solidFill>
          <a:srgbClr val="A5A5A5">
            <a:hueOff val="2710599"/>
            <a:satOff val="100000"/>
            <a:lumOff val="-14706"/>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sz="2200" dirty="0">
              <a:solidFill>
                <a:sysClr val="window" lastClr="FFFFFF"/>
              </a:solidFill>
              <a:latin typeface="Calibri" panose="020F0502020204030204"/>
              <a:ea typeface="+mn-ea"/>
              <a:cs typeface="+mn-cs"/>
            </a:rPr>
            <a:t>Filter out Notes marked in error</a:t>
          </a:r>
        </a:p>
      </dgm:t>
    </dgm:pt>
    <dgm:pt modelId="{5904122E-B58A-6645-8EB2-86ACEA309912}" type="parTrans" cxnId="{4D01118A-7365-BF46-B348-EAD63D0C31DC}">
      <dgm:prSet/>
      <dgm:spPr/>
      <dgm:t>
        <a:bodyPr/>
        <a:lstStyle/>
        <a:p>
          <a:endParaRPr lang="en-US"/>
        </a:p>
      </dgm:t>
    </dgm:pt>
    <dgm:pt modelId="{E5EDD656-5AEE-B04E-ABCC-EA8AD06E704F}" type="sibTrans" cxnId="{4D01118A-7365-BF46-B348-EAD63D0C31DC}">
      <dgm:prSet/>
      <dgm:spPr/>
      <dgm:t>
        <a:bodyPr/>
        <a:lstStyle/>
        <a:p>
          <a:endParaRPr lang="en-US"/>
        </a:p>
      </dgm:t>
    </dgm:pt>
    <dgm:pt modelId="{400852D4-2EA5-A941-96D1-1CDF5311CA80}" type="pres">
      <dgm:prSet presAssocID="{F24EB670-A04A-4B43-9BF6-6E592B2D1FFC}" presName="Name0" presStyleCnt="0">
        <dgm:presLayoutVars>
          <dgm:dir/>
          <dgm:resizeHandles val="exact"/>
        </dgm:presLayoutVars>
      </dgm:prSet>
      <dgm:spPr/>
    </dgm:pt>
    <dgm:pt modelId="{61468295-FB14-864C-8FA8-DACB68F8B4CD}" type="pres">
      <dgm:prSet presAssocID="{A89A1B8F-C7AD-7049-84F8-6E5E88781C5C}" presName="parTxOnly" presStyleLbl="node1" presStyleIdx="0" presStyleCnt="3" custScaleX="56397">
        <dgm:presLayoutVars>
          <dgm:bulletEnabled val="1"/>
        </dgm:presLayoutVars>
      </dgm:prSet>
      <dgm:spPr/>
    </dgm:pt>
    <dgm:pt modelId="{A6FF9F9D-7A08-5B46-A272-6149135A0477}" type="pres">
      <dgm:prSet presAssocID="{DF696865-584A-EF4B-A5D5-71B5A85D1A59}" presName="parSpace" presStyleCnt="0"/>
      <dgm:spPr/>
    </dgm:pt>
    <dgm:pt modelId="{BDC945C0-2F1A-BB4C-AC6C-5437B18C8877}" type="pres">
      <dgm:prSet presAssocID="{CEF06222-39E4-274C-8A39-D02B31213E12}" presName="parTxOnly" presStyleLbl="node1" presStyleIdx="1" presStyleCnt="3">
        <dgm:presLayoutVars>
          <dgm:bulletEnabled val="1"/>
        </dgm:presLayoutVars>
      </dgm:prSet>
      <dgm:spPr/>
    </dgm:pt>
    <dgm:pt modelId="{0C1101F7-DCB0-9E40-873F-9350FC5EC4C8}" type="pres">
      <dgm:prSet presAssocID="{99624FCF-3BF3-274E-A18B-DC667393B260}" presName="parSpace" presStyleCnt="0"/>
      <dgm:spPr/>
    </dgm:pt>
    <dgm:pt modelId="{C276DE67-CA48-5C40-ADD1-F89757BFD7E0}" type="pres">
      <dgm:prSet presAssocID="{4E65A906-629E-4143-886B-ADEA9DB5701A}" presName="parTxOnly" presStyleLbl="node1" presStyleIdx="2" presStyleCnt="3" custLinFactNeighborX="5567" custLinFactNeighborY="47">
        <dgm:presLayoutVars>
          <dgm:bulletEnabled val="1"/>
        </dgm:presLayoutVars>
      </dgm:prSet>
      <dgm:spPr/>
    </dgm:pt>
  </dgm:ptLst>
  <dgm:cxnLst>
    <dgm:cxn modelId="{0E632D72-0A4F-974E-BCAB-870A1B62DD6A}" type="presOf" srcId="{4E65A906-629E-4143-886B-ADEA9DB5701A}" destId="{C276DE67-CA48-5C40-ADD1-F89757BFD7E0}" srcOrd="0" destOrd="0" presId="urn:microsoft.com/office/officeart/2005/8/layout/hChevron3"/>
    <dgm:cxn modelId="{4D01118A-7365-BF46-B348-EAD63D0C31DC}" srcId="{F24EB670-A04A-4B43-9BF6-6E592B2D1FFC}" destId="{4E65A906-629E-4143-886B-ADEA9DB5701A}" srcOrd="2" destOrd="0" parTransId="{5904122E-B58A-6645-8EB2-86ACEA309912}" sibTransId="{E5EDD656-5AEE-B04E-ABCC-EA8AD06E704F}"/>
    <dgm:cxn modelId="{241679A9-03E1-C54A-9C36-654B5B5AF25A}" type="presOf" srcId="{F24EB670-A04A-4B43-9BF6-6E592B2D1FFC}" destId="{400852D4-2EA5-A941-96D1-1CDF5311CA80}" srcOrd="0" destOrd="0" presId="urn:microsoft.com/office/officeart/2005/8/layout/hChevron3"/>
    <dgm:cxn modelId="{FA5869BB-A7AD-9741-A8AA-8EF33A47138F}" type="presOf" srcId="{A89A1B8F-C7AD-7049-84F8-6E5E88781C5C}" destId="{61468295-FB14-864C-8FA8-DACB68F8B4CD}" srcOrd="0" destOrd="0" presId="urn:microsoft.com/office/officeart/2005/8/layout/hChevron3"/>
    <dgm:cxn modelId="{E248C7BC-1A8A-B747-AAB6-E20767D65E00}" srcId="{F24EB670-A04A-4B43-9BF6-6E592B2D1FFC}" destId="{A89A1B8F-C7AD-7049-84F8-6E5E88781C5C}" srcOrd="0" destOrd="0" parTransId="{2DCDD9D1-2FF1-0145-832D-327AE4DBC7BB}" sibTransId="{DF696865-584A-EF4B-A5D5-71B5A85D1A59}"/>
    <dgm:cxn modelId="{540795DC-BE74-7549-AE5E-299A4E493318}" srcId="{F24EB670-A04A-4B43-9BF6-6E592B2D1FFC}" destId="{CEF06222-39E4-274C-8A39-D02B31213E12}" srcOrd="1" destOrd="0" parTransId="{E13D3A90-1F73-464F-BDA0-417770A39C38}" sibTransId="{99624FCF-3BF3-274E-A18B-DC667393B260}"/>
    <dgm:cxn modelId="{6B1BBDEE-C22A-D245-8F98-7BB989B7001F}" type="presOf" srcId="{CEF06222-39E4-274C-8A39-D02B31213E12}" destId="{BDC945C0-2F1A-BB4C-AC6C-5437B18C8877}" srcOrd="0" destOrd="0" presId="urn:microsoft.com/office/officeart/2005/8/layout/hChevron3"/>
    <dgm:cxn modelId="{B33D813B-C666-2F40-A120-5A894CF60F17}" type="presParOf" srcId="{400852D4-2EA5-A941-96D1-1CDF5311CA80}" destId="{61468295-FB14-864C-8FA8-DACB68F8B4CD}" srcOrd="0" destOrd="0" presId="urn:microsoft.com/office/officeart/2005/8/layout/hChevron3"/>
    <dgm:cxn modelId="{24485393-98D3-DC42-B2C4-62B0B0285FB5}" type="presParOf" srcId="{400852D4-2EA5-A941-96D1-1CDF5311CA80}" destId="{A6FF9F9D-7A08-5B46-A272-6149135A0477}" srcOrd="1" destOrd="0" presId="urn:microsoft.com/office/officeart/2005/8/layout/hChevron3"/>
    <dgm:cxn modelId="{FE8E9C34-7E06-C34F-9B72-4293764DEC8F}" type="presParOf" srcId="{400852D4-2EA5-A941-96D1-1CDF5311CA80}" destId="{BDC945C0-2F1A-BB4C-AC6C-5437B18C8877}" srcOrd="2" destOrd="0" presId="urn:microsoft.com/office/officeart/2005/8/layout/hChevron3"/>
    <dgm:cxn modelId="{25463162-6118-BC4E-811F-DB9329BAFE9A}" type="presParOf" srcId="{400852D4-2EA5-A941-96D1-1CDF5311CA80}" destId="{0C1101F7-DCB0-9E40-873F-9350FC5EC4C8}" srcOrd="3" destOrd="0" presId="urn:microsoft.com/office/officeart/2005/8/layout/hChevron3"/>
    <dgm:cxn modelId="{8EDB89B8-E39F-5A42-93B0-3A1D3A512B09}" type="presParOf" srcId="{400852D4-2EA5-A941-96D1-1CDF5311CA80}" destId="{C276DE67-CA48-5C40-ADD1-F89757BFD7E0}"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24EB670-A04A-4B43-9BF6-6E592B2D1FFC}" type="doc">
      <dgm:prSet loTypeId="urn:microsoft.com/office/officeart/2005/8/layout/hChevron3" loCatId="" qsTypeId="urn:microsoft.com/office/officeart/2005/8/quickstyle/simple1" qsCatId="simple" csTypeId="urn:microsoft.com/office/officeart/2005/8/colors/colorful5" csCatId="colorful" phldr="1"/>
      <dgm:spPr/>
      <dgm:t>
        <a:bodyPr/>
        <a:lstStyle/>
        <a:p>
          <a:endParaRPr lang="en-US"/>
        </a:p>
      </dgm:t>
    </dgm:pt>
    <dgm:pt modelId="{A89A1B8F-C7AD-7049-84F8-6E5E88781C5C}">
      <dgm:prSet phldrT="[Text]"/>
      <dgm:spPr>
        <a:xfrm>
          <a:off x="1207" y="1241218"/>
          <a:ext cx="2354969" cy="941987"/>
        </a:xfrm>
        <a:prstGeom prst="homePlate">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Query the Admissions table </a:t>
          </a:r>
        </a:p>
      </dgm:t>
    </dgm:pt>
    <dgm:pt modelId="{2DCDD9D1-2FF1-0145-832D-327AE4DBC7BB}" type="parTrans" cxnId="{E248C7BC-1A8A-B747-AAB6-E20767D65E00}">
      <dgm:prSet/>
      <dgm:spPr/>
      <dgm:t>
        <a:bodyPr/>
        <a:lstStyle/>
        <a:p>
          <a:endParaRPr lang="en-US"/>
        </a:p>
      </dgm:t>
    </dgm:pt>
    <dgm:pt modelId="{DF696865-584A-EF4B-A5D5-71B5A85D1A59}" type="sibTrans" cxnId="{E248C7BC-1A8A-B747-AAB6-E20767D65E00}">
      <dgm:prSet/>
      <dgm:spPr/>
      <dgm:t>
        <a:bodyPr/>
        <a:lstStyle/>
        <a:p>
          <a:endParaRPr lang="en-US"/>
        </a:p>
      </dgm:t>
    </dgm:pt>
    <dgm:pt modelId="{CEF06222-39E4-274C-8A39-D02B31213E12}">
      <dgm:prSet phldrT="[Text]"/>
      <dgm:spPr>
        <a:xfrm>
          <a:off x="1885183" y="1241218"/>
          <a:ext cx="2354969" cy="941987"/>
        </a:xfrm>
        <a:prstGeom prst="chevron">
          <a:avLst/>
        </a:prstGeom>
        <a:solidFill>
          <a:srgbClr val="5B9BD5">
            <a:hueOff val="-1689636"/>
            <a:satOff val="-4355"/>
            <a:lumOff val="-2941"/>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Convert strings to dates</a:t>
          </a:r>
        </a:p>
      </dgm:t>
    </dgm:pt>
    <dgm:pt modelId="{E13D3A90-1F73-464F-BDA0-417770A39C38}" type="parTrans" cxnId="{540795DC-BE74-7549-AE5E-299A4E493318}">
      <dgm:prSet/>
      <dgm:spPr/>
      <dgm:t>
        <a:bodyPr/>
        <a:lstStyle/>
        <a:p>
          <a:endParaRPr lang="en-US"/>
        </a:p>
      </dgm:t>
    </dgm:pt>
    <dgm:pt modelId="{99624FCF-3BF3-274E-A18B-DC667393B260}" type="sibTrans" cxnId="{540795DC-BE74-7549-AE5E-299A4E493318}">
      <dgm:prSet/>
      <dgm:spPr/>
      <dgm:t>
        <a:bodyPr/>
        <a:lstStyle/>
        <a:p>
          <a:endParaRPr lang="en-US"/>
        </a:p>
      </dgm:t>
    </dgm:pt>
    <dgm:pt modelId="{4E65A906-629E-4143-886B-ADEA9DB5701A}">
      <dgm:prSet phldrT="[Text]"/>
      <dgm:spPr>
        <a:xfrm>
          <a:off x="3769158" y="1241218"/>
          <a:ext cx="2354969" cy="941987"/>
        </a:xfrm>
        <a:prstGeom prst="chevron">
          <a:avLst/>
        </a:prstGeom>
        <a:solidFill>
          <a:srgbClr val="5B9BD5">
            <a:hueOff val="-3379271"/>
            <a:satOff val="-8710"/>
            <a:lumOff val="-5883"/>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Get the next unplanned admission</a:t>
          </a:r>
        </a:p>
      </dgm:t>
    </dgm:pt>
    <dgm:pt modelId="{5904122E-B58A-6645-8EB2-86ACEA309912}" type="parTrans" cxnId="{4D01118A-7365-BF46-B348-EAD63D0C31DC}">
      <dgm:prSet/>
      <dgm:spPr/>
      <dgm:t>
        <a:bodyPr/>
        <a:lstStyle/>
        <a:p>
          <a:endParaRPr lang="en-US"/>
        </a:p>
      </dgm:t>
    </dgm:pt>
    <dgm:pt modelId="{E5EDD656-5AEE-B04E-ABCC-EA8AD06E704F}" type="sibTrans" cxnId="{4D01118A-7365-BF46-B348-EAD63D0C31DC}">
      <dgm:prSet/>
      <dgm:spPr/>
      <dgm:t>
        <a:bodyPr/>
        <a:lstStyle/>
        <a:p>
          <a:endParaRPr lang="en-US"/>
        </a:p>
      </dgm:t>
    </dgm:pt>
    <dgm:pt modelId="{7599D85C-C204-1642-AE2E-4A2C28B087FD}">
      <dgm:prSet phldrT="[Text]"/>
      <dgm:spPr>
        <a:xfrm>
          <a:off x="5653134" y="1241218"/>
          <a:ext cx="2354969" cy="941987"/>
        </a:xfrm>
        <a:prstGeom prst="chevron">
          <a:avLst/>
        </a:prstGeom>
        <a:solidFill>
          <a:srgbClr val="5B9BD5">
            <a:hueOff val="-5068907"/>
            <a:satOff val="-13064"/>
            <a:lumOff val="-8824"/>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Calculate days until next admission</a:t>
          </a:r>
        </a:p>
      </dgm:t>
    </dgm:pt>
    <dgm:pt modelId="{52DDF327-24AD-F546-9A7D-2E8951F22D4D}" type="parTrans" cxnId="{BB5A3330-C36C-A24D-B086-A0C203F7F7A9}">
      <dgm:prSet/>
      <dgm:spPr/>
      <dgm:t>
        <a:bodyPr/>
        <a:lstStyle/>
        <a:p>
          <a:endParaRPr lang="en-US"/>
        </a:p>
      </dgm:t>
    </dgm:pt>
    <dgm:pt modelId="{078400AF-04EA-E149-8BDD-C06E2C64A687}" type="sibTrans" cxnId="{BB5A3330-C36C-A24D-B086-A0C203F7F7A9}">
      <dgm:prSet/>
      <dgm:spPr/>
      <dgm:t>
        <a:bodyPr/>
        <a:lstStyle/>
        <a:p>
          <a:endParaRPr lang="en-US"/>
        </a:p>
      </dgm:t>
    </dgm:pt>
    <dgm:pt modelId="{7B595C06-7371-2544-A113-BF6E9D3B8EFB}">
      <dgm:prSet phldrT="[Text]"/>
      <dgm:spPr>
        <a:xfrm>
          <a:off x="7537109" y="1241218"/>
          <a:ext cx="2354969" cy="941987"/>
        </a:xfrm>
        <a:prstGeom prst="chevron">
          <a:avLst/>
        </a:prstGeom>
        <a:solidFill>
          <a:srgbClr val="5B9BD5">
            <a:hueOff val="-6758543"/>
            <a:satOff val="-17419"/>
            <a:lumOff val="-11765"/>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Filter out elective encounters</a:t>
          </a:r>
        </a:p>
      </dgm:t>
    </dgm:pt>
    <dgm:pt modelId="{C4B93EAA-922E-1B42-8D1B-C4132F63C2E1}" type="parTrans" cxnId="{2321462F-6660-7F49-8615-8F0BDD5B312C}">
      <dgm:prSet/>
      <dgm:spPr/>
      <dgm:t>
        <a:bodyPr/>
        <a:lstStyle/>
        <a:p>
          <a:endParaRPr lang="en-US"/>
        </a:p>
      </dgm:t>
    </dgm:pt>
    <dgm:pt modelId="{ADB5B819-348B-BA4C-9874-E950944D96EC}" type="sibTrans" cxnId="{2321462F-6660-7F49-8615-8F0BDD5B312C}">
      <dgm:prSet/>
      <dgm:spPr/>
      <dgm:t>
        <a:bodyPr/>
        <a:lstStyle/>
        <a:p>
          <a:endParaRPr lang="en-US"/>
        </a:p>
      </dgm:t>
    </dgm:pt>
    <dgm:pt modelId="{80A8C52A-7FAF-3149-9094-F22508B87665}" type="pres">
      <dgm:prSet presAssocID="{F24EB670-A04A-4B43-9BF6-6E592B2D1FFC}" presName="Name0" presStyleCnt="0">
        <dgm:presLayoutVars>
          <dgm:dir/>
          <dgm:resizeHandles val="exact"/>
        </dgm:presLayoutVars>
      </dgm:prSet>
      <dgm:spPr/>
    </dgm:pt>
    <dgm:pt modelId="{00174F83-642C-184B-A936-77B181AD8267}" type="pres">
      <dgm:prSet presAssocID="{A89A1B8F-C7AD-7049-84F8-6E5E88781C5C}" presName="parTxOnly" presStyleLbl="node1" presStyleIdx="0" presStyleCnt="5">
        <dgm:presLayoutVars>
          <dgm:bulletEnabled val="1"/>
        </dgm:presLayoutVars>
      </dgm:prSet>
      <dgm:spPr/>
    </dgm:pt>
    <dgm:pt modelId="{3C8E257F-BFFB-8C45-AB4E-CFEE16C7FB63}" type="pres">
      <dgm:prSet presAssocID="{DF696865-584A-EF4B-A5D5-71B5A85D1A59}" presName="parSpace" presStyleCnt="0"/>
      <dgm:spPr/>
    </dgm:pt>
    <dgm:pt modelId="{8AB43136-0972-5E4D-91A6-74FE205605A8}" type="pres">
      <dgm:prSet presAssocID="{CEF06222-39E4-274C-8A39-D02B31213E12}" presName="parTxOnly" presStyleLbl="node1" presStyleIdx="1" presStyleCnt="5">
        <dgm:presLayoutVars>
          <dgm:bulletEnabled val="1"/>
        </dgm:presLayoutVars>
      </dgm:prSet>
      <dgm:spPr/>
    </dgm:pt>
    <dgm:pt modelId="{BE8FF145-C290-5143-831C-58A12CBD6ACF}" type="pres">
      <dgm:prSet presAssocID="{99624FCF-3BF3-274E-A18B-DC667393B260}" presName="parSpace" presStyleCnt="0"/>
      <dgm:spPr/>
    </dgm:pt>
    <dgm:pt modelId="{C9B9352F-ACBD-334E-96AD-416216A7848F}" type="pres">
      <dgm:prSet presAssocID="{4E65A906-629E-4143-886B-ADEA9DB5701A}" presName="parTxOnly" presStyleLbl="node1" presStyleIdx="2" presStyleCnt="5">
        <dgm:presLayoutVars>
          <dgm:bulletEnabled val="1"/>
        </dgm:presLayoutVars>
      </dgm:prSet>
      <dgm:spPr/>
    </dgm:pt>
    <dgm:pt modelId="{E50DBFD6-4228-CA4F-81F4-D1069AB0897A}" type="pres">
      <dgm:prSet presAssocID="{E5EDD656-5AEE-B04E-ABCC-EA8AD06E704F}" presName="parSpace" presStyleCnt="0"/>
      <dgm:spPr/>
    </dgm:pt>
    <dgm:pt modelId="{F4F8AB06-E7A8-2D49-8733-01C080F417B4}" type="pres">
      <dgm:prSet presAssocID="{7599D85C-C204-1642-AE2E-4A2C28B087FD}" presName="parTxOnly" presStyleLbl="node1" presStyleIdx="3" presStyleCnt="5">
        <dgm:presLayoutVars>
          <dgm:bulletEnabled val="1"/>
        </dgm:presLayoutVars>
      </dgm:prSet>
      <dgm:spPr/>
    </dgm:pt>
    <dgm:pt modelId="{AD47AB34-94B9-0342-984F-4C7D6D5DA009}" type="pres">
      <dgm:prSet presAssocID="{078400AF-04EA-E149-8BDD-C06E2C64A687}" presName="parSpace" presStyleCnt="0"/>
      <dgm:spPr/>
    </dgm:pt>
    <dgm:pt modelId="{B358AC03-A2CD-024D-8778-A5261A33305B}" type="pres">
      <dgm:prSet presAssocID="{7B595C06-7371-2544-A113-BF6E9D3B8EFB}" presName="parTxOnly" presStyleLbl="node1" presStyleIdx="4" presStyleCnt="5">
        <dgm:presLayoutVars>
          <dgm:bulletEnabled val="1"/>
        </dgm:presLayoutVars>
      </dgm:prSet>
      <dgm:spPr/>
    </dgm:pt>
  </dgm:ptLst>
  <dgm:cxnLst>
    <dgm:cxn modelId="{2321462F-6660-7F49-8615-8F0BDD5B312C}" srcId="{F24EB670-A04A-4B43-9BF6-6E592B2D1FFC}" destId="{7B595C06-7371-2544-A113-BF6E9D3B8EFB}" srcOrd="4" destOrd="0" parTransId="{C4B93EAA-922E-1B42-8D1B-C4132F63C2E1}" sibTransId="{ADB5B819-348B-BA4C-9874-E950944D96EC}"/>
    <dgm:cxn modelId="{BB5A3330-C36C-A24D-B086-A0C203F7F7A9}" srcId="{F24EB670-A04A-4B43-9BF6-6E592B2D1FFC}" destId="{7599D85C-C204-1642-AE2E-4A2C28B087FD}" srcOrd="3" destOrd="0" parTransId="{52DDF327-24AD-F546-9A7D-2E8951F22D4D}" sibTransId="{078400AF-04EA-E149-8BDD-C06E2C64A687}"/>
    <dgm:cxn modelId="{7B2CF14D-6526-494B-BBE9-74F8E36A361A}" type="presOf" srcId="{7599D85C-C204-1642-AE2E-4A2C28B087FD}" destId="{F4F8AB06-E7A8-2D49-8733-01C080F417B4}" srcOrd="0" destOrd="0" presId="urn:microsoft.com/office/officeart/2005/8/layout/hChevron3"/>
    <dgm:cxn modelId="{D5BD0D5A-78DC-6249-B9BC-46B530A8B99C}" type="presOf" srcId="{7B595C06-7371-2544-A113-BF6E9D3B8EFB}" destId="{B358AC03-A2CD-024D-8778-A5261A33305B}" srcOrd="0" destOrd="0" presId="urn:microsoft.com/office/officeart/2005/8/layout/hChevron3"/>
    <dgm:cxn modelId="{A647945C-EA08-E245-9FA5-EF55824809B0}" type="presOf" srcId="{CEF06222-39E4-274C-8A39-D02B31213E12}" destId="{8AB43136-0972-5E4D-91A6-74FE205605A8}" srcOrd="0" destOrd="0" presId="urn:microsoft.com/office/officeart/2005/8/layout/hChevron3"/>
    <dgm:cxn modelId="{4D01118A-7365-BF46-B348-EAD63D0C31DC}" srcId="{F24EB670-A04A-4B43-9BF6-6E592B2D1FFC}" destId="{4E65A906-629E-4143-886B-ADEA9DB5701A}" srcOrd="2" destOrd="0" parTransId="{5904122E-B58A-6645-8EB2-86ACEA309912}" sibTransId="{E5EDD656-5AEE-B04E-ABCC-EA8AD06E704F}"/>
    <dgm:cxn modelId="{7B425994-FCDF-0241-A522-1995AA9D4D03}" type="presOf" srcId="{A89A1B8F-C7AD-7049-84F8-6E5E88781C5C}" destId="{00174F83-642C-184B-A936-77B181AD8267}" srcOrd="0" destOrd="0" presId="urn:microsoft.com/office/officeart/2005/8/layout/hChevron3"/>
    <dgm:cxn modelId="{E248C7BC-1A8A-B747-AAB6-E20767D65E00}" srcId="{F24EB670-A04A-4B43-9BF6-6E592B2D1FFC}" destId="{A89A1B8F-C7AD-7049-84F8-6E5E88781C5C}" srcOrd="0" destOrd="0" parTransId="{2DCDD9D1-2FF1-0145-832D-327AE4DBC7BB}" sibTransId="{DF696865-584A-EF4B-A5D5-71B5A85D1A59}"/>
    <dgm:cxn modelId="{540795DC-BE74-7549-AE5E-299A4E493318}" srcId="{F24EB670-A04A-4B43-9BF6-6E592B2D1FFC}" destId="{CEF06222-39E4-274C-8A39-D02B31213E12}" srcOrd="1" destOrd="0" parTransId="{E13D3A90-1F73-464F-BDA0-417770A39C38}" sibTransId="{99624FCF-3BF3-274E-A18B-DC667393B260}"/>
    <dgm:cxn modelId="{7D9DC5E5-5B2D-B64E-B864-448F34C511C5}" type="presOf" srcId="{F24EB670-A04A-4B43-9BF6-6E592B2D1FFC}" destId="{80A8C52A-7FAF-3149-9094-F22508B87665}" srcOrd="0" destOrd="0" presId="urn:microsoft.com/office/officeart/2005/8/layout/hChevron3"/>
    <dgm:cxn modelId="{B3F416E9-ADC2-1F40-937E-90E1332329C7}" type="presOf" srcId="{4E65A906-629E-4143-886B-ADEA9DB5701A}" destId="{C9B9352F-ACBD-334E-96AD-416216A7848F}" srcOrd="0" destOrd="0" presId="urn:microsoft.com/office/officeart/2005/8/layout/hChevron3"/>
    <dgm:cxn modelId="{B2559C0D-9A2D-814D-BFED-2F86866B8433}" type="presParOf" srcId="{80A8C52A-7FAF-3149-9094-F22508B87665}" destId="{00174F83-642C-184B-A936-77B181AD8267}" srcOrd="0" destOrd="0" presId="urn:microsoft.com/office/officeart/2005/8/layout/hChevron3"/>
    <dgm:cxn modelId="{16EFA9F4-710D-9C45-BF51-286C633FFDA1}" type="presParOf" srcId="{80A8C52A-7FAF-3149-9094-F22508B87665}" destId="{3C8E257F-BFFB-8C45-AB4E-CFEE16C7FB63}" srcOrd="1" destOrd="0" presId="urn:microsoft.com/office/officeart/2005/8/layout/hChevron3"/>
    <dgm:cxn modelId="{21E936DB-FE61-0042-97C0-BE700AC77421}" type="presParOf" srcId="{80A8C52A-7FAF-3149-9094-F22508B87665}" destId="{8AB43136-0972-5E4D-91A6-74FE205605A8}" srcOrd="2" destOrd="0" presId="urn:microsoft.com/office/officeart/2005/8/layout/hChevron3"/>
    <dgm:cxn modelId="{2385218C-D74B-1B46-A9D8-ACD369604957}" type="presParOf" srcId="{80A8C52A-7FAF-3149-9094-F22508B87665}" destId="{BE8FF145-C290-5143-831C-58A12CBD6ACF}" srcOrd="3" destOrd="0" presId="urn:microsoft.com/office/officeart/2005/8/layout/hChevron3"/>
    <dgm:cxn modelId="{34F897E4-4651-7148-BC57-24EB5ADD91E9}" type="presParOf" srcId="{80A8C52A-7FAF-3149-9094-F22508B87665}" destId="{C9B9352F-ACBD-334E-96AD-416216A7848F}" srcOrd="4" destOrd="0" presId="urn:microsoft.com/office/officeart/2005/8/layout/hChevron3"/>
    <dgm:cxn modelId="{9A1B6644-F69B-F047-B602-584E921E0679}" type="presParOf" srcId="{80A8C52A-7FAF-3149-9094-F22508B87665}" destId="{E50DBFD6-4228-CA4F-81F4-D1069AB0897A}" srcOrd="5" destOrd="0" presId="urn:microsoft.com/office/officeart/2005/8/layout/hChevron3"/>
    <dgm:cxn modelId="{5C47439F-038D-FE46-A93D-A9CAC2CB6548}" type="presParOf" srcId="{80A8C52A-7FAF-3149-9094-F22508B87665}" destId="{F4F8AB06-E7A8-2D49-8733-01C080F417B4}" srcOrd="6" destOrd="0" presId="urn:microsoft.com/office/officeart/2005/8/layout/hChevron3"/>
    <dgm:cxn modelId="{76BA65B5-1CE3-C249-80AE-7111091DC19E}" type="presParOf" srcId="{80A8C52A-7FAF-3149-9094-F22508B87665}" destId="{AD47AB34-94B9-0342-984F-4C7D6D5DA009}" srcOrd="7" destOrd="0" presId="urn:microsoft.com/office/officeart/2005/8/layout/hChevron3"/>
    <dgm:cxn modelId="{50625E7F-A689-BE4A-BF56-2872699BBF2A}" type="presParOf" srcId="{80A8C52A-7FAF-3149-9094-F22508B87665}" destId="{B358AC03-A2CD-024D-8778-A5261A33305B}" srcOrd="8" destOrd="0" presId="urn:microsoft.com/office/officeart/2005/8/layout/hChevro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413115E-92C3-A940-BEDE-20C40ED58471}" type="doc">
      <dgm:prSet loTypeId="urn:microsoft.com/office/officeart/2005/8/layout/vProcess5" loCatId="" qsTypeId="urn:microsoft.com/office/officeart/2005/8/quickstyle/simple1" qsCatId="simple" csTypeId="urn:microsoft.com/office/officeart/2005/8/colors/accent1_2" csCatId="accent1" phldr="1"/>
      <dgm:spPr/>
      <dgm:t>
        <a:bodyPr/>
        <a:lstStyle/>
        <a:p>
          <a:endParaRPr lang="en-US"/>
        </a:p>
      </dgm:t>
    </dgm:pt>
    <dgm:pt modelId="{7023488B-920C-D543-AB3B-F2FB82FA452B}">
      <dgm:prSet phldrT="[Text]"/>
      <dgm:spPr>
        <a:xfrm>
          <a:off x="1261871" y="0"/>
          <a:ext cx="4224528" cy="786837"/>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Merge Notes &amp; Admissions</a:t>
          </a:r>
        </a:p>
      </dgm:t>
    </dgm:pt>
    <dgm:pt modelId="{130AD49D-89A7-5448-A09D-6C48E166828D}" type="parTrans" cxnId="{67837183-853B-C140-A031-EEDA635D9D05}">
      <dgm:prSet/>
      <dgm:spPr/>
      <dgm:t>
        <a:bodyPr/>
        <a:lstStyle/>
        <a:p>
          <a:endParaRPr lang="en-US"/>
        </a:p>
      </dgm:t>
    </dgm:pt>
    <dgm:pt modelId="{92D658B2-E142-2146-B5CA-1F9A722CA040}" type="sibTrans" cxnId="{67837183-853B-C140-A031-EEDA635D9D05}">
      <dgm:prSet/>
      <dgm:spPr>
        <a:xfrm>
          <a:off x="1261871" y="574828"/>
          <a:ext cx="511444" cy="511444"/>
        </a:xfrm>
        <a:prstGeom prst="downArrow">
          <a:avLst>
            <a:gd name="adj1" fmla="val 55000"/>
            <a:gd name="adj2" fmla="val 45000"/>
          </a:avLst>
        </a:prstGeom>
        <a:solidFill>
          <a:srgbClr val="4472C4">
            <a:alpha val="90000"/>
            <a:tint val="40000"/>
            <a:hueOff val="0"/>
            <a:satOff val="0"/>
            <a:lumOff val="0"/>
            <a:alphaOff val="0"/>
          </a:srgbClr>
        </a:solidFill>
        <a:ln w="12700" cap="flat" cmpd="sng" algn="ctr">
          <a:solidFill>
            <a:srgbClr val="4472C4">
              <a:alpha val="90000"/>
              <a:tint val="40000"/>
              <a:hueOff val="0"/>
              <a:satOff val="0"/>
              <a:lumOff val="0"/>
              <a:alphaOff val="0"/>
            </a:srgbClr>
          </a:solidFill>
          <a:prstDash val="solid"/>
          <a:miter lim="800000"/>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E445230B-58B7-5D4F-845B-717CB8D80AD0}">
      <dgm:prSet phldrT="[Text]"/>
      <dgm:spPr>
        <a:xfrm>
          <a:off x="946404" y="896119"/>
          <a:ext cx="4224528" cy="786837"/>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Get one summary per admission</a:t>
          </a:r>
        </a:p>
      </dgm:t>
    </dgm:pt>
    <dgm:pt modelId="{1AAC9ADD-DB9E-5E47-9E24-F203978B6AC7}" type="parTrans" cxnId="{459B6E2F-2DE2-B14D-A7C9-5786F21A120C}">
      <dgm:prSet/>
      <dgm:spPr/>
      <dgm:t>
        <a:bodyPr/>
        <a:lstStyle/>
        <a:p>
          <a:endParaRPr lang="en-US"/>
        </a:p>
      </dgm:t>
    </dgm:pt>
    <dgm:pt modelId="{3451BEF1-E858-2742-B0FE-48D3C6897421}" type="sibTrans" cxnId="{459B6E2F-2DE2-B14D-A7C9-5786F21A120C}">
      <dgm:prSet/>
      <dgm:spPr>
        <a:xfrm>
          <a:off x="946404" y="1470948"/>
          <a:ext cx="511444" cy="511444"/>
        </a:xfrm>
        <a:prstGeom prst="downArrow">
          <a:avLst>
            <a:gd name="adj1" fmla="val 55000"/>
            <a:gd name="adj2" fmla="val 45000"/>
          </a:avLst>
        </a:prstGeom>
        <a:solidFill>
          <a:srgbClr val="4472C4">
            <a:alpha val="90000"/>
            <a:tint val="40000"/>
            <a:hueOff val="0"/>
            <a:satOff val="0"/>
            <a:lumOff val="0"/>
            <a:alphaOff val="0"/>
          </a:srgbClr>
        </a:solidFill>
        <a:ln w="12700" cap="flat" cmpd="sng" algn="ctr">
          <a:solidFill>
            <a:srgbClr val="4472C4">
              <a:alpha val="90000"/>
              <a:tint val="40000"/>
              <a:hueOff val="0"/>
              <a:satOff val="0"/>
              <a:lumOff val="0"/>
              <a:alphaOff val="0"/>
            </a:srgbClr>
          </a:solidFill>
          <a:prstDash val="solid"/>
          <a:miter lim="800000"/>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AFFC0D51-E675-0047-BDEC-D58B0BECE072}">
      <dgm:prSet phldrT="[Text]"/>
      <dgm:spPr>
        <a:xfrm>
          <a:off x="630935" y="1792239"/>
          <a:ext cx="4224528" cy="786837"/>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Remove Newborn encounters</a:t>
          </a:r>
        </a:p>
      </dgm:t>
    </dgm:pt>
    <dgm:pt modelId="{701637C5-4C84-F140-B036-8CBB44FD8BFD}" type="parTrans" cxnId="{9E2FD9F0-5FCA-0149-B977-F646FBC447CC}">
      <dgm:prSet/>
      <dgm:spPr/>
      <dgm:t>
        <a:bodyPr/>
        <a:lstStyle/>
        <a:p>
          <a:endParaRPr lang="en-US"/>
        </a:p>
      </dgm:t>
    </dgm:pt>
    <dgm:pt modelId="{BC41ED6A-3C59-AF48-8732-0B7C19977362}" type="sibTrans" cxnId="{9E2FD9F0-5FCA-0149-B977-F646FBC447CC}">
      <dgm:prSet/>
      <dgm:spPr>
        <a:xfrm>
          <a:off x="630935" y="2353954"/>
          <a:ext cx="511444" cy="511444"/>
        </a:xfrm>
        <a:prstGeom prst="downArrow">
          <a:avLst>
            <a:gd name="adj1" fmla="val 55000"/>
            <a:gd name="adj2" fmla="val 45000"/>
          </a:avLst>
        </a:prstGeom>
        <a:solidFill>
          <a:srgbClr val="4472C4">
            <a:alpha val="90000"/>
            <a:tint val="40000"/>
            <a:hueOff val="0"/>
            <a:satOff val="0"/>
            <a:lumOff val="0"/>
            <a:alphaOff val="0"/>
          </a:srgbClr>
        </a:solidFill>
        <a:ln w="12700" cap="flat" cmpd="sng" algn="ctr">
          <a:solidFill>
            <a:srgbClr val="4472C4">
              <a:alpha val="90000"/>
              <a:tint val="40000"/>
              <a:hueOff val="0"/>
              <a:satOff val="0"/>
              <a:lumOff val="0"/>
              <a:alphaOff val="0"/>
            </a:srgbClr>
          </a:solidFill>
          <a:prstDash val="solid"/>
          <a:miter lim="800000"/>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14AD02E4-A863-1946-85A5-512C2294F8DC}">
      <dgm:prSet phldrT="[Text]"/>
      <dgm:spPr>
        <a:xfrm>
          <a:off x="315468" y="2688359"/>
          <a:ext cx="4224528" cy="786837"/>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Create the class label</a:t>
          </a:r>
        </a:p>
      </dgm:t>
    </dgm:pt>
    <dgm:pt modelId="{BC787EAF-BD6C-4643-A642-06C423D1C68A}" type="parTrans" cxnId="{01504887-85B4-964A-8951-8E7685E5564D}">
      <dgm:prSet/>
      <dgm:spPr/>
      <dgm:t>
        <a:bodyPr/>
        <a:lstStyle/>
        <a:p>
          <a:endParaRPr lang="en-US"/>
        </a:p>
      </dgm:t>
    </dgm:pt>
    <dgm:pt modelId="{8FD3D70D-0D6C-C145-9C19-C0E32FD9C385}" type="sibTrans" cxnId="{01504887-85B4-964A-8951-8E7685E5564D}">
      <dgm:prSet/>
      <dgm:spPr>
        <a:xfrm>
          <a:off x="315468" y="3258816"/>
          <a:ext cx="511444" cy="511444"/>
        </a:xfrm>
        <a:prstGeom prst="downArrow">
          <a:avLst>
            <a:gd name="adj1" fmla="val 55000"/>
            <a:gd name="adj2" fmla="val 45000"/>
          </a:avLst>
        </a:prstGeom>
        <a:solidFill>
          <a:srgbClr val="4472C4">
            <a:alpha val="90000"/>
            <a:tint val="40000"/>
            <a:hueOff val="0"/>
            <a:satOff val="0"/>
            <a:lumOff val="0"/>
            <a:alphaOff val="0"/>
          </a:srgbClr>
        </a:solidFill>
        <a:ln w="12700" cap="flat" cmpd="sng" algn="ctr">
          <a:solidFill>
            <a:srgbClr val="4472C4">
              <a:alpha val="90000"/>
              <a:tint val="40000"/>
              <a:hueOff val="0"/>
              <a:satOff val="0"/>
              <a:lumOff val="0"/>
              <a:alphaOff val="0"/>
            </a:srgbClr>
          </a:solidFill>
          <a:prstDash val="solid"/>
          <a:miter lim="800000"/>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C622E4CD-D28C-B544-A934-1A41823BDCF8}">
      <dgm:prSet phldrT="[Text]"/>
      <dgm:spPr>
        <a:xfrm>
          <a:off x="0" y="3584479"/>
          <a:ext cx="4224528" cy="786837"/>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Create the training &amp; test sets</a:t>
          </a:r>
        </a:p>
      </dgm:t>
    </dgm:pt>
    <dgm:pt modelId="{6545E18E-EA8C-054A-A469-3F57E17EA14F}" type="parTrans" cxnId="{71F2F75D-30E0-6449-9824-6BAAEE1C2439}">
      <dgm:prSet/>
      <dgm:spPr/>
      <dgm:t>
        <a:bodyPr/>
        <a:lstStyle/>
        <a:p>
          <a:endParaRPr lang="en-US"/>
        </a:p>
      </dgm:t>
    </dgm:pt>
    <dgm:pt modelId="{1E69C3CE-1EA1-704F-A275-96D6F275BE29}" type="sibTrans" cxnId="{71F2F75D-30E0-6449-9824-6BAAEE1C2439}">
      <dgm:prSet/>
      <dgm:spPr/>
      <dgm:t>
        <a:bodyPr/>
        <a:lstStyle/>
        <a:p>
          <a:endParaRPr lang="en-US"/>
        </a:p>
      </dgm:t>
    </dgm:pt>
    <dgm:pt modelId="{F52258DD-6D5F-164B-9107-A9E3CD3A84C0}" type="pres">
      <dgm:prSet presAssocID="{B413115E-92C3-A940-BEDE-20C40ED58471}" presName="outerComposite" presStyleCnt="0">
        <dgm:presLayoutVars>
          <dgm:chMax val="5"/>
          <dgm:dir val="rev"/>
          <dgm:resizeHandles val="exact"/>
        </dgm:presLayoutVars>
      </dgm:prSet>
      <dgm:spPr/>
    </dgm:pt>
    <dgm:pt modelId="{79EB6FA4-1884-924B-837A-129447BB49D8}" type="pres">
      <dgm:prSet presAssocID="{B413115E-92C3-A940-BEDE-20C40ED58471}" presName="dummyMaxCanvas" presStyleCnt="0">
        <dgm:presLayoutVars/>
      </dgm:prSet>
      <dgm:spPr/>
    </dgm:pt>
    <dgm:pt modelId="{91F3BD04-C992-9C4A-B276-11565FB5D3AD}" type="pres">
      <dgm:prSet presAssocID="{B413115E-92C3-A940-BEDE-20C40ED58471}" presName="FiveNodes_1" presStyleLbl="node1" presStyleIdx="0" presStyleCnt="5">
        <dgm:presLayoutVars>
          <dgm:bulletEnabled val="1"/>
        </dgm:presLayoutVars>
      </dgm:prSet>
      <dgm:spPr/>
    </dgm:pt>
    <dgm:pt modelId="{5E73E8C4-9A81-724C-AA16-DA2444FB0E3B}" type="pres">
      <dgm:prSet presAssocID="{B413115E-92C3-A940-BEDE-20C40ED58471}" presName="FiveNodes_2" presStyleLbl="node1" presStyleIdx="1" presStyleCnt="5">
        <dgm:presLayoutVars>
          <dgm:bulletEnabled val="1"/>
        </dgm:presLayoutVars>
      </dgm:prSet>
      <dgm:spPr/>
    </dgm:pt>
    <dgm:pt modelId="{1A9E93ED-8F8F-BF4F-A2CE-C8224903C930}" type="pres">
      <dgm:prSet presAssocID="{B413115E-92C3-A940-BEDE-20C40ED58471}" presName="FiveNodes_3" presStyleLbl="node1" presStyleIdx="2" presStyleCnt="5">
        <dgm:presLayoutVars>
          <dgm:bulletEnabled val="1"/>
        </dgm:presLayoutVars>
      </dgm:prSet>
      <dgm:spPr/>
    </dgm:pt>
    <dgm:pt modelId="{E8A05B51-4EDC-C949-8C62-9655C2B488A9}" type="pres">
      <dgm:prSet presAssocID="{B413115E-92C3-A940-BEDE-20C40ED58471}" presName="FiveNodes_4" presStyleLbl="node1" presStyleIdx="3" presStyleCnt="5">
        <dgm:presLayoutVars>
          <dgm:bulletEnabled val="1"/>
        </dgm:presLayoutVars>
      </dgm:prSet>
      <dgm:spPr/>
    </dgm:pt>
    <dgm:pt modelId="{BFBF1C31-35DB-5742-83F9-566F0BBFEFEC}" type="pres">
      <dgm:prSet presAssocID="{B413115E-92C3-A940-BEDE-20C40ED58471}" presName="FiveNodes_5" presStyleLbl="node1" presStyleIdx="4" presStyleCnt="5">
        <dgm:presLayoutVars>
          <dgm:bulletEnabled val="1"/>
        </dgm:presLayoutVars>
      </dgm:prSet>
      <dgm:spPr/>
    </dgm:pt>
    <dgm:pt modelId="{512CF700-0719-4F4C-ABCC-48476492A353}" type="pres">
      <dgm:prSet presAssocID="{B413115E-92C3-A940-BEDE-20C40ED58471}" presName="FiveConn_1-2" presStyleLbl="fgAccFollowNode1" presStyleIdx="0" presStyleCnt="4">
        <dgm:presLayoutVars>
          <dgm:bulletEnabled val="1"/>
        </dgm:presLayoutVars>
      </dgm:prSet>
      <dgm:spPr/>
    </dgm:pt>
    <dgm:pt modelId="{0182907D-F36A-6D43-9308-665296559676}" type="pres">
      <dgm:prSet presAssocID="{B413115E-92C3-A940-BEDE-20C40ED58471}" presName="FiveConn_2-3" presStyleLbl="fgAccFollowNode1" presStyleIdx="1" presStyleCnt="4">
        <dgm:presLayoutVars>
          <dgm:bulletEnabled val="1"/>
        </dgm:presLayoutVars>
      </dgm:prSet>
      <dgm:spPr/>
    </dgm:pt>
    <dgm:pt modelId="{988A7EDE-951B-E341-BC77-3BFE24E60C59}" type="pres">
      <dgm:prSet presAssocID="{B413115E-92C3-A940-BEDE-20C40ED58471}" presName="FiveConn_3-4" presStyleLbl="fgAccFollowNode1" presStyleIdx="2" presStyleCnt="4">
        <dgm:presLayoutVars>
          <dgm:bulletEnabled val="1"/>
        </dgm:presLayoutVars>
      </dgm:prSet>
      <dgm:spPr/>
    </dgm:pt>
    <dgm:pt modelId="{097A8448-5AB4-C34A-81A2-3174072DE067}" type="pres">
      <dgm:prSet presAssocID="{B413115E-92C3-A940-BEDE-20C40ED58471}" presName="FiveConn_4-5" presStyleLbl="fgAccFollowNode1" presStyleIdx="3" presStyleCnt="4">
        <dgm:presLayoutVars>
          <dgm:bulletEnabled val="1"/>
        </dgm:presLayoutVars>
      </dgm:prSet>
      <dgm:spPr/>
    </dgm:pt>
    <dgm:pt modelId="{8A7E9AFD-2F30-5E45-9C27-3165396D3624}" type="pres">
      <dgm:prSet presAssocID="{B413115E-92C3-A940-BEDE-20C40ED58471}" presName="FiveNodes_1_text" presStyleLbl="node1" presStyleIdx="4" presStyleCnt="5">
        <dgm:presLayoutVars>
          <dgm:bulletEnabled val="1"/>
        </dgm:presLayoutVars>
      </dgm:prSet>
      <dgm:spPr/>
    </dgm:pt>
    <dgm:pt modelId="{C340B84F-F706-7B49-90A2-ADD02A81941F}" type="pres">
      <dgm:prSet presAssocID="{B413115E-92C3-A940-BEDE-20C40ED58471}" presName="FiveNodes_2_text" presStyleLbl="node1" presStyleIdx="4" presStyleCnt="5">
        <dgm:presLayoutVars>
          <dgm:bulletEnabled val="1"/>
        </dgm:presLayoutVars>
      </dgm:prSet>
      <dgm:spPr/>
    </dgm:pt>
    <dgm:pt modelId="{D31E2B6B-F5D5-8B46-95B3-31DD5B7BB52C}" type="pres">
      <dgm:prSet presAssocID="{B413115E-92C3-A940-BEDE-20C40ED58471}" presName="FiveNodes_3_text" presStyleLbl="node1" presStyleIdx="4" presStyleCnt="5">
        <dgm:presLayoutVars>
          <dgm:bulletEnabled val="1"/>
        </dgm:presLayoutVars>
      </dgm:prSet>
      <dgm:spPr/>
    </dgm:pt>
    <dgm:pt modelId="{782D1B1A-31A2-A44B-B95E-FCF8A595FA82}" type="pres">
      <dgm:prSet presAssocID="{B413115E-92C3-A940-BEDE-20C40ED58471}" presName="FiveNodes_4_text" presStyleLbl="node1" presStyleIdx="4" presStyleCnt="5">
        <dgm:presLayoutVars>
          <dgm:bulletEnabled val="1"/>
        </dgm:presLayoutVars>
      </dgm:prSet>
      <dgm:spPr/>
    </dgm:pt>
    <dgm:pt modelId="{7D5236C7-4101-FD4C-AB8C-C27BDDD685C6}" type="pres">
      <dgm:prSet presAssocID="{B413115E-92C3-A940-BEDE-20C40ED58471}" presName="FiveNodes_5_text" presStyleLbl="node1" presStyleIdx="4" presStyleCnt="5">
        <dgm:presLayoutVars>
          <dgm:bulletEnabled val="1"/>
        </dgm:presLayoutVars>
      </dgm:prSet>
      <dgm:spPr/>
    </dgm:pt>
  </dgm:ptLst>
  <dgm:cxnLst>
    <dgm:cxn modelId="{01C5C906-3040-F047-B116-A23F3E58E23F}" type="presOf" srcId="{3451BEF1-E858-2742-B0FE-48D3C6897421}" destId="{0182907D-F36A-6D43-9308-665296559676}" srcOrd="0" destOrd="0" presId="urn:microsoft.com/office/officeart/2005/8/layout/vProcess5"/>
    <dgm:cxn modelId="{82F2B60C-A0F2-6F42-915A-10E5C9AC7F8B}" type="presOf" srcId="{14AD02E4-A863-1946-85A5-512C2294F8DC}" destId="{782D1B1A-31A2-A44B-B95E-FCF8A595FA82}" srcOrd="1" destOrd="0" presId="urn:microsoft.com/office/officeart/2005/8/layout/vProcess5"/>
    <dgm:cxn modelId="{662AF61B-361C-3C44-BC2E-42E691595A8B}" type="presOf" srcId="{7023488B-920C-D543-AB3B-F2FB82FA452B}" destId="{91F3BD04-C992-9C4A-B276-11565FB5D3AD}" srcOrd="0" destOrd="0" presId="urn:microsoft.com/office/officeart/2005/8/layout/vProcess5"/>
    <dgm:cxn modelId="{50C7E71F-143A-024C-B01C-2F826EF5696A}" type="presOf" srcId="{BC41ED6A-3C59-AF48-8732-0B7C19977362}" destId="{988A7EDE-951B-E341-BC77-3BFE24E60C59}" srcOrd="0" destOrd="0" presId="urn:microsoft.com/office/officeart/2005/8/layout/vProcess5"/>
    <dgm:cxn modelId="{3F11B823-EFE2-3840-A53F-401764B83D50}" type="presOf" srcId="{AFFC0D51-E675-0047-BDEC-D58B0BECE072}" destId="{1A9E93ED-8F8F-BF4F-A2CE-C8224903C930}" srcOrd="0" destOrd="0" presId="urn:microsoft.com/office/officeart/2005/8/layout/vProcess5"/>
    <dgm:cxn modelId="{459B6E2F-2DE2-B14D-A7C9-5786F21A120C}" srcId="{B413115E-92C3-A940-BEDE-20C40ED58471}" destId="{E445230B-58B7-5D4F-845B-717CB8D80AD0}" srcOrd="1" destOrd="0" parTransId="{1AAC9ADD-DB9E-5E47-9E24-F203978B6AC7}" sibTransId="{3451BEF1-E858-2742-B0FE-48D3C6897421}"/>
    <dgm:cxn modelId="{D703A953-862E-A94C-9AB1-142150D0F90B}" type="presOf" srcId="{92D658B2-E142-2146-B5CA-1F9A722CA040}" destId="{512CF700-0719-4F4C-ABCC-48476492A353}" srcOrd="0" destOrd="0" presId="urn:microsoft.com/office/officeart/2005/8/layout/vProcess5"/>
    <dgm:cxn modelId="{736D1158-9332-8543-BA00-0E4067486C97}" type="presOf" srcId="{E445230B-58B7-5D4F-845B-717CB8D80AD0}" destId="{C340B84F-F706-7B49-90A2-ADD02A81941F}" srcOrd="1" destOrd="0" presId="urn:microsoft.com/office/officeart/2005/8/layout/vProcess5"/>
    <dgm:cxn modelId="{71F2F75D-30E0-6449-9824-6BAAEE1C2439}" srcId="{B413115E-92C3-A940-BEDE-20C40ED58471}" destId="{C622E4CD-D28C-B544-A934-1A41823BDCF8}" srcOrd="4" destOrd="0" parTransId="{6545E18E-EA8C-054A-A469-3F57E17EA14F}" sibTransId="{1E69C3CE-1EA1-704F-A275-96D6F275BE29}"/>
    <dgm:cxn modelId="{67837183-853B-C140-A031-EEDA635D9D05}" srcId="{B413115E-92C3-A940-BEDE-20C40ED58471}" destId="{7023488B-920C-D543-AB3B-F2FB82FA452B}" srcOrd="0" destOrd="0" parTransId="{130AD49D-89A7-5448-A09D-6C48E166828D}" sibTransId="{92D658B2-E142-2146-B5CA-1F9A722CA040}"/>
    <dgm:cxn modelId="{01504887-85B4-964A-8951-8E7685E5564D}" srcId="{B413115E-92C3-A940-BEDE-20C40ED58471}" destId="{14AD02E4-A863-1946-85A5-512C2294F8DC}" srcOrd="3" destOrd="0" parTransId="{BC787EAF-BD6C-4643-A642-06C423D1C68A}" sibTransId="{8FD3D70D-0D6C-C145-9C19-C0E32FD9C385}"/>
    <dgm:cxn modelId="{B159DD95-B7FD-6547-803F-68353153DE8C}" type="presOf" srcId="{AFFC0D51-E675-0047-BDEC-D58B0BECE072}" destId="{D31E2B6B-F5D5-8B46-95B3-31DD5B7BB52C}" srcOrd="1" destOrd="0" presId="urn:microsoft.com/office/officeart/2005/8/layout/vProcess5"/>
    <dgm:cxn modelId="{DF7FA8A3-C391-9045-9142-47A794E26883}" type="presOf" srcId="{C622E4CD-D28C-B544-A934-1A41823BDCF8}" destId="{7D5236C7-4101-FD4C-AB8C-C27BDDD685C6}" srcOrd="1" destOrd="0" presId="urn:microsoft.com/office/officeart/2005/8/layout/vProcess5"/>
    <dgm:cxn modelId="{B358C0B4-91A7-8847-8A03-FD171AD8F7A9}" type="presOf" srcId="{C622E4CD-D28C-B544-A934-1A41823BDCF8}" destId="{BFBF1C31-35DB-5742-83F9-566F0BBFEFEC}" srcOrd="0" destOrd="0" presId="urn:microsoft.com/office/officeart/2005/8/layout/vProcess5"/>
    <dgm:cxn modelId="{AAD0EAB9-C8F0-8149-B840-ED9C187F21A9}" type="presOf" srcId="{14AD02E4-A863-1946-85A5-512C2294F8DC}" destId="{E8A05B51-4EDC-C949-8C62-9655C2B488A9}" srcOrd="0" destOrd="0" presId="urn:microsoft.com/office/officeart/2005/8/layout/vProcess5"/>
    <dgm:cxn modelId="{24442CBA-683F-F94C-ADD2-48C0DC7F2B27}" type="presOf" srcId="{B413115E-92C3-A940-BEDE-20C40ED58471}" destId="{F52258DD-6D5F-164B-9107-A9E3CD3A84C0}" srcOrd="0" destOrd="0" presId="urn:microsoft.com/office/officeart/2005/8/layout/vProcess5"/>
    <dgm:cxn modelId="{246B23CD-8743-3243-9397-A9CF43CE523A}" type="presOf" srcId="{E445230B-58B7-5D4F-845B-717CB8D80AD0}" destId="{5E73E8C4-9A81-724C-AA16-DA2444FB0E3B}" srcOrd="0" destOrd="0" presId="urn:microsoft.com/office/officeart/2005/8/layout/vProcess5"/>
    <dgm:cxn modelId="{D76A72EA-229A-9C4A-811D-90DDF219C8D6}" type="presOf" srcId="{8FD3D70D-0D6C-C145-9C19-C0E32FD9C385}" destId="{097A8448-5AB4-C34A-81A2-3174072DE067}" srcOrd="0" destOrd="0" presId="urn:microsoft.com/office/officeart/2005/8/layout/vProcess5"/>
    <dgm:cxn modelId="{9E2FD9F0-5FCA-0149-B977-F646FBC447CC}" srcId="{B413115E-92C3-A940-BEDE-20C40ED58471}" destId="{AFFC0D51-E675-0047-BDEC-D58B0BECE072}" srcOrd="2" destOrd="0" parTransId="{701637C5-4C84-F140-B036-8CBB44FD8BFD}" sibTransId="{BC41ED6A-3C59-AF48-8732-0B7C19977362}"/>
    <dgm:cxn modelId="{4D199FF3-3A7A-D346-AFCE-6E450812D54D}" type="presOf" srcId="{7023488B-920C-D543-AB3B-F2FB82FA452B}" destId="{8A7E9AFD-2F30-5E45-9C27-3165396D3624}" srcOrd="1" destOrd="0" presId="urn:microsoft.com/office/officeart/2005/8/layout/vProcess5"/>
    <dgm:cxn modelId="{8320A934-8907-5149-944F-B95BE88F3A8A}" type="presParOf" srcId="{F52258DD-6D5F-164B-9107-A9E3CD3A84C0}" destId="{79EB6FA4-1884-924B-837A-129447BB49D8}" srcOrd="0" destOrd="0" presId="urn:microsoft.com/office/officeart/2005/8/layout/vProcess5"/>
    <dgm:cxn modelId="{242A670B-A8D9-B74E-B8BA-F012DAE13F24}" type="presParOf" srcId="{F52258DD-6D5F-164B-9107-A9E3CD3A84C0}" destId="{91F3BD04-C992-9C4A-B276-11565FB5D3AD}" srcOrd="1" destOrd="0" presId="urn:microsoft.com/office/officeart/2005/8/layout/vProcess5"/>
    <dgm:cxn modelId="{7115A1C0-177D-B948-9F94-7BBA1695801A}" type="presParOf" srcId="{F52258DD-6D5F-164B-9107-A9E3CD3A84C0}" destId="{5E73E8C4-9A81-724C-AA16-DA2444FB0E3B}" srcOrd="2" destOrd="0" presId="urn:microsoft.com/office/officeart/2005/8/layout/vProcess5"/>
    <dgm:cxn modelId="{E63895B4-0C96-0144-8B62-097D11F3970C}" type="presParOf" srcId="{F52258DD-6D5F-164B-9107-A9E3CD3A84C0}" destId="{1A9E93ED-8F8F-BF4F-A2CE-C8224903C930}" srcOrd="3" destOrd="0" presId="urn:microsoft.com/office/officeart/2005/8/layout/vProcess5"/>
    <dgm:cxn modelId="{E3FD4266-C0B9-964C-B57A-E8577C56571F}" type="presParOf" srcId="{F52258DD-6D5F-164B-9107-A9E3CD3A84C0}" destId="{E8A05B51-4EDC-C949-8C62-9655C2B488A9}" srcOrd="4" destOrd="0" presId="urn:microsoft.com/office/officeart/2005/8/layout/vProcess5"/>
    <dgm:cxn modelId="{89BFDE73-23F6-504A-A011-29847D549224}" type="presParOf" srcId="{F52258DD-6D5F-164B-9107-A9E3CD3A84C0}" destId="{BFBF1C31-35DB-5742-83F9-566F0BBFEFEC}" srcOrd="5" destOrd="0" presId="urn:microsoft.com/office/officeart/2005/8/layout/vProcess5"/>
    <dgm:cxn modelId="{ADDDF6A8-C824-3D47-B675-CB996450C805}" type="presParOf" srcId="{F52258DD-6D5F-164B-9107-A9E3CD3A84C0}" destId="{512CF700-0719-4F4C-ABCC-48476492A353}" srcOrd="6" destOrd="0" presId="urn:microsoft.com/office/officeart/2005/8/layout/vProcess5"/>
    <dgm:cxn modelId="{FAB659AB-88ED-724B-912F-92D4F16F34B6}" type="presParOf" srcId="{F52258DD-6D5F-164B-9107-A9E3CD3A84C0}" destId="{0182907D-F36A-6D43-9308-665296559676}" srcOrd="7" destOrd="0" presId="urn:microsoft.com/office/officeart/2005/8/layout/vProcess5"/>
    <dgm:cxn modelId="{E3525D28-5F11-4A4D-B5F0-BB02CE27F35F}" type="presParOf" srcId="{F52258DD-6D5F-164B-9107-A9E3CD3A84C0}" destId="{988A7EDE-951B-E341-BC77-3BFE24E60C59}" srcOrd="8" destOrd="0" presId="urn:microsoft.com/office/officeart/2005/8/layout/vProcess5"/>
    <dgm:cxn modelId="{EB27701F-040C-E54E-ADB0-22159CE4B395}" type="presParOf" srcId="{F52258DD-6D5F-164B-9107-A9E3CD3A84C0}" destId="{097A8448-5AB4-C34A-81A2-3174072DE067}" srcOrd="9" destOrd="0" presId="urn:microsoft.com/office/officeart/2005/8/layout/vProcess5"/>
    <dgm:cxn modelId="{0D9FDBA7-35F5-7A4A-A135-265507D7A880}" type="presParOf" srcId="{F52258DD-6D5F-164B-9107-A9E3CD3A84C0}" destId="{8A7E9AFD-2F30-5E45-9C27-3165396D3624}" srcOrd="10" destOrd="0" presId="urn:microsoft.com/office/officeart/2005/8/layout/vProcess5"/>
    <dgm:cxn modelId="{88F817D4-506F-6346-93D0-114E47129503}" type="presParOf" srcId="{F52258DD-6D5F-164B-9107-A9E3CD3A84C0}" destId="{C340B84F-F706-7B49-90A2-ADD02A81941F}" srcOrd="11" destOrd="0" presId="urn:microsoft.com/office/officeart/2005/8/layout/vProcess5"/>
    <dgm:cxn modelId="{D5885E25-E750-124E-8429-61D27D141BA5}" type="presParOf" srcId="{F52258DD-6D5F-164B-9107-A9E3CD3A84C0}" destId="{D31E2B6B-F5D5-8B46-95B3-31DD5B7BB52C}" srcOrd="12" destOrd="0" presId="urn:microsoft.com/office/officeart/2005/8/layout/vProcess5"/>
    <dgm:cxn modelId="{65093B8A-FEE4-494F-8824-57939226FA4F}" type="presParOf" srcId="{F52258DD-6D5F-164B-9107-A9E3CD3A84C0}" destId="{782D1B1A-31A2-A44B-B95E-FCF8A595FA82}" srcOrd="13" destOrd="0" presId="urn:microsoft.com/office/officeart/2005/8/layout/vProcess5"/>
    <dgm:cxn modelId="{24FE6DC9-DE10-6346-B6CC-F67C1A18F874}" type="presParOf" srcId="{F52258DD-6D5F-164B-9107-A9E3CD3A84C0}" destId="{7D5236C7-4101-FD4C-AB8C-C27BDDD685C6}" srcOrd="14" destOrd="0" presId="urn:microsoft.com/office/officeart/2005/8/layout/vProcess5"/>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9738B8C-BE92-714E-ACCA-77778E952998}" type="doc">
      <dgm:prSet loTypeId="urn:microsoft.com/office/officeart/2005/8/layout/radial6" loCatId="" qsTypeId="urn:microsoft.com/office/officeart/2005/8/quickstyle/simple1" qsCatId="simple" csTypeId="urn:microsoft.com/office/officeart/2005/8/colors/accent1_2" csCatId="accent1" phldr="1"/>
      <dgm:spPr/>
      <dgm:t>
        <a:bodyPr/>
        <a:lstStyle/>
        <a:p>
          <a:endParaRPr lang="en-US"/>
        </a:p>
      </dgm:t>
    </dgm:pt>
    <dgm:pt modelId="{3EEEFD8C-95C1-A942-9B09-E28D0AB7642D}">
      <dgm:prSet phldrT="[Text]" custT="1"/>
      <dgm:spPr/>
      <dgm:t>
        <a:bodyPr/>
        <a:lstStyle/>
        <a:p>
          <a:r>
            <a:rPr lang="en-US" sz="1800" b="1" i="1" dirty="0">
              <a:solidFill>
                <a:srgbClr val="FFC000"/>
              </a:solidFill>
            </a:rPr>
            <a:t>Prediction of patients at risk</a:t>
          </a:r>
        </a:p>
      </dgm:t>
    </dgm:pt>
    <dgm:pt modelId="{38D727D5-C852-8E43-BE89-C3F7A983C99E}" type="parTrans" cxnId="{A65D383A-1411-2546-A27C-87E563A6CE43}">
      <dgm:prSet/>
      <dgm:spPr/>
      <dgm:t>
        <a:bodyPr/>
        <a:lstStyle/>
        <a:p>
          <a:endParaRPr lang="en-US"/>
        </a:p>
      </dgm:t>
    </dgm:pt>
    <dgm:pt modelId="{82ADB06F-9F2D-2740-9166-BA609AD6EAE6}" type="sibTrans" cxnId="{A65D383A-1411-2546-A27C-87E563A6CE43}">
      <dgm:prSet/>
      <dgm:spPr/>
      <dgm:t>
        <a:bodyPr/>
        <a:lstStyle/>
        <a:p>
          <a:endParaRPr lang="en-US"/>
        </a:p>
      </dgm:t>
    </dgm:pt>
    <dgm:pt modelId="{DE8E2CD5-370B-9046-8A65-C483747E9EF9}">
      <dgm:prSet phldrT="[Text]" custT="1"/>
      <dgm:spPr/>
      <dgm:t>
        <a:bodyPr/>
        <a:lstStyle/>
        <a:p>
          <a:r>
            <a:rPr lang="en-US" sz="1600" dirty="0"/>
            <a:t>Discharge Planning/</a:t>
          </a:r>
        </a:p>
        <a:p>
          <a:r>
            <a:rPr lang="en-US" sz="1600" dirty="0"/>
            <a:t>Care Coordination</a:t>
          </a:r>
        </a:p>
      </dgm:t>
    </dgm:pt>
    <dgm:pt modelId="{5C6024DB-DE7A-CB4B-8C2A-BF85324761EB}" type="parTrans" cxnId="{F80E61F4-75C2-9D47-A99C-9020C0D53104}">
      <dgm:prSet/>
      <dgm:spPr/>
      <dgm:t>
        <a:bodyPr/>
        <a:lstStyle/>
        <a:p>
          <a:endParaRPr lang="en-US"/>
        </a:p>
      </dgm:t>
    </dgm:pt>
    <dgm:pt modelId="{C3E4E30A-132D-BB4B-BBCD-AF94A212ADFA}" type="sibTrans" cxnId="{F80E61F4-75C2-9D47-A99C-9020C0D53104}">
      <dgm:prSet/>
      <dgm:spPr/>
      <dgm:t>
        <a:bodyPr/>
        <a:lstStyle/>
        <a:p>
          <a:endParaRPr lang="en-US"/>
        </a:p>
      </dgm:t>
    </dgm:pt>
    <dgm:pt modelId="{2A687477-1682-0846-A0B5-8B002449A2C4}">
      <dgm:prSet phldrT="[Text]" custT="1"/>
      <dgm:spPr/>
      <dgm:t>
        <a:bodyPr/>
        <a:lstStyle/>
        <a:p>
          <a:pPr marL="0" lvl="0" indent="0" algn="ctr" defTabSz="711200">
            <a:lnSpc>
              <a:spcPct val="90000"/>
            </a:lnSpc>
            <a:spcBef>
              <a:spcPct val="0"/>
            </a:spcBef>
            <a:spcAft>
              <a:spcPct val="35000"/>
            </a:spcAft>
            <a:buNone/>
          </a:pPr>
          <a:r>
            <a:rPr lang="en-US" sz="1600" kern="1200" dirty="0">
              <a:solidFill>
                <a:prstClr val="white"/>
              </a:solidFill>
              <a:latin typeface="Calibri" panose="020F0502020204030204"/>
              <a:ea typeface="+mn-ea"/>
              <a:cs typeface="+mn-cs"/>
            </a:rPr>
            <a:t>Social Determinants of Health</a:t>
          </a:r>
        </a:p>
      </dgm:t>
    </dgm:pt>
    <dgm:pt modelId="{AFAF3327-0636-384F-962A-A72F6FCA5BE7}" type="parTrans" cxnId="{0CCE59D4-7E9F-2341-907B-DA22B5AF9715}">
      <dgm:prSet/>
      <dgm:spPr/>
      <dgm:t>
        <a:bodyPr/>
        <a:lstStyle/>
        <a:p>
          <a:endParaRPr lang="en-US"/>
        </a:p>
      </dgm:t>
    </dgm:pt>
    <dgm:pt modelId="{EC909040-B6DE-B440-B635-B6168C600B7E}" type="sibTrans" cxnId="{0CCE59D4-7E9F-2341-907B-DA22B5AF9715}">
      <dgm:prSet/>
      <dgm:spPr/>
      <dgm:t>
        <a:bodyPr/>
        <a:lstStyle/>
        <a:p>
          <a:endParaRPr lang="en-US"/>
        </a:p>
      </dgm:t>
    </dgm:pt>
    <dgm:pt modelId="{6EEDE8AD-F78C-C246-A45F-1A9161826026}">
      <dgm:prSet phldrT="[Text]"/>
      <dgm:spPr/>
      <dgm:t>
        <a:bodyPr/>
        <a:lstStyle/>
        <a:p>
          <a:r>
            <a:rPr lang="en-US" dirty="0"/>
            <a:t> </a:t>
          </a:r>
        </a:p>
      </dgm:t>
    </dgm:pt>
    <dgm:pt modelId="{A2C113FC-0A3C-B449-9EAE-C6F8E372E9BD}" type="sibTrans" cxnId="{0C6EB931-D6A4-5B44-949A-BCBEAE1CAB6B}">
      <dgm:prSet/>
      <dgm:spPr/>
      <dgm:t>
        <a:bodyPr/>
        <a:lstStyle/>
        <a:p>
          <a:endParaRPr lang="en-US"/>
        </a:p>
      </dgm:t>
    </dgm:pt>
    <dgm:pt modelId="{9F40D60A-050C-F64C-B955-E9F2DD9854B6}" type="parTrans" cxnId="{0C6EB931-D6A4-5B44-949A-BCBEAE1CAB6B}">
      <dgm:prSet/>
      <dgm:spPr/>
      <dgm:t>
        <a:bodyPr/>
        <a:lstStyle/>
        <a:p>
          <a:endParaRPr lang="en-US"/>
        </a:p>
      </dgm:t>
    </dgm:pt>
    <dgm:pt modelId="{AE9A7FD8-A126-D64C-8F16-1FE3B5CC0374}">
      <dgm:prSet phldrT="[Text]"/>
      <dgm:spPr/>
      <dgm:t>
        <a:bodyPr/>
        <a:lstStyle/>
        <a:p>
          <a:r>
            <a:rPr lang="en-US" dirty="0"/>
            <a:t>Patient Education</a:t>
          </a:r>
        </a:p>
      </dgm:t>
    </dgm:pt>
    <dgm:pt modelId="{CA7D8002-F988-6547-858E-82FB70F25AC0}" type="parTrans" cxnId="{EB06C45F-C3FA-6148-B912-0C1B082BB000}">
      <dgm:prSet/>
      <dgm:spPr/>
      <dgm:t>
        <a:bodyPr/>
        <a:lstStyle/>
        <a:p>
          <a:endParaRPr lang="en-US"/>
        </a:p>
      </dgm:t>
    </dgm:pt>
    <dgm:pt modelId="{45DFCEB8-0636-A745-A444-559B40679AAF}" type="sibTrans" cxnId="{EB06C45F-C3FA-6148-B912-0C1B082BB000}">
      <dgm:prSet/>
      <dgm:spPr/>
      <dgm:t>
        <a:bodyPr/>
        <a:lstStyle/>
        <a:p>
          <a:endParaRPr lang="en-US"/>
        </a:p>
      </dgm:t>
    </dgm:pt>
    <dgm:pt modelId="{9554A53E-455F-9D47-A5C1-AA2CBEA523E6}">
      <dgm:prSet phldrT="[Text]" custT="1"/>
      <dgm:spPr/>
      <dgm:t>
        <a:bodyPr/>
        <a:lstStyle/>
        <a:p>
          <a:pPr marL="0" lvl="0" indent="0" algn="ctr" defTabSz="711200">
            <a:lnSpc>
              <a:spcPct val="90000"/>
            </a:lnSpc>
            <a:spcBef>
              <a:spcPct val="0"/>
            </a:spcBef>
            <a:spcAft>
              <a:spcPct val="35000"/>
            </a:spcAft>
            <a:buNone/>
          </a:pPr>
          <a:r>
            <a:rPr lang="en-US" sz="1600" kern="1200" dirty="0">
              <a:solidFill>
                <a:prstClr val="white"/>
              </a:solidFill>
              <a:latin typeface="Calibri" panose="020F0502020204030204"/>
              <a:ea typeface="+mn-ea"/>
              <a:cs typeface="+mn-cs"/>
            </a:rPr>
            <a:t>Partnerships in Value-based care</a:t>
          </a:r>
        </a:p>
      </dgm:t>
    </dgm:pt>
    <dgm:pt modelId="{3B32397B-6E54-ED4B-A13A-AAA5F2704132}" type="parTrans" cxnId="{20A9BEC5-5D9F-DC49-8CA5-C59B2E921163}">
      <dgm:prSet/>
      <dgm:spPr/>
      <dgm:t>
        <a:bodyPr/>
        <a:lstStyle/>
        <a:p>
          <a:endParaRPr lang="en-US"/>
        </a:p>
      </dgm:t>
    </dgm:pt>
    <dgm:pt modelId="{41D098C3-2FF0-F344-A47F-24A74B4084A6}" type="sibTrans" cxnId="{20A9BEC5-5D9F-DC49-8CA5-C59B2E921163}">
      <dgm:prSet/>
      <dgm:spPr/>
      <dgm:t>
        <a:bodyPr/>
        <a:lstStyle/>
        <a:p>
          <a:endParaRPr lang="en-US"/>
        </a:p>
      </dgm:t>
    </dgm:pt>
    <dgm:pt modelId="{971AD0DE-4793-EE47-8D34-B7B4673DA3A7}">
      <dgm:prSet phldrT="[Text]"/>
      <dgm:spPr/>
      <dgm:t>
        <a:bodyPr/>
        <a:lstStyle/>
        <a:p>
          <a:r>
            <a:rPr lang="en-US" dirty="0"/>
            <a:t>Telehealth</a:t>
          </a:r>
        </a:p>
        <a:p>
          <a:r>
            <a:rPr lang="en-US" dirty="0"/>
            <a:t>/Chats</a:t>
          </a:r>
        </a:p>
      </dgm:t>
    </dgm:pt>
    <dgm:pt modelId="{FD2E7564-000E-D246-B5BB-CFEA60534014}" type="parTrans" cxnId="{8BE318C3-4360-EE49-82DD-AF22FD83D719}">
      <dgm:prSet/>
      <dgm:spPr/>
      <dgm:t>
        <a:bodyPr/>
        <a:lstStyle/>
        <a:p>
          <a:endParaRPr lang="en-US"/>
        </a:p>
      </dgm:t>
    </dgm:pt>
    <dgm:pt modelId="{8F2BAA5B-FE33-9C46-9272-8C703405AF56}" type="sibTrans" cxnId="{8BE318C3-4360-EE49-82DD-AF22FD83D719}">
      <dgm:prSet/>
      <dgm:spPr/>
      <dgm:t>
        <a:bodyPr/>
        <a:lstStyle/>
        <a:p>
          <a:endParaRPr lang="en-US"/>
        </a:p>
      </dgm:t>
    </dgm:pt>
    <dgm:pt modelId="{B4F65D6E-ECFD-7045-A066-6A5B46512712}" type="pres">
      <dgm:prSet presAssocID="{29738B8C-BE92-714E-ACCA-77778E952998}" presName="Name0" presStyleCnt="0">
        <dgm:presLayoutVars>
          <dgm:chMax val="1"/>
          <dgm:dir/>
          <dgm:animLvl val="ctr"/>
          <dgm:resizeHandles val="exact"/>
        </dgm:presLayoutVars>
      </dgm:prSet>
      <dgm:spPr/>
    </dgm:pt>
    <dgm:pt modelId="{5EAA0210-255F-5E44-894C-AB7F63476D32}" type="pres">
      <dgm:prSet presAssocID="{6EEDE8AD-F78C-C246-A45F-1A9161826026}" presName="centerShape" presStyleLbl="node0" presStyleIdx="0" presStyleCnt="1"/>
      <dgm:spPr/>
    </dgm:pt>
    <dgm:pt modelId="{6CEFF030-DF2E-464A-9943-9A671986B195}" type="pres">
      <dgm:prSet presAssocID="{3EEEFD8C-95C1-A942-9B09-E28D0AB7642D}" presName="node" presStyleLbl="node1" presStyleIdx="0" presStyleCnt="6" custScaleX="129394" custScaleY="78344">
        <dgm:presLayoutVars>
          <dgm:bulletEnabled val="1"/>
        </dgm:presLayoutVars>
      </dgm:prSet>
      <dgm:spPr/>
    </dgm:pt>
    <dgm:pt modelId="{25205C0F-22CA-8949-8C44-A8A660E3EFDC}" type="pres">
      <dgm:prSet presAssocID="{3EEEFD8C-95C1-A942-9B09-E28D0AB7642D}" presName="dummy" presStyleCnt="0"/>
      <dgm:spPr/>
    </dgm:pt>
    <dgm:pt modelId="{6402AA49-3C27-E845-BAAD-FC13EA00A61F}" type="pres">
      <dgm:prSet presAssocID="{82ADB06F-9F2D-2740-9166-BA609AD6EAE6}" presName="sibTrans" presStyleLbl="sibTrans2D1" presStyleIdx="0" presStyleCnt="6"/>
      <dgm:spPr/>
    </dgm:pt>
    <dgm:pt modelId="{FCABBA6B-A630-FD4F-AFAB-34AC09409D56}" type="pres">
      <dgm:prSet presAssocID="{DE8E2CD5-370B-9046-8A65-C483747E9EF9}" presName="node" presStyleLbl="node1" presStyleIdx="1" presStyleCnt="6" custScaleX="130477">
        <dgm:presLayoutVars>
          <dgm:bulletEnabled val="1"/>
        </dgm:presLayoutVars>
      </dgm:prSet>
      <dgm:spPr/>
    </dgm:pt>
    <dgm:pt modelId="{3B2C3A66-0516-DA43-B4F0-AB5EC394F77B}" type="pres">
      <dgm:prSet presAssocID="{DE8E2CD5-370B-9046-8A65-C483747E9EF9}" presName="dummy" presStyleCnt="0"/>
      <dgm:spPr/>
    </dgm:pt>
    <dgm:pt modelId="{016E8E2A-78B0-F24C-883C-5998E44FD6FA}" type="pres">
      <dgm:prSet presAssocID="{C3E4E30A-132D-BB4B-BBCD-AF94A212ADFA}" presName="sibTrans" presStyleLbl="sibTrans2D1" presStyleIdx="1" presStyleCnt="6"/>
      <dgm:spPr/>
    </dgm:pt>
    <dgm:pt modelId="{35687F1C-965D-2F42-A0AB-A1D40F21B474}" type="pres">
      <dgm:prSet presAssocID="{AE9A7FD8-A126-D64C-8F16-1FE3B5CC0374}" presName="node" presStyleLbl="node1" presStyleIdx="2" presStyleCnt="6" custScaleX="121295">
        <dgm:presLayoutVars>
          <dgm:bulletEnabled val="1"/>
        </dgm:presLayoutVars>
      </dgm:prSet>
      <dgm:spPr/>
    </dgm:pt>
    <dgm:pt modelId="{972A8CF9-02F7-6647-8CA3-3ABEA273E818}" type="pres">
      <dgm:prSet presAssocID="{AE9A7FD8-A126-D64C-8F16-1FE3B5CC0374}" presName="dummy" presStyleCnt="0"/>
      <dgm:spPr/>
    </dgm:pt>
    <dgm:pt modelId="{A7A7B70F-922F-8C4E-8CF6-4E8FBF483244}" type="pres">
      <dgm:prSet presAssocID="{45DFCEB8-0636-A745-A444-559B40679AAF}" presName="sibTrans" presStyleLbl="sibTrans2D1" presStyleIdx="2" presStyleCnt="6"/>
      <dgm:spPr/>
    </dgm:pt>
    <dgm:pt modelId="{E6F6B05A-3449-FC4A-8D25-EF355FC50B4B}" type="pres">
      <dgm:prSet presAssocID="{971AD0DE-4793-EE47-8D34-B7B4673DA3A7}" presName="node" presStyleLbl="node1" presStyleIdx="3" presStyleCnt="6" custScaleX="117578">
        <dgm:presLayoutVars>
          <dgm:bulletEnabled val="1"/>
        </dgm:presLayoutVars>
      </dgm:prSet>
      <dgm:spPr/>
    </dgm:pt>
    <dgm:pt modelId="{02A061F5-C417-AD44-BF2F-369727AD72FF}" type="pres">
      <dgm:prSet presAssocID="{971AD0DE-4793-EE47-8D34-B7B4673DA3A7}" presName="dummy" presStyleCnt="0"/>
      <dgm:spPr/>
    </dgm:pt>
    <dgm:pt modelId="{55CCACAD-BE95-6049-BB95-7E5B231B52D9}" type="pres">
      <dgm:prSet presAssocID="{8F2BAA5B-FE33-9C46-9272-8C703405AF56}" presName="sibTrans" presStyleLbl="sibTrans2D1" presStyleIdx="3" presStyleCnt="6"/>
      <dgm:spPr/>
    </dgm:pt>
    <dgm:pt modelId="{B3C0BE04-27CC-EE44-BC33-C350D0BCD6F9}" type="pres">
      <dgm:prSet presAssocID="{9554A53E-455F-9D47-A5C1-AA2CBEA523E6}" presName="node" presStyleLbl="node1" presStyleIdx="4" presStyleCnt="6" custScaleX="133346">
        <dgm:presLayoutVars>
          <dgm:bulletEnabled val="1"/>
        </dgm:presLayoutVars>
      </dgm:prSet>
      <dgm:spPr/>
    </dgm:pt>
    <dgm:pt modelId="{6E0EE4A5-8F46-6D48-800E-2696D5881186}" type="pres">
      <dgm:prSet presAssocID="{9554A53E-455F-9D47-A5C1-AA2CBEA523E6}" presName="dummy" presStyleCnt="0"/>
      <dgm:spPr/>
    </dgm:pt>
    <dgm:pt modelId="{A84645FE-FE20-5449-9A01-32881E65BBAB}" type="pres">
      <dgm:prSet presAssocID="{41D098C3-2FF0-F344-A47F-24A74B4084A6}" presName="sibTrans" presStyleLbl="sibTrans2D1" presStyleIdx="4" presStyleCnt="6"/>
      <dgm:spPr/>
    </dgm:pt>
    <dgm:pt modelId="{750AABC2-D28F-B549-8D71-9ECBA8DBC91D}" type="pres">
      <dgm:prSet presAssocID="{2A687477-1682-0846-A0B5-8B002449A2C4}" presName="node" presStyleLbl="node1" presStyleIdx="5" presStyleCnt="6" custScaleX="149119">
        <dgm:presLayoutVars>
          <dgm:bulletEnabled val="1"/>
        </dgm:presLayoutVars>
      </dgm:prSet>
      <dgm:spPr/>
    </dgm:pt>
    <dgm:pt modelId="{2DF3CCE7-859C-BC4A-AFA4-A2740A5A8CCD}" type="pres">
      <dgm:prSet presAssocID="{2A687477-1682-0846-A0B5-8B002449A2C4}" presName="dummy" presStyleCnt="0"/>
      <dgm:spPr/>
    </dgm:pt>
    <dgm:pt modelId="{20D675D4-D0BC-B845-95E7-0165DB6E3F8B}" type="pres">
      <dgm:prSet presAssocID="{EC909040-B6DE-B440-B635-B6168C600B7E}" presName="sibTrans" presStyleLbl="sibTrans2D1" presStyleIdx="5" presStyleCnt="6"/>
      <dgm:spPr/>
    </dgm:pt>
  </dgm:ptLst>
  <dgm:cxnLst>
    <dgm:cxn modelId="{40C17615-298A-0242-B01E-2BC5E29291C1}" type="presOf" srcId="{6EEDE8AD-F78C-C246-A45F-1A9161826026}" destId="{5EAA0210-255F-5E44-894C-AB7F63476D32}" srcOrd="0" destOrd="0" presId="urn:microsoft.com/office/officeart/2005/8/layout/radial6"/>
    <dgm:cxn modelId="{0C6EB931-D6A4-5B44-949A-BCBEAE1CAB6B}" srcId="{29738B8C-BE92-714E-ACCA-77778E952998}" destId="{6EEDE8AD-F78C-C246-A45F-1A9161826026}" srcOrd="0" destOrd="0" parTransId="{9F40D60A-050C-F64C-B955-E9F2DD9854B6}" sibTransId="{A2C113FC-0A3C-B449-9EAE-C6F8E372E9BD}"/>
    <dgm:cxn modelId="{A65D383A-1411-2546-A27C-87E563A6CE43}" srcId="{6EEDE8AD-F78C-C246-A45F-1A9161826026}" destId="{3EEEFD8C-95C1-A942-9B09-E28D0AB7642D}" srcOrd="0" destOrd="0" parTransId="{38D727D5-C852-8E43-BE89-C3F7A983C99E}" sibTransId="{82ADB06F-9F2D-2740-9166-BA609AD6EAE6}"/>
    <dgm:cxn modelId="{2F5F813C-D75C-8C4C-AAD3-5A7074B52D31}" type="presOf" srcId="{2A687477-1682-0846-A0B5-8B002449A2C4}" destId="{750AABC2-D28F-B549-8D71-9ECBA8DBC91D}" srcOrd="0" destOrd="0" presId="urn:microsoft.com/office/officeart/2005/8/layout/radial6"/>
    <dgm:cxn modelId="{AA09CB46-146D-D144-B2A6-EDBED9D80181}" type="presOf" srcId="{82ADB06F-9F2D-2740-9166-BA609AD6EAE6}" destId="{6402AA49-3C27-E845-BAAD-FC13EA00A61F}" srcOrd="0" destOrd="0" presId="urn:microsoft.com/office/officeart/2005/8/layout/radial6"/>
    <dgm:cxn modelId="{22C1CB4C-5CF3-F64D-A8FC-1627ADF52C55}" type="presOf" srcId="{971AD0DE-4793-EE47-8D34-B7B4673DA3A7}" destId="{E6F6B05A-3449-FC4A-8D25-EF355FC50B4B}" srcOrd="0" destOrd="0" presId="urn:microsoft.com/office/officeart/2005/8/layout/radial6"/>
    <dgm:cxn modelId="{EB06C45F-C3FA-6148-B912-0C1B082BB000}" srcId="{6EEDE8AD-F78C-C246-A45F-1A9161826026}" destId="{AE9A7FD8-A126-D64C-8F16-1FE3B5CC0374}" srcOrd="2" destOrd="0" parTransId="{CA7D8002-F988-6547-858E-82FB70F25AC0}" sibTransId="{45DFCEB8-0636-A745-A444-559B40679AAF}"/>
    <dgm:cxn modelId="{87B40368-EE60-5944-A9B2-A1CCC424CA2C}" type="presOf" srcId="{41D098C3-2FF0-F344-A47F-24A74B4084A6}" destId="{A84645FE-FE20-5449-9A01-32881E65BBAB}" srcOrd="0" destOrd="0" presId="urn:microsoft.com/office/officeart/2005/8/layout/radial6"/>
    <dgm:cxn modelId="{DEC35F7C-292A-CA46-BC8F-CC93E914919B}" type="presOf" srcId="{45DFCEB8-0636-A745-A444-559B40679AAF}" destId="{A7A7B70F-922F-8C4E-8CF6-4E8FBF483244}" srcOrd="0" destOrd="0" presId="urn:microsoft.com/office/officeart/2005/8/layout/radial6"/>
    <dgm:cxn modelId="{0EF79682-0E95-0B4D-A145-D3134AD1FE58}" type="presOf" srcId="{9554A53E-455F-9D47-A5C1-AA2CBEA523E6}" destId="{B3C0BE04-27CC-EE44-BC33-C350D0BCD6F9}" srcOrd="0" destOrd="0" presId="urn:microsoft.com/office/officeart/2005/8/layout/radial6"/>
    <dgm:cxn modelId="{6608688C-500B-BA4F-8FE3-8E3CFC117892}" type="presOf" srcId="{AE9A7FD8-A126-D64C-8F16-1FE3B5CC0374}" destId="{35687F1C-965D-2F42-A0AB-A1D40F21B474}" srcOrd="0" destOrd="0" presId="urn:microsoft.com/office/officeart/2005/8/layout/radial6"/>
    <dgm:cxn modelId="{2FB4A2B4-196F-2D4D-AB78-C21369A08C46}" type="presOf" srcId="{EC909040-B6DE-B440-B635-B6168C600B7E}" destId="{20D675D4-D0BC-B845-95E7-0165DB6E3F8B}" srcOrd="0" destOrd="0" presId="urn:microsoft.com/office/officeart/2005/8/layout/radial6"/>
    <dgm:cxn modelId="{1B3099B9-C552-A44F-95A1-A01A0B1500CC}" type="presOf" srcId="{29738B8C-BE92-714E-ACCA-77778E952998}" destId="{B4F65D6E-ECFD-7045-A066-6A5B46512712}" srcOrd="0" destOrd="0" presId="urn:microsoft.com/office/officeart/2005/8/layout/radial6"/>
    <dgm:cxn modelId="{8BE318C3-4360-EE49-82DD-AF22FD83D719}" srcId="{6EEDE8AD-F78C-C246-A45F-1A9161826026}" destId="{971AD0DE-4793-EE47-8D34-B7B4673DA3A7}" srcOrd="3" destOrd="0" parTransId="{FD2E7564-000E-D246-B5BB-CFEA60534014}" sibTransId="{8F2BAA5B-FE33-9C46-9272-8C703405AF56}"/>
    <dgm:cxn modelId="{20A9BEC5-5D9F-DC49-8CA5-C59B2E921163}" srcId="{6EEDE8AD-F78C-C246-A45F-1A9161826026}" destId="{9554A53E-455F-9D47-A5C1-AA2CBEA523E6}" srcOrd="4" destOrd="0" parTransId="{3B32397B-6E54-ED4B-A13A-AAA5F2704132}" sibTransId="{41D098C3-2FF0-F344-A47F-24A74B4084A6}"/>
    <dgm:cxn modelId="{B4A86FCC-C52E-E641-A7B8-834EF90B6B6B}" type="presOf" srcId="{DE8E2CD5-370B-9046-8A65-C483747E9EF9}" destId="{FCABBA6B-A630-FD4F-AFAB-34AC09409D56}" srcOrd="0" destOrd="0" presId="urn:microsoft.com/office/officeart/2005/8/layout/radial6"/>
    <dgm:cxn modelId="{8C1BC9D0-7518-5340-B6DD-ABA6FA58B98C}" type="presOf" srcId="{8F2BAA5B-FE33-9C46-9272-8C703405AF56}" destId="{55CCACAD-BE95-6049-BB95-7E5B231B52D9}" srcOrd="0" destOrd="0" presId="urn:microsoft.com/office/officeart/2005/8/layout/radial6"/>
    <dgm:cxn modelId="{0CCE59D4-7E9F-2341-907B-DA22B5AF9715}" srcId="{6EEDE8AD-F78C-C246-A45F-1A9161826026}" destId="{2A687477-1682-0846-A0B5-8B002449A2C4}" srcOrd="5" destOrd="0" parTransId="{AFAF3327-0636-384F-962A-A72F6FCA5BE7}" sibTransId="{EC909040-B6DE-B440-B635-B6168C600B7E}"/>
    <dgm:cxn modelId="{EF51F9D7-8B64-774F-847F-03DB95F9D013}" type="presOf" srcId="{C3E4E30A-132D-BB4B-BBCD-AF94A212ADFA}" destId="{016E8E2A-78B0-F24C-883C-5998E44FD6FA}" srcOrd="0" destOrd="0" presId="urn:microsoft.com/office/officeart/2005/8/layout/radial6"/>
    <dgm:cxn modelId="{F80E61F4-75C2-9D47-A99C-9020C0D53104}" srcId="{6EEDE8AD-F78C-C246-A45F-1A9161826026}" destId="{DE8E2CD5-370B-9046-8A65-C483747E9EF9}" srcOrd="1" destOrd="0" parTransId="{5C6024DB-DE7A-CB4B-8C2A-BF85324761EB}" sibTransId="{C3E4E30A-132D-BB4B-BBCD-AF94A212ADFA}"/>
    <dgm:cxn modelId="{7BC749FD-01C1-8041-98E8-C5794321B5D4}" type="presOf" srcId="{3EEEFD8C-95C1-A942-9B09-E28D0AB7642D}" destId="{6CEFF030-DF2E-464A-9943-9A671986B195}" srcOrd="0" destOrd="0" presId="urn:microsoft.com/office/officeart/2005/8/layout/radial6"/>
    <dgm:cxn modelId="{8D3C0548-CBA9-724C-87E1-34C725F681B9}" type="presParOf" srcId="{B4F65D6E-ECFD-7045-A066-6A5B46512712}" destId="{5EAA0210-255F-5E44-894C-AB7F63476D32}" srcOrd="0" destOrd="0" presId="urn:microsoft.com/office/officeart/2005/8/layout/radial6"/>
    <dgm:cxn modelId="{CDD004BF-266F-8E48-8D49-1415FBC340DB}" type="presParOf" srcId="{B4F65D6E-ECFD-7045-A066-6A5B46512712}" destId="{6CEFF030-DF2E-464A-9943-9A671986B195}" srcOrd="1" destOrd="0" presId="urn:microsoft.com/office/officeart/2005/8/layout/radial6"/>
    <dgm:cxn modelId="{CE6B7620-949C-0645-BEEF-F94448D45F80}" type="presParOf" srcId="{B4F65D6E-ECFD-7045-A066-6A5B46512712}" destId="{25205C0F-22CA-8949-8C44-A8A660E3EFDC}" srcOrd="2" destOrd="0" presId="urn:microsoft.com/office/officeart/2005/8/layout/radial6"/>
    <dgm:cxn modelId="{5395D13C-9155-E947-BE6D-BF6363A9B62B}" type="presParOf" srcId="{B4F65D6E-ECFD-7045-A066-6A5B46512712}" destId="{6402AA49-3C27-E845-BAAD-FC13EA00A61F}" srcOrd="3" destOrd="0" presId="urn:microsoft.com/office/officeart/2005/8/layout/radial6"/>
    <dgm:cxn modelId="{C2DD2AA9-7E08-D241-905A-BC8E40527973}" type="presParOf" srcId="{B4F65D6E-ECFD-7045-A066-6A5B46512712}" destId="{FCABBA6B-A630-FD4F-AFAB-34AC09409D56}" srcOrd="4" destOrd="0" presId="urn:microsoft.com/office/officeart/2005/8/layout/radial6"/>
    <dgm:cxn modelId="{1D3F9EA5-6F1D-644C-AC21-051DF81F867D}" type="presParOf" srcId="{B4F65D6E-ECFD-7045-A066-6A5B46512712}" destId="{3B2C3A66-0516-DA43-B4F0-AB5EC394F77B}" srcOrd="5" destOrd="0" presId="urn:microsoft.com/office/officeart/2005/8/layout/radial6"/>
    <dgm:cxn modelId="{78BB4689-EF1E-A149-9542-46030A9620A4}" type="presParOf" srcId="{B4F65D6E-ECFD-7045-A066-6A5B46512712}" destId="{016E8E2A-78B0-F24C-883C-5998E44FD6FA}" srcOrd="6" destOrd="0" presId="urn:microsoft.com/office/officeart/2005/8/layout/radial6"/>
    <dgm:cxn modelId="{ACC96493-2C01-3E4D-9A88-6B9BF68C4FB6}" type="presParOf" srcId="{B4F65D6E-ECFD-7045-A066-6A5B46512712}" destId="{35687F1C-965D-2F42-A0AB-A1D40F21B474}" srcOrd="7" destOrd="0" presId="urn:microsoft.com/office/officeart/2005/8/layout/radial6"/>
    <dgm:cxn modelId="{9A2F5204-60C3-8042-8E6A-C760FB05BD72}" type="presParOf" srcId="{B4F65D6E-ECFD-7045-A066-6A5B46512712}" destId="{972A8CF9-02F7-6647-8CA3-3ABEA273E818}" srcOrd="8" destOrd="0" presId="urn:microsoft.com/office/officeart/2005/8/layout/radial6"/>
    <dgm:cxn modelId="{6802C858-20F8-884E-A9DA-1B91F6732B7B}" type="presParOf" srcId="{B4F65D6E-ECFD-7045-A066-6A5B46512712}" destId="{A7A7B70F-922F-8C4E-8CF6-4E8FBF483244}" srcOrd="9" destOrd="0" presId="urn:microsoft.com/office/officeart/2005/8/layout/radial6"/>
    <dgm:cxn modelId="{1F415D75-64A6-E640-8246-8AD1E905F742}" type="presParOf" srcId="{B4F65D6E-ECFD-7045-A066-6A5B46512712}" destId="{E6F6B05A-3449-FC4A-8D25-EF355FC50B4B}" srcOrd="10" destOrd="0" presId="urn:microsoft.com/office/officeart/2005/8/layout/radial6"/>
    <dgm:cxn modelId="{3E115971-FF78-2F44-B676-F24EF66D0D8E}" type="presParOf" srcId="{B4F65D6E-ECFD-7045-A066-6A5B46512712}" destId="{02A061F5-C417-AD44-BF2F-369727AD72FF}" srcOrd="11" destOrd="0" presId="urn:microsoft.com/office/officeart/2005/8/layout/radial6"/>
    <dgm:cxn modelId="{B2AD80EF-4ED0-7F47-9274-D0C5FB9B522B}" type="presParOf" srcId="{B4F65D6E-ECFD-7045-A066-6A5B46512712}" destId="{55CCACAD-BE95-6049-BB95-7E5B231B52D9}" srcOrd="12" destOrd="0" presId="urn:microsoft.com/office/officeart/2005/8/layout/radial6"/>
    <dgm:cxn modelId="{453CED93-511F-3F4C-8C14-CED51ABDA4AF}" type="presParOf" srcId="{B4F65D6E-ECFD-7045-A066-6A5B46512712}" destId="{B3C0BE04-27CC-EE44-BC33-C350D0BCD6F9}" srcOrd="13" destOrd="0" presId="urn:microsoft.com/office/officeart/2005/8/layout/radial6"/>
    <dgm:cxn modelId="{ED8C7017-E3A3-114F-88E0-89EDE7CDC4A3}" type="presParOf" srcId="{B4F65D6E-ECFD-7045-A066-6A5B46512712}" destId="{6E0EE4A5-8F46-6D48-800E-2696D5881186}" srcOrd="14" destOrd="0" presId="urn:microsoft.com/office/officeart/2005/8/layout/radial6"/>
    <dgm:cxn modelId="{A0117D38-49A9-CA4B-9DAB-96CA9E19D0A0}" type="presParOf" srcId="{B4F65D6E-ECFD-7045-A066-6A5B46512712}" destId="{A84645FE-FE20-5449-9A01-32881E65BBAB}" srcOrd="15" destOrd="0" presId="urn:microsoft.com/office/officeart/2005/8/layout/radial6"/>
    <dgm:cxn modelId="{A3FD8D08-7900-4244-B5C9-922C30BD2338}" type="presParOf" srcId="{B4F65D6E-ECFD-7045-A066-6A5B46512712}" destId="{750AABC2-D28F-B549-8D71-9ECBA8DBC91D}" srcOrd="16" destOrd="0" presId="urn:microsoft.com/office/officeart/2005/8/layout/radial6"/>
    <dgm:cxn modelId="{B2C3AE5D-642D-6F46-9D72-0447EC00198F}" type="presParOf" srcId="{B4F65D6E-ECFD-7045-A066-6A5B46512712}" destId="{2DF3CCE7-859C-BC4A-AFA4-A2740A5A8CCD}" srcOrd="17" destOrd="0" presId="urn:microsoft.com/office/officeart/2005/8/layout/radial6"/>
    <dgm:cxn modelId="{23F0D4B9-1BB4-B04C-A1E3-F98DF14CB16C}" type="presParOf" srcId="{B4F65D6E-ECFD-7045-A066-6A5B46512712}" destId="{20D675D4-D0BC-B845-95E7-0165DB6E3F8B}" srcOrd="18"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8D0290-13A2-FD4F-95BA-21B4956AF838}">
      <dsp:nvSpPr>
        <dsp:cNvPr id="0" name=""/>
        <dsp:cNvSpPr/>
      </dsp:nvSpPr>
      <dsp:spPr>
        <a:xfrm rot="5400000">
          <a:off x="-268627" y="269608"/>
          <a:ext cx="1790849" cy="1253594"/>
        </a:xfrm>
        <a:prstGeom prst="chevron">
          <a:avLst/>
        </a:prstGeom>
        <a:solidFill>
          <a:srgbClr val="ED7D31">
            <a:hueOff val="0"/>
            <a:satOff val="0"/>
            <a:lumOff val="0"/>
            <a:alphaOff val="0"/>
          </a:srgbClr>
        </a:solidFill>
        <a:ln w="12700" cap="flat" cmpd="sng" algn="ctr">
          <a:solidFill>
            <a:srgbClr val="ED7D31">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ysClr val="window" lastClr="FFFFFF"/>
              </a:solidFill>
              <a:latin typeface="Calibri" panose="020F0502020204030204"/>
              <a:ea typeface="+mn-ea"/>
              <a:cs typeface="+mn-cs"/>
            </a:rPr>
            <a:t>2012</a:t>
          </a:r>
        </a:p>
      </dsp:txBody>
      <dsp:txXfrm rot="-5400000">
        <a:off x="1" y="627777"/>
        <a:ext cx="1253594" cy="537255"/>
      </dsp:txXfrm>
    </dsp:sp>
    <dsp:sp modelId="{DBF2FE36-C284-8C4A-A667-D2A3AB937299}">
      <dsp:nvSpPr>
        <dsp:cNvPr id="0" name=""/>
        <dsp:cNvSpPr/>
      </dsp:nvSpPr>
      <dsp:spPr>
        <a:xfrm rot="5400000">
          <a:off x="5302571" y="-4047996"/>
          <a:ext cx="1164051" cy="9262005"/>
        </a:xfrm>
        <a:prstGeom prst="round2SameRect">
          <a:avLst/>
        </a:prstGeom>
        <a:solidFill>
          <a:sysClr val="window" lastClr="FFFFFF">
            <a:alpha val="90000"/>
            <a:hueOff val="0"/>
            <a:satOff val="0"/>
            <a:lumOff val="0"/>
            <a:alphaOff val="0"/>
          </a:sysClr>
        </a:solidFill>
        <a:ln w="12700" cap="flat" cmpd="sng" algn="ctr">
          <a:solidFill>
            <a:srgbClr val="ED7D31">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solidFill>
                <a:sysClr val="windowText" lastClr="000000">
                  <a:hueOff val="0"/>
                  <a:satOff val="0"/>
                  <a:lumOff val="0"/>
                  <a:alphaOff val="0"/>
                </a:sysClr>
              </a:solidFill>
              <a:latin typeface="DIN Alternate" panose="020B0500000000000000" pitchFamily="34" charset="77"/>
              <a:ea typeface="+mn-ea"/>
              <a:cs typeface="+mn-cs"/>
            </a:rPr>
            <a:t>CMS began penalizing hospitals for 30-day readmissions Oct. 1, 2012 at 1 percent, upping the penalty rate to 2 percent for fiscal year 2014</a:t>
          </a:r>
          <a:endParaRPr lang="en-US" sz="2500" kern="1200" dirty="0">
            <a:solidFill>
              <a:sysClr val="windowText" lastClr="000000">
                <a:hueOff val="0"/>
                <a:satOff val="0"/>
                <a:lumOff val="0"/>
                <a:alphaOff val="0"/>
              </a:sysClr>
            </a:solidFill>
            <a:latin typeface="Calibri" panose="020F0502020204030204"/>
            <a:ea typeface="+mn-ea"/>
            <a:cs typeface="+mn-cs"/>
          </a:endParaRPr>
        </a:p>
      </dsp:txBody>
      <dsp:txXfrm rot="-5400000">
        <a:off x="1253594" y="57805"/>
        <a:ext cx="9205181" cy="1050403"/>
      </dsp:txXfrm>
    </dsp:sp>
    <dsp:sp modelId="{DB6AA944-D65F-2044-B74B-D87E4D83DB2E}">
      <dsp:nvSpPr>
        <dsp:cNvPr id="0" name=""/>
        <dsp:cNvSpPr/>
      </dsp:nvSpPr>
      <dsp:spPr>
        <a:xfrm rot="5400000">
          <a:off x="-268627" y="1868208"/>
          <a:ext cx="1790849" cy="1253594"/>
        </a:xfrm>
        <a:prstGeom prst="chevron">
          <a:avLst/>
        </a:prstGeom>
        <a:solidFill>
          <a:srgbClr val="ED7D31">
            <a:hueOff val="-727682"/>
            <a:satOff val="-41964"/>
            <a:lumOff val="4314"/>
            <a:alphaOff val="0"/>
          </a:srgbClr>
        </a:solidFill>
        <a:ln w="12700" cap="flat" cmpd="sng" algn="ctr">
          <a:solidFill>
            <a:srgbClr val="ED7D31">
              <a:hueOff val="-727682"/>
              <a:satOff val="-41964"/>
              <a:lumOff val="4314"/>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ysClr val="window" lastClr="FFFFFF"/>
              </a:solidFill>
              <a:latin typeface="Calibri" panose="020F0502020204030204"/>
              <a:ea typeface="+mn-ea"/>
              <a:cs typeface="+mn-cs"/>
            </a:rPr>
            <a:t>2020</a:t>
          </a:r>
        </a:p>
      </dsp:txBody>
      <dsp:txXfrm rot="-5400000">
        <a:off x="1" y="2226377"/>
        <a:ext cx="1253594" cy="537255"/>
      </dsp:txXfrm>
    </dsp:sp>
    <dsp:sp modelId="{4B475E68-091D-CF42-99BC-4064D87A928C}">
      <dsp:nvSpPr>
        <dsp:cNvPr id="0" name=""/>
        <dsp:cNvSpPr/>
      </dsp:nvSpPr>
      <dsp:spPr>
        <a:xfrm rot="5400000">
          <a:off x="5302571" y="-2449395"/>
          <a:ext cx="1164051" cy="9262005"/>
        </a:xfrm>
        <a:prstGeom prst="round2SameRect">
          <a:avLst/>
        </a:prstGeom>
        <a:solidFill>
          <a:sysClr val="window" lastClr="FFFFFF">
            <a:alpha val="90000"/>
            <a:hueOff val="0"/>
            <a:satOff val="0"/>
            <a:lumOff val="0"/>
            <a:alphaOff val="0"/>
          </a:sysClr>
        </a:solidFill>
        <a:ln w="12700" cap="flat" cmpd="sng" algn="ctr">
          <a:solidFill>
            <a:srgbClr val="ED7D31">
              <a:hueOff val="-727682"/>
              <a:satOff val="-41964"/>
              <a:lumOff val="4314"/>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solidFill>
                <a:sysClr val="windowText" lastClr="000000">
                  <a:hueOff val="0"/>
                  <a:satOff val="0"/>
                  <a:lumOff val="0"/>
                  <a:alphaOff val="0"/>
                </a:sysClr>
              </a:solidFill>
              <a:latin typeface="DIN Alternate" panose="020B0500000000000000" pitchFamily="34" charset="77"/>
              <a:ea typeface="+mn-ea"/>
              <a:cs typeface="+mn-cs"/>
            </a:rPr>
            <a:t>CMS will cut payments to the penalized hospitals by as much as 3 percent for each Medicare case during fiscal 2020, which runs Oct. 1 through September 2020</a:t>
          </a:r>
          <a:endParaRPr lang="en-US" sz="2500" kern="1200" dirty="0">
            <a:solidFill>
              <a:sysClr val="windowText" lastClr="000000">
                <a:hueOff val="0"/>
                <a:satOff val="0"/>
                <a:lumOff val="0"/>
                <a:alphaOff val="0"/>
              </a:sysClr>
            </a:solidFill>
            <a:latin typeface="Calibri" panose="020F0502020204030204"/>
            <a:ea typeface="+mn-ea"/>
            <a:cs typeface="+mn-cs"/>
          </a:endParaRPr>
        </a:p>
      </dsp:txBody>
      <dsp:txXfrm rot="-5400000">
        <a:off x="1253594" y="1656406"/>
        <a:ext cx="9205181" cy="1050403"/>
      </dsp:txXfrm>
    </dsp:sp>
    <dsp:sp modelId="{325F4151-3BA4-4245-B445-398CA803964F}">
      <dsp:nvSpPr>
        <dsp:cNvPr id="0" name=""/>
        <dsp:cNvSpPr/>
      </dsp:nvSpPr>
      <dsp:spPr>
        <a:xfrm rot="5400000">
          <a:off x="-268627" y="3466809"/>
          <a:ext cx="1790849" cy="1253594"/>
        </a:xfrm>
        <a:prstGeom prst="chevron">
          <a:avLst/>
        </a:prstGeom>
        <a:solidFill>
          <a:srgbClr val="ED7D31">
            <a:hueOff val="-1455363"/>
            <a:satOff val="-83928"/>
            <a:lumOff val="8628"/>
            <a:alphaOff val="0"/>
          </a:srgbClr>
        </a:solidFill>
        <a:ln w="12700" cap="flat" cmpd="sng" algn="ctr">
          <a:solidFill>
            <a:srgbClr val="ED7D31">
              <a:hueOff val="-1455363"/>
              <a:satOff val="-83928"/>
              <a:lumOff val="8628"/>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ysClr val="window" lastClr="FFFFFF"/>
              </a:solidFill>
              <a:latin typeface="Calibri" panose="020F0502020204030204"/>
              <a:ea typeface="+mn-ea"/>
              <a:cs typeface="+mn-cs"/>
            </a:rPr>
            <a:t>COST</a:t>
          </a:r>
        </a:p>
      </dsp:txBody>
      <dsp:txXfrm rot="-5400000">
        <a:off x="1" y="3824978"/>
        <a:ext cx="1253594" cy="537255"/>
      </dsp:txXfrm>
    </dsp:sp>
    <dsp:sp modelId="{DB1DCC75-7A70-A34A-9019-D88BEABEB086}">
      <dsp:nvSpPr>
        <dsp:cNvPr id="0" name=""/>
        <dsp:cNvSpPr/>
      </dsp:nvSpPr>
      <dsp:spPr>
        <a:xfrm rot="5400000">
          <a:off x="5302571" y="-850794"/>
          <a:ext cx="1164051" cy="9262005"/>
        </a:xfrm>
        <a:prstGeom prst="round2SameRect">
          <a:avLst/>
        </a:prstGeom>
        <a:solidFill>
          <a:sysClr val="window" lastClr="FFFFFF">
            <a:alpha val="90000"/>
            <a:hueOff val="0"/>
            <a:satOff val="0"/>
            <a:lumOff val="0"/>
            <a:alphaOff val="0"/>
          </a:sysClr>
        </a:solidFill>
        <a:ln w="12700" cap="flat" cmpd="sng" algn="ctr">
          <a:solidFill>
            <a:srgbClr val="ED7D31">
              <a:hueOff val="-1455363"/>
              <a:satOff val="-83928"/>
              <a:lumOff val="8628"/>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lr>
              <a:srgbClr val="70AD47">
                <a:lumMod val="40000"/>
                <a:lumOff val="60000"/>
              </a:srgbClr>
            </a:buClr>
            <a:buChar char="•"/>
          </a:pPr>
          <a:r>
            <a:rPr lang="en-US" sz="2500" kern="1200" dirty="0">
              <a:solidFill>
                <a:sysClr val="windowText" lastClr="000000">
                  <a:hueOff val="0"/>
                  <a:satOff val="0"/>
                  <a:lumOff val="0"/>
                  <a:alphaOff val="0"/>
                </a:sysClr>
              </a:solidFill>
              <a:latin typeface="DIN Alternate" panose="020B0500000000000000" pitchFamily="34" charset="77"/>
              <a:ea typeface="+mn-ea"/>
              <a:cs typeface="+mn-cs"/>
            </a:rPr>
            <a:t>All-cause readmissions - The average cost of a readmission for any given cause is $11,200, with a 21.2 percent readmission rate.</a:t>
          </a:r>
          <a:endParaRPr lang="en-US" sz="2500" kern="1200" dirty="0">
            <a:solidFill>
              <a:sysClr val="windowText" lastClr="000000">
                <a:hueOff val="0"/>
                <a:satOff val="0"/>
                <a:lumOff val="0"/>
                <a:alphaOff val="0"/>
              </a:sysClr>
            </a:solidFill>
            <a:latin typeface="Calibri" panose="020F0502020204030204"/>
            <a:ea typeface="+mn-ea"/>
            <a:cs typeface="+mn-cs"/>
          </a:endParaRPr>
        </a:p>
      </dsp:txBody>
      <dsp:txXfrm rot="-5400000">
        <a:off x="1253594" y="3255007"/>
        <a:ext cx="9205181" cy="10504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541225-2A97-D44C-9EF7-AF60B7AB06CE}">
      <dsp:nvSpPr>
        <dsp:cNvPr id="0" name=""/>
        <dsp:cNvSpPr/>
      </dsp:nvSpPr>
      <dsp:spPr>
        <a:xfrm rot="16200000">
          <a:off x="677333" y="-677333"/>
          <a:ext cx="2709333" cy="4064000"/>
        </a:xfrm>
        <a:prstGeom prst="round1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Clr>
              <a:srgbClr val="70AD47">
                <a:lumMod val="40000"/>
                <a:lumOff val="60000"/>
              </a:srgbClr>
            </a:buClr>
            <a:buNone/>
          </a:pPr>
          <a:endParaRPr lang="en-US" sz="2400" kern="1200" dirty="0">
            <a:solidFill>
              <a:sysClr val="window" lastClr="FFFFFF"/>
            </a:solidFill>
            <a:latin typeface="Calibri" panose="020F0502020204030204"/>
            <a:ea typeface="+mn-ea"/>
            <a:cs typeface="+mn-cs"/>
          </a:endParaRPr>
        </a:p>
        <a:p>
          <a:pPr marL="0" lvl="0" indent="0" algn="l" defTabSz="1066800">
            <a:lnSpc>
              <a:spcPct val="90000"/>
            </a:lnSpc>
            <a:spcBef>
              <a:spcPct val="0"/>
            </a:spcBef>
            <a:spcAft>
              <a:spcPct val="35000"/>
            </a:spcAft>
            <a:buClr>
              <a:srgbClr val="70AD47">
                <a:lumMod val="40000"/>
                <a:lumOff val="60000"/>
              </a:srgbClr>
            </a:buClr>
            <a:buNone/>
          </a:pPr>
          <a:r>
            <a:rPr lang="en-US" sz="2400" kern="1200" dirty="0">
              <a:solidFill>
                <a:sysClr val="window" lastClr="FFFFFF"/>
              </a:solidFill>
              <a:latin typeface="Calibri" panose="020F0502020204030204"/>
              <a:ea typeface="+mn-ea"/>
              <a:cs typeface="+mn-cs"/>
            </a:rPr>
            <a:t>ML out-predicts common approaches to readmission risk stratification by rendering more precise and complete views into patient predispositions </a:t>
          </a:r>
        </a:p>
      </dsp:txBody>
      <dsp:txXfrm rot="5400000">
        <a:off x="-1" y="99195"/>
        <a:ext cx="4064000" cy="1932806"/>
      </dsp:txXfrm>
    </dsp:sp>
    <dsp:sp modelId="{14E869BA-3520-CC4C-92C8-5FEF679FF3B5}">
      <dsp:nvSpPr>
        <dsp:cNvPr id="0" name=""/>
        <dsp:cNvSpPr/>
      </dsp:nvSpPr>
      <dsp:spPr>
        <a:xfrm>
          <a:off x="4064000" y="0"/>
          <a:ext cx="4064000" cy="2709333"/>
        </a:xfrm>
        <a:prstGeom prst="round1Rect">
          <a:avLst/>
        </a:prstGeom>
        <a:solidFill>
          <a:srgbClr val="5B9BD5">
            <a:hueOff val="-2252848"/>
            <a:satOff val="-5806"/>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Clr>
              <a:srgbClr val="70AD47">
                <a:lumMod val="40000"/>
                <a:lumOff val="60000"/>
              </a:srgbClr>
            </a:buClr>
            <a:buNone/>
          </a:pPr>
          <a:r>
            <a:rPr lang="en-US" sz="2800" kern="1200" dirty="0">
              <a:solidFill>
                <a:sysClr val="window" lastClr="FFFFFF"/>
              </a:solidFill>
              <a:latin typeface="Calibri" panose="020F0502020204030204"/>
              <a:ea typeface="+mn-ea"/>
              <a:cs typeface="+mn-cs"/>
            </a:rPr>
            <a:t>Improve resource utilization and increase operational efficiency</a:t>
          </a:r>
        </a:p>
      </dsp:txBody>
      <dsp:txXfrm>
        <a:off x="4064000" y="0"/>
        <a:ext cx="3964806" cy="2032000"/>
      </dsp:txXfrm>
    </dsp:sp>
    <dsp:sp modelId="{5D7D2D4F-85BF-2941-B537-AFE17798B689}">
      <dsp:nvSpPr>
        <dsp:cNvPr id="0" name=""/>
        <dsp:cNvSpPr/>
      </dsp:nvSpPr>
      <dsp:spPr>
        <a:xfrm rot="10800000">
          <a:off x="0" y="2709333"/>
          <a:ext cx="4064000" cy="2709333"/>
        </a:xfrm>
        <a:prstGeom prst="round1Rect">
          <a:avLst/>
        </a:prstGeom>
        <a:solidFill>
          <a:srgbClr val="5B9BD5">
            <a:hueOff val="-4505695"/>
            <a:satOff val="-11613"/>
            <a:lumOff val="-7843"/>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Clr>
              <a:srgbClr val="70AD47">
                <a:lumMod val="40000"/>
                <a:lumOff val="60000"/>
              </a:srgbClr>
            </a:buClr>
            <a:buNone/>
          </a:pPr>
          <a:r>
            <a:rPr lang="en-US" sz="2800" kern="1200" dirty="0">
              <a:solidFill>
                <a:sysClr val="window" lastClr="FFFFFF"/>
              </a:solidFill>
              <a:latin typeface="Calibri" panose="020F0502020204030204"/>
              <a:ea typeface="+mn-ea"/>
              <a:cs typeface="+mn-cs"/>
            </a:rPr>
            <a:t>Improve hospital rating based on lower readmission rate and increased patient satisfaction</a:t>
          </a:r>
        </a:p>
      </dsp:txBody>
      <dsp:txXfrm rot="10800000">
        <a:off x="99194" y="3386666"/>
        <a:ext cx="3964806" cy="2032000"/>
      </dsp:txXfrm>
    </dsp:sp>
    <dsp:sp modelId="{2FAA66ED-D4E4-2247-9ADF-F4C4F2F72AFE}">
      <dsp:nvSpPr>
        <dsp:cNvPr id="0" name=""/>
        <dsp:cNvSpPr/>
      </dsp:nvSpPr>
      <dsp:spPr>
        <a:xfrm rot="5400000">
          <a:off x="4741333" y="2032000"/>
          <a:ext cx="2709333" cy="4064000"/>
        </a:xfrm>
        <a:prstGeom prst="round1Rect">
          <a:avLst/>
        </a:prstGeom>
        <a:solidFill>
          <a:srgbClr val="5B9BD5">
            <a:hueOff val="-6758543"/>
            <a:satOff val="-17419"/>
            <a:lumOff val="-11765"/>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r" defTabSz="977900">
            <a:lnSpc>
              <a:spcPct val="90000"/>
            </a:lnSpc>
            <a:spcBef>
              <a:spcPct val="0"/>
            </a:spcBef>
            <a:spcAft>
              <a:spcPct val="35000"/>
            </a:spcAft>
            <a:buClr>
              <a:srgbClr val="70AD47">
                <a:lumMod val="40000"/>
                <a:lumOff val="60000"/>
              </a:srgbClr>
            </a:buClr>
            <a:buNone/>
          </a:pPr>
          <a:r>
            <a:rPr lang="en-US" sz="2200" kern="1200" dirty="0">
              <a:solidFill>
                <a:sysClr val="window" lastClr="FFFFFF"/>
              </a:solidFill>
              <a:latin typeface="Calibri" panose="020F0502020204030204"/>
              <a:ea typeface="+mn-ea"/>
              <a:cs typeface="+mn-cs"/>
            </a:rPr>
            <a:t>              A positive financial return is expected by decreasing the hospital’s excess readmission ratio that reduces payments for hospitals whose 30-day readmission rates are high relative to other facilities</a:t>
          </a:r>
        </a:p>
      </dsp:txBody>
      <dsp:txXfrm rot="-5400000">
        <a:off x="4063999" y="3386666"/>
        <a:ext cx="4064000" cy="1932806"/>
      </dsp:txXfrm>
    </dsp:sp>
    <dsp:sp modelId="{06CA43B1-0CD1-F045-9FFE-925F12D12FEF}">
      <dsp:nvSpPr>
        <dsp:cNvPr id="0" name=""/>
        <dsp:cNvSpPr/>
      </dsp:nvSpPr>
      <dsp:spPr>
        <a:xfrm>
          <a:off x="2844799" y="2032000"/>
          <a:ext cx="2438400" cy="1354666"/>
        </a:xfrm>
        <a:prstGeom prst="roundRect">
          <a:avLst/>
        </a:prstGeom>
        <a:solidFill>
          <a:srgbClr val="5B9BD5">
            <a:tint val="4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Clr>
              <a:srgbClr val="70AD47">
                <a:lumMod val="40000"/>
                <a:lumOff val="60000"/>
              </a:srgbClr>
            </a:buClr>
            <a:buNone/>
          </a:pPr>
          <a:r>
            <a:rPr lang="en-US" sz="1700" kern="1200">
              <a:solidFill>
                <a:sysClr val="windowText" lastClr="000000">
                  <a:hueOff val="0"/>
                  <a:satOff val="0"/>
                  <a:lumOff val="0"/>
                  <a:alphaOff val="0"/>
                </a:sysClr>
              </a:solidFill>
              <a:latin typeface="Calibri" panose="020F0502020204030204"/>
              <a:ea typeface="+mn-ea"/>
              <a:cs typeface="+mn-cs"/>
            </a:rPr>
            <a:t>Pinpoint patients with high readmission risk to reduce the occurrences of preventable hospital readmissions and avoidable admissions.</a:t>
          </a:r>
          <a:endParaRPr lang="en-US" sz="1700" kern="1200" dirty="0">
            <a:solidFill>
              <a:sysClr val="windowText" lastClr="000000">
                <a:hueOff val="0"/>
                <a:satOff val="0"/>
                <a:lumOff val="0"/>
                <a:alphaOff val="0"/>
              </a:sysClr>
            </a:solidFill>
            <a:latin typeface="Calibri" panose="020F0502020204030204"/>
            <a:ea typeface="+mn-ea"/>
            <a:cs typeface="+mn-cs"/>
          </a:endParaRPr>
        </a:p>
      </dsp:txBody>
      <dsp:txXfrm>
        <a:off x="2910928" y="2098129"/>
        <a:ext cx="2306142" cy="12224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FA2EA7-D357-6949-82CD-3935AFC7CA2A}">
      <dsp:nvSpPr>
        <dsp:cNvPr id="0" name=""/>
        <dsp:cNvSpPr/>
      </dsp:nvSpPr>
      <dsp:spPr>
        <a:xfrm>
          <a:off x="1272616" y="2467057"/>
          <a:ext cx="1340833" cy="1150928"/>
        </a:xfrm>
        <a:prstGeom prst="hexagon">
          <a:avLst>
            <a:gd name="adj" fmla="val 25000"/>
            <a:gd name="vf" fmla="val 115470"/>
          </a:avLst>
        </a:prstGeom>
        <a:solidFill>
          <a:srgbClr val="4472C4">
            <a:hueOff val="0"/>
            <a:satOff val="0"/>
            <a:lumOff val="0"/>
            <a:alphaOff val="0"/>
          </a:srgbClr>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2860" rIns="0" bIns="2286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 lastClr="FFFFFF"/>
              </a:solidFill>
              <a:latin typeface="Calibri" panose="020F0502020204030204"/>
              <a:ea typeface="+mn-ea"/>
              <a:cs typeface="+mn-cs"/>
            </a:rPr>
            <a:t>Labs</a:t>
          </a:r>
        </a:p>
      </dsp:txBody>
      <dsp:txXfrm>
        <a:off x="1480263" y="2645294"/>
        <a:ext cx="925539" cy="794454"/>
      </dsp:txXfrm>
    </dsp:sp>
    <dsp:sp modelId="{404222EB-D125-1E45-878C-80A55407D86F}">
      <dsp:nvSpPr>
        <dsp:cNvPr id="0" name=""/>
        <dsp:cNvSpPr/>
      </dsp:nvSpPr>
      <dsp:spPr>
        <a:xfrm flipH="1">
          <a:off x="8954461" y="418851"/>
          <a:ext cx="1119967" cy="411253"/>
        </a:xfrm>
        <a:prstGeom prst="hexagon">
          <a:avLst>
            <a:gd name="adj" fmla="val 25000"/>
            <a:gd name="vf" fmla="val 115470"/>
          </a:avLst>
        </a:prstGeom>
        <a:solidFill>
          <a:schemeClr val="bg1"/>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sp>
    <dsp:sp modelId="{336E2678-7F64-9740-ABFC-7CF8E7E67D76}">
      <dsp:nvSpPr>
        <dsp:cNvPr id="0" name=""/>
        <dsp:cNvSpPr/>
      </dsp:nvSpPr>
      <dsp:spPr>
        <a:xfrm>
          <a:off x="2390930" y="3074217"/>
          <a:ext cx="1340833" cy="1150928"/>
        </a:xfrm>
        <a:prstGeom prst="hexagon">
          <a:avLst>
            <a:gd name="adj" fmla="val 25000"/>
            <a:gd name="vf" fmla="val 11547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sp>
    <dsp:sp modelId="{5635E2E4-F2C6-0B4C-BA40-BF98296651A9}">
      <dsp:nvSpPr>
        <dsp:cNvPr id="0" name=""/>
        <dsp:cNvSpPr/>
      </dsp:nvSpPr>
      <dsp:spPr>
        <a:xfrm flipV="1">
          <a:off x="7901004" y="419159"/>
          <a:ext cx="290452" cy="182425"/>
        </a:xfrm>
        <a:prstGeom prst="hexagon">
          <a:avLst>
            <a:gd name="adj" fmla="val 25000"/>
            <a:gd name="vf" fmla="val 115470"/>
          </a:avLst>
        </a:prstGeom>
        <a:solidFill>
          <a:schemeClr val="bg1"/>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sp>
    <dsp:sp modelId="{6BAB9B38-70D0-1548-8C2E-A09ABA3AA52E}">
      <dsp:nvSpPr>
        <dsp:cNvPr id="0" name=""/>
        <dsp:cNvSpPr/>
      </dsp:nvSpPr>
      <dsp:spPr>
        <a:xfrm>
          <a:off x="3434497" y="1272766"/>
          <a:ext cx="1340833" cy="1150928"/>
        </a:xfrm>
        <a:prstGeom prst="hexagon">
          <a:avLst>
            <a:gd name="adj" fmla="val 25000"/>
            <a:gd name="vf" fmla="val 115470"/>
          </a:avLst>
        </a:prstGeom>
        <a:solidFill>
          <a:srgbClr val="4472C4">
            <a:hueOff val="0"/>
            <a:satOff val="0"/>
            <a:lumOff val="0"/>
            <a:alphaOff val="0"/>
          </a:srgbClr>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0320" rIns="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ysClr val="window" lastClr="FFFFFF"/>
              </a:solidFill>
              <a:latin typeface="Calibri" panose="020F0502020204030204"/>
              <a:ea typeface="+mn-ea"/>
              <a:cs typeface="+mn-cs"/>
            </a:rPr>
            <a:t>Admission</a:t>
          </a:r>
        </a:p>
      </dsp:txBody>
      <dsp:txXfrm>
        <a:off x="3642144" y="1451003"/>
        <a:ext cx="925539" cy="794454"/>
      </dsp:txXfrm>
    </dsp:sp>
    <dsp:sp modelId="{3EDB14C2-CA57-7F46-9E33-76B676841298}">
      <dsp:nvSpPr>
        <dsp:cNvPr id="0" name=""/>
        <dsp:cNvSpPr/>
      </dsp:nvSpPr>
      <dsp:spPr>
        <a:xfrm>
          <a:off x="5039497" y="1338737"/>
          <a:ext cx="156141" cy="134891"/>
        </a:xfrm>
        <a:prstGeom prst="hexagon">
          <a:avLst>
            <a:gd name="adj" fmla="val 25000"/>
            <a:gd name="vf" fmla="val 115470"/>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E8DCF3C-F7CA-DF47-82B6-3A7BD42F5B8E}">
      <dsp:nvSpPr>
        <dsp:cNvPr id="0" name=""/>
        <dsp:cNvSpPr/>
      </dsp:nvSpPr>
      <dsp:spPr>
        <a:xfrm>
          <a:off x="4530100" y="1871600"/>
          <a:ext cx="1340833" cy="1150928"/>
        </a:xfrm>
        <a:prstGeom prst="hexagon">
          <a:avLst>
            <a:gd name="adj" fmla="val 25000"/>
            <a:gd name="vf" fmla="val 11547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sp>
    <dsp:sp modelId="{8AF27AD8-72E3-8C4A-B0EA-2816198EE6DF}">
      <dsp:nvSpPr>
        <dsp:cNvPr id="0" name=""/>
        <dsp:cNvSpPr/>
      </dsp:nvSpPr>
      <dsp:spPr>
        <a:xfrm>
          <a:off x="5038670" y="1379817"/>
          <a:ext cx="156141" cy="134891"/>
        </a:xfrm>
        <a:prstGeom prst="hexagon">
          <a:avLst>
            <a:gd name="adj" fmla="val 25000"/>
            <a:gd name="vf" fmla="val 115470"/>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ECA4541-0E48-5345-978D-54674FF40DC1}">
      <dsp:nvSpPr>
        <dsp:cNvPr id="0" name=""/>
        <dsp:cNvSpPr/>
      </dsp:nvSpPr>
      <dsp:spPr>
        <a:xfrm>
          <a:off x="217273" y="1847291"/>
          <a:ext cx="1340833" cy="1150928"/>
        </a:xfrm>
        <a:prstGeom prst="hexagon">
          <a:avLst>
            <a:gd name="adj" fmla="val 25000"/>
            <a:gd name="vf" fmla="val 115470"/>
          </a:avLst>
        </a:prstGeom>
        <a:solidFill>
          <a:srgbClr val="4472C4">
            <a:hueOff val="0"/>
            <a:satOff val="0"/>
            <a:lumOff val="0"/>
            <a:alphaOff val="0"/>
          </a:srgbClr>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2860" rIns="0" bIns="2286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 lastClr="FFFFFF"/>
              </a:solidFill>
              <a:latin typeface="Calibri" panose="020F0502020204030204"/>
              <a:ea typeface="+mn-ea"/>
              <a:cs typeface="+mn-cs"/>
            </a:rPr>
            <a:t>Diagnosis</a:t>
          </a:r>
        </a:p>
      </dsp:txBody>
      <dsp:txXfrm>
        <a:off x="424920" y="2025528"/>
        <a:ext cx="925539" cy="794454"/>
      </dsp:txXfrm>
    </dsp:sp>
    <dsp:sp modelId="{61BB4143-912B-1948-BE54-188F016C8BDC}">
      <dsp:nvSpPr>
        <dsp:cNvPr id="0" name=""/>
        <dsp:cNvSpPr/>
      </dsp:nvSpPr>
      <dsp:spPr>
        <a:xfrm>
          <a:off x="3367493" y="934797"/>
          <a:ext cx="156141" cy="134891"/>
        </a:xfrm>
        <a:prstGeom prst="hexagon">
          <a:avLst>
            <a:gd name="adj" fmla="val 25000"/>
            <a:gd name="vf" fmla="val 115470"/>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7EE7AA2-1661-7D48-9CCF-FC08A56D583B}">
      <dsp:nvSpPr>
        <dsp:cNvPr id="0" name=""/>
        <dsp:cNvSpPr/>
      </dsp:nvSpPr>
      <dsp:spPr>
        <a:xfrm>
          <a:off x="1307346" y="1284712"/>
          <a:ext cx="1340833" cy="1150928"/>
        </a:xfrm>
        <a:prstGeom prst="hexagon">
          <a:avLst>
            <a:gd name="adj" fmla="val 25000"/>
            <a:gd name="vf" fmla="val 11547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sp>
    <dsp:sp modelId="{F7B80D1E-E51B-6642-A63E-F288236765BA}">
      <dsp:nvSpPr>
        <dsp:cNvPr id="0" name=""/>
        <dsp:cNvSpPr/>
      </dsp:nvSpPr>
      <dsp:spPr>
        <a:xfrm>
          <a:off x="3138656" y="1106638"/>
          <a:ext cx="156141" cy="134891"/>
        </a:xfrm>
        <a:prstGeom prst="hexagon">
          <a:avLst>
            <a:gd name="adj" fmla="val 25000"/>
            <a:gd name="vf" fmla="val 11547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6BCDE3A-7594-344D-880D-A74C6DB97DC6}">
      <dsp:nvSpPr>
        <dsp:cNvPr id="0" name=""/>
        <dsp:cNvSpPr/>
      </dsp:nvSpPr>
      <dsp:spPr>
        <a:xfrm>
          <a:off x="2354021" y="1891592"/>
          <a:ext cx="1340833" cy="1150928"/>
        </a:xfrm>
        <a:prstGeom prst="hexagon">
          <a:avLst>
            <a:gd name="adj" fmla="val 25000"/>
            <a:gd name="vf" fmla="val 115470"/>
          </a:avLst>
        </a:prstGeom>
        <a:solidFill>
          <a:srgbClr val="4472C4">
            <a:hueOff val="0"/>
            <a:satOff val="0"/>
            <a:lumOff val="0"/>
            <a:alphaOff val="0"/>
          </a:srgbClr>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6510" rIns="0" bIns="1651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ysClr val="window" lastClr="FFFFFF"/>
              </a:solidFill>
              <a:latin typeface="Calibri" panose="020F0502020204030204"/>
              <a:ea typeface="+mn-ea"/>
              <a:cs typeface="+mn-cs"/>
            </a:rPr>
            <a:t>Procedures</a:t>
          </a:r>
        </a:p>
      </dsp:txBody>
      <dsp:txXfrm>
        <a:off x="2561668" y="2069829"/>
        <a:ext cx="925539" cy="794454"/>
      </dsp:txXfrm>
    </dsp:sp>
    <dsp:sp modelId="{3DA37A7E-A40C-CF40-ABD4-0BF1017C7B1D}">
      <dsp:nvSpPr>
        <dsp:cNvPr id="0" name=""/>
        <dsp:cNvSpPr/>
      </dsp:nvSpPr>
      <dsp:spPr>
        <a:xfrm>
          <a:off x="5747704" y="1147447"/>
          <a:ext cx="156141" cy="134891"/>
        </a:xfrm>
        <a:prstGeom prst="hexagon">
          <a:avLst>
            <a:gd name="adj" fmla="val 25000"/>
            <a:gd name="vf" fmla="val 115470"/>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E57C0B97-8946-0C43-9A7B-04DD51C70FDE}">
      <dsp:nvSpPr>
        <dsp:cNvPr id="0" name=""/>
        <dsp:cNvSpPr/>
      </dsp:nvSpPr>
      <dsp:spPr>
        <a:xfrm>
          <a:off x="5623101" y="1316130"/>
          <a:ext cx="1340833" cy="1150928"/>
        </a:xfrm>
        <a:prstGeom prst="hexagon">
          <a:avLst>
            <a:gd name="adj" fmla="val 25000"/>
            <a:gd name="vf" fmla="val 11547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sp>
    <dsp:sp modelId="{7A819EFF-13FA-1B44-B4C8-360BDE892426}">
      <dsp:nvSpPr>
        <dsp:cNvPr id="0" name=""/>
        <dsp:cNvSpPr/>
      </dsp:nvSpPr>
      <dsp:spPr>
        <a:xfrm>
          <a:off x="5386861" y="1126378"/>
          <a:ext cx="156141" cy="134891"/>
        </a:xfrm>
        <a:prstGeom prst="hexagon">
          <a:avLst>
            <a:gd name="adj" fmla="val 25000"/>
            <a:gd name="vf" fmla="val 115470"/>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AA519CB-F4FC-E84B-A94D-AE8C955F0753}">
      <dsp:nvSpPr>
        <dsp:cNvPr id="0" name=""/>
        <dsp:cNvSpPr/>
      </dsp:nvSpPr>
      <dsp:spPr>
        <a:xfrm>
          <a:off x="7762803" y="1300786"/>
          <a:ext cx="1340833" cy="1150928"/>
        </a:xfrm>
        <a:prstGeom prst="hexagon">
          <a:avLst>
            <a:gd name="adj" fmla="val 25000"/>
            <a:gd name="vf" fmla="val 115470"/>
          </a:avLst>
        </a:prstGeom>
        <a:solidFill>
          <a:srgbClr val="4472C4">
            <a:hueOff val="0"/>
            <a:satOff val="0"/>
            <a:lumOff val="0"/>
            <a:alphaOff val="0"/>
          </a:srgbClr>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2860" rIns="0" bIns="2286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 lastClr="FFFFFF"/>
              </a:solidFill>
              <a:latin typeface="Calibri" panose="020F0502020204030204"/>
              <a:ea typeface="+mn-ea"/>
              <a:cs typeface="+mn-cs"/>
            </a:rPr>
            <a:t>Notes</a:t>
          </a:r>
        </a:p>
      </dsp:txBody>
      <dsp:txXfrm>
        <a:off x="7970450" y="1479023"/>
        <a:ext cx="925539" cy="794454"/>
      </dsp:txXfrm>
    </dsp:sp>
    <dsp:sp modelId="{AE9E151E-1C85-9143-95BC-CC74144475D5}">
      <dsp:nvSpPr>
        <dsp:cNvPr id="0" name=""/>
        <dsp:cNvSpPr/>
      </dsp:nvSpPr>
      <dsp:spPr>
        <a:xfrm>
          <a:off x="6901002" y="528252"/>
          <a:ext cx="156141" cy="134891"/>
        </a:xfrm>
        <a:prstGeom prst="hexagon">
          <a:avLst>
            <a:gd name="adj" fmla="val 25000"/>
            <a:gd name="vf" fmla="val 115470"/>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F89085BA-A3D8-E046-8C66-55933756E093}">
      <dsp:nvSpPr>
        <dsp:cNvPr id="0" name=""/>
        <dsp:cNvSpPr/>
      </dsp:nvSpPr>
      <dsp:spPr>
        <a:xfrm>
          <a:off x="8844026" y="1891586"/>
          <a:ext cx="1340833" cy="1150928"/>
        </a:xfrm>
        <a:prstGeom prst="hexagon">
          <a:avLst>
            <a:gd name="adj" fmla="val 25000"/>
            <a:gd name="vf" fmla="val 11547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sp>
    <dsp:sp modelId="{8E52493F-BF61-5E48-90B3-8FD8EB888227}">
      <dsp:nvSpPr>
        <dsp:cNvPr id="0" name=""/>
        <dsp:cNvSpPr/>
      </dsp:nvSpPr>
      <dsp:spPr>
        <a:xfrm>
          <a:off x="7162064" y="680114"/>
          <a:ext cx="156141" cy="134891"/>
        </a:xfrm>
        <a:prstGeom prst="hexagon">
          <a:avLst>
            <a:gd name="adj" fmla="val 25000"/>
            <a:gd name="vf" fmla="val 115470"/>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5DF21B6-A0D3-FC46-8ECE-F9B93BDBC3DC}">
      <dsp:nvSpPr>
        <dsp:cNvPr id="0" name=""/>
        <dsp:cNvSpPr/>
      </dsp:nvSpPr>
      <dsp:spPr>
        <a:xfrm>
          <a:off x="5610412" y="2537826"/>
          <a:ext cx="1351198" cy="1060017"/>
        </a:xfrm>
        <a:prstGeom prst="hexagon">
          <a:avLst>
            <a:gd name="adj" fmla="val 25000"/>
            <a:gd name="vf" fmla="val 115470"/>
          </a:avLst>
        </a:prstGeom>
        <a:solidFill>
          <a:srgbClr val="4472C4">
            <a:hueOff val="0"/>
            <a:satOff val="0"/>
            <a:lumOff val="0"/>
            <a:alphaOff val="0"/>
          </a:srgbClr>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2860" rIns="0" bIns="2286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 lastClr="FFFFFF"/>
              </a:solidFill>
              <a:latin typeface="Calibri" panose="020F0502020204030204"/>
              <a:ea typeface="+mn-ea"/>
              <a:cs typeface="+mn-cs"/>
            </a:rPr>
            <a:t>Meds</a:t>
          </a:r>
        </a:p>
      </dsp:txBody>
      <dsp:txXfrm>
        <a:off x="5811347" y="2695460"/>
        <a:ext cx="949328" cy="744749"/>
      </dsp:txXfrm>
    </dsp:sp>
    <dsp:sp modelId="{EBC628CB-494A-2F40-8497-21101D4EF297}">
      <dsp:nvSpPr>
        <dsp:cNvPr id="0" name=""/>
        <dsp:cNvSpPr/>
      </dsp:nvSpPr>
      <dsp:spPr>
        <a:xfrm>
          <a:off x="5864570" y="756501"/>
          <a:ext cx="179170" cy="152856"/>
        </a:xfrm>
        <a:prstGeom prst="hexagon">
          <a:avLst>
            <a:gd name="adj" fmla="val 25000"/>
            <a:gd name="vf" fmla="val 115470"/>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1FBF80F-C695-294B-BB95-E9BEAE98CB1E}">
      <dsp:nvSpPr>
        <dsp:cNvPr id="0" name=""/>
        <dsp:cNvSpPr/>
      </dsp:nvSpPr>
      <dsp:spPr>
        <a:xfrm>
          <a:off x="6707084" y="1910631"/>
          <a:ext cx="1340833" cy="1150928"/>
        </a:xfrm>
        <a:prstGeom prst="hexagon">
          <a:avLst>
            <a:gd name="adj" fmla="val 25000"/>
            <a:gd name="vf" fmla="val 11547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sp>
    <dsp:sp modelId="{068756BC-22CF-5B48-AF7F-9835AA1DC2B6}">
      <dsp:nvSpPr>
        <dsp:cNvPr id="0" name=""/>
        <dsp:cNvSpPr/>
      </dsp:nvSpPr>
      <dsp:spPr>
        <a:xfrm>
          <a:off x="6379874" y="4014732"/>
          <a:ext cx="156141" cy="134891"/>
        </a:xfrm>
        <a:prstGeom prst="hexagon">
          <a:avLst>
            <a:gd name="adj" fmla="val 25000"/>
            <a:gd name="vf" fmla="val 115470"/>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F074DB33-823D-F34F-9513-A378C8AB21EE}">
      <dsp:nvSpPr>
        <dsp:cNvPr id="0" name=""/>
        <dsp:cNvSpPr/>
      </dsp:nvSpPr>
      <dsp:spPr>
        <a:xfrm>
          <a:off x="3437211" y="2474046"/>
          <a:ext cx="1340833" cy="1150928"/>
        </a:xfrm>
        <a:prstGeom prst="hexagon">
          <a:avLst>
            <a:gd name="adj" fmla="val 25000"/>
            <a:gd name="vf" fmla="val 115470"/>
          </a:avLst>
        </a:prstGeom>
        <a:solidFill>
          <a:srgbClr val="4472C4">
            <a:hueOff val="0"/>
            <a:satOff val="0"/>
            <a:lumOff val="0"/>
            <a:alphaOff val="0"/>
          </a:srgbClr>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ysClr val="window" lastClr="FFFFFF"/>
              </a:solidFill>
              <a:latin typeface="Calibri" panose="020F0502020204030204"/>
              <a:ea typeface="+mn-ea"/>
              <a:cs typeface="+mn-cs"/>
            </a:rPr>
            <a:t>Prescription</a:t>
          </a:r>
        </a:p>
      </dsp:txBody>
      <dsp:txXfrm>
        <a:off x="3644858" y="2652283"/>
        <a:ext cx="925539" cy="794454"/>
      </dsp:txXfrm>
    </dsp:sp>
    <dsp:sp modelId="{D51766BB-ADAB-B34B-93B2-E1C16EF3954E}">
      <dsp:nvSpPr>
        <dsp:cNvPr id="0" name=""/>
        <dsp:cNvSpPr/>
      </dsp:nvSpPr>
      <dsp:spPr>
        <a:xfrm>
          <a:off x="3925611" y="3833769"/>
          <a:ext cx="156141" cy="134891"/>
        </a:xfrm>
        <a:prstGeom prst="hexagon">
          <a:avLst>
            <a:gd name="adj" fmla="val 25000"/>
            <a:gd name="vf" fmla="val 115470"/>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677B6AD7-4F0E-3849-9295-CF29D64216D8}">
      <dsp:nvSpPr>
        <dsp:cNvPr id="0" name=""/>
        <dsp:cNvSpPr/>
      </dsp:nvSpPr>
      <dsp:spPr>
        <a:xfrm>
          <a:off x="4523740" y="3060969"/>
          <a:ext cx="1340833" cy="1150928"/>
        </a:xfrm>
        <a:prstGeom prst="hexagon">
          <a:avLst>
            <a:gd name="adj" fmla="val 25000"/>
            <a:gd name="vf" fmla="val 11547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sp>
    <dsp:sp modelId="{89D55C62-1828-2B41-B3BC-135197855B4A}">
      <dsp:nvSpPr>
        <dsp:cNvPr id="0" name=""/>
        <dsp:cNvSpPr/>
      </dsp:nvSpPr>
      <dsp:spPr>
        <a:xfrm>
          <a:off x="3908651" y="3902311"/>
          <a:ext cx="156141" cy="134891"/>
        </a:xfrm>
        <a:prstGeom prst="hexagon">
          <a:avLst>
            <a:gd name="adj" fmla="val 25000"/>
            <a:gd name="vf" fmla="val 115470"/>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605F50BA-C662-D446-8BE6-4B856390B454}">
      <dsp:nvSpPr>
        <dsp:cNvPr id="0" name=""/>
        <dsp:cNvSpPr/>
      </dsp:nvSpPr>
      <dsp:spPr>
        <a:xfrm>
          <a:off x="7792092" y="2516485"/>
          <a:ext cx="1340833" cy="1150928"/>
        </a:xfrm>
        <a:prstGeom prst="hexagon">
          <a:avLst>
            <a:gd name="adj" fmla="val 25000"/>
            <a:gd name="vf" fmla="val 115470"/>
          </a:avLst>
        </a:prstGeom>
        <a:solidFill>
          <a:srgbClr val="4472C4">
            <a:hueOff val="0"/>
            <a:satOff val="0"/>
            <a:lumOff val="0"/>
            <a:alphaOff val="0"/>
          </a:srgbClr>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2860" rIns="0" bIns="2286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 lastClr="FFFFFF"/>
              </a:solidFill>
              <a:latin typeface="Calibri" panose="020F0502020204030204"/>
              <a:ea typeface="+mn-ea"/>
              <a:cs typeface="+mn-cs"/>
            </a:rPr>
            <a:t>Services</a:t>
          </a:r>
        </a:p>
      </dsp:txBody>
      <dsp:txXfrm>
        <a:off x="7999739" y="2694722"/>
        <a:ext cx="925539" cy="794454"/>
      </dsp:txXfrm>
    </dsp:sp>
    <dsp:sp modelId="{B321DCFE-DDA3-224F-8C3A-EE564F5F4DFB}">
      <dsp:nvSpPr>
        <dsp:cNvPr id="0" name=""/>
        <dsp:cNvSpPr/>
      </dsp:nvSpPr>
      <dsp:spPr>
        <a:xfrm>
          <a:off x="8556044" y="3813938"/>
          <a:ext cx="156141" cy="134891"/>
        </a:xfrm>
        <a:prstGeom prst="hexagon">
          <a:avLst>
            <a:gd name="adj" fmla="val 25000"/>
            <a:gd name="vf" fmla="val 11547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01042E4-A6C8-8746-B410-C6E778875932}">
      <dsp:nvSpPr>
        <dsp:cNvPr id="0" name=""/>
        <dsp:cNvSpPr/>
      </dsp:nvSpPr>
      <dsp:spPr>
        <a:xfrm>
          <a:off x="6722462" y="3095041"/>
          <a:ext cx="1340833" cy="1150928"/>
        </a:xfrm>
        <a:prstGeom prst="hexagon">
          <a:avLst>
            <a:gd name="adj" fmla="val 25000"/>
            <a:gd name="vf" fmla="val 11547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sp>
    <dsp:sp modelId="{5C4CA30C-FE9D-CE42-8274-B0FA1C065D71}">
      <dsp:nvSpPr>
        <dsp:cNvPr id="0" name=""/>
        <dsp:cNvSpPr/>
      </dsp:nvSpPr>
      <dsp:spPr>
        <a:xfrm>
          <a:off x="8418656" y="3935695"/>
          <a:ext cx="156141" cy="134891"/>
        </a:xfrm>
        <a:prstGeom prst="hexagon">
          <a:avLst>
            <a:gd name="adj" fmla="val 25000"/>
            <a:gd name="vf" fmla="val 115470"/>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80E65409-4553-F847-9FD3-F0E3D7D59176}">
      <dsp:nvSpPr>
        <dsp:cNvPr id="0" name=""/>
        <dsp:cNvSpPr/>
      </dsp:nvSpPr>
      <dsp:spPr>
        <a:xfrm>
          <a:off x="165294" y="3049512"/>
          <a:ext cx="1340833" cy="1150928"/>
        </a:xfrm>
        <a:prstGeom prst="hexagon">
          <a:avLst>
            <a:gd name="adj" fmla="val 25000"/>
            <a:gd name="vf" fmla="val 115470"/>
          </a:avLst>
        </a:prstGeom>
        <a:solidFill>
          <a:srgbClr val="4472C4">
            <a:hueOff val="0"/>
            <a:satOff val="0"/>
            <a:lumOff val="0"/>
            <a:alphaOff val="0"/>
          </a:srgbClr>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6510" rIns="0" bIns="1651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ysClr val="window" lastClr="FFFFFF"/>
              </a:solidFill>
              <a:latin typeface="Calibri" panose="020F0502020204030204"/>
              <a:ea typeface="+mn-ea"/>
              <a:cs typeface="+mn-cs"/>
            </a:rPr>
            <a:t>Microbiology</a:t>
          </a:r>
        </a:p>
      </dsp:txBody>
      <dsp:txXfrm>
        <a:off x="372941" y="3227749"/>
        <a:ext cx="925539" cy="794454"/>
      </dsp:txXfrm>
    </dsp:sp>
    <dsp:sp modelId="{BC1BAB8F-D3EA-7D44-A838-DE68DF24E815}">
      <dsp:nvSpPr>
        <dsp:cNvPr id="0" name=""/>
        <dsp:cNvSpPr/>
      </dsp:nvSpPr>
      <dsp:spPr>
        <a:xfrm>
          <a:off x="8975452" y="1036923"/>
          <a:ext cx="156141" cy="134891"/>
        </a:xfrm>
        <a:prstGeom prst="hexagon">
          <a:avLst>
            <a:gd name="adj" fmla="val 25000"/>
            <a:gd name="vf" fmla="val 115470"/>
          </a:avLst>
        </a:prstGeom>
        <a:solidFill>
          <a:schemeClr val="bg1"/>
        </a:solidFill>
        <a:ln w="15875" cap="flat" cmpd="sng" algn="ctr">
          <a:noFill/>
          <a:prstDash val="solid"/>
        </a:ln>
        <a:effectLst/>
      </dsp:spPr>
      <dsp:style>
        <a:lnRef idx="2">
          <a:scrgbClr r="0" g="0" b="0"/>
        </a:lnRef>
        <a:fillRef idx="1">
          <a:scrgbClr r="0" g="0" b="0"/>
        </a:fillRef>
        <a:effectRef idx="0">
          <a:scrgbClr r="0" g="0" b="0"/>
        </a:effectRef>
        <a:fontRef idx="minor"/>
      </dsp:style>
    </dsp:sp>
    <dsp:sp modelId="{F6B6339C-E4C5-7140-A20B-F9D89EF8BA2A}">
      <dsp:nvSpPr>
        <dsp:cNvPr id="0" name=""/>
        <dsp:cNvSpPr/>
      </dsp:nvSpPr>
      <dsp:spPr>
        <a:xfrm>
          <a:off x="8844026" y="3074211"/>
          <a:ext cx="1340833" cy="1150928"/>
        </a:xfrm>
        <a:prstGeom prst="hexagon">
          <a:avLst>
            <a:gd name="adj" fmla="val 25000"/>
            <a:gd name="vf" fmla="val 11547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0223C5-BF44-094A-9246-1838B797B39F}">
      <dsp:nvSpPr>
        <dsp:cNvPr id="0" name=""/>
        <dsp:cNvSpPr/>
      </dsp:nvSpPr>
      <dsp:spPr>
        <a:xfrm>
          <a:off x="9434381" y="1071386"/>
          <a:ext cx="156141" cy="134891"/>
        </a:xfrm>
        <a:prstGeom prst="hexagon">
          <a:avLst>
            <a:gd name="adj" fmla="val 25000"/>
            <a:gd name="vf" fmla="val 115470"/>
          </a:avLst>
        </a:prstGeom>
        <a:solidFill>
          <a:schemeClr val="bg1"/>
        </a:solidFill>
        <a:ln w="15875"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007B58-B732-5246-94FF-FA34A7E63751}">
      <dsp:nvSpPr>
        <dsp:cNvPr id="0" name=""/>
        <dsp:cNvSpPr/>
      </dsp:nvSpPr>
      <dsp:spPr>
        <a:xfrm>
          <a:off x="4512861" y="2700364"/>
          <a:ext cx="1649737" cy="1649737"/>
        </a:xfrm>
        <a:prstGeom prst="ellips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solidFill>
                <a:sysClr val="window" lastClr="FFFFFF"/>
              </a:solidFill>
              <a:latin typeface="Calibri" panose="020F0502020204030204"/>
              <a:ea typeface="+mn-ea"/>
              <a:cs typeface="+mn-cs"/>
            </a:rPr>
            <a:t>Patient/</a:t>
          </a:r>
        </a:p>
        <a:p>
          <a:pPr marL="0" lvl="0" indent="0" algn="ctr" defTabSz="933450">
            <a:lnSpc>
              <a:spcPct val="90000"/>
            </a:lnSpc>
            <a:spcBef>
              <a:spcPct val="0"/>
            </a:spcBef>
            <a:spcAft>
              <a:spcPct val="35000"/>
            </a:spcAft>
            <a:buNone/>
          </a:pPr>
          <a:r>
            <a:rPr lang="en-US" sz="2100" kern="1200" dirty="0">
              <a:solidFill>
                <a:sysClr val="window" lastClr="FFFFFF"/>
              </a:solidFill>
              <a:latin typeface="Calibri" panose="020F0502020204030204"/>
              <a:ea typeface="+mn-ea"/>
              <a:cs typeface="+mn-cs"/>
            </a:rPr>
            <a:t>Admission</a:t>
          </a:r>
        </a:p>
      </dsp:txBody>
      <dsp:txXfrm>
        <a:off x="4754459" y="2941962"/>
        <a:ext cx="1166541" cy="1166541"/>
      </dsp:txXfrm>
    </dsp:sp>
    <dsp:sp modelId="{DB3F543E-AAC8-7E44-91D3-4F2B73178C74}">
      <dsp:nvSpPr>
        <dsp:cNvPr id="0" name=""/>
        <dsp:cNvSpPr/>
      </dsp:nvSpPr>
      <dsp:spPr>
        <a:xfrm rot="10800000">
          <a:off x="2196913" y="3290145"/>
          <a:ext cx="2188571" cy="470175"/>
        </a:xfrm>
        <a:prstGeom prst="leftArrow">
          <a:avLst>
            <a:gd name="adj1" fmla="val 60000"/>
            <a:gd name="adj2" fmla="val 50000"/>
          </a:avLst>
        </a:prstGeom>
        <a:solidFill>
          <a:srgbClr val="ED7D31">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sp>
    <dsp:sp modelId="{5E152436-462E-824A-B731-BE97A975A81D}">
      <dsp:nvSpPr>
        <dsp:cNvPr id="0" name=""/>
        <dsp:cNvSpPr/>
      </dsp:nvSpPr>
      <dsp:spPr>
        <a:xfrm>
          <a:off x="811041" y="3063306"/>
          <a:ext cx="2771743" cy="923852"/>
        </a:xfrm>
        <a:prstGeom prst="roundRect">
          <a:avLst>
            <a:gd name="adj" fmla="val 10000"/>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latin typeface="Calibri" panose="020F0502020204030204"/>
              <a:ea typeface="+mn-ea"/>
              <a:cs typeface="+mn-cs"/>
            </a:rPr>
            <a:t>Pending Results/ Test Follow-up/Discharge Medication List</a:t>
          </a:r>
        </a:p>
      </dsp:txBody>
      <dsp:txXfrm>
        <a:off x="838100" y="3090365"/>
        <a:ext cx="2717625" cy="869734"/>
      </dsp:txXfrm>
    </dsp:sp>
    <dsp:sp modelId="{2871E619-B131-CD4A-8454-AA7959B2C057}">
      <dsp:nvSpPr>
        <dsp:cNvPr id="0" name=""/>
        <dsp:cNvSpPr/>
      </dsp:nvSpPr>
      <dsp:spPr>
        <a:xfrm rot="12342857">
          <a:off x="2399583" y="2402188"/>
          <a:ext cx="2188571" cy="470175"/>
        </a:xfrm>
        <a:prstGeom prst="leftArrow">
          <a:avLst>
            <a:gd name="adj1" fmla="val 60000"/>
            <a:gd name="adj2" fmla="val 50000"/>
          </a:avLst>
        </a:prstGeom>
        <a:solidFill>
          <a:srgbClr val="A5A5A5">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sp>
    <dsp:sp modelId="{2FF7E266-0230-BC4D-9EDB-80EA6DFD418E}">
      <dsp:nvSpPr>
        <dsp:cNvPr id="0" name=""/>
        <dsp:cNvSpPr/>
      </dsp:nvSpPr>
      <dsp:spPr>
        <a:xfrm>
          <a:off x="1930544" y="1700557"/>
          <a:ext cx="1154816" cy="923852"/>
        </a:xfrm>
        <a:prstGeom prst="roundRect">
          <a:avLst>
            <a:gd name="adj" fmla="val 10000"/>
          </a:avLst>
        </a:prstGeom>
        <a:solidFill>
          <a:srgbClr val="A5A5A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latin typeface="Calibri" panose="020F0502020204030204"/>
              <a:ea typeface="+mn-ea"/>
              <a:cs typeface="+mn-cs"/>
            </a:rPr>
            <a:t>Discharge Plan of Care</a:t>
          </a:r>
        </a:p>
      </dsp:txBody>
      <dsp:txXfrm>
        <a:off x="1957603" y="1727616"/>
        <a:ext cx="1100698" cy="869734"/>
      </dsp:txXfrm>
    </dsp:sp>
    <dsp:sp modelId="{00CBD500-B322-ED43-BAFB-CFA37748A1F3}">
      <dsp:nvSpPr>
        <dsp:cNvPr id="0" name=""/>
        <dsp:cNvSpPr/>
      </dsp:nvSpPr>
      <dsp:spPr>
        <a:xfrm rot="13885714">
          <a:off x="2967453" y="1690102"/>
          <a:ext cx="2188571" cy="470175"/>
        </a:xfrm>
        <a:prstGeom prst="leftArrow">
          <a:avLst>
            <a:gd name="adj1" fmla="val 60000"/>
            <a:gd name="adj2" fmla="val 50000"/>
          </a:avLst>
        </a:prstGeom>
        <a:solidFill>
          <a:srgbClr val="FFC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sp>
    <dsp:sp modelId="{39A88F5C-9471-AC4A-B71F-4CECBF589B1C}">
      <dsp:nvSpPr>
        <dsp:cNvPr id="0" name=""/>
        <dsp:cNvSpPr/>
      </dsp:nvSpPr>
      <dsp:spPr>
        <a:xfrm>
          <a:off x="2646403" y="607716"/>
          <a:ext cx="1466120" cy="923852"/>
        </a:xfrm>
        <a:prstGeom prst="roundRect">
          <a:avLst>
            <a:gd name="adj" fmla="val 10000"/>
          </a:avLst>
        </a:prstGeom>
        <a:solidFill>
          <a:srgbClr val="FFC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latin typeface="Calibri" panose="020F0502020204030204"/>
              <a:ea typeface="+mn-ea"/>
              <a:cs typeface="+mn-cs"/>
            </a:rPr>
            <a:t>Date of Follow-up appointment</a:t>
          </a:r>
        </a:p>
      </dsp:txBody>
      <dsp:txXfrm>
        <a:off x="2673462" y="634775"/>
        <a:ext cx="1412002" cy="869734"/>
      </dsp:txXfrm>
    </dsp:sp>
    <dsp:sp modelId="{D18F76F8-18FD-1544-B1F2-D7AA15DA2D19}">
      <dsp:nvSpPr>
        <dsp:cNvPr id="0" name=""/>
        <dsp:cNvSpPr/>
      </dsp:nvSpPr>
      <dsp:spPr>
        <a:xfrm rot="15537767">
          <a:off x="3862987" y="1291709"/>
          <a:ext cx="2169878" cy="470175"/>
        </a:xfrm>
        <a:prstGeom prst="leftArrow">
          <a:avLst>
            <a:gd name="adj1" fmla="val 60000"/>
            <a:gd name="adj2" fmla="val 50000"/>
          </a:avLst>
        </a:prstGeom>
        <a:solidFill>
          <a:srgbClr val="5B9BD5">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sp>
    <dsp:sp modelId="{B9EC38D6-8964-AF4D-ACCF-4DAA118CF1B1}">
      <dsp:nvSpPr>
        <dsp:cNvPr id="0" name=""/>
        <dsp:cNvSpPr/>
      </dsp:nvSpPr>
      <dsp:spPr>
        <a:xfrm>
          <a:off x="4224224" y="0"/>
          <a:ext cx="1031989" cy="923852"/>
        </a:xfrm>
        <a:prstGeom prst="roundRect">
          <a:avLst>
            <a:gd name="adj" fmla="val 10000"/>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latin typeface="Calibri" panose="020F0502020204030204"/>
              <a:ea typeface="+mn-ea"/>
              <a:cs typeface="+mn-cs"/>
            </a:rPr>
            <a:t>Caregivers</a:t>
          </a:r>
        </a:p>
      </dsp:txBody>
      <dsp:txXfrm>
        <a:off x="4251283" y="27059"/>
        <a:ext cx="977871" cy="869734"/>
      </dsp:txXfrm>
    </dsp:sp>
    <dsp:sp modelId="{6A804D14-9DAC-EE4C-938D-90EFA5FB5CD1}">
      <dsp:nvSpPr>
        <dsp:cNvPr id="0" name=""/>
        <dsp:cNvSpPr/>
      </dsp:nvSpPr>
      <dsp:spPr>
        <a:xfrm rot="16971429">
          <a:off x="4698841" y="1294924"/>
          <a:ext cx="2188571" cy="470175"/>
        </a:xfrm>
        <a:prstGeom prst="leftArrow">
          <a:avLst>
            <a:gd name="adj1" fmla="val 60000"/>
            <a:gd name="adj2" fmla="val 50000"/>
          </a:avLst>
        </a:prstGeom>
        <a:solidFill>
          <a:srgbClr val="70AD47">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sp>
    <dsp:sp modelId="{48C3B76F-C5D8-0346-B748-732F018E3D7B}">
      <dsp:nvSpPr>
        <dsp:cNvPr id="0" name=""/>
        <dsp:cNvSpPr/>
      </dsp:nvSpPr>
      <dsp:spPr>
        <a:xfrm>
          <a:off x="5472714" y="1236"/>
          <a:ext cx="1127828" cy="923852"/>
        </a:xfrm>
        <a:prstGeom prst="roundRect">
          <a:avLst>
            <a:gd name="adj" fmla="val 10000"/>
          </a:avLst>
        </a:prstGeom>
        <a:solidFill>
          <a:srgbClr val="70AD47">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latin typeface="Calibri" panose="020F0502020204030204"/>
              <a:ea typeface="+mn-ea"/>
              <a:cs typeface="+mn-cs"/>
            </a:rPr>
            <a:t>Procedures</a:t>
          </a:r>
        </a:p>
      </dsp:txBody>
      <dsp:txXfrm>
        <a:off x="5499773" y="28295"/>
        <a:ext cx="1073710" cy="869734"/>
      </dsp:txXfrm>
    </dsp:sp>
    <dsp:sp modelId="{067CCA3A-B716-5046-9456-E52E2B15FC7F}">
      <dsp:nvSpPr>
        <dsp:cNvPr id="0" name=""/>
        <dsp:cNvSpPr/>
      </dsp:nvSpPr>
      <dsp:spPr>
        <a:xfrm rot="18514286">
          <a:off x="5519436" y="1690102"/>
          <a:ext cx="2188571" cy="470175"/>
        </a:xfrm>
        <a:prstGeom prst="leftArrow">
          <a:avLst>
            <a:gd name="adj1" fmla="val 60000"/>
            <a:gd name="adj2" fmla="val 50000"/>
          </a:avLst>
        </a:prstGeom>
        <a:solidFill>
          <a:srgbClr val="ED7D31">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sp>
    <dsp:sp modelId="{675E55E4-F9A9-114B-A31C-B1E0B4938CF3}">
      <dsp:nvSpPr>
        <dsp:cNvPr id="0" name=""/>
        <dsp:cNvSpPr/>
      </dsp:nvSpPr>
      <dsp:spPr>
        <a:xfrm>
          <a:off x="6674499" y="607716"/>
          <a:ext cx="1242997" cy="923852"/>
        </a:xfrm>
        <a:prstGeom prst="roundRect">
          <a:avLst>
            <a:gd name="adj" fmla="val 10000"/>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latin typeface="Calibri" panose="020F0502020204030204"/>
              <a:ea typeface="+mn-ea"/>
              <a:cs typeface="+mn-cs"/>
            </a:rPr>
            <a:t>Diagnosis/</a:t>
          </a:r>
        </a:p>
        <a:p>
          <a:pPr marL="0" lvl="0" indent="0" algn="ctr" defTabSz="711200">
            <a:lnSpc>
              <a:spcPct val="90000"/>
            </a:lnSpc>
            <a:spcBef>
              <a:spcPct val="0"/>
            </a:spcBef>
            <a:spcAft>
              <a:spcPct val="35000"/>
            </a:spcAft>
            <a:buNone/>
          </a:pPr>
          <a:r>
            <a:rPr lang="en-US" sz="1600" b="1" kern="1200" dirty="0">
              <a:solidFill>
                <a:schemeClr val="bg1"/>
              </a:solidFill>
              <a:latin typeface="Calibri" panose="020F0502020204030204"/>
              <a:ea typeface="+mn-ea"/>
              <a:cs typeface="+mn-cs"/>
            </a:rPr>
            <a:t>Problem List</a:t>
          </a:r>
        </a:p>
      </dsp:txBody>
      <dsp:txXfrm>
        <a:off x="6701558" y="634775"/>
        <a:ext cx="1188879" cy="869734"/>
      </dsp:txXfrm>
    </dsp:sp>
    <dsp:sp modelId="{97B23E61-CD77-364F-9E05-64DCDE86A110}">
      <dsp:nvSpPr>
        <dsp:cNvPr id="0" name=""/>
        <dsp:cNvSpPr/>
      </dsp:nvSpPr>
      <dsp:spPr>
        <a:xfrm rot="20057143">
          <a:off x="6087306" y="2402188"/>
          <a:ext cx="2188571" cy="470175"/>
        </a:xfrm>
        <a:prstGeom prst="leftArrow">
          <a:avLst>
            <a:gd name="adj1" fmla="val 60000"/>
            <a:gd name="adj2" fmla="val 50000"/>
          </a:avLst>
        </a:prstGeom>
        <a:solidFill>
          <a:srgbClr val="A5A5A5">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sp>
    <dsp:sp modelId="{A33138D5-58BB-A049-B676-126C4E0DE0A6}">
      <dsp:nvSpPr>
        <dsp:cNvPr id="0" name=""/>
        <dsp:cNvSpPr/>
      </dsp:nvSpPr>
      <dsp:spPr>
        <a:xfrm>
          <a:off x="7257889" y="1700557"/>
          <a:ext cx="1819239" cy="923852"/>
        </a:xfrm>
        <a:prstGeom prst="roundRect">
          <a:avLst>
            <a:gd name="adj" fmla="val 10000"/>
          </a:avLst>
        </a:prstGeom>
        <a:solidFill>
          <a:srgbClr val="A5A5A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latin typeface="Calibri" panose="020F0502020204030204"/>
              <a:ea typeface="+mn-ea"/>
              <a:cs typeface="+mn-cs"/>
            </a:rPr>
            <a:t>Resolved Hospital Problems</a:t>
          </a:r>
        </a:p>
      </dsp:txBody>
      <dsp:txXfrm>
        <a:off x="7284948" y="1727616"/>
        <a:ext cx="1765121" cy="869734"/>
      </dsp:txXfrm>
    </dsp:sp>
    <dsp:sp modelId="{7621FC2D-FF27-1C45-9BCF-32CB9D7C5909}">
      <dsp:nvSpPr>
        <dsp:cNvPr id="0" name=""/>
        <dsp:cNvSpPr/>
      </dsp:nvSpPr>
      <dsp:spPr>
        <a:xfrm>
          <a:off x="6289976" y="3290145"/>
          <a:ext cx="2188571" cy="470175"/>
        </a:xfrm>
        <a:prstGeom prst="leftArrow">
          <a:avLst>
            <a:gd name="adj1" fmla="val 60000"/>
            <a:gd name="adj2" fmla="val 50000"/>
          </a:avLst>
        </a:prstGeom>
        <a:solidFill>
          <a:srgbClr val="FFC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sp>
    <dsp:sp modelId="{FC666C7B-E168-7A46-9C27-77E105371AA1}">
      <dsp:nvSpPr>
        <dsp:cNvPr id="0" name=""/>
        <dsp:cNvSpPr/>
      </dsp:nvSpPr>
      <dsp:spPr>
        <a:xfrm>
          <a:off x="7252537" y="3063306"/>
          <a:ext cx="2452021" cy="923852"/>
        </a:xfrm>
        <a:prstGeom prst="roundRect">
          <a:avLst>
            <a:gd name="adj" fmla="val 10000"/>
          </a:avLst>
        </a:prstGeom>
        <a:solidFill>
          <a:srgbClr val="FFC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latin typeface="Calibri" panose="020F0502020204030204"/>
              <a:ea typeface="+mn-ea"/>
              <a:cs typeface="+mn-cs"/>
            </a:rPr>
            <a:t>Summary of Hospital Course</a:t>
          </a:r>
        </a:p>
      </dsp:txBody>
      <dsp:txXfrm>
        <a:off x="7279596" y="3090365"/>
        <a:ext cx="2397903" cy="8697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468295-FB14-864C-8FA8-DACB68F8B4CD}">
      <dsp:nvSpPr>
        <dsp:cNvPr id="0" name=""/>
        <dsp:cNvSpPr/>
      </dsp:nvSpPr>
      <dsp:spPr>
        <a:xfrm>
          <a:off x="1488" y="1235202"/>
          <a:ext cx="1795792" cy="1273679"/>
        </a:xfrm>
        <a:prstGeom prst="homePlate">
          <a:avLst/>
        </a:prstGeom>
        <a:solidFill>
          <a:srgbClr val="A5A5A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7348"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solidFill>
                <a:sysClr val="window" lastClr="FFFFFF"/>
              </a:solidFill>
              <a:latin typeface="Calibri" panose="020F0502020204030204"/>
              <a:ea typeface="+mn-ea"/>
              <a:cs typeface="+mn-cs"/>
            </a:rPr>
            <a:t>Query the Notes table</a:t>
          </a:r>
        </a:p>
      </dsp:txBody>
      <dsp:txXfrm>
        <a:off x="1488" y="1235202"/>
        <a:ext cx="1477372" cy="1273679"/>
      </dsp:txXfrm>
    </dsp:sp>
    <dsp:sp modelId="{BDC945C0-2F1A-BB4C-AC6C-5437B18C8877}">
      <dsp:nvSpPr>
        <dsp:cNvPr id="0" name=""/>
        <dsp:cNvSpPr/>
      </dsp:nvSpPr>
      <dsp:spPr>
        <a:xfrm>
          <a:off x="1160440" y="1235202"/>
          <a:ext cx="3184198" cy="1273679"/>
        </a:xfrm>
        <a:prstGeom prst="chevron">
          <a:avLst/>
        </a:prstGeom>
        <a:solidFill>
          <a:srgbClr val="A5A5A5">
            <a:hueOff val="1355300"/>
            <a:satOff val="50000"/>
            <a:lumOff val="-7353"/>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solidFill>
                <a:sysClr val="window" lastClr="FFFFFF"/>
              </a:solidFill>
              <a:latin typeface="Calibri" panose="020F0502020204030204"/>
              <a:ea typeface="+mn-ea"/>
              <a:cs typeface="+mn-cs"/>
            </a:rPr>
            <a:t>Filter to Discharge Summaries</a:t>
          </a:r>
        </a:p>
      </dsp:txBody>
      <dsp:txXfrm>
        <a:off x="1797280" y="1235202"/>
        <a:ext cx="1910519" cy="1273679"/>
      </dsp:txXfrm>
    </dsp:sp>
    <dsp:sp modelId="{C276DE67-CA48-5C40-ADD1-F89757BFD7E0}">
      <dsp:nvSpPr>
        <dsp:cNvPr id="0" name=""/>
        <dsp:cNvSpPr/>
      </dsp:nvSpPr>
      <dsp:spPr>
        <a:xfrm>
          <a:off x="3709287" y="1235801"/>
          <a:ext cx="3184198" cy="1273679"/>
        </a:xfrm>
        <a:prstGeom prst="chevron">
          <a:avLst/>
        </a:prstGeom>
        <a:solidFill>
          <a:srgbClr val="A5A5A5">
            <a:hueOff val="2710599"/>
            <a:satOff val="100000"/>
            <a:lumOff val="-14706"/>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solidFill>
                <a:sysClr val="window" lastClr="FFFFFF"/>
              </a:solidFill>
              <a:latin typeface="Calibri" panose="020F0502020204030204"/>
              <a:ea typeface="+mn-ea"/>
              <a:cs typeface="+mn-cs"/>
            </a:rPr>
            <a:t>Filter out Notes marked in error</a:t>
          </a:r>
        </a:p>
      </dsp:txBody>
      <dsp:txXfrm>
        <a:off x="4346127" y="1235801"/>
        <a:ext cx="1910519" cy="127367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174F83-642C-184B-A936-77B181AD8267}">
      <dsp:nvSpPr>
        <dsp:cNvPr id="0" name=""/>
        <dsp:cNvSpPr/>
      </dsp:nvSpPr>
      <dsp:spPr>
        <a:xfrm>
          <a:off x="1207" y="1241218"/>
          <a:ext cx="2354969" cy="941987"/>
        </a:xfrm>
        <a:prstGeom prst="homePlate">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 lastClr="FFFFFF"/>
              </a:solidFill>
              <a:latin typeface="Calibri" panose="020F0502020204030204"/>
              <a:ea typeface="+mn-ea"/>
              <a:cs typeface="+mn-cs"/>
            </a:rPr>
            <a:t>Query the Admissions table </a:t>
          </a:r>
        </a:p>
      </dsp:txBody>
      <dsp:txXfrm>
        <a:off x="1207" y="1241218"/>
        <a:ext cx="2119472" cy="941987"/>
      </dsp:txXfrm>
    </dsp:sp>
    <dsp:sp modelId="{8AB43136-0972-5E4D-91A6-74FE205605A8}">
      <dsp:nvSpPr>
        <dsp:cNvPr id="0" name=""/>
        <dsp:cNvSpPr/>
      </dsp:nvSpPr>
      <dsp:spPr>
        <a:xfrm>
          <a:off x="1885183" y="1241218"/>
          <a:ext cx="2354969" cy="941987"/>
        </a:xfrm>
        <a:prstGeom prst="chevron">
          <a:avLst/>
        </a:prstGeom>
        <a:solidFill>
          <a:srgbClr val="5B9BD5">
            <a:hueOff val="-1689636"/>
            <a:satOff val="-4355"/>
            <a:lumOff val="-294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 lastClr="FFFFFF"/>
              </a:solidFill>
              <a:latin typeface="Calibri" panose="020F0502020204030204"/>
              <a:ea typeface="+mn-ea"/>
              <a:cs typeface="+mn-cs"/>
            </a:rPr>
            <a:t>Convert strings to dates</a:t>
          </a:r>
        </a:p>
      </dsp:txBody>
      <dsp:txXfrm>
        <a:off x="2356177" y="1241218"/>
        <a:ext cx="1412982" cy="941987"/>
      </dsp:txXfrm>
    </dsp:sp>
    <dsp:sp modelId="{C9B9352F-ACBD-334E-96AD-416216A7848F}">
      <dsp:nvSpPr>
        <dsp:cNvPr id="0" name=""/>
        <dsp:cNvSpPr/>
      </dsp:nvSpPr>
      <dsp:spPr>
        <a:xfrm>
          <a:off x="3769158" y="1241218"/>
          <a:ext cx="2354969" cy="941987"/>
        </a:xfrm>
        <a:prstGeom prst="chevron">
          <a:avLst/>
        </a:prstGeom>
        <a:solidFill>
          <a:srgbClr val="5B9BD5">
            <a:hueOff val="-3379271"/>
            <a:satOff val="-8710"/>
            <a:lumOff val="-5883"/>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 lastClr="FFFFFF"/>
              </a:solidFill>
              <a:latin typeface="Calibri" panose="020F0502020204030204"/>
              <a:ea typeface="+mn-ea"/>
              <a:cs typeface="+mn-cs"/>
            </a:rPr>
            <a:t>Get the next unplanned admission</a:t>
          </a:r>
        </a:p>
      </dsp:txBody>
      <dsp:txXfrm>
        <a:off x="4240152" y="1241218"/>
        <a:ext cx="1412982" cy="941987"/>
      </dsp:txXfrm>
    </dsp:sp>
    <dsp:sp modelId="{F4F8AB06-E7A8-2D49-8733-01C080F417B4}">
      <dsp:nvSpPr>
        <dsp:cNvPr id="0" name=""/>
        <dsp:cNvSpPr/>
      </dsp:nvSpPr>
      <dsp:spPr>
        <a:xfrm>
          <a:off x="5653134" y="1241218"/>
          <a:ext cx="2354969" cy="941987"/>
        </a:xfrm>
        <a:prstGeom prst="chevron">
          <a:avLst/>
        </a:prstGeom>
        <a:solidFill>
          <a:srgbClr val="5B9BD5">
            <a:hueOff val="-5068907"/>
            <a:satOff val="-13064"/>
            <a:lumOff val="-8824"/>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 lastClr="FFFFFF"/>
              </a:solidFill>
              <a:latin typeface="Calibri" panose="020F0502020204030204"/>
              <a:ea typeface="+mn-ea"/>
              <a:cs typeface="+mn-cs"/>
            </a:rPr>
            <a:t>Calculate days until next admission</a:t>
          </a:r>
        </a:p>
      </dsp:txBody>
      <dsp:txXfrm>
        <a:off x="6124128" y="1241218"/>
        <a:ext cx="1412982" cy="941987"/>
      </dsp:txXfrm>
    </dsp:sp>
    <dsp:sp modelId="{B358AC03-A2CD-024D-8778-A5261A33305B}">
      <dsp:nvSpPr>
        <dsp:cNvPr id="0" name=""/>
        <dsp:cNvSpPr/>
      </dsp:nvSpPr>
      <dsp:spPr>
        <a:xfrm>
          <a:off x="7537109" y="1241218"/>
          <a:ext cx="2354969" cy="941987"/>
        </a:xfrm>
        <a:prstGeom prst="chevron">
          <a:avLst/>
        </a:prstGeom>
        <a:solidFill>
          <a:srgbClr val="5B9BD5">
            <a:hueOff val="-6758543"/>
            <a:satOff val="-17419"/>
            <a:lumOff val="-11765"/>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 lastClr="FFFFFF"/>
              </a:solidFill>
              <a:latin typeface="Calibri" panose="020F0502020204030204"/>
              <a:ea typeface="+mn-ea"/>
              <a:cs typeface="+mn-cs"/>
            </a:rPr>
            <a:t>Filter out elective encounters</a:t>
          </a:r>
        </a:p>
      </dsp:txBody>
      <dsp:txXfrm>
        <a:off x="8008103" y="1241218"/>
        <a:ext cx="1412982" cy="94198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F3BD04-C992-9C4A-B276-11565FB5D3AD}">
      <dsp:nvSpPr>
        <dsp:cNvPr id="0" name=""/>
        <dsp:cNvSpPr/>
      </dsp:nvSpPr>
      <dsp:spPr>
        <a:xfrm>
          <a:off x="1261871" y="0"/>
          <a:ext cx="4224528" cy="786837"/>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ysClr val="window" lastClr="FFFFFF"/>
              </a:solidFill>
              <a:latin typeface="Calibri" panose="020F0502020204030204"/>
              <a:ea typeface="+mn-ea"/>
              <a:cs typeface="+mn-cs"/>
            </a:rPr>
            <a:t>Merge Notes &amp; Admissions</a:t>
          </a:r>
        </a:p>
      </dsp:txBody>
      <dsp:txXfrm>
        <a:off x="2169716" y="23046"/>
        <a:ext cx="3293637" cy="740745"/>
      </dsp:txXfrm>
    </dsp:sp>
    <dsp:sp modelId="{5E73E8C4-9A81-724C-AA16-DA2444FB0E3B}">
      <dsp:nvSpPr>
        <dsp:cNvPr id="0" name=""/>
        <dsp:cNvSpPr/>
      </dsp:nvSpPr>
      <dsp:spPr>
        <a:xfrm>
          <a:off x="946404" y="896119"/>
          <a:ext cx="4224528" cy="786837"/>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ysClr val="window" lastClr="FFFFFF"/>
              </a:solidFill>
              <a:latin typeface="Calibri" panose="020F0502020204030204"/>
              <a:ea typeface="+mn-ea"/>
              <a:cs typeface="+mn-cs"/>
            </a:rPr>
            <a:t>Get one summary per admission</a:t>
          </a:r>
        </a:p>
      </dsp:txBody>
      <dsp:txXfrm>
        <a:off x="1796362" y="919165"/>
        <a:ext cx="3351523" cy="740745"/>
      </dsp:txXfrm>
    </dsp:sp>
    <dsp:sp modelId="{1A9E93ED-8F8F-BF4F-A2CE-C8224903C930}">
      <dsp:nvSpPr>
        <dsp:cNvPr id="0" name=""/>
        <dsp:cNvSpPr/>
      </dsp:nvSpPr>
      <dsp:spPr>
        <a:xfrm>
          <a:off x="630935" y="1792239"/>
          <a:ext cx="4224528" cy="786837"/>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ysClr val="window" lastClr="FFFFFF"/>
              </a:solidFill>
              <a:latin typeface="Calibri" panose="020F0502020204030204"/>
              <a:ea typeface="+mn-ea"/>
              <a:cs typeface="+mn-cs"/>
            </a:rPr>
            <a:t>Remove Newborn encounters</a:t>
          </a:r>
        </a:p>
      </dsp:txBody>
      <dsp:txXfrm>
        <a:off x="1480894" y="1815285"/>
        <a:ext cx="3351523" cy="740745"/>
      </dsp:txXfrm>
    </dsp:sp>
    <dsp:sp modelId="{E8A05B51-4EDC-C949-8C62-9655C2B488A9}">
      <dsp:nvSpPr>
        <dsp:cNvPr id="0" name=""/>
        <dsp:cNvSpPr/>
      </dsp:nvSpPr>
      <dsp:spPr>
        <a:xfrm>
          <a:off x="315468" y="2688359"/>
          <a:ext cx="4224528" cy="786837"/>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ysClr val="window" lastClr="FFFFFF"/>
              </a:solidFill>
              <a:latin typeface="Calibri" panose="020F0502020204030204"/>
              <a:ea typeface="+mn-ea"/>
              <a:cs typeface="+mn-cs"/>
            </a:rPr>
            <a:t>Create the class label</a:t>
          </a:r>
        </a:p>
      </dsp:txBody>
      <dsp:txXfrm>
        <a:off x="1165426" y="2711405"/>
        <a:ext cx="3351523" cy="740745"/>
      </dsp:txXfrm>
    </dsp:sp>
    <dsp:sp modelId="{BFBF1C31-35DB-5742-83F9-566F0BBFEFEC}">
      <dsp:nvSpPr>
        <dsp:cNvPr id="0" name=""/>
        <dsp:cNvSpPr/>
      </dsp:nvSpPr>
      <dsp:spPr>
        <a:xfrm>
          <a:off x="0" y="3584479"/>
          <a:ext cx="4224528" cy="786837"/>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ysClr val="window" lastClr="FFFFFF"/>
              </a:solidFill>
              <a:latin typeface="Calibri" panose="020F0502020204030204"/>
              <a:ea typeface="+mn-ea"/>
              <a:cs typeface="+mn-cs"/>
            </a:rPr>
            <a:t>Create the training &amp; test sets</a:t>
          </a:r>
        </a:p>
      </dsp:txBody>
      <dsp:txXfrm>
        <a:off x="849958" y="3607525"/>
        <a:ext cx="3351523" cy="740745"/>
      </dsp:txXfrm>
    </dsp:sp>
    <dsp:sp modelId="{512CF700-0719-4F4C-ABCC-48476492A353}">
      <dsp:nvSpPr>
        <dsp:cNvPr id="0" name=""/>
        <dsp:cNvSpPr/>
      </dsp:nvSpPr>
      <dsp:spPr>
        <a:xfrm>
          <a:off x="1261871" y="574828"/>
          <a:ext cx="511444" cy="511444"/>
        </a:xfrm>
        <a:prstGeom prst="downArrow">
          <a:avLst>
            <a:gd name="adj1" fmla="val 55000"/>
            <a:gd name="adj2" fmla="val 45000"/>
          </a:avLst>
        </a:prstGeom>
        <a:solidFill>
          <a:srgbClr val="4472C4">
            <a:alpha val="90000"/>
            <a:tint val="40000"/>
            <a:hueOff val="0"/>
            <a:satOff val="0"/>
            <a:lumOff val="0"/>
            <a:alphaOff val="0"/>
          </a:srgbClr>
        </a:solidFill>
        <a:ln w="12700" cap="flat" cmpd="sng" algn="ctr">
          <a:solidFill>
            <a:srgbClr val="4472C4">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solidFill>
              <a:sysClr val="windowText" lastClr="000000">
                <a:hueOff val="0"/>
                <a:satOff val="0"/>
                <a:lumOff val="0"/>
                <a:alphaOff val="0"/>
              </a:sysClr>
            </a:solidFill>
            <a:latin typeface="Calibri" panose="020F0502020204030204"/>
            <a:ea typeface="+mn-ea"/>
            <a:cs typeface="+mn-cs"/>
          </a:endParaRPr>
        </a:p>
      </dsp:txBody>
      <dsp:txXfrm>
        <a:off x="1376946" y="574828"/>
        <a:ext cx="281294" cy="384862"/>
      </dsp:txXfrm>
    </dsp:sp>
    <dsp:sp modelId="{0182907D-F36A-6D43-9308-665296559676}">
      <dsp:nvSpPr>
        <dsp:cNvPr id="0" name=""/>
        <dsp:cNvSpPr/>
      </dsp:nvSpPr>
      <dsp:spPr>
        <a:xfrm>
          <a:off x="946404" y="1470948"/>
          <a:ext cx="511444" cy="511444"/>
        </a:xfrm>
        <a:prstGeom prst="downArrow">
          <a:avLst>
            <a:gd name="adj1" fmla="val 55000"/>
            <a:gd name="adj2" fmla="val 45000"/>
          </a:avLst>
        </a:prstGeom>
        <a:solidFill>
          <a:srgbClr val="4472C4">
            <a:alpha val="90000"/>
            <a:tint val="40000"/>
            <a:hueOff val="0"/>
            <a:satOff val="0"/>
            <a:lumOff val="0"/>
            <a:alphaOff val="0"/>
          </a:srgbClr>
        </a:solidFill>
        <a:ln w="12700" cap="flat" cmpd="sng" algn="ctr">
          <a:solidFill>
            <a:srgbClr val="4472C4">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solidFill>
              <a:sysClr val="windowText" lastClr="000000">
                <a:hueOff val="0"/>
                <a:satOff val="0"/>
                <a:lumOff val="0"/>
                <a:alphaOff val="0"/>
              </a:sysClr>
            </a:solidFill>
            <a:latin typeface="Calibri" panose="020F0502020204030204"/>
            <a:ea typeface="+mn-ea"/>
            <a:cs typeface="+mn-cs"/>
          </a:endParaRPr>
        </a:p>
      </dsp:txBody>
      <dsp:txXfrm>
        <a:off x="1061479" y="1470948"/>
        <a:ext cx="281294" cy="384862"/>
      </dsp:txXfrm>
    </dsp:sp>
    <dsp:sp modelId="{988A7EDE-951B-E341-BC77-3BFE24E60C59}">
      <dsp:nvSpPr>
        <dsp:cNvPr id="0" name=""/>
        <dsp:cNvSpPr/>
      </dsp:nvSpPr>
      <dsp:spPr>
        <a:xfrm>
          <a:off x="630935" y="2353954"/>
          <a:ext cx="511444" cy="511444"/>
        </a:xfrm>
        <a:prstGeom prst="downArrow">
          <a:avLst>
            <a:gd name="adj1" fmla="val 55000"/>
            <a:gd name="adj2" fmla="val 45000"/>
          </a:avLst>
        </a:prstGeom>
        <a:solidFill>
          <a:srgbClr val="4472C4">
            <a:alpha val="90000"/>
            <a:tint val="40000"/>
            <a:hueOff val="0"/>
            <a:satOff val="0"/>
            <a:lumOff val="0"/>
            <a:alphaOff val="0"/>
          </a:srgbClr>
        </a:solidFill>
        <a:ln w="12700" cap="flat" cmpd="sng" algn="ctr">
          <a:solidFill>
            <a:srgbClr val="4472C4">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solidFill>
              <a:sysClr val="windowText" lastClr="000000">
                <a:hueOff val="0"/>
                <a:satOff val="0"/>
                <a:lumOff val="0"/>
                <a:alphaOff val="0"/>
              </a:sysClr>
            </a:solidFill>
            <a:latin typeface="Calibri" panose="020F0502020204030204"/>
            <a:ea typeface="+mn-ea"/>
            <a:cs typeface="+mn-cs"/>
          </a:endParaRPr>
        </a:p>
      </dsp:txBody>
      <dsp:txXfrm>
        <a:off x="746010" y="2353954"/>
        <a:ext cx="281294" cy="384862"/>
      </dsp:txXfrm>
    </dsp:sp>
    <dsp:sp modelId="{097A8448-5AB4-C34A-81A2-3174072DE067}">
      <dsp:nvSpPr>
        <dsp:cNvPr id="0" name=""/>
        <dsp:cNvSpPr/>
      </dsp:nvSpPr>
      <dsp:spPr>
        <a:xfrm>
          <a:off x="315468" y="3258816"/>
          <a:ext cx="511444" cy="511444"/>
        </a:xfrm>
        <a:prstGeom prst="downArrow">
          <a:avLst>
            <a:gd name="adj1" fmla="val 55000"/>
            <a:gd name="adj2" fmla="val 45000"/>
          </a:avLst>
        </a:prstGeom>
        <a:solidFill>
          <a:srgbClr val="4472C4">
            <a:alpha val="90000"/>
            <a:tint val="40000"/>
            <a:hueOff val="0"/>
            <a:satOff val="0"/>
            <a:lumOff val="0"/>
            <a:alphaOff val="0"/>
          </a:srgbClr>
        </a:solidFill>
        <a:ln w="12700" cap="flat" cmpd="sng" algn="ctr">
          <a:solidFill>
            <a:srgbClr val="4472C4">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solidFill>
              <a:sysClr val="windowText" lastClr="000000">
                <a:hueOff val="0"/>
                <a:satOff val="0"/>
                <a:lumOff val="0"/>
                <a:alphaOff val="0"/>
              </a:sysClr>
            </a:solidFill>
            <a:latin typeface="Calibri" panose="020F0502020204030204"/>
            <a:ea typeface="+mn-ea"/>
            <a:cs typeface="+mn-cs"/>
          </a:endParaRPr>
        </a:p>
      </dsp:txBody>
      <dsp:txXfrm>
        <a:off x="430543" y="3258816"/>
        <a:ext cx="281294" cy="38486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675D4-D0BC-B845-95E7-0165DB6E3F8B}">
      <dsp:nvSpPr>
        <dsp:cNvPr id="0" name=""/>
        <dsp:cNvSpPr/>
      </dsp:nvSpPr>
      <dsp:spPr>
        <a:xfrm>
          <a:off x="3131149" y="530921"/>
          <a:ext cx="4101894" cy="4101894"/>
        </a:xfrm>
        <a:prstGeom prst="blockArc">
          <a:avLst>
            <a:gd name="adj1" fmla="val 12600000"/>
            <a:gd name="adj2" fmla="val 16200000"/>
            <a:gd name="adj3" fmla="val 452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84645FE-FE20-5449-9A01-32881E65BBAB}">
      <dsp:nvSpPr>
        <dsp:cNvPr id="0" name=""/>
        <dsp:cNvSpPr/>
      </dsp:nvSpPr>
      <dsp:spPr>
        <a:xfrm>
          <a:off x="3131149" y="530921"/>
          <a:ext cx="4101894" cy="4101894"/>
        </a:xfrm>
        <a:prstGeom prst="blockArc">
          <a:avLst>
            <a:gd name="adj1" fmla="val 9000000"/>
            <a:gd name="adj2" fmla="val 12600000"/>
            <a:gd name="adj3" fmla="val 452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5CCACAD-BE95-6049-BB95-7E5B231B52D9}">
      <dsp:nvSpPr>
        <dsp:cNvPr id="0" name=""/>
        <dsp:cNvSpPr/>
      </dsp:nvSpPr>
      <dsp:spPr>
        <a:xfrm>
          <a:off x="3131149" y="530921"/>
          <a:ext cx="4101894" cy="4101894"/>
        </a:xfrm>
        <a:prstGeom prst="blockArc">
          <a:avLst>
            <a:gd name="adj1" fmla="val 5400000"/>
            <a:gd name="adj2" fmla="val 9000000"/>
            <a:gd name="adj3" fmla="val 452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7A7B70F-922F-8C4E-8CF6-4E8FBF483244}">
      <dsp:nvSpPr>
        <dsp:cNvPr id="0" name=""/>
        <dsp:cNvSpPr/>
      </dsp:nvSpPr>
      <dsp:spPr>
        <a:xfrm>
          <a:off x="3131149" y="530921"/>
          <a:ext cx="4101894" cy="4101894"/>
        </a:xfrm>
        <a:prstGeom prst="blockArc">
          <a:avLst>
            <a:gd name="adj1" fmla="val 1800000"/>
            <a:gd name="adj2" fmla="val 5400000"/>
            <a:gd name="adj3" fmla="val 452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16E8E2A-78B0-F24C-883C-5998E44FD6FA}">
      <dsp:nvSpPr>
        <dsp:cNvPr id="0" name=""/>
        <dsp:cNvSpPr/>
      </dsp:nvSpPr>
      <dsp:spPr>
        <a:xfrm>
          <a:off x="3131149" y="530921"/>
          <a:ext cx="4101894" cy="4101894"/>
        </a:xfrm>
        <a:prstGeom prst="blockArc">
          <a:avLst>
            <a:gd name="adj1" fmla="val 19800000"/>
            <a:gd name="adj2" fmla="val 1800000"/>
            <a:gd name="adj3" fmla="val 452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402AA49-3C27-E845-BAAD-FC13EA00A61F}">
      <dsp:nvSpPr>
        <dsp:cNvPr id="0" name=""/>
        <dsp:cNvSpPr/>
      </dsp:nvSpPr>
      <dsp:spPr>
        <a:xfrm>
          <a:off x="3131149" y="530921"/>
          <a:ext cx="4101894" cy="4101894"/>
        </a:xfrm>
        <a:prstGeom prst="blockArc">
          <a:avLst>
            <a:gd name="adj1" fmla="val 16200000"/>
            <a:gd name="adj2" fmla="val 19800000"/>
            <a:gd name="adj3" fmla="val 452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EAA0210-255F-5E44-894C-AB7F63476D32}">
      <dsp:nvSpPr>
        <dsp:cNvPr id="0" name=""/>
        <dsp:cNvSpPr/>
      </dsp:nvSpPr>
      <dsp:spPr>
        <a:xfrm>
          <a:off x="4260493" y="1660265"/>
          <a:ext cx="1843207" cy="184320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dirty="0"/>
            <a:t> </a:t>
          </a:r>
        </a:p>
      </dsp:txBody>
      <dsp:txXfrm>
        <a:off x="4530424" y="1930196"/>
        <a:ext cx="1303345" cy="1303345"/>
      </dsp:txXfrm>
    </dsp:sp>
    <dsp:sp modelId="{6CEFF030-DF2E-464A-9943-9A671986B195}">
      <dsp:nvSpPr>
        <dsp:cNvPr id="0" name=""/>
        <dsp:cNvSpPr/>
      </dsp:nvSpPr>
      <dsp:spPr>
        <a:xfrm>
          <a:off x="4347347" y="71955"/>
          <a:ext cx="1669499" cy="101082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i="1" kern="1200" dirty="0">
              <a:solidFill>
                <a:srgbClr val="FFC000"/>
              </a:solidFill>
            </a:rPr>
            <a:t>Prediction of patients at risk</a:t>
          </a:r>
        </a:p>
      </dsp:txBody>
      <dsp:txXfrm>
        <a:off x="4591839" y="219987"/>
        <a:ext cx="1180515" cy="714765"/>
      </dsp:txXfrm>
    </dsp:sp>
    <dsp:sp modelId="{FCABBA6B-A630-FD4F-AFAB-34AC09409D56}">
      <dsp:nvSpPr>
        <dsp:cNvPr id="0" name=""/>
        <dsp:cNvSpPr/>
      </dsp:nvSpPr>
      <dsp:spPr>
        <a:xfrm>
          <a:off x="6076306" y="934497"/>
          <a:ext cx="1683472" cy="129024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Discharge Planning/</a:t>
          </a:r>
        </a:p>
        <a:p>
          <a:pPr marL="0" lvl="0" indent="0" algn="ctr" defTabSz="711200">
            <a:lnSpc>
              <a:spcPct val="90000"/>
            </a:lnSpc>
            <a:spcBef>
              <a:spcPct val="0"/>
            </a:spcBef>
            <a:spcAft>
              <a:spcPct val="35000"/>
            </a:spcAft>
            <a:buNone/>
          </a:pPr>
          <a:r>
            <a:rPr lang="en-US" sz="1600" kern="1200" dirty="0"/>
            <a:t>Care Coordination</a:t>
          </a:r>
        </a:p>
      </dsp:txBody>
      <dsp:txXfrm>
        <a:off x="6322845" y="1123449"/>
        <a:ext cx="1190394" cy="912340"/>
      </dsp:txXfrm>
    </dsp:sp>
    <dsp:sp modelId="{35687F1C-965D-2F42-A0AB-A1D40F21B474}">
      <dsp:nvSpPr>
        <dsp:cNvPr id="0" name=""/>
        <dsp:cNvSpPr/>
      </dsp:nvSpPr>
      <dsp:spPr>
        <a:xfrm>
          <a:off x="6135542" y="2938995"/>
          <a:ext cx="1565002" cy="129024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Patient Education</a:t>
          </a:r>
        </a:p>
      </dsp:txBody>
      <dsp:txXfrm>
        <a:off x="6364731" y="3127947"/>
        <a:ext cx="1106624" cy="912340"/>
      </dsp:txXfrm>
    </dsp:sp>
    <dsp:sp modelId="{E6F6B05A-3449-FC4A-8D25-EF355FC50B4B}">
      <dsp:nvSpPr>
        <dsp:cNvPr id="0" name=""/>
        <dsp:cNvSpPr/>
      </dsp:nvSpPr>
      <dsp:spPr>
        <a:xfrm>
          <a:off x="4423574" y="3941245"/>
          <a:ext cx="1517044" cy="129024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Telehealth</a:t>
          </a:r>
        </a:p>
        <a:p>
          <a:pPr marL="0" lvl="0" indent="0" algn="ctr" defTabSz="844550">
            <a:lnSpc>
              <a:spcPct val="90000"/>
            </a:lnSpc>
            <a:spcBef>
              <a:spcPct val="0"/>
            </a:spcBef>
            <a:spcAft>
              <a:spcPct val="35000"/>
            </a:spcAft>
            <a:buNone/>
          </a:pPr>
          <a:r>
            <a:rPr lang="en-US" sz="1900" kern="1200" dirty="0"/>
            <a:t>/Chats</a:t>
          </a:r>
        </a:p>
      </dsp:txBody>
      <dsp:txXfrm>
        <a:off x="4645740" y="4130197"/>
        <a:ext cx="1072712" cy="912340"/>
      </dsp:txXfrm>
    </dsp:sp>
    <dsp:sp modelId="{B3C0BE04-27CC-EE44-BC33-C350D0BCD6F9}">
      <dsp:nvSpPr>
        <dsp:cNvPr id="0" name=""/>
        <dsp:cNvSpPr/>
      </dsp:nvSpPr>
      <dsp:spPr>
        <a:xfrm>
          <a:off x="2585905" y="2938995"/>
          <a:ext cx="1720490" cy="129024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white"/>
              </a:solidFill>
              <a:latin typeface="Calibri" panose="020F0502020204030204"/>
              <a:ea typeface="+mn-ea"/>
              <a:cs typeface="+mn-cs"/>
            </a:rPr>
            <a:t>Partnerships in Value-based care</a:t>
          </a:r>
        </a:p>
      </dsp:txBody>
      <dsp:txXfrm>
        <a:off x="2837865" y="3127947"/>
        <a:ext cx="1216570" cy="912340"/>
      </dsp:txXfrm>
    </dsp:sp>
    <dsp:sp modelId="{750AABC2-D28F-B549-8D71-9ECBA8DBC91D}">
      <dsp:nvSpPr>
        <dsp:cNvPr id="0" name=""/>
        <dsp:cNvSpPr/>
      </dsp:nvSpPr>
      <dsp:spPr>
        <a:xfrm>
          <a:off x="2484150" y="934497"/>
          <a:ext cx="1924000" cy="129024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white"/>
              </a:solidFill>
              <a:latin typeface="Calibri" panose="020F0502020204030204"/>
              <a:ea typeface="+mn-ea"/>
              <a:cs typeface="+mn-cs"/>
            </a:rPr>
            <a:t>Social Determinants of Health</a:t>
          </a:r>
        </a:p>
      </dsp:txBody>
      <dsp:txXfrm>
        <a:off x="2765913" y="1123449"/>
        <a:ext cx="1360474" cy="91234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0F12E-5834-4C47-BF3D-4652AD50F584}" type="datetimeFigureOut">
              <a:rPr lang="en-US" smtClean="0"/>
              <a:t>7/26/20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02C7EF-EB62-2547-92E6-6E687C65E0FB}" type="slidenum">
              <a:rPr lang="en-US" smtClean="0"/>
              <a:t>‹#›</a:t>
            </a:fld>
            <a:endParaRPr lang="en-US"/>
          </a:p>
        </p:txBody>
      </p:sp>
    </p:spTree>
    <p:extLst>
      <p:ext uri="{BB962C8B-B14F-4D97-AF65-F5344CB8AC3E}">
        <p14:creationId xmlns:p14="http://schemas.microsoft.com/office/powerpoint/2010/main" val="208559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ncbi.nlm.nih.gov/books/NBK43715/table/advances-kind_31.t2/?report=objectonly"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kdnuggets.com/2017/06/7-techniques-handle-imbalanced-data.html"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kdnuggets.com/2017/06/7-techniques-handle-imbalanced-data.htm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towardsdatascience.com/methods-for-dealing-with-imbalanced-data-5b761be45a18"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ncbi.nlm.nih.gov/pmc/articles/PMC5510858/"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ncbi.nlm.nih.gov/pmc/articles/PMC6372467/#B1"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www.ncbi.nlm.nih.gov/pmc/articles/PMC6372467/#B3" TargetMode="External"/><Relationship Id="rId4" Type="http://schemas.openxmlformats.org/officeDocument/2006/relationships/hyperlink" Target="https://www.ncbi.nlm.nih.gov/pmc/articles/PMC6372467/#B2"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03.ibm.com/press/us/en/pressrelease/42179.ws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the capstone presentation on predicting 30-day </a:t>
            </a:r>
            <a:r>
              <a:rPr lang="en-US" dirty="0" err="1"/>
              <a:t>acr</a:t>
            </a:r>
            <a:r>
              <a:rPr lang="en-US" dirty="0"/>
              <a:t> from Hosp Discharge summary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Project Motivation is  to optimally predict 30-day, all-cause hospital readmissions, which occur when a patient is readmitted to an inpatient hospital for any reason within 30 days of a prior inpatient discharge</a:t>
            </a:r>
          </a:p>
          <a:p>
            <a:endParaRPr lang="en-US" dirty="0"/>
          </a:p>
          <a:p>
            <a:endParaRPr lang="en-US" dirty="0"/>
          </a:p>
          <a:p>
            <a:r>
              <a:rPr lang="en-US" dirty="0"/>
              <a:t>1. What question/questions are you trying to solve?</a:t>
            </a:r>
          </a:p>
          <a:p>
            <a:r>
              <a:rPr lang="en-US" dirty="0"/>
              <a:t>  * What are the outcomes you think you will find (could use mutually exclusive collectively exhaustive for this)? Why do they matter?</a:t>
            </a:r>
          </a:p>
          <a:p>
            <a:r>
              <a:rPr lang="en-US" dirty="0"/>
              <a:t>  * How would a person or business take action upon learning the results of your project? How will your findings be _useful_?</a:t>
            </a:r>
          </a:p>
          <a:p>
            <a:r>
              <a:rPr lang="en-US" dirty="0"/>
              <a:t>  * What version this question would allow me to find an answer in 2-3 days?</a:t>
            </a:r>
          </a:p>
          <a:p>
            <a:r>
              <a:rPr lang="en-US" dirty="0"/>
              <a:t>  * What version of this question would allow me/motivate me to work on this problem even after completing Flatiron School?</a:t>
            </a:r>
          </a:p>
          <a:p>
            <a:endParaRPr lang="en-US" dirty="0"/>
          </a:p>
          <a:p>
            <a:r>
              <a:rPr lang="en-US" dirty="0"/>
              <a:t>2. What are some data sources that would allow you to answer this?</a:t>
            </a:r>
          </a:p>
          <a:p>
            <a:r>
              <a:rPr lang="en-US" dirty="0"/>
              <a:t>  * What is the ideal data you would hope to gather to answer this question?  </a:t>
            </a:r>
          </a:p>
          <a:p>
            <a:r>
              <a:rPr lang="en-US" dirty="0"/>
              <a:t>  * Potentially missing data, that could cause omitted variable bias?</a:t>
            </a:r>
          </a:p>
          <a:p>
            <a:r>
              <a:rPr lang="en-US" dirty="0"/>
              <a:t>4. Is this a classification task? A regression task? Both?</a:t>
            </a:r>
          </a:p>
          <a:p>
            <a:r>
              <a:rPr lang="en-US" dirty="0"/>
              <a:t>5. What are the challenges or obstacles you foresee with this project?</a:t>
            </a:r>
          </a:p>
          <a:p>
            <a:r>
              <a:rPr lang="en-US" dirty="0"/>
              <a:t>6. What are your next steps moving forward?</a:t>
            </a:r>
          </a:p>
        </p:txBody>
      </p:sp>
      <p:sp>
        <p:nvSpPr>
          <p:cNvPr id="4" name="Slide Number Placeholder 3"/>
          <p:cNvSpPr>
            <a:spLocks noGrp="1"/>
          </p:cNvSpPr>
          <p:nvPr>
            <p:ph type="sldNum" sz="quarter" idx="5"/>
          </p:nvPr>
        </p:nvSpPr>
        <p:spPr/>
        <p:txBody>
          <a:bodyPr/>
          <a:lstStyle/>
          <a:p>
            <a:fld id="{7302C7EF-EB62-2547-92E6-6E687C65E0FB}" type="slidenum">
              <a:rPr lang="en-US" smtClean="0"/>
              <a:t>1</a:t>
            </a:fld>
            <a:endParaRPr lang="en-US"/>
          </a:p>
        </p:txBody>
      </p:sp>
    </p:spTree>
    <p:extLst>
      <p:ext uri="{BB962C8B-B14F-4D97-AF65-F5344CB8AC3E}">
        <p14:creationId xmlns:p14="http://schemas.microsoft.com/office/powerpoint/2010/main" val="41932991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Joint Commission, a quality organization that plays a critical role in care transitions and patient safety,  </a:t>
            </a:r>
          </a:p>
          <a:p>
            <a:r>
              <a:rPr lang="en-US" sz="1200" b="0" i="0" kern="1200" dirty="0">
                <a:solidFill>
                  <a:schemeClr val="tx1"/>
                </a:solidFill>
                <a:effectLst/>
                <a:latin typeface="+mn-lt"/>
                <a:ea typeface="+mn-ea"/>
                <a:cs typeface="+mn-cs"/>
              </a:rPr>
              <a:t>Hospital discharge summaries serve as the primary documents communicating a patient’s care plan to the post-hospital care team.</a:t>
            </a:r>
            <a:r>
              <a:rPr lang="en-US" sz="1200" b="0" i="0" kern="1200" baseline="300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Often, the discharge summary is the only form of communication that accompanies the patient to the next setting of care.</a:t>
            </a:r>
            <a:r>
              <a:rPr lang="en-US" sz="1200" b="0" i="0" kern="1200" baseline="300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High-quality discharge summaries are generally thought to be essential for promoting patient safety during transitions between care settings, particularly during the initial post-hospital period.</a:t>
            </a:r>
            <a:endParaRPr lang="en-US" sz="1200" b="0" i="0" kern="1200" baseline="300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Joint Commission has established standards (Standard IM.6.10, EP 7) outlining the components that each hospital discharge summary should contain.</a:t>
            </a:r>
            <a:r>
              <a:rPr lang="en-US" sz="1200" b="0" i="0" kern="1200" baseline="300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These components are:</a:t>
            </a:r>
          </a:p>
          <a:p>
            <a:r>
              <a:rPr lang="en-US" sz="1200" b="0" i="0" kern="1200" dirty="0">
                <a:solidFill>
                  <a:schemeClr val="tx1"/>
                </a:solidFill>
                <a:effectLst/>
                <a:latin typeface="+mn-lt"/>
                <a:ea typeface="+mn-ea"/>
                <a:cs typeface="+mn-cs"/>
              </a:rPr>
              <a:t>1. Reason for hospitalization.</a:t>
            </a:r>
          </a:p>
          <a:p>
            <a:r>
              <a:rPr lang="en-US" sz="1200" b="0" i="0" kern="1200" dirty="0">
                <a:solidFill>
                  <a:schemeClr val="tx1"/>
                </a:solidFill>
                <a:effectLst/>
                <a:latin typeface="+mn-lt"/>
                <a:ea typeface="+mn-ea"/>
                <a:cs typeface="+mn-cs"/>
              </a:rPr>
              <a:t>2. Significant findings.</a:t>
            </a:r>
          </a:p>
          <a:p>
            <a:r>
              <a:rPr lang="en-US" sz="1200" b="0" i="0" kern="1200" dirty="0">
                <a:solidFill>
                  <a:schemeClr val="tx1"/>
                </a:solidFill>
                <a:effectLst/>
                <a:latin typeface="+mn-lt"/>
                <a:ea typeface="+mn-ea"/>
                <a:cs typeface="+mn-cs"/>
              </a:rPr>
              <a:t>3. Procedures and treatment provided.</a:t>
            </a:r>
          </a:p>
          <a:p>
            <a:r>
              <a:rPr lang="en-US" sz="1200" b="0" i="0" kern="1200" dirty="0">
                <a:solidFill>
                  <a:schemeClr val="tx1"/>
                </a:solidFill>
                <a:effectLst/>
                <a:latin typeface="+mn-lt"/>
                <a:ea typeface="+mn-ea"/>
                <a:cs typeface="+mn-cs"/>
              </a:rPr>
              <a:t>4. Patient’s discharge condition.</a:t>
            </a:r>
          </a:p>
          <a:p>
            <a:r>
              <a:rPr lang="en-US" sz="1200" b="0" i="0" kern="1200" dirty="0">
                <a:solidFill>
                  <a:schemeClr val="tx1"/>
                </a:solidFill>
                <a:effectLst/>
                <a:latin typeface="+mn-lt"/>
                <a:ea typeface="+mn-ea"/>
                <a:cs typeface="+mn-cs"/>
              </a:rPr>
              <a:t>5. Patient and family instructions (as appropriate).</a:t>
            </a:r>
          </a:p>
          <a:p>
            <a:r>
              <a:rPr lang="en-US" sz="1200" b="0" i="0" kern="1200" dirty="0">
                <a:solidFill>
                  <a:schemeClr val="tx1"/>
                </a:solidFill>
                <a:effectLst/>
                <a:latin typeface="+mn-lt"/>
                <a:ea typeface="+mn-ea"/>
                <a:cs typeface="+mn-cs"/>
              </a:rPr>
              <a:t>6. Attending physician’s signature.</a:t>
            </a:r>
          </a:p>
          <a:p>
            <a:endParaRPr lang="en-US" sz="1200" b="0" i="0" kern="1200" dirty="0">
              <a:solidFill>
                <a:schemeClr val="tx1"/>
              </a:solidFill>
              <a:effectLst/>
              <a:latin typeface="+mn-lt"/>
              <a:ea typeface="+mn-ea"/>
              <a:cs typeface="+mn-cs"/>
            </a:endParaRPr>
          </a:p>
          <a:p>
            <a:r>
              <a:rPr lang="en-US" dirty="0">
                <a:hlinkClick r:id="rId3"/>
              </a:rPr>
              <a:t>https://www.ncbi.nlm.nih.gov/books/NBK43715/table/advances-kind_31.t2/?report=objectonly</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302C7EF-EB62-2547-92E6-6E687C65E0FB}" type="slidenum">
              <a:rPr lang="en-US" smtClean="0"/>
              <a:t>10</a:t>
            </a:fld>
            <a:endParaRPr lang="en-US"/>
          </a:p>
        </p:txBody>
      </p:sp>
    </p:spTree>
    <p:extLst>
      <p:ext uri="{BB962C8B-B14F-4D97-AF65-F5344CB8AC3E}">
        <p14:creationId xmlns:p14="http://schemas.microsoft.com/office/powerpoint/2010/main" val="2397859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02C7EF-EB62-2547-92E6-6E687C65E0FB}" type="slidenum">
              <a:rPr lang="en-US" smtClean="0"/>
              <a:t>11</a:t>
            </a:fld>
            <a:endParaRPr lang="en-US"/>
          </a:p>
        </p:txBody>
      </p:sp>
    </p:spTree>
    <p:extLst>
      <p:ext uri="{BB962C8B-B14F-4D97-AF65-F5344CB8AC3E}">
        <p14:creationId xmlns:p14="http://schemas.microsoft.com/office/powerpoint/2010/main" val="1116164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Most machine learning algorithms for classification predictive models are designed and demonstrated on problems that assume an equal distribution of classes </a:t>
            </a:r>
            <a:endParaRPr lang="en-US" dirty="0"/>
          </a:p>
          <a:p>
            <a:r>
              <a:rPr lang="en-US" sz="1200" kern="1200" dirty="0">
                <a:solidFill>
                  <a:schemeClr val="tx1"/>
                </a:solidFill>
                <a:effectLst/>
                <a:latin typeface="+mn-lt"/>
                <a:ea typeface="+mn-ea"/>
                <a:cs typeface="+mn-cs"/>
              </a:rPr>
              <a:t>The minority “readmitted” class is harder to predict because there are few examples of this class. </a:t>
            </a:r>
          </a:p>
          <a:p>
            <a:r>
              <a:rPr lang="en-US" sz="1200" kern="1200" dirty="0">
                <a:solidFill>
                  <a:schemeClr val="tx1"/>
                </a:solidFill>
                <a:effectLst/>
                <a:latin typeface="+mn-lt"/>
                <a:ea typeface="+mn-ea"/>
                <a:cs typeface="+mn-cs"/>
              </a:rPr>
              <a:t>It is more challenging for a model to learn the characteristics of examples from this class, and to differentiate examples from this class from the majority class (not readmitted class). </a:t>
            </a:r>
          </a:p>
          <a:p>
            <a:r>
              <a:rPr lang="en-US" sz="1200" kern="1200" dirty="0">
                <a:solidFill>
                  <a:schemeClr val="tx1"/>
                </a:solidFill>
                <a:effectLst/>
                <a:latin typeface="+mn-lt"/>
                <a:ea typeface="+mn-ea"/>
                <a:cs typeface="+mn-cs"/>
              </a:rPr>
              <a:t>The abundance of examples from the majority class (or classes) can swamp the minority class and this is usually the case for clinical classification problems/disease detection.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lumMod val="85000"/>
                  </a:schemeClr>
                </a:solidFill>
              </a:rPr>
              <a:t>cross-validation should always be done before over-sampling the data to avoid overfitting our model</a:t>
            </a:r>
            <a:endParaRPr lang="en-US" sz="1200" kern="1200" dirty="0">
              <a:solidFill>
                <a:schemeClr val="tx1"/>
              </a:solidFill>
              <a:effectLst/>
              <a:latin typeface="+mn-lt"/>
              <a:ea typeface="+mn-ea"/>
              <a:cs typeface="+mn-cs"/>
            </a:endParaRPr>
          </a:p>
          <a:p>
            <a:r>
              <a:rPr lang="en-US" dirty="0">
                <a:hlinkClick r:id="rId3"/>
              </a:rPr>
              <a:t>https://www.kdnuggets.com/2017/06/7-techniques-handle-imbalanced-data.html</a:t>
            </a:r>
            <a:endParaRPr lang="en-US" dirty="0"/>
          </a:p>
          <a:p>
            <a:endParaRPr lang="en-US" dirty="0"/>
          </a:p>
        </p:txBody>
      </p:sp>
      <p:sp>
        <p:nvSpPr>
          <p:cNvPr id="4" name="Slide Number Placeholder 3"/>
          <p:cNvSpPr>
            <a:spLocks noGrp="1"/>
          </p:cNvSpPr>
          <p:nvPr>
            <p:ph type="sldNum" sz="quarter" idx="5"/>
          </p:nvPr>
        </p:nvSpPr>
        <p:spPr/>
        <p:txBody>
          <a:bodyPr/>
          <a:lstStyle/>
          <a:p>
            <a:fld id="{7302C7EF-EB62-2547-92E6-6E687C65E0FB}" type="slidenum">
              <a:rPr lang="en-US" smtClean="0"/>
              <a:t>14</a:t>
            </a:fld>
            <a:endParaRPr lang="en-US"/>
          </a:p>
        </p:txBody>
      </p:sp>
    </p:spTree>
    <p:extLst>
      <p:ext uri="{BB962C8B-B14F-4D97-AF65-F5344CB8AC3E}">
        <p14:creationId xmlns:p14="http://schemas.microsoft.com/office/powerpoint/2010/main" val="2521380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02C7EF-EB62-2547-92E6-6E687C65E0FB}" type="slidenum">
              <a:rPr lang="en-US" smtClean="0"/>
              <a:t>15</a:t>
            </a:fld>
            <a:endParaRPr lang="en-US"/>
          </a:p>
        </p:txBody>
      </p:sp>
    </p:spTree>
    <p:extLst>
      <p:ext uri="{BB962C8B-B14F-4D97-AF65-F5344CB8AC3E}">
        <p14:creationId xmlns:p14="http://schemas.microsoft.com/office/powerpoint/2010/main" val="1587731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Most machine learning algorithms for classification predictive models are designed and demonstrated on problems that assume an equal distribution of classes </a:t>
            </a:r>
            <a:endParaRPr lang="en-US" dirty="0"/>
          </a:p>
          <a:p>
            <a:r>
              <a:rPr lang="en-US" sz="1200" kern="1200" dirty="0">
                <a:solidFill>
                  <a:schemeClr val="tx1"/>
                </a:solidFill>
                <a:effectLst/>
                <a:latin typeface="+mn-lt"/>
                <a:ea typeface="+mn-ea"/>
                <a:cs typeface="+mn-cs"/>
              </a:rPr>
              <a:t>The minority “readmitted” class is harder to predict because there are few examples of this class. </a:t>
            </a:r>
          </a:p>
          <a:p>
            <a:r>
              <a:rPr lang="en-US" sz="1200" kern="1200" dirty="0">
                <a:solidFill>
                  <a:schemeClr val="tx1"/>
                </a:solidFill>
                <a:effectLst/>
                <a:latin typeface="+mn-lt"/>
                <a:ea typeface="+mn-ea"/>
                <a:cs typeface="+mn-cs"/>
              </a:rPr>
              <a:t>It is more challenging for a model to learn the characteristics of examples from this class, and to differentiate examples from this class from the majority class (not readmitted class). </a:t>
            </a:r>
          </a:p>
          <a:p>
            <a:r>
              <a:rPr lang="en-US" sz="1200" kern="1200" dirty="0">
                <a:solidFill>
                  <a:schemeClr val="tx1"/>
                </a:solidFill>
                <a:effectLst/>
                <a:latin typeface="+mn-lt"/>
                <a:ea typeface="+mn-ea"/>
                <a:cs typeface="+mn-cs"/>
              </a:rPr>
              <a:t>The abundance of examples from the majority class (or classes) can swamp the minority class and this is usually the case for clinical classification problems/disease detection.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lumMod val="85000"/>
                  </a:schemeClr>
                </a:solidFill>
              </a:rPr>
              <a:t>cross-validation should always be done before over-sampling the data to avoid overfitting our model</a:t>
            </a:r>
            <a:endParaRPr lang="en-US" sz="1200" kern="1200" dirty="0">
              <a:solidFill>
                <a:schemeClr val="tx1"/>
              </a:solidFill>
              <a:effectLst/>
              <a:latin typeface="+mn-lt"/>
              <a:ea typeface="+mn-ea"/>
              <a:cs typeface="+mn-cs"/>
            </a:endParaRPr>
          </a:p>
          <a:p>
            <a:r>
              <a:rPr lang="en-US" dirty="0">
                <a:hlinkClick r:id="rId3"/>
              </a:rPr>
              <a:t>https://www.kdnuggets.com/2017/06/7-techniques-handle-imbalanced-data.html</a:t>
            </a:r>
            <a:endParaRPr lang="en-US" dirty="0"/>
          </a:p>
          <a:p>
            <a:endParaRPr lang="en-US" dirty="0"/>
          </a:p>
        </p:txBody>
      </p:sp>
      <p:sp>
        <p:nvSpPr>
          <p:cNvPr id="4" name="Slide Number Placeholder 3"/>
          <p:cNvSpPr>
            <a:spLocks noGrp="1"/>
          </p:cNvSpPr>
          <p:nvPr>
            <p:ph type="sldNum" sz="quarter" idx="5"/>
          </p:nvPr>
        </p:nvSpPr>
        <p:spPr/>
        <p:txBody>
          <a:bodyPr/>
          <a:lstStyle/>
          <a:p>
            <a:fld id="{7302C7EF-EB62-2547-92E6-6E687C65E0FB}" type="slidenum">
              <a:rPr lang="en-US" smtClean="0"/>
              <a:t>16</a:t>
            </a:fld>
            <a:endParaRPr lang="en-US"/>
          </a:p>
        </p:txBody>
      </p:sp>
    </p:spTree>
    <p:extLst>
      <p:ext uri="{BB962C8B-B14F-4D97-AF65-F5344CB8AC3E}">
        <p14:creationId xmlns:p14="http://schemas.microsoft.com/office/powerpoint/2010/main" val="3157405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lumMod val="85000"/>
                  </a:schemeClr>
                </a:solidFill>
                <a:latin typeface="DIN Alternate" panose="020B0500000000000000" pitchFamily="34" charset="77"/>
              </a:rPr>
              <a:t>Use Tree-Based Algorithms</a:t>
            </a:r>
          </a:p>
          <a:p>
            <a:endParaRPr lang="en-US" sz="1200" dirty="0"/>
          </a:p>
          <a:p>
            <a:r>
              <a:rPr lang="en-US" sz="1200" dirty="0"/>
              <a:t>Model       Score  </a:t>
            </a:r>
          </a:p>
          <a:p>
            <a:r>
              <a:rPr lang="en-US" sz="1200" dirty="0"/>
              <a:t>LR              0.567820  </a:t>
            </a:r>
          </a:p>
          <a:p>
            <a:r>
              <a:rPr lang="en-US" sz="1200" dirty="0"/>
              <a:t>DT             0.561150  </a:t>
            </a:r>
          </a:p>
          <a:p>
            <a:r>
              <a:rPr lang="en-US" sz="1200" dirty="0"/>
              <a:t>RF              0.590717 </a:t>
            </a:r>
          </a:p>
          <a:p>
            <a:r>
              <a:rPr lang="en-US" sz="1200" dirty="0"/>
              <a:t>BRF            0.635710 </a:t>
            </a:r>
          </a:p>
          <a:p>
            <a:r>
              <a:rPr lang="en-US" sz="1200" dirty="0"/>
              <a:t>GB             0.635877 </a:t>
            </a:r>
          </a:p>
          <a:p>
            <a:r>
              <a:rPr lang="en-US" sz="1200" dirty="0"/>
              <a:t>AB             0.619583 </a:t>
            </a:r>
          </a:p>
          <a:p>
            <a:r>
              <a:rPr lang="en-US" sz="1200" b="1" dirty="0">
                <a:solidFill>
                  <a:srgbClr val="009051"/>
                </a:solidFill>
              </a:rPr>
              <a:t>XGB          0.641097 </a:t>
            </a:r>
          </a:p>
          <a:p>
            <a:r>
              <a:rPr lang="en-US" sz="1200" dirty="0"/>
              <a:t>SVM          0.621500</a:t>
            </a:r>
            <a:endParaRPr lang="en-US" sz="1200" dirty="0">
              <a:solidFill>
                <a:srgbClr val="009051"/>
              </a:solidFill>
            </a:endParaRPr>
          </a:p>
          <a:p>
            <a:endParaRPr lang="en-US" dirty="0"/>
          </a:p>
          <a:p>
            <a:r>
              <a:rPr lang="en-US" dirty="0">
                <a:solidFill>
                  <a:schemeClr val="accent6">
                    <a:lumMod val="40000"/>
                    <a:lumOff val="60000"/>
                  </a:schemeClr>
                </a:solidFill>
                <a:latin typeface="Helvetica" pitchFamily="2" charset="0"/>
              </a:rPr>
              <a:t>Accuracy Score –misleading since we are working with a </a:t>
            </a:r>
            <a:r>
              <a:rPr lang="en-US" sz="1200" b="0" i="0" kern="1200" dirty="0">
                <a:solidFill>
                  <a:schemeClr val="tx1"/>
                </a:solidFill>
                <a:effectLst/>
                <a:latin typeface="+mn-lt"/>
                <a:ea typeface="+mn-ea"/>
                <a:cs typeface="+mn-cs"/>
              </a:rPr>
              <a:t>a dataset with highly unbalanced classes</a:t>
            </a:r>
            <a:r>
              <a:rPr lang="en-US" dirty="0">
                <a:solidFill>
                  <a:schemeClr val="accent6">
                    <a:lumMod val="40000"/>
                    <a:lumOff val="60000"/>
                  </a:schemeClr>
                </a:solidFill>
                <a:latin typeface="Helvetica" pitchFamily="2" charset="0"/>
              </a:rPr>
              <a:t>, where there is a disparity between the number of positive and negative labels.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If the classifier always "predicts" the most common class without performing any analysis of the features, it will still have a high accuracy rate.</a:t>
            </a:r>
            <a:endParaRPr lang="en-US" dirty="0">
              <a:solidFill>
                <a:schemeClr val="accent6">
                  <a:lumMod val="40000"/>
                  <a:lumOff val="60000"/>
                </a:schemeClr>
              </a:solidFill>
              <a:latin typeface="Helvetica" pitchFamily="2" charset="0"/>
            </a:endParaRPr>
          </a:p>
          <a:p>
            <a:endParaRPr lang="en-US" dirty="0"/>
          </a:p>
        </p:txBody>
      </p:sp>
      <p:sp>
        <p:nvSpPr>
          <p:cNvPr id="4" name="Slide Number Placeholder 3"/>
          <p:cNvSpPr>
            <a:spLocks noGrp="1"/>
          </p:cNvSpPr>
          <p:nvPr>
            <p:ph type="sldNum" sz="quarter" idx="5"/>
          </p:nvPr>
        </p:nvSpPr>
        <p:spPr/>
        <p:txBody>
          <a:bodyPr/>
          <a:lstStyle/>
          <a:p>
            <a:fld id="{96E6A182-AF03-4CC8-94DC-C0726DF52A64}" type="slidenum">
              <a:rPr lang="en-US" smtClean="0"/>
              <a:t>17</a:t>
            </a:fld>
            <a:endParaRPr lang="en-US"/>
          </a:p>
        </p:txBody>
      </p:sp>
    </p:spTree>
    <p:extLst>
      <p:ext uri="{BB962C8B-B14F-4D97-AF65-F5344CB8AC3E}">
        <p14:creationId xmlns:p14="http://schemas.microsoft.com/office/powerpoint/2010/main" val="1822521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XGBoost</a:t>
            </a:r>
            <a:r>
              <a:rPr lang="en-US" sz="1200" b="0" i="0" kern="1200" dirty="0">
                <a:solidFill>
                  <a:schemeClr val="tx1"/>
                </a:solidFill>
                <a:effectLst/>
                <a:latin typeface="+mn-lt"/>
                <a:ea typeface="+mn-ea"/>
                <a:cs typeface="+mn-cs"/>
              </a:rPr>
              <a:t> Classifier was selected as the model with the best AUC score to predict readmissions from discharge notes.</a:t>
            </a:r>
          </a:p>
          <a:p>
            <a:r>
              <a:rPr lang="en-US" sz="1200" b="1" i="0" kern="1200" dirty="0">
                <a:solidFill>
                  <a:schemeClr val="tx1"/>
                </a:solidFill>
                <a:effectLst/>
                <a:latin typeface="+mn-lt"/>
                <a:ea typeface="+mn-ea"/>
                <a:cs typeface="+mn-cs"/>
              </a:rPr>
              <a:t>Train Test Split</a:t>
            </a:r>
          </a:p>
          <a:p>
            <a:r>
              <a:rPr lang="en-US" sz="1200" b="0" i="0" kern="1200" dirty="0">
                <a:solidFill>
                  <a:schemeClr val="tx1"/>
                </a:solidFill>
                <a:effectLst/>
                <a:latin typeface="+mn-lt"/>
                <a:ea typeface="+mn-ea"/>
                <a:cs typeface="+mn-cs"/>
              </a:rPr>
              <a:t>For cross-</a:t>
            </a:r>
            <a:r>
              <a:rPr lang="en-US" sz="1200" b="0" i="0" kern="1200" dirty="0" err="1">
                <a:solidFill>
                  <a:schemeClr val="tx1"/>
                </a:solidFill>
                <a:effectLst/>
                <a:latin typeface="+mn-lt"/>
                <a:ea typeface="+mn-ea"/>
                <a:cs typeface="+mn-cs"/>
              </a:rPr>
              <a:t>validation,the</a:t>
            </a:r>
            <a:r>
              <a:rPr lang="en-US" sz="1200" b="0" i="0" kern="1200" dirty="0">
                <a:solidFill>
                  <a:schemeClr val="tx1"/>
                </a:solidFill>
                <a:effectLst/>
                <a:latin typeface="+mn-lt"/>
                <a:ea typeface="+mn-ea"/>
                <a:cs typeface="+mn-cs"/>
              </a:rPr>
              <a:t> dataset was split into training, validation, and test sets.</a:t>
            </a:r>
          </a:p>
          <a:p>
            <a:r>
              <a:rPr lang="en-US" sz="1200" b="0" i="0" kern="1200" dirty="0">
                <a:solidFill>
                  <a:schemeClr val="tx1"/>
                </a:solidFill>
                <a:effectLst/>
                <a:latin typeface="+mn-lt"/>
                <a:ea typeface="+mn-ea"/>
                <a:cs typeface="+mn-cs"/>
              </a:rPr>
              <a:t>Grid-search was run to determine the best parameters for the selected classifier. </a:t>
            </a: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hypertuned</a:t>
            </a:r>
            <a:r>
              <a:rPr lang="en-US" sz="1200" b="0" i="0" kern="1200" dirty="0">
                <a:solidFill>
                  <a:schemeClr val="tx1"/>
                </a:solidFill>
                <a:effectLst/>
                <a:latin typeface="+mn-lt"/>
                <a:ea typeface="+mn-ea"/>
                <a:cs typeface="+mn-cs"/>
              </a:rPr>
              <a:t> parameters were fit on the training data and assessed using the following metrics:</a:t>
            </a:r>
          </a:p>
          <a:p>
            <a:r>
              <a:rPr lang="en-US" sz="1200" b="0" i="0" kern="1200" dirty="0">
                <a:solidFill>
                  <a:schemeClr val="tx1"/>
                </a:solidFill>
                <a:effectLst/>
                <a:latin typeface="+mn-lt"/>
                <a:ea typeface="+mn-ea"/>
                <a:cs typeface="+mn-cs"/>
              </a:rPr>
              <a:t>Validation accuracy</a:t>
            </a:r>
          </a:p>
          <a:p>
            <a:r>
              <a:rPr lang="en-US" sz="1200" b="0" i="0" kern="1200" dirty="0">
                <a:solidFill>
                  <a:schemeClr val="tx1"/>
                </a:solidFill>
                <a:effectLst/>
                <a:latin typeface="+mn-lt"/>
                <a:ea typeface="+mn-ea"/>
                <a:cs typeface="+mn-cs"/>
              </a:rPr>
              <a:t>Confusion matrices</a:t>
            </a:r>
          </a:p>
          <a:p>
            <a:r>
              <a:rPr lang="en-US" sz="1200" b="0" i="0" kern="1200" dirty="0">
                <a:solidFill>
                  <a:schemeClr val="tx1"/>
                </a:solidFill>
                <a:effectLst/>
                <a:latin typeface="+mn-lt"/>
                <a:ea typeface="+mn-ea"/>
                <a:cs typeface="+mn-cs"/>
              </a:rPr>
              <a:t>ROC curves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ROC is a probability curve and AUC represents degree or measure of separability. </a:t>
            </a:r>
            <a:r>
              <a:rPr lang="en-US" dirty="0"/>
              <a:t>It tells how much model is capable of distinguishing between classes.</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Higher the AUC, better the model is at distinguishing between patients with readmissions and no readmissions.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AUC function takes both the true outcomes (0,1) from the test set and the predicted probabilities for the positive class. </a:t>
            </a:r>
            <a:endParaRPr lang="en-US" dirty="0"/>
          </a:p>
          <a:p>
            <a:pPr>
              <a:buClr>
                <a:schemeClr val="accent6">
                  <a:lumMod val="40000"/>
                  <a:lumOff val="60000"/>
                </a:schemeClr>
              </a:buClr>
            </a:pPr>
            <a:r>
              <a:rPr lang="en-US" i="1" dirty="0">
                <a:solidFill>
                  <a:schemeClr val="accent6">
                    <a:lumMod val="40000"/>
                    <a:lumOff val="60000"/>
                  </a:schemeClr>
                </a:solidFill>
                <a:latin typeface="Helvetica" pitchFamily="2" charset="0"/>
              </a:rPr>
              <a:t>True Positive Rate (TPR)</a:t>
            </a:r>
            <a:r>
              <a:rPr lang="en-US" dirty="0">
                <a:solidFill>
                  <a:schemeClr val="accent6">
                    <a:lumMod val="40000"/>
                    <a:lumOff val="60000"/>
                  </a:schemeClr>
                </a:solidFill>
                <a:latin typeface="Helvetica" pitchFamily="2" charset="0"/>
              </a:rPr>
              <a:t> is the proportion of actual readmissions that the test correctly predicted would be readmitted. </a:t>
            </a:r>
          </a:p>
          <a:p>
            <a:pPr>
              <a:buClr>
                <a:schemeClr val="accent6">
                  <a:lumMod val="40000"/>
                  <a:lumOff val="60000"/>
                </a:schemeClr>
              </a:buClr>
            </a:pPr>
            <a:r>
              <a:rPr lang="en-US" i="1" dirty="0">
                <a:solidFill>
                  <a:schemeClr val="accent6">
                    <a:lumMod val="40000"/>
                    <a:lumOff val="60000"/>
                  </a:schemeClr>
                </a:solidFill>
                <a:latin typeface="Helvetica" pitchFamily="2" charset="0"/>
              </a:rPr>
              <a:t>False Positive Rate (FPR)</a:t>
            </a:r>
            <a:r>
              <a:rPr lang="en-US" dirty="0">
                <a:solidFill>
                  <a:schemeClr val="accent6">
                    <a:lumMod val="40000"/>
                    <a:lumOff val="60000"/>
                  </a:schemeClr>
                </a:solidFill>
                <a:latin typeface="Helvetica" pitchFamily="2" charset="0"/>
              </a:rPr>
              <a:t> is the proportion of patients whom the model predicted would be readmitted, but were not. </a:t>
            </a:r>
          </a:p>
          <a:p>
            <a:pPr>
              <a:buClr>
                <a:schemeClr val="accent6">
                  <a:lumMod val="40000"/>
                  <a:lumOff val="60000"/>
                </a:schemeClr>
              </a:buClr>
            </a:pPr>
            <a:r>
              <a:rPr lang="en-US" dirty="0">
                <a:solidFill>
                  <a:schemeClr val="accent6">
                    <a:lumMod val="40000"/>
                    <a:lumOff val="60000"/>
                  </a:schemeClr>
                </a:solidFill>
                <a:latin typeface="Helvetica" pitchFamily="2" charset="0"/>
              </a:rPr>
              <a:t>ROC is the graphical representation of the balance between TPR and FPR at </a:t>
            </a:r>
            <a:r>
              <a:rPr lang="en-US" i="1" dirty="0">
                <a:solidFill>
                  <a:schemeClr val="accent6">
                    <a:lumMod val="40000"/>
                    <a:lumOff val="60000"/>
                  </a:schemeClr>
                </a:solidFill>
                <a:latin typeface="Helvetica" pitchFamily="2" charset="0"/>
              </a:rPr>
              <a:t>every</a:t>
            </a:r>
            <a:r>
              <a:rPr lang="en-US" dirty="0">
                <a:solidFill>
                  <a:schemeClr val="accent6">
                    <a:lumMod val="40000"/>
                    <a:lumOff val="60000"/>
                  </a:schemeClr>
                </a:solidFill>
                <a:latin typeface="Helvetica" pitchFamily="2" charset="0"/>
              </a:rPr>
              <a:t> possible decision boundary</a:t>
            </a:r>
          </a:p>
          <a:p>
            <a:pPr>
              <a:buClr>
                <a:schemeClr val="accent6">
                  <a:lumMod val="40000"/>
                  <a:lumOff val="60000"/>
                </a:schemeClr>
              </a:buClr>
            </a:pPr>
            <a:r>
              <a:rPr lang="en-US" dirty="0">
                <a:solidFill>
                  <a:schemeClr val="accent6">
                    <a:lumMod val="40000"/>
                    <a:lumOff val="60000"/>
                  </a:schemeClr>
                </a:solidFill>
                <a:latin typeface="Helvetica" pitchFamily="2" charset="0"/>
              </a:rPr>
              <a:t>AUC is a single number that can evaluate a model’s performance, regardless of the chosen decision boundary</a:t>
            </a:r>
          </a:p>
          <a:p>
            <a:pPr>
              <a:buClr>
                <a:schemeClr val="accent6">
                  <a:lumMod val="40000"/>
                  <a:lumOff val="60000"/>
                </a:schemeClr>
              </a:buClr>
            </a:pPr>
            <a:r>
              <a:rPr lang="en-US" dirty="0">
                <a:solidFill>
                  <a:schemeClr val="accent6">
                    <a:lumMod val="40000"/>
                    <a:lumOff val="60000"/>
                  </a:schemeClr>
                </a:solidFill>
                <a:latin typeface="Helvetica" pitchFamily="2" charset="0"/>
              </a:rPr>
              <a:t>If we were to choose a boundary of .7, readmittance probability above .7 is a readmission, everyone below is not</a:t>
            </a:r>
            <a:endParaRPr lang="en-US" dirty="0"/>
          </a:p>
        </p:txBody>
      </p:sp>
      <p:sp>
        <p:nvSpPr>
          <p:cNvPr id="4" name="Slide Number Placeholder 3"/>
          <p:cNvSpPr>
            <a:spLocks noGrp="1"/>
          </p:cNvSpPr>
          <p:nvPr>
            <p:ph type="sldNum" sz="quarter" idx="5"/>
          </p:nvPr>
        </p:nvSpPr>
        <p:spPr/>
        <p:txBody>
          <a:bodyPr/>
          <a:lstStyle/>
          <a:p>
            <a:fld id="{7302C7EF-EB62-2547-92E6-6E687C65E0FB}" type="slidenum">
              <a:rPr lang="en-US" smtClean="0"/>
              <a:t>18</a:t>
            </a:fld>
            <a:endParaRPr lang="en-US"/>
          </a:p>
        </p:txBody>
      </p:sp>
    </p:spTree>
    <p:extLst>
      <p:ext uri="{BB962C8B-B14F-4D97-AF65-F5344CB8AC3E}">
        <p14:creationId xmlns:p14="http://schemas.microsoft.com/office/powerpoint/2010/main" val="25045871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After cleaning the text and splitting them into tokens, we converted the discharge summary text to numbers.</a:t>
            </a:r>
          </a:p>
          <a:p>
            <a:r>
              <a:rPr lang="en-US" sz="1200" b="1" i="0" kern="1200" dirty="0">
                <a:solidFill>
                  <a:schemeClr val="tx1"/>
                </a:solidFill>
                <a:effectLst/>
                <a:latin typeface="+mn-lt"/>
                <a:ea typeface="+mn-ea"/>
                <a:cs typeface="+mn-cs"/>
              </a:rPr>
              <a:t>Bag-of-Words Model (</a:t>
            </a:r>
            <a:r>
              <a:rPr lang="en-US" sz="1200" b="1" i="0" kern="1200" dirty="0" err="1">
                <a:solidFill>
                  <a:schemeClr val="tx1"/>
                </a:solidFill>
                <a:effectLst/>
                <a:latin typeface="+mn-lt"/>
                <a:ea typeface="+mn-ea"/>
                <a:cs typeface="+mn-cs"/>
              </a:rPr>
              <a:t>BoW</a:t>
            </a:r>
            <a:r>
              <a:rPr lang="en-US" sz="1200" b="1"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this project we will be utilizing the Bag-of-Words Model, or </a:t>
            </a:r>
            <a:r>
              <a:rPr lang="en-US" sz="1200" b="0" i="0" kern="1200" dirty="0" err="1">
                <a:solidFill>
                  <a:schemeClr val="tx1"/>
                </a:solidFill>
                <a:effectLst/>
                <a:latin typeface="+mn-lt"/>
                <a:ea typeface="+mn-ea"/>
                <a:cs typeface="+mn-cs"/>
              </a:rPr>
              <a:t>BoW</a:t>
            </a:r>
            <a:r>
              <a:rPr lang="en-US" sz="1200" b="0" i="0" kern="1200" dirty="0">
                <a:solidFill>
                  <a:schemeClr val="tx1"/>
                </a:solidFill>
                <a:effectLst/>
                <a:latin typeface="+mn-lt"/>
                <a:ea typeface="+mn-ea"/>
                <a:cs typeface="+mn-cs"/>
              </a:rPr>
              <a:t>. This model doesn’t focus about the order of words but focuses on the occurrence of words in a document or the degree to which they are present in encoded.</a:t>
            </a:r>
          </a:p>
          <a:p>
            <a:r>
              <a:rPr lang="en-US" sz="1200" b="1" i="0" kern="1200" dirty="0">
                <a:solidFill>
                  <a:schemeClr val="tx1"/>
                </a:solidFill>
                <a:effectLst/>
                <a:latin typeface="+mn-lt"/>
                <a:ea typeface="+mn-ea"/>
                <a:cs typeface="+mn-cs"/>
              </a:rPr>
              <a:t>Count Vectorizer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Count Vectorizer will be utilized to tokenize a collection of text documents, build a vocabulary of known words and also to encode new documents using that vocabulary. An encoded vector is returned with a length of the entire vocabulary and an integer count for the number of times each word appeared in the document. Here are the steps:</a:t>
            </a:r>
          </a:p>
          <a:p>
            <a:pPr lvl="1"/>
            <a:r>
              <a:rPr lang="en-US" sz="1200" b="0" i="0" kern="1200" dirty="0">
                <a:solidFill>
                  <a:schemeClr val="tx1"/>
                </a:solidFill>
                <a:effectLst/>
                <a:latin typeface="+mn-lt"/>
                <a:ea typeface="+mn-ea"/>
                <a:cs typeface="+mn-cs"/>
              </a:rPr>
              <a:t>Create an instance of the </a:t>
            </a:r>
            <a:r>
              <a:rPr lang="en-US" sz="1200" b="0" i="0" kern="1200" dirty="0" err="1">
                <a:solidFill>
                  <a:schemeClr val="tx1"/>
                </a:solidFill>
                <a:effectLst/>
                <a:latin typeface="+mn-lt"/>
                <a:ea typeface="+mn-ea"/>
                <a:cs typeface="+mn-cs"/>
              </a:rPr>
              <a:t>CountVectorizer</a:t>
            </a:r>
            <a:r>
              <a:rPr lang="en-US" sz="1200" b="0" i="0" kern="1200" dirty="0">
                <a:solidFill>
                  <a:schemeClr val="tx1"/>
                </a:solidFill>
                <a:effectLst/>
                <a:latin typeface="+mn-lt"/>
                <a:ea typeface="+mn-ea"/>
                <a:cs typeface="+mn-cs"/>
              </a:rPr>
              <a:t> class.</a:t>
            </a:r>
          </a:p>
          <a:p>
            <a:pPr lvl="1"/>
            <a:r>
              <a:rPr lang="en-US" sz="1200" b="0" i="0" kern="1200" dirty="0">
                <a:solidFill>
                  <a:schemeClr val="tx1"/>
                </a:solidFill>
                <a:effectLst/>
                <a:latin typeface="+mn-lt"/>
                <a:ea typeface="+mn-ea"/>
                <a:cs typeface="+mn-cs"/>
              </a:rPr>
              <a:t>vector = </a:t>
            </a:r>
            <a:r>
              <a:rPr lang="en-US" sz="1200" b="0" i="0" kern="1200" dirty="0" err="1">
                <a:solidFill>
                  <a:schemeClr val="tx1"/>
                </a:solidFill>
                <a:effectLst/>
                <a:latin typeface="+mn-lt"/>
                <a:ea typeface="+mn-ea"/>
                <a:cs typeface="+mn-cs"/>
              </a:rPr>
              <a:t>CountVectorizer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max_features</a:t>
            </a:r>
            <a:r>
              <a:rPr lang="en-US" sz="1200" b="0" i="0" kern="1200" dirty="0">
                <a:solidFill>
                  <a:schemeClr val="tx1"/>
                </a:solidFill>
                <a:effectLst/>
                <a:latin typeface="+mn-lt"/>
                <a:ea typeface="+mn-ea"/>
                <a:cs typeface="+mn-cs"/>
              </a:rPr>
              <a:t> = 3000, tokenizer = </a:t>
            </a:r>
            <a:r>
              <a:rPr lang="en-US" sz="1200" b="0" i="0" kern="1200" dirty="0" err="1">
                <a:solidFill>
                  <a:schemeClr val="tx1"/>
                </a:solidFill>
                <a:effectLst/>
                <a:latin typeface="+mn-lt"/>
                <a:ea typeface="+mn-ea"/>
                <a:cs typeface="+mn-cs"/>
              </a:rPr>
              <a:t>clean_tokenize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stop_words</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stop_words</a:t>
            </a:r>
            <a:r>
              <a:rPr lang="en-US" sz="1200" b="0" i="0" kern="1200" dirty="0">
                <a:solidFill>
                  <a:schemeClr val="tx1"/>
                </a:solidFill>
                <a:effectLst/>
                <a:latin typeface="+mn-lt"/>
                <a:ea typeface="+mn-ea"/>
                <a:cs typeface="+mn-cs"/>
              </a:rPr>
              <a:t>) </a:t>
            </a:r>
          </a:p>
          <a:p>
            <a:pPr lvl="1"/>
            <a:r>
              <a:rPr lang="en-US" sz="1200" b="0" i="0" kern="1200" dirty="0">
                <a:solidFill>
                  <a:schemeClr val="tx1"/>
                </a:solidFill>
                <a:effectLst/>
                <a:latin typeface="+mn-lt"/>
                <a:ea typeface="+mn-ea"/>
                <a:cs typeface="+mn-cs"/>
              </a:rPr>
              <a:t>Call the fit() function in order to learn a vocabulary from one or more documents.</a:t>
            </a:r>
          </a:p>
          <a:p>
            <a:pPr lvl="1"/>
            <a:r>
              <a:rPr lang="en-US" sz="1200" b="0" i="0" kern="1200" dirty="0" err="1">
                <a:solidFill>
                  <a:schemeClr val="tx1"/>
                </a:solidFill>
                <a:effectLst/>
                <a:latin typeface="+mn-lt"/>
                <a:ea typeface="+mn-ea"/>
                <a:cs typeface="+mn-cs"/>
              </a:rPr>
              <a:t>vector.fit</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df_train.TEXT.values</a:t>
            </a:r>
            <a:r>
              <a:rPr lang="en-US" sz="1200" b="0" i="0" kern="1200" dirty="0">
                <a:solidFill>
                  <a:schemeClr val="tx1"/>
                </a:solidFill>
                <a:effectLst/>
                <a:latin typeface="+mn-lt"/>
                <a:ea typeface="+mn-ea"/>
                <a:cs typeface="+mn-cs"/>
              </a:rPr>
              <a:t>)</a:t>
            </a:r>
          </a:p>
          <a:p>
            <a:pPr lvl="1"/>
            <a:r>
              <a:rPr lang="en-US" sz="1200" b="0" i="0" kern="1200" dirty="0">
                <a:solidFill>
                  <a:schemeClr val="tx1"/>
                </a:solidFill>
                <a:effectLst/>
                <a:latin typeface="+mn-lt"/>
                <a:ea typeface="+mn-ea"/>
                <a:cs typeface="+mn-cs"/>
              </a:rPr>
              <a:t>Call the transform() function on one or more documents as needed to encode each as a vector.</a:t>
            </a:r>
          </a:p>
          <a:p>
            <a:pPr lvl="1"/>
            <a:r>
              <a:rPr lang="en-US" sz="1200" b="0" i="0" kern="1200" dirty="0" err="1">
                <a:solidFill>
                  <a:schemeClr val="tx1"/>
                </a:solidFill>
                <a:effectLst/>
                <a:latin typeface="+mn-lt"/>
                <a:ea typeface="+mn-ea"/>
                <a:cs typeface="+mn-cs"/>
              </a:rPr>
              <a:t>X_train_tf</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vect.transform</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df_train.TEXT.values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X_valid_tf</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vect.transform</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df_valid.TEXT.values</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TF-IDF - Term Frequency - Inverse Document Frequency</a:t>
            </a:r>
            <a:r>
              <a:rPr lang="en-US" sz="1200" b="0" i="0" kern="1200" dirty="0">
                <a:solidFill>
                  <a:schemeClr val="tx1"/>
                </a:solidFill>
                <a:effectLst/>
                <a:latin typeface="+mn-lt"/>
                <a:ea typeface="+mn-ea"/>
                <a:cs typeface="+mn-cs"/>
              </a:rPr>
              <a:t> - word frequency scores that try to highlight words that are more frequent in a documents but not across documents.</a:t>
            </a:r>
          </a:p>
          <a:p>
            <a:pPr lvl="1"/>
            <a:r>
              <a:rPr lang="en-US" sz="1200" b="0" i="0" kern="1200" dirty="0">
                <a:solidFill>
                  <a:schemeClr val="tx1"/>
                </a:solidFill>
                <a:effectLst/>
                <a:latin typeface="+mn-lt"/>
                <a:ea typeface="+mn-ea"/>
                <a:cs typeface="+mn-cs"/>
              </a:rPr>
              <a:t>Term Frequency: summarizes how often a given word appears within a document</a:t>
            </a:r>
          </a:p>
          <a:p>
            <a:pPr lvl="1"/>
            <a:r>
              <a:rPr lang="en-US" sz="1200" b="0" i="0" kern="1200" dirty="0">
                <a:solidFill>
                  <a:schemeClr val="tx1"/>
                </a:solidFill>
                <a:effectLst/>
                <a:latin typeface="+mn-lt"/>
                <a:ea typeface="+mn-ea"/>
                <a:cs typeface="+mn-cs"/>
              </a:rPr>
              <a:t>Inverse Document Frequency: downscales words that appear a lot across documents TF-IDF will tokenize documents, learn the vocabulary and inverse document frequency weightings, and also to encode new documents using that vocabulary</a:t>
            </a:r>
          </a:p>
          <a:p>
            <a:endParaRPr lang="en-US" dirty="0"/>
          </a:p>
        </p:txBody>
      </p:sp>
      <p:sp>
        <p:nvSpPr>
          <p:cNvPr id="4" name="Slide Number Placeholder 3"/>
          <p:cNvSpPr>
            <a:spLocks noGrp="1"/>
          </p:cNvSpPr>
          <p:nvPr>
            <p:ph type="sldNum" sz="quarter" idx="5"/>
          </p:nvPr>
        </p:nvSpPr>
        <p:spPr/>
        <p:txBody>
          <a:bodyPr/>
          <a:lstStyle/>
          <a:p>
            <a:fld id="{96E6A182-AF03-4CC8-94DC-C0726DF52A64}" type="slidenum">
              <a:rPr lang="en-US" smtClean="0"/>
              <a:t>19</a:t>
            </a:fld>
            <a:endParaRPr lang="en-US"/>
          </a:p>
        </p:txBody>
      </p:sp>
    </p:spTree>
    <p:extLst>
      <p:ext uri="{BB962C8B-B14F-4D97-AF65-F5344CB8AC3E}">
        <p14:creationId xmlns:p14="http://schemas.microsoft.com/office/powerpoint/2010/main" val="14937827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Model provides estimates of feature importance from a trained predictive model. Importance provides a score that indicates how useful or valuable each feature was in the construction of the boosted decision trees within the model.. The more an attribute is used to make key decisions with decision trees, the higher its relative importance. allowing attributes to be ranked and compared to each other.</a:t>
            </a:r>
            <a:endParaRPr lang="en-US" dirty="0"/>
          </a:p>
        </p:txBody>
      </p:sp>
      <p:sp>
        <p:nvSpPr>
          <p:cNvPr id="4" name="Slide Number Placeholder 3"/>
          <p:cNvSpPr>
            <a:spLocks noGrp="1"/>
          </p:cNvSpPr>
          <p:nvPr>
            <p:ph type="sldNum" sz="quarter" idx="5"/>
          </p:nvPr>
        </p:nvSpPr>
        <p:spPr/>
        <p:txBody>
          <a:bodyPr/>
          <a:lstStyle/>
          <a:p>
            <a:fld id="{7302C7EF-EB62-2547-92E6-6E687C65E0FB}" type="slidenum">
              <a:rPr lang="en-US" smtClean="0"/>
              <a:t>20</a:t>
            </a:fld>
            <a:endParaRPr lang="en-US"/>
          </a:p>
        </p:txBody>
      </p:sp>
    </p:spTree>
    <p:extLst>
      <p:ext uri="{BB962C8B-B14F-4D97-AF65-F5344CB8AC3E}">
        <p14:creationId xmlns:p14="http://schemas.microsoft.com/office/powerpoint/2010/main" val="17500193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https://towardsdatascience.com/methods-for-dealing-with-imbalanced-data-5b761be45a18</a:t>
            </a:r>
            <a:endParaRPr lang="en-US" dirty="0"/>
          </a:p>
          <a:p>
            <a:r>
              <a:rPr lang="en-US" sz="1200" b="1" i="0" kern="1200" dirty="0">
                <a:solidFill>
                  <a:schemeClr val="tx1"/>
                </a:solidFill>
                <a:effectLst/>
                <a:latin typeface="+mn-lt"/>
                <a:ea typeface="+mn-ea"/>
                <a:cs typeface="+mn-cs"/>
              </a:rPr>
              <a:t>Change the performance metric</a:t>
            </a:r>
          </a:p>
          <a:p>
            <a:r>
              <a:rPr lang="en-US" sz="1200" b="0" i="0" kern="1200" dirty="0">
                <a:solidFill>
                  <a:schemeClr val="tx1"/>
                </a:solidFill>
                <a:effectLst/>
                <a:latin typeface="+mn-lt"/>
                <a:ea typeface="+mn-ea"/>
                <a:cs typeface="+mn-cs"/>
              </a:rPr>
              <a:t>As we saw above, accuracy is not the best metric to use when evaluating imbalanced datasets as it can be very misleading. Metrics that can provide better insight include:</a:t>
            </a:r>
          </a:p>
          <a:p>
            <a:r>
              <a:rPr lang="en-US" sz="1200" b="1" i="0" kern="1200" dirty="0">
                <a:solidFill>
                  <a:schemeClr val="tx1"/>
                </a:solidFill>
                <a:effectLst/>
                <a:latin typeface="+mn-lt"/>
                <a:ea typeface="+mn-ea"/>
                <a:cs typeface="+mn-cs"/>
              </a:rPr>
              <a:t>Confusion Matrix:</a:t>
            </a:r>
            <a:r>
              <a:rPr lang="en-US" sz="1200" b="0" i="0" kern="1200" dirty="0">
                <a:solidFill>
                  <a:schemeClr val="tx1"/>
                </a:solidFill>
                <a:effectLst/>
                <a:latin typeface="+mn-lt"/>
                <a:ea typeface="+mn-ea"/>
                <a:cs typeface="+mn-cs"/>
              </a:rPr>
              <a:t> a table showing correct predictions and types of incorrect predictions.</a:t>
            </a:r>
          </a:p>
          <a:p>
            <a:r>
              <a:rPr lang="en-US" sz="1200" b="1" i="0" kern="1200" dirty="0">
                <a:solidFill>
                  <a:schemeClr val="tx1"/>
                </a:solidFill>
                <a:effectLst/>
                <a:latin typeface="+mn-lt"/>
                <a:ea typeface="+mn-ea"/>
                <a:cs typeface="+mn-cs"/>
              </a:rPr>
              <a:t>Precision: </a:t>
            </a:r>
            <a:r>
              <a:rPr lang="en-US" sz="1200" b="0" i="0" kern="1200" dirty="0">
                <a:solidFill>
                  <a:schemeClr val="tx1"/>
                </a:solidFill>
                <a:effectLst/>
                <a:latin typeface="+mn-lt"/>
                <a:ea typeface="+mn-ea"/>
                <a:cs typeface="+mn-cs"/>
              </a:rPr>
              <a:t>the number of true positives divided by all positive predictions. Precision is also called </a:t>
            </a:r>
            <a:r>
              <a:rPr lang="en-US" sz="1200" b="1" i="0" kern="1200" dirty="0">
                <a:solidFill>
                  <a:schemeClr val="tx1"/>
                </a:solidFill>
                <a:effectLst/>
                <a:latin typeface="+mn-lt"/>
                <a:ea typeface="+mn-ea"/>
                <a:cs typeface="+mn-cs"/>
              </a:rPr>
              <a:t>Positive Predictive Value. </a:t>
            </a:r>
            <a:r>
              <a:rPr lang="en-US" sz="1200" b="0" i="0" kern="1200" dirty="0">
                <a:solidFill>
                  <a:schemeClr val="tx1"/>
                </a:solidFill>
                <a:effectLst/>
                <a:latin typeface="+mn-lt"/>
                <a:ea typeface="+mn-ea"/>
                <a:cs typeface="+mn-cs"/>
              </a:rPr>
              <a:t>It is a measure of a classifier’s exactness. Low precision indicates a high number of false positives.</a:t>
            </a:r>
          </a:p>
          <a:p>
            <a:r>
              <a:rPr lang="en-US" sz="1200" b="1" i="0" kern="1200" dirty="0">
                <a:solidFill>
                  <a:schemeClr val="tx1"/>
                </a:solidFill>
                <a:effectLst/>
                <a:latin typeface="+mn-lt"/>
                <a:ea typeface="+mn-ea"/>
                <a:cs typeface="+mn-cs"/>
              </a:rPr>
              <a:t>Recall:</a:t>
            </a:r>
            <a:r>
              <a:rPr lang="en-US" sz="1200" b="0" i="0" kern="1200" dirty="0">
                <a:solidFill>
                  <a:schemeClr val="tx1"/>
                </a:solidFill>
                <a:effectLst/>
                <a:latin typeface="+mn-lt"/>
                <a:ea typeface="+mn-ea"/>
                <a:cs typeface="+mn-cs"/>
              </a:rPr>
              <a:t> the number of true positives divided by the number of positive values in the test data. Recall is also called </a:t>
            </a:r>
            <a:r>
              <a:rPr lang="en-US" sz="1200" b="1" i="0" kern="1200" dirty="0">
                <a:solidFill>
                  <a:schemeClr val="tx1"/>
                </a:solidFill>
                <a:effectLst/>
                <a:latin typeface="+mn-lt"/>
                <a:ea typeface="+mn-ea"/>
                <a:cs typeface="+mn-cs"/>
              </a:rPr>
              <a:t>Sensitivity or the True Positive Rate</a:t>
            </a:r>
            <a:r>
              <a:rPr lang="en-US" sz="1200" b="0" i="0" kern="1200" dirty="0">
                <a:solidFill>
                  <a:schemeClr val="tx1"/>
                </a:solidFill>
                <a:effectLst/>
                <a:latin typeface="+mn-lt"/>
                <a:ea typeface="+mn-ea"/>
                <a:cs typeface="+mn-cs"/>
              </a:rPr>
              <a:t>. It is a measure of a classifier’s completeness. </a:t>
            </a:r>
          </a:p>
          <a:p>
            <a:r>
              <a:rPr lang="en-US" sz="1200" b="0" i="0" kern="1200" dirty="0">
                <a:solidFill>
                  <a:schemeClr val="tx1"/>
                </a:solidFill>
                <a:effectLst/>
                <a:latin typeface="+mn-lt"/>
                <a:ea typeface="+mn-ea"/>
                <a:cs typeface="+mn-cs"/>
              </a:rPr>
              <a:t>Low recall indicates a high number of false negatives.</a:t>
            </a:r>
          </a:p>
          <a:p>
            <a:r>
              <a:rPr lang="en-US" sz="1200" b="1" i="0" kern="1200" dirty="0">
                <a:solidFill>
                  <a:schemeClr val="tx1"/>
                </a:solidFill>
                <a:effectLst/>
                <a:latin typeface="+mn-lt"/>
                <a:ea typeface="+mn-ea"/>
                <a:cs typeface="+mn-cs"/>
              </a:rPr>
              <a:t>F1: Score:</a:t>
            </a:r>
            <a:r>
              <a:rPr lang="en-US" sz="1200" b="0" i="0" kern="1200" dirty="0">
                <a:solidFill>
                  <a:schemeClr val="tx1"/>
                </a:solidFill>
                <a:effectLst/>
                <a:latin typeface="+mn-lt"/>
                <a:ea typeface="+mn-ea"/>
                <a:cs typeface="+mn-cs"/>
              </a:rPr>
              <a:t> the weighted average of precision and recall.</a:t>
            </a:r>
          </a:p>
          <a:p>
            <a:r>
              <a:rPr lang="en-US" sz="1200" b="0" i="0" kern="1200" dirty="0">
                <a:solidFill>
                  <a:schemeClr val="tx1"/>
                </a:solidFill>
                <a:effectLst/>
                <a:latin typeface="+mn-lt"/>
                <a:ea typeface="+mn-ea"/>
                <a:cs typeface="+mn-cs"/>
              </a:rPr>
              <a:t>Let’s see what happens when we apply these F1 and recall scores to our logistic regression from above.</a:t>
            </a:r>
          </a:p>
          <a:p>
            <a:r>
              <a:rPr lang="en-US" sz="1200" b="0" i="0" kern="1200" dirty="0">
                <a:solidFill>
                  <a:schemeClr val="tx1"/>
                </a:solidFill>
                <a:effectLst/>
                <a:latin typeface="+mn-lt"/>
                <a:ea typeface="+mn-ea"/>
                <a:cs typeface="+mn-cs"/>
              </a:rPr>
              <a:t>These scores don’t look quite so impressive. Let’s see what other methods we might try to improve our new metrics.</a:t>
            </a:r>
          </a:p>
          <a:p>
            <a:r>
              <a:rPr lang="en-US" sz="1200" b="1" i="0" kern="1200" dirty="0">
                <a:solidFill>
                  <a:schemeClr val="tx1"/>
                </a:solidFill>
                <a:effectLst/>
                <a:latin typeface="+mn-lt"/>
                <a:ea typeface="+mn-ea"/>
                <a:cs typeface="+mn-cs"/>
              </a:rPr>
              <a:t>Change the algorithm</a:t>
            </a:r>
          </a:p>
          <a:p>
            <a:r>
              <a:rPr lang="en-US" sz="1200" b="0" i="0" kern="1200" dirty="0">
                <a:solidFill>
                  <a:schemeClr val="tx1"/>
                </a:solidFill>
                <a:effectLst/>
                <a:latin typeface="+mn-lt"/>
                <a:ea typeface="+mn-ea"/>
                <a:cs typeface="+mn-cs"/>
              </a:rPr>
              <a:t>While in every machine learning problem, it’s a good rule of thumb to try a variety of algorithms, it can be especially beneficial with imbalanced datasets. Decision trees frequently perform well on imbalanced data. They work by learning a hierarchy of if/else questions and this can force both classes to be addressed.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One of the major issues that novice users fall into when dealing with unbalanced datasets relates to the metrics used to evaluate their model. </a:t>
            </a:r>
          </a:p>
          <a:p>
            <a:r>
              <a:rPr lang="en-US" sz="1200" b="0" i="0" kern="1200" dirty="0">
                <a:solidFill>
                  <a:schemeClr val="tx1"/>
                </a:solidFill>
                <a:effectLst/>
                <a:latin typeface="+mn-lt"/>
                <a:ea typeface="+mn-ea"/>
                <a:cs typeface="+mn-cs"/>
              </a:rPr>
              <a:t>Using simpler metrics like </a:t>
            </a:r>
            <a:r>
              <a:rPr lang="en-US" dirty="0" err="1"/>
              <a:t>accuracy_score</a:t>
            </a:r>
            <a:r>
              <a:rPr lang="en-US" sz="1200" b="0" i="0" kern="1200" dirty="0">
                <a:solidFill>
                  <a:schemeClr val="tx1"/>
                </a:solidFill>
                <a:effectLst/>
                <a:latin typeface="+mn-lt"/>
                <a:ea typeface="+mn-ea"/>
                <a:cs typeface="+mn-cs"/>
              </a:rPr>
              <a:t> can be misleading. These scores don’t look quite so impressive. Let’s see what other methods we might try to improve our new metrics.</a:t>
            </a:r>
          </a:p>
          <a:p>
            <a:endParaRPr lang="en-US" dirty="0"/>
          </a:p>
        </p:txBody>
      </p:sp>
      <p:sp>
        <p:nvSpPr>
          <p:cNvPr id="4" name="Slide Number Placeholder 3"/>
          <p:cNvSpPr>
            <a:spLocks noGrp="1"/>
          </p:cNvSpPr>
          <p:nvPr>
            <p:ph type="sldNum" sz="quarter" idx="5"/>
          </p:nvPr>
        </p:nvSpPr>
        <p:spPr/>
        <p:txBody>
          <a:bodyPr/>
          <a:lstStyle/>
          <a:p>
            <a:fld id="{96E6A182-AF03-4CC8-94DC-C0726DF52A64}" type="slidenum">
              <a:rPr lang="en-US" smtClean="0"/>
              <a:t>21</a:t>
            </a:fld>
            <a:endParaRPr lang="en-US"/>
          </a:p>
        </p:txBody>
      </p:sp>
    </p:spTree>
    <p:extLst>
      <p:ext uri="{BB962C8B-B14F-4D97-AF65-F5344CB8AC3E}">
        <p14:creationId xmlns:p14="http://schemas.microsoft.com/office/powerpoint/2010/main" val="3675888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Medical literature refers to hospital readmission as and often avoidable</a:t>
            </a:r>
          </a:p>
          <a:p>
            <a:endParaRPr lang="en-US" dirty="0"/>
          </a:p>
        </p:txBody>
      </p:sp>
      <p:sp>
        <p:nvSpPr>
          <p:cNvPr id="4" name="Slide Number Placeholder 3"/>
          <p:cNvSpPr>
            <a:spLocks noGrp="1"/>
          </p:cNvSpPr>
          <p:nvPr>
            <p:ph type="sldNum" sz="quarter" idx="5"/>
          </p:nvPr>
        </p:nvSpPr>
        <p:spPr/>
        <p:txBody>
          <a:bodyPr/>
          <a:lstStyle/>
          <a:p>
            <a:fld id="{7302C7EF-EB62-2547-92E6-6E687C65E0FB}" type="slidenum">
              <a:rPr lang="en-US" smtClean="0"/>
              <a:t>2</a:t>
            </a:fld>
            <a:endParaRPr lang="en-US"/>
          </a:p>
        </p:txBody>
      </p:sp>
    </p:spTree>
    <p:extLst>
      <p:ext uri="{BB962C8B-B14F-4D97-AF65-F5344CB8AC3E}">
        <p14:creationId xmlns:p14="http://schemas.microsoft.com/office/powerpoint/2010/main" val="19828067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https://www.ncbi.nlm.nih.gov/pmc/articles/PMC5510858/</a:t>
            </a:r>
            <a:endParaRPr lang="en-US" dirty="0"/>
          </a:p>
        </p:txBody>
      </p:sp>
      <p:sp>
        <p:nvSpPr>
          <p:cNvPr id="4" name="Slide Number Placeholder 3"/>
          <p:cNvSpPr>
            <a:spLocks noGrp="1"/>
          </p:cNvSpPr>
          <p:nvPr>
            <p:ph type="sldNum" sz="quarter" idx="5"/>
          </p:nvPr>
        </p:nvSpPr>
        <p:spPr/>
        <p:txBody>
          <a:bodyPr/>
          <a:lstStyle/>
          <a:p>
            <a:fld id="{96E6A182-AF03-4CC8-94DC-C0726DF52A64}" type="slidenum">
              <a:rPr lang="en-US" smtClean="0"/>
              <a:t>22</a:t>
            </a:fld>
            <a:endParaRPr lang="en-US"/>
          </a:p>
        </p:txBody>
      </p:sp>
    </p:spTree>
    <p:extLst>
      <p:ext uri="{BB962C8B-B14F-4D97-AF65-F5344CB8AC3E}">
        <p14:creationId xmlns:p14="http://schemas.microsoft.com/office/powerpoint/2010/main" val="5755233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Predicting hospital readmissions based on unstructured data opens many opportunities in predictive analytics where a vast amount of untapped data could be utilized to improve outcomes for the patients, lower healthcare cost while providing quality care.</a:t>
            </a:r>
          </a:p>
        </p:txBody>
      </p:sp>
      <p:sp>
        <p:nvSpPr>
          <p:cNvPr id="4" name="Slide Number Placeholder 3"/>
          <p:cNvSpPr>
            <a:spLocks noGrp="1"/>
          </p:cNvSpPr>
          <p:nvPr>
            <p:ph type="sldNum" sz="quarter" idx="5"/>
          </p:nvPr>
        </p:nvSpPr>
        <p:spPr/>
        <p:txBody>
          <a:bodyPr/>
          <a:lstStyle/>
          <a:p>
            <a:fld id="{96E6A182-AF03-4CC8-94DC-C0726DF52A64}" type="slidenum">
              <a:rPr lang="en-US" smtClean="0"/>
              <a:t>23</a:t>
            </a:fld>
            <a:endParaRPr lang="en-US"/>
          </a:p>
        </p:txBody>
      </p:sp>
    </p:spTree>
    <p:extLst>
      <p:ext uri="{BB962C8B-B14F-4D97-AF65-F5344CB8AC3E}">
        <p14:creationId xmlns:p14="http://schemas.microsoft.com/office/powerpoint/2010/main" val="2436395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Hospital readmissions are costly and studies show that </a:t>
            </a:r>
            <a:r>
              <a:rPr lang="en-US" dirty="0" err="1"/>
              <a:t>pt</a:t>
            </a:r>
            <a:r>
              <a:rPr lang="en-US" dirty="0"/>
              <a:t> that are readmitted increases their risk for </a:t>
            </a:r>
            <a:r>
              <a:rPr lang="en-US" dirty="0" err="1"/>
              <a:t>pt</a:t>
            </a:r>
            <a:r>
              <a:rPr lang="en-US" dirty="0"/>
              <a:t> mortality, and exposure to hospital /nosocomial infections.</a:t>
            </a:r>
          </a:p>
          <a:p>
            <a:r>
              <a:rPr lang="en-US" dirty="0"/>
              <a:t>It is </a:t>
            </a:r>
          </a:p>
        </p:txBody>
      </p:sp>
      <p:sp>
        <p:nvSpPr>
          <p:cNvPr id="4" name="Slide Number Placeholder 3"/>
          <p:cNvSpPr>
            <a:spLocks noGrp="1"/>
          </p:cNvSpPr>
          <p:nvPr>
            <p:ph type="sldNum" sz="quarter" idx="5"/>
          </p:nvPr>
        </p:nvSpPr>
        <p:spPr/>
        <p:txBody>
          <a:bodyPr/>
          <a:lstStyle/>
          <a:p>
            <a:fld id="{7302C7EF-EB62-2547-92E6-6E687C65E0FB}" type="slidenum">
              <a:rPr lang="en-US" smtClean="0"/>
              <a:t>3</a:t>
            </a:fld>
            <a:endParaRPr lang="en-US"/>
          </a:p>
        </p:txBody>
      </p:sp>
    </p:spTree>
    <p:extLst>
      <p:ext uri="{BB962C8B-B14F-4D97-AF65-F5344CB8AC3E}">
        <p14:creationId xmlns:p14="http://schemas.microsoft.com/office/powerpoint/2010/main" val="1958182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02C7EF-EB62-2547-92E6-6E687C65E0FB}" type="slidenum">
              <a:rPr lang="en-US" smtClean="0"/>
              <a:t>4</a:t>
            </a:fld>
            <a:endParaRPr lang="en-US"/>
          </a:p>
        </p:txBody>
      </p:sp>
    </p:spTree>
    <p:extLst>
      <p:ext uri="{BB962C8B-B14F-4D97-AF65-F5344CB8AC3E}">
        <p14:creationId xmlns:p14="http://schemas.microsoft.com/office/powerpoint/2010/main" val="1276313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aim to optimally predict 30-day, all-cause hospital readmissions, which occur when a patient is readmitted to an inpatient hospital for any reason within 30 days of a prior inpatient discharge</a:t>
            </a:r>
          </a:p>
        </p:txBody>
      </p:sp>
      <p:sp>
        <p:nvSpPr>
          <p:cNvPr id="4" name="Slide Number Placeholder 3"/>
          <p:cNvSpPr>
            <a:spLocks noGrp="1"/>
          </p:cNvSpPr>
          <p:nvPr>
            <p:ph type="sldNum" sz="quarter" idx="5"/>
          </p:nvPr>
        </p:nvSpPr>
        <p:spPr/>
        <p:txBody>
          <a:bodyPr/>
          <a:lstStyle/>
          <a:p>
            <a:fld id="{7302C7EF-EB62-2547-92E6-6E687C65E0FB}" type="slidenum">
              <a:rPr lang="en-US" smtClean="0"/>
              <a:t>5</a:t>
            </a:fld>
            <a:endParaRPr lang="en-US"/>
          </a:p>
        </p:txBody>
      </p:sp>
    </p:spTree>
    <p:extLst>
      <p:ext uri="{BB962C8B-B14F-4D97-AF65-F5344CB8AC3E}">
        <p14:creationId xmlns:p14="http://schemas.microsoft.com/office/powerpoint/2010/main" val="1003857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are going to. Use the framework as the problem solving methodology </a:t>
            </a:r>
          </a:p>
          <a:p>
            <a:endParaRPr lang="en-US" dirty="0"/>
          </a:p>
        </p:txBody>
      </p:sp>
      <p:sp>
        <p:nvSpPr>
          <p:cNvPr id="4" name="Slide Number Placeholder 3"/>
          <p:cNvSpPr>
            <a:spLocks noGrp="1"/>
          </p:cNvSpPr>
          <p:nvPr>
            <p:ph type="sldNum" sz="quarter" idx="5"/>
          </p:nvPr>
        </p:nvSpPr>
        <p:spPr/>
        <p:txBody>
          <a:bodyPr/>
          <a:lstStyle/>
          <a:p>
            <a:fld id="{7302C7EF-EB62-2547-92E6-6E687C65E0FB}" type="slidenum">
              <a:rPr lang="en-US" smtClean="0"/>
              <a:t>6</a:t>
            </a:fld>
            <a:endParaRPr lang="en-US"/>
          </a:p>
        </p:txBody>
      </p:sp>
    </p:spTree>
    <p:extLst>
      <p:ext uri="{BB962C8B-B14F-4D97-AF65-F5344CB8AC3E}">
        <p14:creationId xmlns:p14="http://schemas.microsoft.com/office/powerpoint/2010/main" val="3132731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Data source is from MIMIC-III (‘Medical Information Mart for Intensive Care’) is a large, single-center database comprising information relating to patients admitted to critical care units at a large tertiary care hospital. Data includes vital signs, medications, laboratory measurements, observations and notes charted by care providers, fluid balance, procedure codes, diagnostic codes, imaging reports, hospital length of stay, survival data, and more. This contains real patient that were de-identified but still needs protection &amp; privacy safeguards thus the need for completion of some courses including HIPPA privacy.</a:t>
            </a:r>
            <a:endParaRPr lang="en-US" dirty="0"/>
          </a:p>
        </p:txBody>
      </p:sp>
      <p:sp>
        <p:nvSpPr>
          <p:cNvPr id="4" name="Slide Number Placeholder 3"/>
          <p:cNvSpPr>
            <a:spLocks noGrp="1"/>
          </p:cNvSpPr>
          <p:nvPr>
            <p:ph type="sldNum" sz="quarter" idx="5"/>
          </p:nvPr>
        </p:nvSpPr>
        <p:spPr/>
        <p:txBody>
          <a:bodyPr/>
          <a:lstStyle/>
          <a:p>
            <a:fld id="{7302C7EF-EB62-2547-92E6-6E687C65E0FB}" type="slidenum">
              <a:rPr lang="en-US" smtClean="0"/>
              <a:t>7</a:t>
            </a:fld>
            <a:endParaRPr lang="en-US"/>
          </a:p>
        </p:txBody>
      </p:sp>
    </p:spTree>
    <p:extLst>
      <p:ext uri="{BB962C8B-B14F-4D97-AF65-F5344CB8AC3E}">
        <p14:creationId xmlns:p14="http://schemas.microsoft.com/office/powerpoint/2010/main" val="2476269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Medical big data refers to large-scale data that is difficult to handle with existing database management systems in a digitalized healthcare environment including medical centers, wearable devices, and social medias. The medical data, which are exploding exponentially, also include large volume of structured and unstructured data as other domains [</a:t>
            </a:r>
            <a:r>
              <a:rPr lang="en-US" sz="1200" b="0" i="0" kern="1200" dirty="0">
                <a:solidFill>
                  <a:schemeClr val="tx1"/>
                </a:solidFill>
                <a:effectLst/>
                <a:latin typeface="+mn-lt"/>
                <a:ea typeface="+mn-ea"/>
                <a:cs typeface="+mn-cs"/>
                <a:hlinkClick r:id="rId3"/>
              </a:rPr>
              <a:t>1</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 big problem of healthcare fields is that about 80% of medical data remains unstructured and untapped after it is created (e.g., text, image, signal, etc.) [</a:t>
            </a:r>
            <a:r>
              <a:rPr lang="en-US" sz="1200" b="0" i="0" kern="1200" dirty="0">
                <a:solidFill>
                  <a:schemeClr val="tx1"/>
                </a:solidFill>
                <a:effectLst/>
                <a:latin typeface="+mn-lt"/>
                <a:ea typeface="+mn-ea"/>
                <a:cs typeface="+mn-cs"/>
                <a:hlinkClick r:id="rId4"/>
              </a:rPr>
              <a:t>2</a:t>
            </a:r>
            <a:r>
              <a:rPr lang="en-US" sz="1200" b="0" i="0" kern="1200" dirty="0">
                <a:solidFill>
                  <a:schemeClr val="tx1"/>
                </a:solidFill>
                <a:effectLst/>
                <a:latin typeface="+mn-lt"/>
                <a:ea typeface="+mn-ea"/>
                <a:cs typeface="+mn-cs"/>
              </a:rPr>
              <a:t>]. Since it is hard to handle this type of data for Electronic Medical Record or most hospital information system, it tends to be ignored, unsaved, or abandoned in most medical centers for a long time [</a:t>
            </a:r>
            <a:r>
              <a:rPr lang="en-US" sz="1200" b="0" i="0" kern="1200" dirty="0">
                <a:solidFill>
                  <a:schemeClr val="tx1"/>
                </a:solidFill>
                <a:effectLst/>
                <a:latin typeface="+mn-lt"/>
                <a:ea typeface="+mn-ea"/>
                <a:cs typeface="+mn-cs"/>
                <a:hlinkClick r:id="rId5"/>
              </a:rPr>
              <a:t>3</a:t>
            </a:r>
            <a:r>
              <a:rPr lang="en-US" sz="1200" b="0" i="0" kern="1200" dirty="0">
                <a:solidFill>
                  <a:schemeClr val="tx1"/>
                </a:solidFill>
                <a:effectLst/>
                <a:latin typeface="+mn-lt"/>
                <a:ea typeface="+mn-ea"/>
                <a:cs typeface="+mn-cs"/>
              </a:rPr>
              <a:t>]. Although a lot of data are still created in many hospitals, it is hard to be connected with medical big data research and artificial intelligence industry in healthcare. Therefore, we need to manage those unmanaged unstructured big data in healthcare systems before mentioning development of medical artificial intelligence which is currently based on machine learning technology.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Medical data are exploding exponentially. Consist of both structured &amp; unstructured data= clinical data use is limited to the structured information. </a:t>
            </a:r>
          </a:p>
          <a:p>
            <a:r>
              <a:rPr lang="en-US" sz="1200" b="0" i="0" kern="1200" dirty="0">
                <a:solidFill>
                  <a:schemeClr val="tx1"/>
                </a:solidFill>
                <a:effectLst/>
                <a:latin typeface="+mn-lt"/>
                <a:ea typeface="+mn-ea"/>
                <a:cs typeface="+mn-cs"/>
              </a:rPr>
              <a:t> about 80% of medical data remains unstructured and untapped after it is created . (text/ documents, images, information from wearable devices.</a:t>
            </a:r>
          </a:p>
          <a:p>
            <a:r>
              <a:rPr lang="en-US" sz="1200" b="0" i="0" kern="1200" dirty="0">
                <a:solidFill>
                  <a:schemeClr val="tx1"/>
                </a:solidFill>
                <a:effectLst/>
                <a:latin typeface="+mn-lt"/>
                <a:ea typeface="+mn-ea"/>
                <a:cs typeface="+mn-cs"/>
              </a:rPr>
              <a:t>we need to manage those unmanaged unstructured big data </a:t>
            </a:r>
          </a:p>
          <a:p>
            <a:r>
              <a:rPr lang="en-US" dirty="0"/>
              <a:t>Barriers to healthcare data:</a:t>
            </a:r>
          </a:p>
          <a:p>
            <a:pPr marL="171450" indent="-171450">
              <a:buFont typeface="Arial" panose="020B0604020202020204" pitchFamily="34" charset="0"/>
              <a:buChar char="•"/>
            </a:pPr>
            <a:r>
              <a:rPr lang="en-US" dirty="0">
                <a:effectLst/>
              </a:rPr>
              <a:t>patient protection</a:t>
            </a:r>
          </a:p>
          <a:p>
            <a:pPr marL="171450" indent="-171450">
              <a:buFont typeface="Arial" panose="020B0604020202020204" pitchFamily="34" charset="0"/>
              <a:buChar char="•"/>
            </a:pPr>
            <a:r>
              <a:rPr lang="en-US" dirty="0">
                <a:effectLst/>
              </a:rPr>
              <a:t>* data quality</a:t>
            </a:r>
          </a:p>
          <a:p>
            <a:pPr marL="171450" indent="-171450">
              <a:buFont typeface="Arial" panose="020B0604020202020204" pitchFamily="34" charset="0"/>
              <a:buChar char="•"/>
            </a:pPr>
            <a:r>
              <a:rPr lang="en-US" dirty="0">
                <a:effectLst/>
              </a:rPr>
              <a:t>* cost(monetary, </a:t>
            </a:r>
            <a:r>
              <a:rPr lang="en-US" dirty="0" err="1">
                <a:effectLst/>
              </a:rPr>
              <a:t>time,resources</a:t>
            </a:r>
            <a:r>
              <a:rPr lang="en-US" dirty="0">
                <a:effectLst/>
              </a:rPr>
              <a:t>)</a:t>
            </a:r>
          </a:p>
          <a:p>
            <a:pPr marL="171450" indent="-171450">
              <a:buFont typeface="Arial" panose="020B0604020202020204" pitchFamily="34" charset="0"/>
              <a:buChar char="•"/>
            </a:pPr>
            <a:r>
              <a:rPr lang="en-US" dirty="0">
                <a:effectLst/>
              </a:rPr>
              <a:t>* transparency*</a:t>
            </a:r>
          </a:p>
          <a:p>
            <a:pPr marL="171450" indent="-171450">
              <a:buFont typeface="Arial" panose="020B0604020202020204" pitchFamily="34" charset="0"/>
              <a:buChar char="•"/>
            </a:pPr>
            <a:r>
              <a:rPr lang="en-US" dirty="0">
                <a:effectLst/>
              </a:rPr>
              <a:t> disparate rules across stakeholders</a:t>
            </a:r>
            <a:br>
              <a:rPr lang="en-US" dirty="0"/>
            </a:br>
            <a:endParaRPr lang="en-US" dirty="0"/>
          </a:p>
        </p:txBody>
      </p:sp>
      <p:sp>
        <p:nvSpPr>
          <p:cNvPr id="4" name="Slide Number Placeholder 3"/>
          <p:cNvSpPr>
            <a:spLocks noGrp="1"/>
          </p:cNvSpPr>
          <p:nvPr>
            <p:ph type="sldNum" sz="quarter" idx="5"/>
          </p:nvPr>
        </p:nvSpPr>
        <p:spPr/>
        <p:txBody>
          <a:bodyPr/>
          <a:lstStyle/>
          <a:p>
            <a:fld id="{7302C7EF-EB62-2547-92E6-6E687C65E0FB}" type="slidenum">
              <a:rPr lang="en-US" smtClean="0"/>
              <a:t>8</a:t>
            </a:fld>
            <a:endParaRPr lang="en-US"/>
          </a:p>
        </p:txBody>
      </p:sp>
    </p:spTree>
    <p:extLst>
      <p:ext uri="{BB962C8B-B14F-4D97-AF65-F5344CB8AC3E}">
        <p14:creationId xmlns:p14="http://schemas.microsoft.com/office/powerpoint/2010/main" val="1028732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a:solidFill>
                  <a:schemeClr val="tx1"/>
                </a:solidFill>
                <a:effectLst/>
                <a:latin typeface="+mn-lt"/>
                <a:ea typeface="+mn-ea"/>
                <a:cs typeface="+mn-cs"/>
              </a:rPr>
              <a:t>.</a:t>
            </a:r>
          </a:p>
          <a:p>
            <a:r>
              <a:rPr lang="en-US" sz="1600" b="0" i="0" kern="1200" dirty="0">
                <a:solidFill>
                  <a:schemeClr val="tx1"/>
                </a:solidFill>
                <a:effectLst/>
                <a:latin typeface="+mn-lt"/>
                <a:ea typeface="+mn-ea"/>
                <a:cs typeface="+mn-cs"/>
              </a:rPr>
              <a:t>More than 80 percent of a healthcare organization's data is unstructured, which complicates traditional data analysis. – meaning it cannot readily be collected and analyzed using standard methods.</a:t>
            </a:r>
          </a:p>
          <a:p>
            <a:r>
              <a:rPr lang="en-US" sz="1600" b="0" i="0" kern="1200" dirty="0">
                <a:solidFill>
                  <a:schemeClr val="tx1"/>
                </a:solidFill>
                <a:effectLst/>
                <a:latin typeface="+mn-lt"/>
                <a:ea typeface="+mn-ea"/>
                <a:cs typeface="+mn-cs"/>
              </a:rPr>
              <a:t> medical literature is doubling every five years,  healthcare organizations are drowning in data and are challenged to gain reliable, actionable insights from information. </a:t>
            </a:r>
          </a:p>
          <a:p>
            <a:r>
              <a:rPr lang="en-US" sz="1200" b="0" i="0" kern="1200" dirty="0">
                <a:solidFill>
                  <a:schemeClr val="tx1"/>
                </a:solidFill>
                <a:effectLst/>
                <a:latin typeface="+mn-lt"/>
                <a:ea typeface="+mn-ea"/>
                <a:cs typeface="+mn-cs"/>
              </a:rPr>
              <a:t>Many unstructured notes in the form of physician notes, discharge summaries, ,Nursing assessment, Radiology notes, result notes, physician history, etc. are generated daily by the multi-disciplinary healthcare workers</a:t>
            </a:r>
          </a:p>
          <a:p>
            <a:endParaRPr lang="en-US" sz="1200" b="0" i="0" kern="1200" dirty="0">
              <a:solidFill>
                <a:schemeClr val="tx1"/>
              </a:solidFill>
              <a:effectLst/>
              <a:latin typeface="+mn-lt"/>
              <a:ea typeface="+mn-ea"/>
              <a:cs typeface="+mn-cs"/>
            </a:endParaRPr>
          </a:p>
          <a:p>
            <a:r>
              <a:rPr lang="en-US" dirty="0">
                <a:hlinkClick r:id="rId3"/>
              </a:rPr>
              <a:t>https://www-03.ibm.com/press/us/en/pressrelease/42179.wss</a:t>
            </a:r>
            <a:endParaRPr lang="en-US" dirty="0"/>
          </a:p>
        </p:txBody>
      </p:sp>
      <p:sp>
        <p:nvSpPr>
          <p:cNvPr id="4" name="Slide Number Placeholder 3"/>
          <p:cNvSpPr>
            <a:spLocks noGrp="1"/>
          </p:cNvSpPr>
          <p:nvPr>
            <p:ph type="sldNum" sz="quarter" idx="5"/>
          </p:nvPr>
        </p:nvSpPr>
        <p:spPr/>
        <p:txBody>
          <a:bodyPr/>
          <a:lstStyle/>
          <a:p>
            <a:fld id="{7302C7EF-EB62-2547-92E6-6E687C65E0FB}" type="slidenum">
              <a:rPr lang="en-US" smtClean="0"/>
              <a:t>9</a:t>
            </a:fld>
            <a:endParaRPr lang="en-US"/>
          </a:p>
        </p:txBody>
      </p:sp>
    </p:spTree>
    <p:extLst>
      <p:ext uri="{BB962C8B-B14F-4D97-AF65-F5344CB8AC3E}">
        <p14:creationId xmlns:p14="http://schemas.microsoft.com/office/powerpoint/2010/main" val="20003224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7/26/20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8AE1E626-6EB7-4D9A-AD4A-B54D1684CAD1}" type="datetime1">
              <a:rPr lang="en-US" smtClean="0"/>
              <a:t>7/26/20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a:p>
        </p:txBody>
      </p:sp>
      <p:sp>
        <p:nvSpPr>
          <p:cNvPr id="9" name="Subtitle 8"/>
          <p:cNvSpPr>
            <a:spLocks noGrp="1"/>
          </p:cNvSpPr>
          <p:nvPr>
            <p:ph type="subTitle" idx="1"/>
          </p:nvPr>
        </p:nvSpPr>
        <p:spPr>
          <a:xfrm>
            <a:off x="562707" y="2320335"/>
            <a:ext cx="8534400" cy="1752600"/>
          </a:xfrm>
        </p:spPr>
        <p:txBody>
          <a:bodyPr/>
          <a:lstStyle>
            <a:lvl1pPr marL="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8" name="Title 7"/>
          <p:cNvSpPr>
            <a:spLocks noGrp="1"/>
          </p:cNvSpPr>
          <p:nvPr>
            <p:ph type="ctrTitle"/>
          </p:nvPr>
        </p:nvSpPr>
        <p:spPr>
          <a:xfrm>
            <a:off x="562707" y="288339"/>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lgn="l">
              <a:defRPr sz="4800" b="1" cap="all" baseline="0">
                <a:ln w="6350">
                  <a:noFill/>
                </a:ln>
                <a:solidFill>
                  <a:schemeClr val="accent2"/>
                </a:solidFill>
                <a:effectLst>
                  <a:outerShdw blurRad="127000" dist="200000" dir="2700000" algn="tl" rotWithShape="0">
                    <a:srgbClr val="000000">
                      <a:alpha val="30000"/>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1368612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D24A36-10EA-4DE5-9251-C62AA44714D2}" type="datetime1">
              <a:rPr lang="en-US" smtClean="0"/>
              <a:t>7/26/20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560831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E95A85-13CC-45EA-B1A6-5B8E77AB646B}" type="datetime1">
              <a:rPr lang="en-US" smtClean="0"/>
              <a:t>7/26/20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66400" y="6416676"/>
            <a:ext cx="1016000" cy="365125"/>
          </a:xfrm>
        </p:spPr>
        <p:txBody>
          <a:bodyPr/>
          <a:lstStyle/>
          <a:p>
            <a:fld id="{401CF334-2D5C-4859-84A6-CA7E6E43FAEB}" type="slidenum">
              <a:rPr lang="en-US" smtClean="0"/>
              <a:t>‹#›</a:t>
            </a:fld>
            <a:endParaRPr lang="en-US"/>
          </a:p>
        </p:txBody>
      </p:sp>
      <p:sp>
        <p:nvSpPr>
          <p:cNvPr id="8" name="Subtitle 8"/>
          <p:cNvSpPr>
            <a:spLocks noGrp="1"/>
          </p:cNvSpPr>
          <p:nvPr>
            <p:ph type="subTitle" idx="1"/>
          </p:nvPr>
        </p:nvSpPr>
        <p:spPr>
          <a:xfrm>
            <a:off x="562707" y="2320335"/>
            <a:ext cx="8534400" cy="1752600"/>
          </a:xfrm>
        </p:spPr>
        <p:txBody>
          <a:bodyPr/>
          <a:lstStyle>
            <a:lvl1pPr marL="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7" name="Title 7"/>
          <p:cNvSpPr>
            <a:spLocks noGrp="1"/>
          </p:cNvSpPr>
          <p:nvPr>
            <p:ph type="ctrTitle"/>
          </p:nvPr>
        </p:nvSpPr>
        <p:spPr>
          <a:xfrm>
            <a:off x="562707" y="288339"/>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lgn="l">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1356681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4B71815-F531-4787-BA2A-626422C133AD}" type="datetime1">
              <a:rPr lang="en-US" smtClean="0"/>
              <a:t>7/26/20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511185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56C4885B-3C5C-43BB-9862-47948E5DF551}" type="datetime1">
              <a:rPr lang="en-US" smtClean="0"/>
              <a:t>7/26/20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 name="Title 1"/>
          <p:cNvSpPr>
            <a:spLocks noGrp="1"/>
          </p:cNvSpPr>
          <p:nvPr>
            <p:ph type="title"/>
          </p:nvPr>
        </p:nvSpPr>
        <p:spPr>
          <a:xfrm>
            <a:off x="609600" y="273050"/>
            <a:ext cx="10972800" cy="1143000"/>
          </a:xfrm>
        </p:spPr>
        <p:txBody>
          <a:bodyPr anchor="ctr"/>
          <a:lstStyle>
            <a:lvl1pPr>
              <a:defRPr/>
            </a:lvl1pPr>
          </a:lstStyle>
          <a:p>
            <a:r>
              <a:rPr kumimoji="0" lang="en-US"/>
              <a:t>Click to edit Master title style</a:t>
            </a:r>
          </a:p>
        </p:txBody>
      </p:sp>
    </p:spTree>
    <p:extLst>
      <p:ext uri="{BB962C8B-B14F-4D97-AF65-F5344CB8AC3E}">
        <p14:creationId xmlns:p14="http://schemas.microsoft.com/office/powerpoint/2010/main" val="265069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703B6AF-AB61-4D8E-B7B7-705C5ACEBBCC}" type="datetime1">
              <a:rPr lang="en-US" smtClean="0"/>
              <a:t>7/26/20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259165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3EC9A-B094-4092-8061-75D86CB34931}" type="datetime1">
              <a:rPr lang="en-US" smtClean="0"/>
              <a:t>7/26/20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03024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4E1AEED-2323-4359-853E-316DF6600362}" type="datetime1">
              <a:rPr lang="en-US" smtClean="0"/>
              <a:t>7/26/20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1">
                <a:ln w="6350">
                  <a:noFill/>
                </a:ln>
                <a:solidFill>
                  <a:schemeClr val="accent2"/>
                </a:solidFill>
                <a:effectLst>
                  <a:outerShdw blurRad="38100" dist="38100" dir="2700000" algn="tl">
                    <a:srgbClr val="000000">
                      <a:alpha val="43137"/>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2772325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33AC2DF-F1FD-4724-A563-92BADFC82ECC}" type="datetime1">
              <a:rPr lang="en-US" smtClean="0"/>
              <a:t>7/26/20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3" name="Picture Placeholder 2"/>
          <p:cNvSpPr>
            <a:spLocks noGrp="1"/>
          </p:cNvSpPr>
          <p:nvPr>
            <p:ph type="pic" idx="1"/>
          </p:nvPr>
        </p:nvSpPr>
        <p:spPr>
          <a:xfrm>
            <a:off x="2438400" y="1831975"/>
            <a:ext cx="7315200" cy="3962400"/>
          </a:xfrm>
          <a:solidFill>
            <a:schemeClr val="bg2">
              <a:lumMod val="20000"/>
              <a:lumOff val="80000"/>
            </a:schemeClr>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marL="0" indent="0" algn="l" rtl="0" eaLnBrk="1" latinLnBrk="0" hangingPunct="1">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a:t>Click to edit Master title style</a:t>
            </a:r>
            <a:endParaRPr kumimoji="0" lang="en-US" dirty="0"/>
          </a:p>
        </p:txBody>
      </p:sp>
    </p:spTree>
    <p:extLst>
      <p:ext uri="{BB962C8B-B14F-4D97-AF65-F5344CB8AC3E}">
        <p14:creationId xmlns:p14="http://schemas.microsoft.com/office/powerpoint/2010/main" val="1567239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932EDF-E99E-4C68-AFCB-7A835B309D6D}" type="datetime1">
              <a:rPr lang="en-US" smtClean="0"/>
              <a:t>7/26/20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endParaRPr kumimoji="0" lang="en-US" dirty="0"/>
          </a:p>
        </p:txBody>
      </p:sp>
    </p:spTree>
    <p:extLst>
      <p:ext uri="{BB962C8B-B14F-4D97-AF65-F5344CB8AC3E}">
        <p14:creationId xmlns:p14="http://schemas.microsoft.com/office/powerpoint/2010/main" val="2260132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82D85F-A551-4C69-800A-8CFFA2306A88}" type="datetime1">
              <a:rPr lang="en-US" smtClean="0"/>
              <a:t>7/26/20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Tree>
    <p:extLst>
      <p:ext uri="{BB962C8B-B14F-4D97-AF65-F5344CB8AC3E}">
        <p14:creationId xmlns:p14="http://schemas.microsoft.com/office/powerpoint/2010/main" val="2967541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7/26/20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ltGray">
      <p:bgPr>
        <a:pattFill prst="pct25">
          <a:fgClr>
            <a:schemeClr val="accent1"/>
          </a:fgClr>
          <a:bgClr>
            <a:schemeClr val="bg1"/>
          </a:bgClr>
        </a:pattFill>
        <a:effectLst/>
      </p:bgPr>
    </p:bg>
    <p:spTree>
      <p:nvGrpSpPr>
        <p:cNvPr id="1" name=""/>
        <p:cNvGrpSpPr/>
        <p:nvPr/>
      </p:nvGrpSpPr>
      <p:grpSpPr>
        <a:xfrm>
          <a:off x="0" y="0"/>
          <a:ext cx="0" cy="0"/>
          <a:chOff x="0" y="0"/>
          <a:chExt cx="0" cy="0"/>
        </a:xfrm>
      </p:grpSpPr>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D20E2CF-D74B-4B51-899A-DCEA821C90C7}" type="datetime1">
              <a:rPr lang="en-US" smtClean="0"/>
              <a:t>7/26/20</a:t>
            </a:fld>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01CF334-2D5C-4859-84A6-CA7E6E43FAEB}" type="slidenum">
              <a:rPr lang="en-US" smtClean="0"/>
              <a:t>‹#›</a:t>
            </a:fld>
            <a:endParaRPr lang="en-US"/>
          </a:p>
        </p:txBody>
      </p:sp>
      <p:grpSp>
        <p:nvGrpSpPr>
          <p:cNvPr id="24" name="Group 18"/>
          <p:cNvGrpSpPr>
            <a:grpSpLocks/>
          </p:cNvGrpSpPr>
          <p:nvPr/>
        </p:nvGrpSpPr>
        <p:grpSpPr bwMode="auto">
          <a:xfrm>
            <a:off x="4263969" y="1960564"/>
            <a:ext cx="3762431" cy="4821237"/>
            <a:chOff x="1365" y="355"/>
            <a:chExt cx="3024" cy="3875"/>
          </a:xfrm>
          <a:solidFill>
            <a:schemeClr val="bg2">
              <a:lumMod val="50000"/>
              <a:alpha val="20000"/>
            </a:schemeClr>
          </a:solidFill>
        </p:grpSpPr>
        <p:sp>
          <p:nvSpPr>
            <p:cNvPr id="25" name="Freeform 2"/>
            <p:cNvSpPr>
              <a:spLocks/>
            </p:cNvSpPr>
            <p:nvPr/>
          </p:nvSpPr>
          <p:spPr bwMode="auto">
            <a:xfrm>
              <a:off x="2835" y="586"/>
              <a:ext cx="88" cy="1121"/>
            </a:xfrm>
            <a:custGeom>
              <a:avLst/>
              <a:gdLst>
                <a:gd name="T0" fmla="*/ 0 w 88"/>
                <a:gd name="T1" fmla="*/ 1120 h 1121"/>
                <a:gd name="T2" fmla="*/ 0 w 88"/>
                <a:gd name="T3" fmla="*/ 0 h 1121"/>
                <a:gd name="T4" fmla="*/ 87 w 88"/>
                <a:gd name="T5" fmla="*/ 0 h 1121"/>
                <a:gd name="T6" fmla="*/ 87 w 88"/>
                <a:gd name="T7" fmla="*/ 1085 h 1121"/>
                <a:gd name="T8" fmla="*/ 0 w 88"/>
                <a:gd name="T9" fmla="*/ 1120 h 1121"/>
              </a:gdLst>
              <a:ahLst/>
              <a:cxnLst>
                <a:cxn ang="0">
                  <a:pos x="T0" y="T1"/>
                </a:cxn>
                <a:cxn ang="0">
                  <a:pos x="T2" y="T3"/>
                </a:cxn>
                <a:cxn ang="0">
                  <a:pos x="T4" y="T5"/>
                </a:cxn>
                <a:cxn ang="0">
                  <a:pos x="T6" y="T7"/>
                </a:cxn>
                <a:cxn ang="0">
                  <a:pos x="T8" y="T9"/>
                </a:cxn>
              </a:cxnLst>
              <a:rect l="0" t="0" r="r" b="b"/>
              <a:pathLst>
                <a:path w="88" h="1121">
                  <a:moveTo>
                    <a:pt x="0" y="1120"/>
                  </a:moveTo>
                  <a:lnTo>
                    <a:pt x="0" y="0"/>
                  </a:lnTo>
                  <a:lnTo>
                    <a:pt x="87" y="0"/>
                  </a:lnTo>
                  <a:lnTo>
                    <a:pt x="87" y="1085"/>
                  </a:lnTo>
                  <a:lnTo>
                    <a:pt x="0" y="1120"/>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3"/>
            <p:cNvSpPr>
              <a:spLocks/>
            </p:cNvSpPr>
            <p:nvPr/>
          </p:nvSpPr>
          <p:spPr bwMode="auto">
            <a:xfrm>
              <a:off x="2834" y="1900"/>
              <a:ext cx="84" cy="363"/>
            </a:xfrm>
            <a:custGeom>
              <a:avLst/>
              <a:gdLst>
                <a:gd name="T0" fmla="*/ 0 w 84"/>
                <a:gd name="T1" fmla="*/ 29 h 363"/>
                <a:gd name="T2" fmla="*/ 83 w 84"/>
                <a:gd name="T3" fmla="*/ 0 h 363"/>
                <a:gd name="T4" fmla="*/ 74 w 84"/>
                <a:gd name="T5" fmla="*/ 329 h 363"/>
                <a:gd name="T6" fmla="*/ 0 w 84"/>
                <a:gd name="T7" fmla="*/ 362 h 363"/>
                <a:gd name="T8" fmla="*/ 0 w 84"/>
                <a:gd name="T9" fmla="*/ 29 h 363"/>
              </a:gdLst>
              <a:ahLst/>
              <a:cxnLst>
                <a:cxn ang="0">
                  <a:pos x="T0" y="T1"/>
                </a:cxn>
                <a:cxn ang="0">
                  <a:pos x="T2" y="T3"/>
                </a:cxn>
                <a:cxn ang="0">
                  <a:pos x="T4" y="T5"/>
                </a:cxn>
                <a:cxn ang="0">
                  <a:pos x="T6" y="T7"/>
                </a:cxn>
                <a:cxn ang="0">
                  <a:pos x="T8" y="T9"/>
                </a:cxn>
              </a:cxnLst>
              <a:rect l="0" t="0" r="r" b="b"/>
              <a:pathLst>
                <a:path w="84" h="363">
                  <a:moveTo>
                    <a:pt x="0" y="29"/>
                  </a:moveTo>
                  <a:lnTo>
                    <a:pt x="83" y="0"/>
                  </a:lnTo>
                  <a:lnTo>
                    <a:pt x="74" y="329"/>
                  </a:lnTo>
                  <a:lnTo>
                    <a:pt x="0" y="362"/>
                  </a:lnTo>
                  <a:lnTo>
                    <a:pt x="0" y="29"/>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4"/>
            <p:cNvSpPr>
              <a:spLocks/>
            </p:cNvSpPr>
            <p:nvPr/>
          </p:nvSpPr>
          <p:spPr bwMode="auto">
            <a:xfrm>
              <a:off x="2825" y="2493"/>
              <a:ext cx="84" cy="249"/>
            </a:xfrm>
            <a:custGeom>
              <a:avLst/>
              <a:gdLst>
                <a:gd name="T0" fmla="*/ 2 w 84"/>
                <a:gd name="T1" fmla="*/ 213 h 249"/>
                <a:gd name="T2" fmla="*/ 0 w 84"/>
                <a:gd name="T3" fmla="*/ 28 h 249"/>
                <a:gd name="T4" fmla="*/ 83 w 84"/>
                <a:gd name="T5" fmla="*/ 0 h 249"/>
                <a:gd name="T6" fmla="*/ 72 w 84"/>
                <a:gd name="T7" fmla="*/ 248 h 249"/>
                <a:gd name="T8" fmla="*/ 2 w 84"/>
                <a:gd name="T9" fmla="*/ 213 h 249"/>
              </a:gdLst>
              <a:ahLst/>
              <a:cxnLst>
                <a:cxn ang="0">
                  <a:pos x="T0" y="T1"/>
                </a:cxn>
                <a:cxn ang="0">
                  <a:pos x="T2" y="T3"/>
                </a:cxn>
                <a:cxn ang="0">
                  <a:pos x="T4" y="T5"/>
                </a:cxn>
                <a:cxn ang="0">
                  <a:pos x="T6" y="T7"/>
                </a:cxn>
                <a:cxn ang="0">
                  <a:pos x="T8" y="T9"/>
                </a:cxn>
              </a:cxnLst>
              <a:rect l="0" t="0" r="r" b="b"/>
              <a:pathLst>
                <a:path w="84" h="249">
                  <a:moveTo>
                    <a:pt x="2" y="213"/>
                  </a:moveTo>
                  <a:lnTo>
                    <a:pt x="0" y="28"/>
                  </a:lnTo>
                  <a:lnTo>
                    <a:pt x="83" y="0"/>
                  </a:lnTo>
                  <a:lnTo>
                    <a:pt x="72" y="248"/>
                  </a:lnTo>
                  <a:lnTo>
                    <a:pt x="2" y="213"/>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Freeform 5"/>
            <p:cNvSpPr>
              <a:spLocks/>
            </p:cNvSpPr>
            <p:nvPr/>
          </p:nvSpPr>
          <p:spPr bwMode="auto">
            <a:xfrm>
              <a:off x="2831" y="2965"/>
              <a:ext cx="52" cy="232"/>
            </a:xfrm>
            <a:custGeom>
              <a:avLst/>
              <a:gdLst>
                <a:gd name="T0" fmla="*/ 13 w 52"/>
                <a:gd name="T1" fmla="*/ 204 h 232"/>
                <a:gd name="T2" fmla="*/ 0 w 52"/>
                <a:gd name="T3" fmla="*/ 0 h 232"/>
                <a:gd name="T4" fmla="*/ 51 w 52"/>
                <a:gd name="T5" fmla="*/ 26 h 232"/>
                <a:gd name="T6" fmla="*/ 47 w 52"/>
                <a:gd name="T7" fmla="*/ 231 h 232"/>
                <a:gd name="T8" fmla="*/ 13 w 52"/>
                <a:gd name="T9" fmla="*/ 204 h 232"/>
              </a:gdLst>
              <a:ahLst/>
              <a:cxnLst>
                <a:cxn ang="0">
                  <a:pos x="T0" y="T1"/>
                </a:cxn>
                <a:cxn ang="0">
                  <a:pos x="T2" y="T3"/>
                </a:cxn>
                <a:cxn ang="0">
                  <a:pos x="T4" y="T5"/>
                </a:cxn>
                <a:cxn ang="0">
                  <a:pos x="T6" y="T7"/>
                </a:cxn>
                <a:cxn ang="0">
                  <a:pos x="T8" y="T9"/>
                </a:cxn>
              </a:cxnLst>
              <a:rect l="0" t="0" r="r" b="b"/>
              <a:pathLst>
                <a:path w="52" h="232">
                  <a:moveTo>
                    <a:pt x="13" y="204"/>
                  </a:moveTo>
                  <a:lnTo>
                    <a:pt x="0" y="0"/>
                  </a:lnTo>
                  <a:lnTo>
                    <a:pt x="51" y="26"/>
                  </a:lnTo>
                  <a:lnTo>
                    <a:pt x="47" y="231"/>
                  </a:lnTo>
                  <a:lnTo>
                    <a:pt x="13" y="204"/>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Freeform 6"/>
            <p:cNvSpPr>
              <a:spLocks/>
            </p:cNvSpPr>
            <p:nvPr/>
          </p:nvSpPr>
          <p:spPr bwMode="auto">
            <a:xfrm>
              <a:off x="2851" y="3354"/>
              <a:ext cx="36" cy="133"/>
            </a:xfrm>
            <a:custGeom>
              <a:avLst/>
              <a:gdLst>
                <a:gd name="T0" fmla="*/ 4 w 36"/>
                <a:gd name="T1" fmla="*/ 101 h 133"/>
                <a:gd name="T2" fmla="*/ 0 w 36"/>
                <a:gd name="T3" fmla="*/ 0 h 133"/>
                <a:gd name="T4" fmla="*/ 35 w 36"/>
                <a:gd name="T5" fmla="*/ 20 h 133"/>
                <a:gd name="T6" fmla="*/ 28 w 36"/>
                <a:gd name="T7" fmla="*/ 132 h 133"/>
                <a:gd name="T8" fmla="*/ 4 w 36"/>
                <a:gd name="T9" fmla="*/ 101 h 133"/>
              </a:gdLst>
              <a:ahLst/>
              <a:cxnLst>
                <a:cxn ang="0">
                  <a:pos x="T0" y="T1"/>
                </a:cxn>
                <a:cxn ang="0">
                  <a:pos x="T2" y="T3"/>
                </a:cxn>
                <a:cxn ang="0">
                  <a:pos x="T4" y="T5"/>
                </a:cxn>
                <a:cxn ang="0">
                  <a:pos x="T6" y="T7"/>
                </a:cxn>
                <a:cxn ang="0">
                  <a:pos x="T8" y="T9"/>
                </a:cxn>
              </a:cxnLst>
              <a:rect l="0" t="0" r="r" b="b"/>
              <a:pathLst>
                <a:path w="36" h="133">
                  <a:moveTo>
                    <a:pt x="4" y="101"/>
                  </a:moveTo>
                  <a:lnTo>
                    <a:pt x="0" y="0"/>
                  </a:lnTo>
                  <a:lnTo>
                    <a:pt x="35" y="20"/>
                  </a:lnTo>
                  <a:lnTo>
                    <a:pt x="28" y="132"/>
                  </a:lnTo>
                  <a:lnTo>
                    <a:pt x="4" y="10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Freeform 7"/>
            <p:cNvSpPr>
              <a:spLocks/>
            </p:cNvSpPr>
            <p:nvPr/>
          </p:nvSpPr>
          <p:spPr bwMode="auto">
            <a:xfrm>
              <a:off x="2851" y="3640"/>
              <a:ext cx="30" cy="590"/>
            </a:xfrm>
            <a:custGeom>
              <a:avLst/>
              <a:gdLst>
                <a:gd name="T0" fmla="*/ 15 w 30"/>
                <a:gd name="T1" fmla="*/ 589 h 590"/>
                <a:gd name="T2" fmla="*/ 0 w 30"/>
                <a:gd name="T3" fmla="*/ 0 h 590"/>
                <a:gd name="T4" fmla="*/ 29 w 30"/>
                <a:gd name="T5" fmla="*/ 37 h 590"/>
                <a:gd name="T6" fmla="*/ 15 w 30"/>
                <a:gd name="T7" fmla="*/ 589 h 590"/>
              </a:gdLst>
              <a:ahLst/>
              <a:cxnLst>
                <a:cxn ang="0">
                  <a:pos x="T0" y="T1"/>
                </a:cxn>
                <a:cxn ang="0">
                  <a:pos x="T2" y="T3"/>
                </a:cxn>
                <a:cxn ang="0">
                  <a:pos x="T4" y="T5"/>
                </a:cxn>
                <a:cxn ang="0">
                  <a:pos x="T6" y="T7"/>
                </a:cxn>
              </a:cxnLst>
              <a:rect l="0" t="0" r="r" b="b"/>
              <a:pathLst>
                <a:path w="30" h="590">
                  <a:moveTo>
                    <a:pt x="15" y="589"/>
                  </a:moveTo>
                  <a:lnTo>
                    <a:pt x="0" y="0"/>
                  </a:lnTo>
                  <a:lnTo>
                    <a:pt x="29" y="37"/>
                  </a:lnTo>
                  <a:lnTo>
                    <a:pt x="15" y="589"/>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Freeform 8"/>
            <p:cNvSpPr>
              <a:spLocks/>
            </p:cNvSpPr>
            <p:nvPr/>
          </p:nvSpPr>
          <p:spPr bwMode="auto">
            <a:xfrm>
              <a:off x="2600" y="3595"/>
              <a:ext cx="233" cy="130"/>
            </a:xfrm>
            <a:custGeom>
              <a:avLst/>
              <a:gdLst>
                <a:gd name="T0" fmla="*/ 0 w 233"/>
                <a:gd name="T1" fmla="*/ 117 h 130"/>
                <a:gd name="T2" fmla="*/ 48 w 233"/>
                <a:gd name="T3" fmla="*/ 101 h 130"/>
                <a:gd name="T4" fmla="*/ 93 w 233"/>
                <a:gd name="T5" fmla="*/ 79 h 130"/>
                <a:gd name="T6" fmla="*/ 146 w 233"/>
                <a:gd name="T7" fmla="*/ 39 h 130"/>
                <a:gd name="T8" fmla="*/ 182 w 233"/>
                <a:gd name="T9" fmla="*/ 0 h 130"/>
                <a:gd name="T10" fmla="*/ 232 w 233"/>
                <a:gd name="T11" fmla="*/ 42 h 130"/>
                <a:gd name="T12" fmla="*/ 188 w 233"/>
                <a:gd name="T13" fmla="*/ 74 h 130"/>
                <a:gd name="T14" fmla="*/ 134 w 233"/>
                <a:gd name="T15" fmla="*/ 110 h 130"/>
                <a:gd name="T16" fmla="*/ 61 w 233"/>
                <a:gd name="T17" fmla="*/ 129 h 130"/>
                <a:gd name="T18" fmla="*/ 0 w 233"/>
                <a:gd name="T19" fmla="*/ 11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0">
                  <a:moveTo>
                    <a:pt x="0" y="117"/>
                  </a:moveTo>
                  <a:lnTo>
                    <a:pt x="48" y="101"/>
                  </a:lnTo>
                  <a:lnTo>
                    <a:pt x="93" y="79"/>
                  </a:lnTo>
                  <a:lnTo>
                    <a:pt x="146" y="39"/>
                  </a:lnTo>
                  <a:lnTo>
                    <a:pt x="182" y="0"/>
                  </a:lnTo>
                  <a:lnTo>
                    <a:pt x="232" y="42"/>
                  </a:lnTo>
                  <a:lnTo>
                    <a:pt x="188" y="74"/>
                  </a:lnTo>
                  <a:lnTo>
                    <a:pt x="134" y="110"/>
                  </a:lnTo>
                  <a:lnTo>
                    <a:pt x="61" y="129"/>
                  </a:lnTo>
                  <a:lnTo>
                    <a:pt x="0" y="117"/>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Freeform 9"/>
            <p:cNvSpPr>
              <a:spLocks/>
            </p:cNvSpPr>
            <p:nvPr/>
          </p:nvSpPr>
          <p:spPr bwMode="auto">
            <a:xfrm>
              <a:off x="2583" y="2888"/>
              <a:ext cx="465" cy="646"/>
            </a:xfrm>
            <a:custGeom>
              <a:avLst/>
              <a:gdLst>
                <a:gd name="T0" fmla="*/ 359 w 465"/>
                <a:gd name="T1" fmla="*/ 645 h 646"/>
                <a:gd name="T2" fmla="*/ 405 w 465"/>
                <a:gd name="T3" fmla="*/ 616 h 646"/>
                <a:gd name="T4" fmla="*/ 447 w 465"/>
                <a:gd name="T5" fmla="*/ 580 h 646"/>
                <a:gd name="T6" fmla="*/ 460 w 465"/>
                <a:gd name="T7" fmla="*/ 552 h 646"/>
                <a:gd name="T8" fmla="*/ 464 w 465"/>
                <a:gd name="T9" fmla="*/ 515 h 646"/>
                <a:gd name="T10" fmla="*/ 451 w 465"/>
                <a:gd name="T11" fmla="*/ 468 h 646"/>
                <a:gd name="T12" fmla="*/ 424 w 465"/>
                <a:gd name="T13" fmla="*/ 424 h 646"/>
                <a:gd name="T14" fmla="*/ 380 w 465"/>
                <a:gd name="T15" fmla="*/ 385 h 646"/>
                <a:gd name="T16" fmla="*/ 168 w 465"/>
                <a:gd name="T17" fmla="*/ 259 h 646"/>
                <a:gd name="T18" fmla="*/ 133 w 465"/>
                <a:gd name="T19" fmla="*/ 235 h 646"/>
                <a:gd name="T20" fmla="*/ 111 w 465"/>
                <a:gd name="T21" fmla="*/ 208 h 646"/>
                <a:gd name="T22" fmla="*/ 104 w 465"/>
                <a:gd name="T23" fmla="*/ 166 h 646"/>
                <a:gd name="T24" fmla="*/ 117 w 465"/>
                <a:gd name="T25" fmla="*/ 124 h 646"/>
                <a:gd name="T26" fmla="*/ 155 w 465"/>
                <a:gd name="T27" fmla="*/ 95 h 646"/>
                <a:gd name="T28" fmla="*/ 222 w 465"/>
                <a:gd name="T29" fmla="*/ 52 h 646"/>
                <a:gd name="T30" fmla="*/ 124 w 465"/>
                <a:gd name="T31" fmla="*/ 0 h 646"/>
                <a:gd name="T32" fmla="*/ 55 w 465"/>
                <a:gd name="T33" fmla="*/ 41 h 646"/>
                <a:gd name="T34" fmla="*/ 27 w 465"/>
                <a:gd name="T35" fmla="*/ 70 h 646"/>
                <a:gd name="T36" fmla="*/ 2 w 465"/>
                <a:gd name="T37" fmla="*/ 123 h 646"/>
                <a:gd name="T38" fmla="*/ 0 w 465"/>
                <a:gd name="T39" fmla="*/ 189 h 646"/>
                <a:gd name="T40" fmla="*/ 29 w 465"/>
                <a:gd name="T41" fmla="*/ 257 h 646"/>
                <a:gd name="T42" fmla="*/ 78 w 465"/>
                <a:gd name="T43" fmla="*/ 300 h 646"/>
                <a:gd name="T44" fmla="*/ 311 w 465"/>
                <a:gd name="T45" fmla="*/ 442 h 646"/>
                <a:gd name="T46" fmla="*/ 358 w 465"/>
                <a:gd name="T47" fmla="*/ 474 h 646"/>
                <a:gd name="T48" fmla="*/ 375 w 465"/>
                <a:gd name="T49" fmla="*/ 516 h 646"/>
                <a:gd name="T50" fmla="*/ 375 w 465"/>
                <a:gd name="T51" fmla="*/ 550 h 646"/>
                <a:gd name="T52" fmla="*/ 308 w 465"/>
                <a:gd name="T53" fmla="*/ 608 h 646"/>
                <a:gd name="T54" fmla="*/ 359 w 465"/>
                <a:gd name="T55" fmla="*/ 645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5" h="646">
                  <a:moveTo>
                    <a:pt x="359" y="645"/>
                  </a:moveTo>
                  <a:lnTo>
                    <a:pt x="405" y="616"/>
                  </a:lnTo>
                  <a:lnTo>
                    <a:pt x="447" y="580"/>
                  </a:lnTo>
                  <a:lnTo>
                    <a:pt x="460" y="552"/>
                  </a:lnTo>
                  <a:lnTo>
                    <a:pt x="464" y="515"/>
                  </a:lnTo>
                  <a:lnTo>
                    <a:pt x="451" y="468"/>
                  </a:lnTo>
                  <a:lnTo>
                    <a:pt x="424" y="424"/>
                  </a:lnTo>
                  <a:lnTo>
                    <a:pt x="380" y="385"/>
                  </a:lnTo>
                  <a:lnTo>
                    <a:pt x="168" y="259"/>
                  </a:lnTo>
                  <a:lnTo>
                    <a:pt x="133" y="235"/>
                  </a:lnTo>
                  <a:lnTo>
                    <a:pt x="111" y="208"/>
                  </a:lnTo>
                  <a:lnTo>
                    <a:pt x="104" y="166"/>
                  </a:lnTo>
                  <a:lnTo>
                    <a:pt x="117" y="124"/>
                  </a:lnTo>
                  <a:lnTo>
                    <a:pt x="155" y="95"/>
                  </a:lnTo>
                  <a:lnTo>
                    <a:pt x="222" y="52"/>
                  </a:lnTo>
                  <a:lnTo>
                    <a:pt x="124" y="0"/>
                  </a:lnTo>
                  <a:lnTo>
                    <a:pt x="55" y="41"/>
                  </a:lnTo>
                  <a:lnTo>
                    <a:pt x="27" y="70"/>
                  </a:lnTo>
                  <a:lnTo>
                    <a:pt x="2" y="123"/>
                  </a:lnTo>
                  <a:lnTo>
                    <a:pt x="0" y="189"/>
                  </a:lnTo>
                  <a:lnTo>
                    <a:pt x="29" y="257"/>
                  </a:lnTo>
                  <a:lnTo>
                    <a:pt x="78" y="300"/>
                  </a:lnTo>
                  <a:lnTo>
                    <a:pt x="311" y="442"/>
                  </a:lnTo>
                  <a:lnTo>
                    <a:pt x="358" y="474"/>
                  </a:lnTo>
                  <a:lnTo>
                    <a:pt x="375" y="516"/>
                  </a:lnTo>
                  <a:lnTo>
                    <a:pt x="375" y="550"/>
                  </a:lnTo>
                  <a:lnTo>
                    <a:pt x="308" y="608"/>
                  </a:lnTo>
                  <a:lnTo>
                    <a:pt x="359" y="645"/>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Freeform 10"/>
            <p:cNvSpPr>
              <a:spLocks/>
            </p:cNvSpPr>
            <p:nvPr/>
          </p:nvSpPr>
          <p:spPr bwMode="auto">
            <a:xfrm>
              <a:off x="2966" y="2396"/>
              <a:ext cx="318" cy="422"/>
            </a:xfrm>
            <a:custGeom>
              <a:avLst/>
              <a:gdLst>
                <a:gd name="T0" fmla="*/ 92 w 318"/>
                <a:gd name="T1" fmla="*/ 421 h 422"/>
                <a:gd name="T2" fmla="*/ 163 w 318"/>
                <a:gd name="T3" fmla="*/ 399 h 422"/>
                <a:gd name="T4" fmla="*/ 218 w 318"/>
                <a:gd name="T5" fmla="*/ 357 h 422"/>
                <a:gd name="T6" fmla="*/ 263 w 318"/>
                <a:gd name="T7" fmla="*/ 316 h 422"/>
                <a:gd name="T8" fmla="*/ 300 w 318"/>
                <a:gd name="T9" fmla="*/ 265 h 422"/>
                <a:gd name="T10" fmla="*/ 317 w 318"/>
                <a:gd name="T11" fmla="*/ 203 h 422"/>
                <a:gd name="T12" fmla="*/ 316 w 318"/>
                <a:gd name="T13" fmla="*/ 139 h 422"/>
                <a:gd name="T14" fmla="*/ 299 w 318"/>
                <a:gd name="T15" fmla="*/ 95 h 422"/>
                <a:gd name="T16" fmla="*/ 276 w 318"/>
                <a:gd name="T17" fmla="*/ 64 h 422"/>
                <a:gd name="T18" fmla="*/ 241 w 318"/>
                <a:gd name="T19" fmla="*/ 36 h 422"/>
                <a:gd name="T20" fmla="*/ 218 w 318"/>
                <a:gd name="T21" fmla="*/ 14 h 422"/>
                <a:gd name="T22" fmla="*/ 180 w 318"/>
                <a:gd name="T23" fmla="*/ 0 h 422"/>
                <a:gd name="T24" fmla="*/ 61 w 318"/>
                <a:gd name="T25" fmla="*/ 52 h 422"/>
                <a:gd name="T26" fmla="*/ 106 w 318"/>
                <a:gd name="T27" fmla="*/ 93 h 422"/>
                <a:gd name="T28" fmla="*/ 137 w 318"/>
                <a:gd name="T29" fmla="*/ 130 h 422"/>
                <a:gd name="T30" fmla="*/ 159 w 318"/>
                <a:gd name="T31" fmla="*/ 159 h 422"/>
                <a:gd name="T32" fmla="*/ 176 w 318"/>
                <a:gd name="T33" fmla="*/ 196 h 422"/>
                <a:gd name="T34" fmla="*/ 176 w 318"/>
                <a:gd name="T35" fmla="*/ 246 h 422"/>
                <a:gd name="T36" fmla="*/ 145 w 318"/>
                <a:gd name="T37" fmla="*/ 279 h 422"/>
                <a:gd name="T38" fmla="*/ 105 w 318"/>
                <a:gd name="T39" fmla="*/ 309 h 422"/>
                <a:gd name="T40" fmla="*/ 50 w 318"/>
                <a:gd name="T41" fmla="*/ 342 h 422"/>
                <a:gd name="T42" fmla="*/ 0 w 318"/>
                <a:gd name="T43" fmla="*/ 369 h 422"/>
                <a:gd name="T44" fmla="*/ 92 w 318"/>
                <a:gd name="T45"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8" h="422">
                  <a:moveTo>
                    <a:pt x="92" y="421"/>
                  </a:moveTo>
                  <a:lnTo>
                    <a:pt x="163" y="399"/>
                  </a:lnTo>
                  <a:lnTo>
                    <a:pt x="218" y="357"/>
                  </a:lnTo>
                  <a:lnTo>
                    <a:pt x="263" y="316"/>
                  </a:lnTo>
                  <a:lnTo>
                    <a:pt x="300" y="265"/>
                  </a:lnTo>
                  <a:lnTo>
                    <a:pt x="317" y="203"/>
                  </a:lnTo>
                  <a:lnTo>
                    <a:pt x="316" y="139"/>
                  </a:lnTo>
                  <a:lnTo>
                    <a:pt x="299" y="95"/>
                  </a:lnTo>
                  <a:lnTo>
                    <a:pt x="276" y="64"/>
                  </a:lnTo>
                  <a:lnTo>
                    <a:pt x="241" y="36"/>
                  </a:lnTo>
                  <a:lnTo>
                    <a:pt x="218" y="14"/>
                  </a:lnTo>
                  <a:lnTo>
                    <a:pt x="180" y="0"/>
                  </a:lnTo>
                  <a:lnTo>
                    <a:pt x="61" y="52"/>
                  </a:lnTo>
                  <a:lnTo>
                    <a:pt x="106" y="93"/>
                  </a:lnTo>
                  <a:lnTo>
                    <a:pt x="137" y="130"/>
                  </a:lnTo>
                  <a:lnTo>
                    <a:pt x="159" y="159"/>
                  </a:lnTo>
                  <a:lnTo>
                    <a:pt x="176" y="196"/>
                  </a:lnTo>
                  <a:lnTo>
                    <a:pt x="176" y="246"/>
                  </a:lnTo>
                  <a:lnTo>
                    <a:pt x="145" y="279"/>
                  </a:lnTo>
                  <a:lnTo>
                    <a:pt x="105" y="309"/>
                  </a:lnTo>
                  <a:lnTo>
                    <a:pt x="50" y="342"/>
                  </a:lnTo>
                  <a:lnTo>
                    <a:pt x="0" y="369"/>
                  </a:lnTo>
                  <a:lnTo>
                    <a:pt x="92" y="42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Freeform 11"/>
            <p:cNvSpPr>
              <a:spLocks/>
            </p:cNvSpPr>
            <p:nvPr/>
          </p:nvSpPr>
          <p:spPr bwMode="auto">
            <a:xfrm>
              <a:off x="2308" y="1190"/>
              <a:ext cx="1404" cy="1153"/>
            </a:xfrm>
            <a:custGeom>
              <a:avLst/>
              <a:gdLst>
                <a:gd name="T0" fmla="*/ 466 w 1404"/>
                <a:gd name="T1" fmla="*/ 1084 h 1153"/>
                <a:gd name="T2" fmla="*/ 370 w 1404"/>
                <a:gd name="T3" fmla="*/ 1066 h 1153"/>
                <a:gd name="T4" fmla="*/ 299 w 1404"/>
                <a:gd name="T5" fmla="*/ 1035 h 1153"/>
                <a:gd name="T6" fmla="*/ 257 w 1404"/>
                <a:gd name="T7" fmla="*/ 1002 h 1153"/>
                <a:gd name="T8" fmla="*/ 220 w 1404"/>
                <a:gd name="T9" fmla="*/ 956 h 1153"/>
                <a:gd name="T10" fmla="*/ 209 w 1404"/>
                <a:gd name="T11" fmla="*/ 914 h 1153"/>
                <a:gd name="T12" fmla="*/ 215 w 1404"/>
                <a:gd name="T13" fmla="*/ 873 h 1153"/>
                <a:gd name="T14" fmla="*/ 231 w 1404"/>
                <a:gd name="T15" fmla="*/ 836 h 1153"/>
                <a:gd name="T16" fmla="*/ 273 w 1404"/>
                <a:gd name="T17" fmla="*/ 798 h 1153"/>
                <a:gd name="T18" fmla="*/ 330 w 1404"/>
                <a:gd name="T19" fmla="*/ 774 h 1153"/>
                <a:gd name="T20" fmla="*/ 400 w 1404"/>
                <a:gd name="T21" fmla="*/ 748 h 1153"/>
                <a:gd name="T22" fmla="*/ 1110 w 1404"/>
                <a:gd name="T23" fmla="*/ 499 h 1153"/>
                <a:gd name="T24" fmla="*/ 1207 w 1404"/>
                <a:gd name="T25" fmla="*/ 451 h 1153"/>
                <a:gd name="T26" fmla="*/ 1289 w 1404"/>
                <a:gd name="T27" fmla="*/ 398 h 1153"/>
                <a:gd name="T28" fmla="*/ 1344 w 1404"/>
                <a:gd name="T29" fmla="*/ 356 h 1153"/>
                <a:gd name="T30" fmla="*/ 1381 w 1404"/>
                <a:gd name="T31" fmla="*/ 310 h 1153"/>
                <a:gd name="T32" fmla="*/ 1403 w 1404"/>
                <a:gd name="T33" fmla="*/ 249 h 1153"/>
                <a:gd name="T34" fmla="*/ 1401 w 1404"/>
                <a:gd name="T35" fmla="*/ 185 h 1153"/>
                <a:gd name="T36" fmla="*/ 1386 w 1404"/>
                <a:gd name="T37" fmla="*/ 136 h 1153"/>
                <a:gd name="T38" fmla="*/ 1370 w 1404"/>
                <a:gd name="T39" fmla="*/ 90 h 1153"/>
                <a:gd name="T40" fmla="*/ 1335 w 1404"/>
                <a:gd name="T41" fmla="*/ 55 h 1153"/>
                <a:gd name="T42" fmla="*/ 1280 w 1404"/>
                <a:gd name="T43" fmla="*/ 18 h 1153"/>
                <a:gd name="T44" fmla="*/ 1214 w 1404"/>
                <a:gd name="T45" fmla="*/ 0 h 1153"/>
                <a:gd name="T46" fmla="*/ 1172 w 1404"/>
                <a:gd name="T47" fmla="*/ 4 h 1153"/>
                <a:gd name="T48" fmla="*/ 1111 w 1404"/>
                <a:gd name="T49" fmla="*/ 7 h 1153"/>
                <a:gd name="T50" fmla="*/ 1053 w 1404"/>
                <a:gd name="T51" fmla="*/ 20 h 1153"/>
                <a:gd name="T52" fmla="*/ 989 w 1404"/>
                <a:gd name="T53" fmla="*/ 46 h 1153"/>
                <a:gd name="T54" fmla="*/ 939 w 1404"/>
                <a:gd name="T55" fmla="*/ 79 h 1153"/>
                <a:gd name="T56" fmla="*/ 899 w 1404"/>
                <a:gd name="T57" fmla="*/ 106 h 1153"/>
                <a:gd name="T58" fmla="*/ 878 w 1404"/>
                <a:gd name="T59" fmla="*/ 149 h 1153"/>
                <a:gd name="T60" fmla="*/ 897 w 1404"/>
                <a:gd name="T61" fmla="*/ 187 h 1153"/>
                <a:gd name="T62" fmla="*/ 939 w 1404"/>
                <a:gd name="T63" fmla="*/ 183 h 1153"/>
                <a:gd name="T64" fmla="*/ 987 w 1404"/>
                <a:gd name="T65" fmla="*/ 171 h 1153"/>
                <a:gd name="T66" fmla="*/ 1033 w 1404"/>
                <a:gd name="T67" fmla="*/ 158 h 1153"/>
                <a:gd name="T68" fmla="*/ 1069 w 1404"/>
                <a:gd name="T69" fmla="*/ 150 h 1153"/>
                <a:gd name="T70" fmla="*/ 1111 w 1404"/>
                <a:gd name="T71" fmla="*/ 150 h 1153"/>
                <a:gd name="T72" fmla="*/ 1154 w 1404"/>
                <a:gd name="T73" fmla="*/ 163 h 1153"/>
                <a:gd name="T74" fmla="*/ 1183 w 1404"/>
                <a:gd name="T75" fmla="*/ 204 h 1153"/>
                <a:gd name="T76" fmla="*/ 1179 w 1404"/>
                <a:gd name="T77" fmla="*/ 248 h 1153"/>
                <a:gd name="T78" fmla="*/ 1157 w 1404"/>
                <a:gd name="T79" fmla="*/ 286 h 1153"/>
                <a:gd name="T80" fmla="*/ 1121 w 1404"/>
                <a:gd name="T81" fmla="*/ 323 h 1153"/>
                <a:gd name="T82" fmla="*/ 1047 w 1404"/>
                <a:gd name="T83" fmla="*/ 361 h 1153"/>
                <a:gd name="T84" fmla="*/ 908 w 1404"/>
                <a:gd name="T85" fmla="*/ 415 h 1153"/>
                <a:gd name="T86" fmla="*/ 194 w 1404"/>
                <a:gd name="T87" fmla="*/ 675 h 1153"/>
                <a:gd name="T88" fmla="*/ 123 w 1404"/>
                <a:gd name="T89" fmla="*/ 715 h 1153"/>
                <a:gd name="T90" fmla="*/ 68 w 1404"/>
                <a:gd name="T91" fmla="*/ 763 h 1153"/>
                <a:gd name="T92" fmla="*/ 29 w 1404"/>
                <a:gd name="T93" fmla="*/ 809 h 1153"/>
                <a:gd name="T94" fmla="*/ 6 w 1404"/>
                <a:gd name="T95" fmla="*/ 858 h 1153"/>
                <a:gd name="T96" fmla="*/ 0 w 1404"/>
                <a:gd name="T97" fmla="*/ 912 h 1153"/>
                <a:gd name="T98" fmla="*/ 8 w 1404"/>
                <a:gd name="T99" fmla="*/ 952 h 1153"/>
                <a:gd name="T100" fmla="*/ 22 w 1404"/>
                <a:gd name="T101" fmla="*/ 992 h 1153"/>
                <a:gd name="T102" fmla="*/ 59 w 1404"/>
                <a:gd name="T103" fmla="*/ 1036 h 1153"/>
                <a:gd name="T104" fmla="*/ 127 w 1404"/>
                <a:gd name="T105" fmla="*/ 1095 h 1153"/>
                <a:gd name="T106" fmla="*/ 198 w 1404"/>
                <a:gd name="T107" fmla="*/ 1135 h 1153"/>
                <a:gd name="T108" fmla="*/ 273 w 1404"/>
                <a:gd name="T109" fmla="*/ 1152 h 1153"/>
                <a:gd name="T110" fmla="*/ 466 w 1404"/>
                <a:gd name="T111" fmla="*/ 1084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4" h="1153">
                  <a:moveTo>
                    <a:pt x="466" y="1084"/>
                  </a:moveTo>
                  <a:lnTo>
                    <a:pt x="370" y="1066"/>
                  </a:lnTo>
                  <a:lnTo>
                    <a:pt x="299" y="1035"/>
                  </a:lnTo>
                  <a:lnTo>
                    <a:pt x="257" y="1002"/>
                  </a:lnTo>
                  <a:lnTo>
                    <a:pt x="220" y="956"/>
                  </a:lnTo>
                  <a:lnTo>
                    <a:pt x="209" y="914"/>
                  </a:lnTo>
                  <a:lnTo>
                    <a:pt x="215" y="873"/>
                  </a:lnTo>
                  <a:lnTo>
                    <a:pt x="231" y="836"/>
                  </a:lnTo>
                  <a:lnTo>
                    <a:pt x="273" y="798"/>
                  </a:lnTo>
                  <a:lnTo>
                    <a:pt x="330" y="774"/>
                  </a:lnTo>
                  <a:lnTo>
                    <a:pt x="400" y="748"/>
                  </a:lnTo>
                  <a:lnTo>
                    <a:pt x="1110" y="499"/>
                  </a:lnTo>
                  <a:lnTo>
                    <a:pt x="1207" y="451"/>
                  </a:lnTo>
                  <a:lnTo>
                    <a:pt x="1289" y="398"/>
                  </a:lnTo>
                  <a:lnTo>
                    <a:pt x="1344" y="356"/>
                  </a:lnTo>
                  <a:lnTo>
                    <a:pt x="1381" y="310"/>
                  </a:lnTo>
                  <a:lnTo>
                    <a:pt x="1403" y="249"/>
                  </a:lnTo>
                  <a:lnTo>
                    <a:pt x="1401" y="185"/>
                  </a:lnTo>
                  <a:lnTo>
                    <a:pt x="1386" y="136"/>
                  </a:lnTo>
                  <a:lnTo>
                    <a:pt x="1370" y="90"/>
                  </a:lnTo>
                  <a:lnTo>
                    <a:pt x="1335" y="55"/>
                  </a:lnTo>
                  <a:lnTo>
                    <a:pt x="1280" y="18"/>
                  </a:lnTo>
                  <a:lnTo>
                    <a:pt x="1214" y="0"/>
                  </a:lnTo>
                  <a:lnTo>
                    <a:pt x="1172" y="4"/>
                  </a:lnTo>
                  <a:lnTo>
                    <a:pt x="1111" y="7"/>
                  </a:lnTo>
                  <a:lnTo>
                    <a:pt x="1053" y="20"/>
                  </a:lnTo>
                  <a:lnTo>
                    <a:pt x="989" y="46"/>
                  </a:lnTo>
                  <a:lnTo>
                    <a:pt x="939" y="79"/>
                  </a:lnTo>
                  <a:lnTo>
                    <a:pt x="899" y="106"/>
                  </a:lnTo>
                  <a:lnTo>
                    <a:pt x="878" y="149"/>
                  </a:lnTo>
                  <a:lnTo>
                    <a:pt x="897" y="187"/>
                  </a:lnTo>
                  <a:lnTo>
                    <a:pt x="939" y="183"/>
                  </a:lnTo>
                  <a:lnTo>
                    <a:pt x="987" y="171"/>
                  </a:lnTo>
                  <a:lnTo>
                    <a:pt x="1033" y="158"/>
                  </a:lnTo>
                  <a:lnTo>
                    <a:pt x="1069" y="150"/>
                  </a:lnTo>
                  <a:lnTo>
                    <a:pt x="1111" y="150"/>
                  </a:lnTo>
                  <a:lnTo>
                    <a:pt x="1154" y="163"/>
                  </a:lnTo>
                  <a:lnTo>
                    <a:pt x="1183" y="204"/>
                  </a:lnTo>
                  <a:lnTo>
                    <a:pt x="1179" y="248"/>
                  </a:lnTo>
                  <a:lnTo>
                    <a:pt x="1157" y="286"/>
                  </a:lnTo>
                  <a:lnTo>
                    <a:pt x="1121" y="323"/>
                  </a:lnTo>
                  <a:lnTo>
                    <a:pt x="1047" y="361"/>
                  </a:lnTo>
                  <a:lnTo>
                    <a:pt x="908" y="415"/>
                  </a:lnTo>
                  <a:lnTo>
                    <a:pt x="194" y="675"/>
                  </a:lnTo>
                  <a:lnTo>
                    <a:pt x="123" y="715"/>
                  </a:lnTo>
                  <a:lnTo>
                    <a:pt x="68" y="763"/>
                  </a:lnTo>
                  <a:lnTo>
                    <a:pt x="29" y="809"/>
                  </a:lnTo>
                  <a:lnTo>
                    <a:pt x="6" y="858"/>
                  </a:lnTo>
                  <a:lnTo>
                    <a:pt x="0" y="912"/>
                  </a:lnTo>
                  <a:lnTo>
                    <a:pt x="8" y="952"/>
                  </a:lnTo>
                  <a:lnTo>
                    <a:pt x="22" y="992"/>
                  </a:lnTo>
                  <a:lnTo>
                    <a:pt x="59" y="1036"/>
                  </a:lnTo>
                  <a:lnTo>
                    <a:pt x="127" y="1095"/>
                  </a:lnTo>
                  <a:lnTo>
                    <a:pt x="198" y="1135"/>
                  </a:lnTo>
                  <a:lnTo>
                    <a:pt x="273" y="1152"/>
                  </a:lnTo>
                  <a:lnTo>
                    <a:pt x="466" y="1084"/>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Freeform 12"/>
            <p:cNvSpPr>
              <a:spLocks/>
            </p:cNvSpPr>
            <p:nvPr/>
          </p:nvSpPr>
          <p:spPr bwMode="auto">
            <a:xfrm>
              <a:off x="2711" y="3280"/>
              <a:ext cx="368" cy="422"/>
            </a:xfrm>
            <a:custGeom>
              <a:avLst/>
              <a:gdLst>
                <a:gd name="T0" fmla="*/ 367 w 368"/>
                <a:gd name="T1" fmla="*/ 421 h 422"/>
                <a:gd name="T2" fmla="*/ 171 w 368"/>
                <a:gd name="T3" fmla="*/ 340 h 422"/>
                <a:gd name="T4" fmla="*/ 117 w 368"/>
                <a:gd name="T5" fmla="*/ 304 h 422"/>
                <a:gd name="T6" fmla="*/ 73 w 368"/>
                <a:gd name="T7" fmla="*/ 265 h 422"/>
                <a:gd name="T8" fmla="*/ 31 w 368"/>
                <a:gd name="T9" fmla="*/ 219 h 422"/>
                <a:gd name="T10" fmla="*/ 9 w 368"/>
                <a:gd name="T11" fmla="*/ 179 h 422"/>
                <a:gd name="T12" fmla="*/ 0 w 368"/>
                <a:gd name="T13" fmla="*/ 137 h 422"/>
                <a:gd name="T14" fmla="*/ 2 w 368"/>
                <a:gd name="T15" fmla="*/ 95 h 422"/>
                <a:gd name="T16" fmla="*/ 19 w 368"/>
                <a:gd name="T17" fmla="*/ 51 h 422"/>
                <a:gd name="T18" fmla="*/ 44 w 368"/>
                <a:gd name="T19" fmla="*/ 0 h 422"/>
                <a:gd name="T20" fmla="*/ 120 w 368"/>
                <a:gd name="T21" fmla="*/ 52 h 422"/>
                <a:gd name="T22" fmla="*/ 95 w 368"/>
                <a:gd name="T23" fmla="*/ 98 h 422"/>
                <a:gd name="T24" fmla="*/ 95 w 368"/>
                <a:gd name="T25" fmla="*/ 143 h 422"/>
                <a:gd name="T26" fmla="*/ 122 w 368"/>
                <a:gd name="T27" fmla="*/ 191 h 422"/>
                <a:gd name="T28" fmla="*/ 162 w 368"/>
                <a:gd name="T29" fmla="*/ 235 h 422"/>
                <a:gd name="T30" fmla="*/ 223 w 368"/>
                <a:gd name="T31" fmla="*/ 284 h 422"/>
                <a:gd name="T32" fmla="*/ 290 w 368"/>
                <a:gd name="T33" fmla="*/ 317 h 422"/>
                <a:gd name="T34" fmla="*/ 332 w 368"/>
                <a:gd name="T35" fmla="*/ 351 h 422"/>
                <a:gd name="T36" fmla="*/ 351 w 368"/>
                <a:gd name="T37" fmla="*/ 378 h 422"/>
                <a:gd name="T38" fmla="*/ 367 w 368"/>
                <a:gd name="T39"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8" h="422">
                  <a:moveTo>
                    <a:pt x="367" y="421"/>
                  </a:moveTo>
                  <a:lnTo>
                    <a:pt x="171" y="340"/>
                  </a:lnTo>
                  <a:lnTo>
                    <a:pt x="117" y="304"/>
                  </a:lnTo>
                  <a:lnTo>
                    <a:pt x="73" y="265"/>
                  </a:lnTo>
                  <a:lnTo>
                    <a:pt x="31" y="219"/>
                  </a:lnTo>
                  <a:lnTo>
                    <a:pt x="9" y="179"/>
                  </a:lnTo>
                  <a:lnTo>
                    <a:pt x="0" y="137"/>
                  </a:lnTo>
                  <a:lnTo>
                    <a:pt x="2" y="95"/>
                  </a:lnTo>
                  <a:lnTo>
                    <a:pt x="19" y="51"/>
                  </a:lnTo>
                  <a:lnTo>
                    <a:pt x="44" y="0"/>
                  </a:lnTo>
                  <a:lnTo>
                    <a:pt x="120" y="52"/>
                  </a:lnTo>
                  <a:lnTo>
                    <a:pt x="95" y="98"/>
                  </a:lnTo>
                  <a:lnTo>
                    <a:pt x="95" y="143"/>
                  </a:lnTo>
                  <a:lnTo>
                    <a:pt x="122" y="191"/>
                  </a:lnTo>
                  <a:lnTo>
                    <a:pt x="162" y="235"/>
                  </a:lnTo>
                  <a:lnTo>
                    <a:pt x="223" y="284"/>
                  </a:lnTo>
                  <a:lnTo>
                    <a:pt x="290" y="317"/>
                  </a:lnTo>
                  <a:lnTo>
                    <a:pt x="332" y="351"/>
                  </a:lnTo>
                  <a:lnTo>
                    <a:pt x="351" y="378"/>
                  </a:lnTo>
                  <a:lnTo>
                    <a:pt x="367" y="42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Freeform 13"/>
            <p:cNvSpPr>
              <a:spLocks/>
            </p:cNvSpPr>
            <p:nvPr/>
          </p:nvSpPr>
          <p:spPr bwMode="auto">
            <a:xfrm>
              <a:off x="2432" y="1792"/>
              <a:ext cx="989" cy="1439"/>
            </a:xfrm>
            <a:custGeom>
              <a:avLst/>
              <a:gdLst>
                <a:gd name="T0" fmla="*/ 525 w 989"/>
                <a:gd name="T1" fmla="*/ 1438 h 1439"/>
                <a:gd name="T2" fmla="*/ 582 w 989"/>
                <a:gd name="T3" fmla="*/ 1409 h 1439"/>
                <a:gd name="T4" fmla="*/ 647 w 989"/>
                <a:gd name="T5" fmla="*/ 1355 h 1439"/>
                <a:gd name="T6" fmla="*/ 670 w 989"/>
                <a:gd name="T7" fmla="*/ 1304 h 1439"/>
                <a:gd name="T8" fmla="*/ 686 w 989"/>
                <a:gd name="T9" fmla="*/ 1255 h 1439"/>
                <a:gd name="T10" fmla="*/ 677 w 989"/>
                <a:gd name="T11" fmla="*/ 1198 h 1439"/>
                <a:gd name="T12" fmla="*/ 637 w 989"/>
                <a:gd name="T13" fmla="*/ 1125 h 1439"/>
                <a:gd name="T14" fmla="*/ 609 w 989"/>
                <a:gd name="T15" fmla="*/ 1092 h 1439"/>
                <a:gd name="T16" fmla="*/ 569 w 989"/>
                <a:gd name="T17" fmla="*/ 1063 h 1439"/>
                <a:gd name="T18" fmla="*/ 259 w 989"/>
                <a:gd name="T19" fmla="*/ 905 h 1439"/>
                <a:gd name="T20" fmla="*/ 201 w 989"/>
                <a:gd name="T21" fmla="*/ 863 h 1439"/>
                <a:gd name="T22" fmla="*/ 177 w 989"/>
                <a:gd name="T23" fmla="*/ 843 h 1439"/>
                <a:gd name="T24" fmla="*/ 160 w 989"/>
                <a:gd name="T25" fmla="*/ 800 h 1439"/>
                <a:gd name="T26" fmla="*/ 171 w 989"/>
                <a:gd name="T27" fmla="*/ 766 h 1439"/>
                <a:gd name="T28" fmla="*/ 215 w 989"/>
                <a:gd name="T29" fmla="*/ 738 h 1439"/>
                <a:gd name="T30" fmla="*/ 294 w 989"/>
                <a:gd name="T31" fmla="*/ 709 h 1439"/>
                <a:gd name="T32" fmla="*/ 780 w 989"/>
                <a:gd name="T33" fmla="*/ 521 h 1439"/>
                <a:gd name="T34" fmla="*/ 856 w 989"/>
                <a:gd name="T35" fmla="*/ 471 h 1439"/>
                <a:gd name="T36" fmla="*/ 918 w 989"/>
                <a:gd name="T37" fmla="*/ 417 h 1439"/>
                <a:gd name="T38" fmla="*/ 953 w 989"/>
                <a:gd name="T39" fmla="*/ 379 h 1439"/>
                <a:gd name="T40" fmla="*/ 984 w 989"/>
                <a:gd name="T41" fmla="*/ 334 h 1439"/>
                <a:gd name="T42" fmla="*/ 988 w 989"/>
                <a:gd name="T43" fmla="*/ 274 h 1439"/>
                <a:gd name="T44" fmla="*/ 972 w 989"/>
                <a:gd name="T45" fmla="*/ 214 h 1439"/>
                <a:gd name="T46" fmla="*/ 953 w 989"/>
                <a:gd name="T47" fmla="*/ 167 h 1439"/>
                <a:gd name="T48" fmla="*/ 920 w 989"/>
                <a:gd name="T49" fmla="*/ 126 h 1439"/>
                <a:gd name="T50" fmla="*/ 875 w 989"/>
                <a:gd name="T51" fmla="*/ 85 h 1439"/>
                <a:gd name="T52" fmla="*/ 828 w 989"/>
                <a:gd name="T53" fmla="*/ 50 h 1439"/>
                <a:gd name="T54" fmla="*/ 803 w 989"/>
                <a:gd name="T55" fmla="*/ 29 h 1439"/>
                <a:gd name="T56" fmla="*/ 756 w 989"/>
                <a:gd name="T57" fmla="*/ 0 h 1439"/>
                <a:gd name="T58" fmla="*/ 588 w 989"/>
                <a:gd name="T59" fmla="*/ 61 h 1439"/>
                <a:gd name="T60" fmla="*/ 649 w 989"/>
                <a:gd name="T61" fmla="*/ 104 h 1439"/>
                <a:gd name="T62" fmla="*/ 694 w 989"/>
                <a:gd name="T63" fmla="*/ 145 h 1439"/>
                <a:gd name="T64" fmla="*/ 739 w 989"/>
                <a:gd name="T65" fmla="*/ 182 h 1439"/>
                <a:gd name="T66" fmla="*/ 780 w 989"/>
                <a:gd name="T67" fmla="*/ 223 h 1439"/>
                <a:gd name="T68" fmla="*/ 803 w 989"/>
                <a:gd name="T69" fmla="*/ 272 h 1439"/>
                <a:gd name="T70" fmla="*/ 787 w 989"/>
                <a:gd name="T71" fmla="*/ 323 h 1439"/>
                <a:gd name="T72" fmla="*/ 729 w 989"/>
                <a:gd name="T73" fmla="*/ 369 h 1439"/>
                <a:gd name="T74" fmla="*/ 639 w 989"/>
                <a:gd name="T75" fmla="*/ 413 h 1439"/>
                <a:gd name="T76" fmla="*/ 212 w 989"/>
                <a:gd name="T77" fmla="*/ 589 h 1439"/>
                <a:gd name="T78" fmla="*/ 160 w 989"/>
                <a:gd name="T79" fmla="*/ 608 h 1439"/>
                <a:gd name="T80" fmla="*/ 88 w 989"/>
                <a:gd name="T81" fmla="*/ 653 h 1439"/>
                <a:gd name="T82" fmla="*/ 43 w 989"/>
                <a:gd name="T83" fmla="*/ 698 h 1439"/>
                <a:gd name="T84" fmla="*/ 9 w 989"/>
                <a:gd name="T85" fmla="*/ 755 h 1439"/>
                <a:gd name="T86" fmla="*/ 0 w 989"/>
                <a:gd name="T87" fmla="*/ 820 h 1439"/>
                <a:gd name="T88" fmla="*/ 10 w 989"/>
                <a:gd name="T89" fmla="*/ 872 h 1439"/>
                <a:gd name="T90" fmla="*/ 40 w 989"/>
                <a:gd name="T91" fmla="*/ 914 h 1439"/>
                <a:gd name="T92" fmla="*/ 84 w 989"/>
                <a:gd name="T93" fmla="*/ 949 h 1439"/>
                <a:gd name="T94" fmla="*/ 159 w 989"/>
                <a:gd name="T95" fmla="*/ 999 h 1439"/>
                <a:gd name="T96" fmla="*/ 487 w 989"/>
                <a:gd name="T97" fmla="*/ 1164 h 1439"/>
                <a:gd name="T98" fmla="*/ 530 w 989"/>
                <a:gd name="T99" fmla="*/ 1197 h 1439"/>
                <a:gd name="T100" fmla="*/ 569 w 989"/>
                <a:gd name="T101" fmla="*/ 1236 h 1439"/>
                <a:gd name="T102" fmla="*/ 557 w 989"/>
                <a:gd name="T103" fmla="*/ 1292 h 1439"/>
                <a:gd name="T104" fmla="*/ 502 w 989"/>
                <a:gd name="T105" fmla="*/ 1354 h 1439"/>
                <a:gd name="T106" fmla="*/ 434 w 989"/>
                <a:gd name="T107" fmla="*/ 1394 h 1439"/>
                <a:gd name="T108" fmla="*/ 525 w 989"/>
                <a:gd name="T109" fmla="*/ 1438 h 1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9" h="1439">
                  <a:moveTo>
                    <a:pt x="525" y="1438"/>
                  </a:moveTo>
                  <a:lnTo>
                    <a:pt x="582" y="1409"/>
                  </a:lnTo>
                  <a:lnTo>
                    <a:pt x="647" y="1355"/>
                  </a:lnTo>
                  <a:lnTo>
                    <a:pt x="670" y="1304"/>
                  </a:lnTo>
                  <a:lnTo>
                    <a:pt x="686" y="1255"/>
                  </a:lnTo>
                  <a:lnTo>
                    <a:pt x="677" y="1198"/>
                  </a:lnTo>
                  <a:lnTo>
                    <a:pt x="637" y="1125"/>
                  </a:lnTo>
                  <a:lnTo>
                    <a:pt x="609" y="1092"/>
                  </a:lnTo>
                  <a:lnTo>
                    <a:pt x="569" y="1063"/>
                  </a:lnTo>
                  <a:lnTo>
                    <a:pt x="259" y="905"/>
                  </a:lnTo>
                  <a:lnTo>
                    <a:pt x="201" y="863"/>
                  </a:lnTo>
                  <a:lnTo>
                    <a:pt x="177" y="843"/>
                  </a:lnTo>
                  <a:lnTo>
                    <a:pt x="160" y="800"/>
                  </a:lnTo>
                  <a:lnTo>
                    <a:pt x="171" y="766"/>
                  </a:lnTo>
                  <a:lnTo>
                    <a:pt x="215" y="738"/>
                  </a:lnTo>
                  <a:lnTo>
                    <a:pt x="294" y="709"/>
                  </a:lnTo>
                  <a:lnTo>
                    <a:pt x="780" y="521"/>
                  </a:lnTo>
                  <a:lnTo>
                    <a:pt x="856" y="471"/>
                  </a:lnTo>
                  <a:lnTo>
                    <a:pt x="918" y="417"/>
                  </a:lnTo>
                  <a:lnTo>
                    <a:pt x="953" y="379"/>
                  </a:lnTo>
                  <a:lnTo>
                    <a:pt x="984" y="334"/>
                  </a:lnTo>
                  <a:lnTo>
                    <a:pt x="988" y="274"/>
                  </a:lnTo>
                  <a:lnTo>
                    <a:pt x="972" y="214"/>
                  </a:lnTo>
                  <a:lnTo>
                    <a:pt x="953" y="167"/>
                  </a:lnTo>
                  <a:lnTo>
                    <a:pt x="920" y="126"/>
                  </a:lnTo>
                  <a:lnTo>
                    <a:pt x="875" y="85"/>
                  </a:lnTo>
                  <a:lnTo>
                    <a:pt x="828" y="50"/>
                  </a:lnTo>
                  <a:lnTo>
                    <a:pt x="803" y="29"/>
                  </a:lnTo>
                  <a:lnTo>
                    <a:pt x="756" y="0"/>
                  </a:lnTo>
                  <a:lnTo>
                    <a:pt x="588" y="61"/>
                  </a:lnTo>
                  <a:lnTo>
                    <a:pt x="649" y="104"/>
                  </a:lnTo>
                  <a:lnTo>
                    <a:pt x="694" y="145"/>
                  </a:lnTo>
                  <a:lnTo>
                    <a:pt x="739" y="182"/>
                  </a:lnTo>
                  <a:lnTo>
                    <a:pt x="780" y="223"/>
                  </a:lnTo>
                  <a:lnTo>
                    <a:pt x="803" y="272"/>
                  </a:lnTo>
                  <a:lnTo>
                    <a:pt x="787" y="323"/>
                  </a:lnTo>
                  <a:lnTo>
                    <a:pt x="729" y="369"/>
                  </a:lnTo>
                  <a:lnTo>
                    <a:pt x="639" y="413"/>
                  </a:lnTo>
                  <a:lnTo>
                    <a:pt x="212" y="589"/>
                  </a:lnTo>
                  <a:lnTo>
                    <a:pt x="160" y="608"/>
                  </a:lnTo>
                  <a:lnTo>
                    <a:pt x="88" y="653"/>
                  </a:lnTo>
                  <a:lnTo>
                    <a:pt x="43" y="698"/>
                  </a:lnTo>
                  <a:lnTo>
                    <a:pt x="9" y="755"/>
                  </a:lnTo>
                  <a:lnTo>
                    <a:pt x="0" y="820"/>
                  </a:lnTo>
                  <a:lnTo>
                    <a:pt x="10" y="872"/>
                  </a:lnTo>
                  <a:lnTo>
                    <a:pt x="40" y="914"/>
                  </a:lnTo>
                  <a:lnTo>
                    <a:pt x="84" y="949"/>
                  </a:lnTo>
                  <a:lnTo>
                    <a:pt x="159" y="999"/>
                  </a:lnTo>
                  <a:lnTo>
                    <a:pt x="487" y="1164"/>
                  </a:lnTo>
                  <a:lnTo>
                    <a:pt x="530" y="1197"/>
                  </a:lnTo>
                  <a:lnTo>
                    <a:pt x="569" y="1236"/>
                  </a:lnTo>
                  <a:lnTo>
                    <a:pt x="557" y="1292"/>
                  </a:lnTo>
                  <a:lnTo>
                    <a:pt x="502" y="1354"/>
                  </a:lnTo>
                  <a:lnTo>
                    <a:pt x="434" y="1394"/>
                  </a:lnTo>
                  <a:lnTo>
                    <a:pt x="525" y="143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Freeform 14"/>
            <p:cNvSpPr>
              <a:spLocks/>
            </p:cNvSpPr>
            <p:nvPr/>
          </p:nvSpPr>
          <p:spPr bwMode="auto">
            <a:xfrm>
              <a:off x="2100" y="1162"/>
              <a:ext cx="669" cy="582"/>
            </a:xfrm>
            <a:custGeom>
              <a:avLst/>
              <a:gdLst>
                <a:gd name="T0" fmla="*/ 668 w 669"/>
                <a:gd name="T1" fmla="*/ 553 h 582"/>
                <a:gd name="T2" fmla="*/ 668 w 669"/>
                <a:gd name="T3" fmla="*/ 450 h 582"/>
                <a:gd name="T4" fmla="*/ 562 w 669"/>
                <a:gd name="T5" fmla="*/ 435 h 582"/>
                <a:gd name="T6" fmla="*/ 448 w 669"/>
                <a:gd name="T7" fmla="*/ 420 h 582"/>
                <a:gd name="T8" fmla="*/ 367 w 669"/>
                <a:gd name="T9" fmla="*/ 400 h 582"/>
                <a:gd name="T10" fmla="*/ 314 w 669"/>
                <a:gd name="T11" fmla="*/ 378 h 582"/>
                <a:gd name="T12" fmla="*/ 257 w 669"/>
                <a:gd name="T13" fmla="*/ 349 h 582"/>
                <a:gd name="T14" fmla="*/ 220 w 669"/>
                <a:gd name="T15" fmla="*/ 314 h 582"/>
                <a:gd name="T16" fmla="*/ 193 w 669"/>
                <a:gd name="T17" fmla="*/ 274 h 582"/>
                <a:gd name="T18" fmla="*/ 180 w 669"/>
                <a:gd name="T19" fmla="*/ 231 h 582"/>
                <a:gd name="T20" fmla="*/ 180 w 669"/>
                <a:gd name="T21" fmla="*/ 189 h 582"/>
                <a:gd name="T22" fmla="*/ 193 w 669"/>
                <a:gd name="T23" fmla="*/ 165 h 582"/>
                <a:gd name="T24" fmla="*/ 209 w 669"/>
                <a:gd name="T25" fmla="*/ 143 h 582"/>
                <a:gd name="T26" fmla="*/ 255 w 669"/>
                <a:gd name="T27" fmla="*/ 127 h 582"/>
                <a:gd name="T28" fmla="*/ 297 w 669"/>
                <a:gd name="T29" fmla="*/ 127 h 582"/>
                <a:gd name="T30" fmla="*/ 345 w 669"/>
                <a:gd name="T31" fmla="*/ 141 h 582"/>
                <a:gd name="T32" fmla="*/ 396 w 669"/>
                <a:gd name="T33" fmla="*/ 156 h 582"/>
                <a:gd name="T34" fmla="*/ 448 w 669"/>
                <a:gd name="T35" fmla="*/ 163 h 582"/>
                <a:gd name="T36" fmla="*/ 477 w 669"/>
                <a:gd name="T37" fmla="*/ 125 h 582"/>
                <a:gd name="T38" fmla="*/ 464 w 669"/>
                <a:gd name="T39" fmla="*/ 86 h 582"/>
                <a:gd name="T40" fmla="*/ 415 w 669"/>
                <a:gd name="T41" fmla="*/ 42 h 582"/>
                <a:gd name="T42" fmla="*/ 363 w 669"/>
                <a:gd name="T43" fmla="*/ 18 h 582"/>
                <a:gd name="T44" fmla="*/ 319 w 669"/>
                <a:gd name="T45" fmla="*/ 7 h 582"/>
                <a:gd name="T46" fmla="*/ 273 w 669"/>
                <a:gd name="T47" fmla="*/ 2 h 582"/>
                <a:gd name="T48" fmla="*/ 222 w 669"/>
                <a:gd name="T49" fmla="*/ 0 h 582"/>
                <a:gd name="T50" fmla="*/ 176 w 669"/>
                <a:gd name="T51" fmla="*/ 4 h 582"/>
                <a:gd name="T52" fmla="*/ 136 w 669"/>
                <a:gd name="T53" fmla="*/ 15 h 582"/>
                <a:gd name="T54" fmla="*/ 86 w 669"/>
                <a:gd name="T55" fmla="*/ 33 h 582"/>
                <a:gd name="T56" fmla="*/ 50 w 669"/>
                <a:gd name="T57" fmla="*/ 66 h 582"/>
                <a:gd name="T58" fmla="*/ 22 w 669"/>
                <a:gd name="T59" fmla="*/ 99 h 582"/>
                <a:gd name="T60" fmla="*/ 6 w 669"/>
                <a:gd name="T61" fmla="*/ 145 h 582"/>
                <a:gd name="T62" fmla="*/ 0 w 669"/>
                <a:gd name="T63" fmla="*/ 189 h 582"/>
                <a:gd name="T64" fmla="*/ 9 w 669"/>
                <a:gd name="T65" fmla="*/ 237 h 582"/>
                <a:gd name="T66" fmla="*/ 22 w 669"/>
                <a:gd name="T67" fmla="*/ 285 h 582"/>
                <a:gd name="T68" fmla="*/ 50 w 669"/>
                <a:gd name="T69" fmla="*/ 330 h 582"/>
                <a:gd name="T70" fmla="*/ 81 w 669"/>
                <a:gd name="T71" fmla="*/ 375 h 582"/>
                <a:gd name="T72" fmla="*/ 125 w 669"/>
                <a:gd name="T73" fmla="*/ 419 h 582"/>
                <a:gd name="T74" fmla="*/ 169 w 669"/>
                <a:gd name="T75" fmla="*/ 457 h 582"/>
                <a:gd name="T76" fmla="*/ 217 w 669"/>
                <a:gd name="T77" fmla="*/ 488 h 582"/>
                <a:gd name="T78" fmla="*/ 266 w 669"/>
                <a:gd name="T79" fmla="*/ 514 h 582"/>
                <a:gd name="T80" fmla="*/ 310 w 669"/>
                <a:gd name="T81" fmla="*/ 534 h 582"/>
                <a:gd name="T82" fmla="*/ 369 w 669"/>
                <a:gd name="T83" fmla="*/ 549 h 582"/>
                <a:gd name="T84" fmla="*/ 437 w 669"/>
                <a:gd name="T85" fmla="*/ 568 h 582"/>
                <a:gd name="T86" fmla="*/ 516 w 669"/>
                <a:gd name="T87" fmla="*/ 581 h 582"/>
                <a:gd name="T88" fmla="*/ 595 w 669"/>
                <a:gd name="T89" fmla="*/ 577 h 582"/>
                <a:gd name="T90" fmla="*/ 668 w 669"/>
                <a:gd name="T91" fmla="*/ 553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9" h="582">
                  <a:moveTo>
                    <a:pt x="668" y="553"/>
                  </a:moveTo>
                  <a:lnTo>
                    <a:pt x="668" y="450"/>
                  </a:lnTo>
                  <a:lnTo>
                    <a:pt x="562" y="435"/>
                  </a:lnTo>
                  <a:lnTo>
                    <a:pt x="448" y="420"/>
                  </a:lnTo>
                  <a:lnTo>
                    <a:pt x="367" y="400"/>
                  </a:lnTo>
                  <a:lnTo>
                    <a:pt x="314" y="378"/>
                  </a:lnTo>
                  <a:lnTo>
                    <a:pt x="257" y="349"/>
                  </a:lnTo>
                  <a:lnTo>
                    <a:pt x="220" y="314"/>
                  </a:lnTo>
                  <a:lnTo>
                    <a:pt x="193" y="274"/>
                  </a:lnTo>
                  <a:lnTo>
                    <a:pt x="180" y="231"/>
                  </a:lnTo>
                  <a:lnTo>
                    <a:pt x="180" y="189"/>
                  </a:lnTo>
                  <a:lnTo>
                    <a:pt x="193" y="165"/>
                  </a:lnTo>
                  <a:lnTo>
                    <a:pt x="209" y="143"/>
                  </a:lnTo>
                  <a:lnTo>
                    <a:pt x="255" y="127"/>
                  </a:lnTo>
                  <a:lnTo>
                    <a:pt x="297" y="127"/>
                  </a:lnTo>
                  <a:lnTo>
                    <a:pt x="345" y="141"/>
                  </a:lnTo>
                  <a:lnTo>
                    <a:pt x="396" y="156"/>
                  </a:lnTo>
                  <a:lnTo>
                    <a:pt x="448" y="163"/>
                  </a:lnTo>
                  <a:lnTo>
                    <a:pt x="477" y="125"/>
                  </a:lnTo>
                  <a:lnTo>
                    <a:pt x="464" y="86"/>
                  </a:lnTo>
                  <a:lnTo>
                    <a:pt x="415" y="42"/>
                  </a:lnTo>
                  <a:lnTo>
                    <a:pt x="363" y="18"/>
                  </a:lnTo>
                  <a:lnTo>
                    <a:pt x="319" y="7"/>
                  </a:lnTo>
                  <a:lnTo>
                    <a:pt x="273" y="2"/>
                  </a:lnTo>
                  <a:lnTo>
                    <a:pt x="222" y="0"/>
                  </a:lnTo>
                  <a:lnTo>
                    <a:pt x="176" y="4"/>
                  </a:lnTo>
                  <a:lnTo>
                    <a:pt x="136" y="15"/>
                  </a:lnTo>
                  <a:lnTo>
                    <a:pt x="86" y="33"/>
                  </a:lnTo>
                  <a:lnTo>
                    <a:pt x="50" y="66"/>
                  </a:lnTo>
                  <a:lnTo>
                    <a:pt x="22" y="99"/>
                  </a:lnTo>
                  <a:lnTo>
                    <a:pt x="6" y="145"/>
                  </a:lnTo>
                  <a:lnTo>
                    <a:pt x="0" y="189"/>
                  </a:lnTo>
                  <a:lnTo>
                    <a:pt x="9" y="237"/>
                  </a:lnTo>
                  <a:lnTo>
                    <a:pt x="22" y="285"/>
                  </a:lnTo>
                  <a:lnTo>
                    <a:pt x="50" y="330"/>
                  </a:lnTo>
                  <a:lnTo>
                    <a:pt x="81" y="375"/>
                  </a:lnTo>
                  <a:lnTo>
                    <a:pt x="125" y="419"/>
                  </a:lnTo>
                  <a:lnTo>
                    <a:pt x="169" y="457"/>
                  </a:lnTo>
                  <a:lnTo>
                    <a:pt x="217" y="488"/>
                  </a:lnTo>
                  <a:lnTo>
                    <a:pt x="266" y="514"/>
                  </a:lnTo>
                  <a:lnTo>
                    <a:pt x="310" y="534"/>
                  </a:lnTo>
                  <a:lnTo>
                    <a:pt x="369" y="549"/>
                  </a:lnTo>
                  <a:lnTo>
                    <a:pt x="437" y="568"/>
                  </a:lnTo>
                  <a:lnTo>
                    <a:pt x="516" y="581"/>
                  </a:lnTo>
                  <a:lnTo>
                    <a:pt x="595" y="577"/>
                  </a:lnTo>
                  <a:lnTo>
                    <a:pt x="668" y="553"/>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Freeform 15"/>
            <p:cNvSpPr>
              <a:spLocks/>
            </p:cNvSpPr>
            <p:nvPr/>
          </p:nvSpPr>
          <p:spPr bwMode="auto">
            <a:xfrm>
              <a:off x="1365" y="583"/>
              <a:ext cx="1413" cy="549"/>
            </a:xfrm>
            <a:custGeom>
              <a:avLst/>
              <a:gdLst>
                <a:gd name="T0" fmla="*/ 1412 w 1413"/>
                <a:gd name="T1" fmla="*/ 548 h 549"/>
                <a:gd name="T2" fmla="*/ 1316 w 1413"/>
                <a:gd name="T3" fmla="*/ 537 h 549"/>
                <a:gd name="T4" fmla="*/ 1237 w 1413"/>
                <a:gd name="T5" fmla="*/ 524 h 549"/>
                <a:gd name="T6" fmla="*/ 1179 w 1413"/>
                <a:gd name="T7" fmla="*/ 511 h 549"/>
                <a:gd name="T8" fmla="*/ 1118 w 1413"/>
                <a:gd name="T9" fmla="*/ 499 h 549"/>
                <a:gd name="T10" fmla="*/ 1060 w 1413"/>
                <a:gd name="T11" fmla="*/ 493 h 549"/>
                <a:gd name="T12" fmla="*/ 1000 w 1413"/>
                <a:gd name="T13" fmla="*/ 495 h 549"/>
                <a:gd name="T14" fmla="*/ 939 w 1413"/>
                <a:gd name="T15" fmla="*/ 499 h 549"/>
                <a:gd name="T16" fmla="*/ 894 w 1413"/>
                <a:gd name="T17" fmla="*/ 482 h 549"/>
                <a:gd name="T18" fmla="*/ 962 w 1413"/>
                <a:gd name="T19" fmla="*/ 440 h 549"/>
                <a:gd name="T20" fmla="*/ 1005 w 1413"/>
                <a:gd name="T21" fmla="*/ 411 h 549"/>
                <a:gd name="T22" fmla="*/ 1043 w 1413"/>
                <a:gd name="T23" fmla="*/ 381 h 549"/>
                <a:gd name="T24" fmla="*/ 1069 w 1413"/>
                <a:gd name="T25" fmla="*/ 348 h 549"/>
                <a:gd name="T26" fmla="*/ 962 w 1413"/>
                <a:gd name="T27" fmla="*/ 383 h 549"/>
                <a:gd name="T28" fmla="*/ 855 w 1413"/>
                <a:gd name="T29" fmla="*/ 418 h 549"/>
                <a:gd name="T30" fmla="*/ 783 w 1413"/>
                <a:gd name="T31" fmla="*/ 436 h 549"/>
                <a:gd name="T32" fmla="*/ 670 w 1413"/>
                <a:gd name="T33" fmla="*/ 449 h 549"/>
                <a:gd name="T34" fmla="*/ 597 w 1413"/>
                <a:gd name="T35" fmla="*/ 449 h 549"/>
                <a:gd name="T36" fmla="*/ 531 w 1413"/>
                <a:gd name="T37" fmla="*/ 444 h 549"/>
                <a:gd name="T38" fmla="*/ 486 w 1413"/>
                <a:gd name="T39" fmla="*/ 427 h 549"/>
                <a:gd name="T40" fmla="*/ 459 w 1413"/>
                <a:gd name="T41" fmla="*/ 407 h 549"/>
                <a:gd name="T42" fmla="*/ 527 w 1413"/>
                <a:gd name="T43" fmla="*/ 389 h 549"/>
                <a:gd name="T44" fmla="*/ 572 w 1413"/>
                <a:gd name="T45" fmla="*/ 365 h 549"/>
                <a:gd name="T46" fmla="*/ 599 w 1413"/>
                <a:gd name="T47" fmla="*/ 339 h 549"/>
                <a:gd name="T48" fmla="*/ 634 w 1413"/>
                <a:gd name="T49" fmla="*/ 308 h 549"/>
                <a:gd name="T50" fmla="*/ 544 w 1413"/>
                <a:gd name="T51" fmla="*/ 334 h 549"/>
                <a:gd name="T52" fmla="*/ 463 w 1413"/>
                <a:gd name="T53" fmla="*/ 348 h 549"/>
                <a:gd name="T54" fmla="*/ 378 w 1413"/>
                <a:gd name="T55" fmla="*/ 356 h 549"/>
                <a:gd name="T56" fmla="*/ 303 w 1413"/>
                <a:gd name="T57" fmla="*/ 352 h 549"/>
                <a:gd name="T58" fmla="*/ 254 w 1413"/>
                <a:gd name="T59" fmla="*/ 334 h 549"/>
                <a:gd name="T60" fmla="*/ 233 w 1413"/>
                <a:gd name="T61" fmla="*/ 312 h 549"/>
                <a:gd name="T62" fmla="*/ 281 w 1413"/>
                <a:gd name="T63" fmla="*/ 291 h 549"/>
                <a:gd name="T64" fmla="*/ 313 w 1413"/>
                <a:gd name="T65" fmla="*/ 269 h 549"/>
                <a:gd name="T66" fmla="*/ 341 w 1413"/>
                <a:gd name="T67" fmla="*/ 244 h 549"/>
                <a:gd name="T68" fmla="*/ 339 w 1413"/>
                <a:gd name="T69" fmla="*/ 229 h 549"/>
                <a:gd name="T70" fmla="*/ 262 w 1413"/>
                <a:gd name="T71" fmla="*/ 246 h 549"/>
                <a:gd name="T72" fmla="*/ 179 w 1413"/>
                <a:gd name="T73" fmla="*/ 255 h 549"/>
                <a:gd name="T74" fmla="*/ 109 w 1413"/>
                <a:gd name="T75" fmla="*/ 254 h 549"/>
                <a:gd name="T76" fmla="*/ 51 w 1413"/>
                <a:gd name="T77" fmla="*/ 244 h 549"/>
                <a:gd name="T78" fmla="*/ 19 w 1413"/>
                <a:gd name="T79" fmla="*/ 229 h 549"/>
                <a:gd name="T80" fmla="*/ 0 w 1413"/>
                <a:gd name="T81" fmla="*/ 205 h 549"/>
                <a:gd name="T82" fmla="*/ 120 w 1413"/>
                <a:gd name="T83" fmla="*/ 187 h 549"/>
                <a:gd name="T84" fmla="*/ 309 w 1413"/>
                <a:gd name="T85" fmla="*/ 156 h 549"/>
                <a:gd name="T86" fmla="*/ 544 w 1413"/>
                <a:gd name="T87" fmla="*/ 119 h 549"/>
                <a:gd name="T88" fmla="*/ 742 w 1413"/>
                <a:gd name="T89" fmla="*/ 71 h 549"/>
                <a:gd name="T90" fmla="*/ 926 w 1413"/>
                <a:gd name="T91" fmla="*/ 26 h 549"/>
                <a:gd name="T92" fmla="*/ 1020 w 1413"/>
                <a:gd name="T93" fmla="*/ 9 h 549"/>
                <a:gd name="T94" fmla="*/ 1098 w 1413"/>
                <a:gd name="T95" fmla="*/ 0 h 549"/>
                <a:gd name="T96" fmla="*/ 1165 w 1413"/>
                <a:gd name="T97" fmla="*/ 2 h 549"/>
                <a:gd name="T98" fmla="*/ 1211 w 1413"/>
                <a:gd name="T99" fmla="*/ 7 h 549"/>
                <a:gd name="T100" fmla="*/ 1254 w 1413"/>
                <a:gd name="T101" fmla="*/ 27 h 549"/>
                <a:gd name="T102" fmla="*/ 1288 w 1413"/>
                <a:gd name="T103" fmla="*/ 71 h 549"/>
                <a:gd name="T104" fmla="*/ 1301 w 1413"/>
                <a:gd name="T105" fmla="*/ 117 h 549"/>
                <a:gd name="T106" fmla="*/ 1316 w 1413"/>
                <a:gd name="T107" fmla="*/ 148 h 549"/>
                <a:gd name="T108" fmla="*/ 1344 w 1413"/>
                <a:gd name="T109" fmla="*/ 159 h 549"/>
                <a:gd name="T110" fmla="*/ 1384 w 1413"/>
                <a:gd name="T111" fmla="*/ 156 h 549"/>
                <a:gd name="T112" fmla="*/ 1412 w 1413"/>
                <a:gd name="T113" fmla="*/ 145 h 549"/>
                <a:gd name="T114" fmla="*/ 1412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1412" y="548"/>
                  </a:moveTo>
                  <a:lnTo>
                    <a:pt x="1316" y="537"/>
                  </a:lnTo>
                  <a:lnTo>
                    <a:pt x="1237" y="524"/>
                  </a:lnTo>
                  <a:lnTo>
                    <a:pt x="1179" y="511"/>
                  </a:lnTo>
                  <a:lnTo>
                    <a:pt x="1118" y="499"/>
                  </a:lnTo>
                  <a:lnTo>
                    <a:pt x="1060" y="493"/>
                  </a:lnTo>
                  <a:lnTo>
                    <a:pt x="1000" y="495"/>
                  </a:lnTo>
                  <a:lnTo>
                    <a:pt x="939" y="499"/>
                  </a:lnTo>
                  <a:lnTo>
                    <a:pt x="894" y="482"/>
                  </a:lnTo>
                  <a:lnTo>
                    <a:pt x="962" y="440"/>
                  </a:lnTo>
                  <a:lnTo>
                    <a:pt x="1005" y="411"/>
                  </a:lnTo>
                  <a:lnTo>
                    <a:pt x="1043" y="381"/>
                  </a:lnTo>
                  <a:lnTo>
                    <a:pt x="1069" y="348"/>
                  </a:lnTo>
                  <a:lnTo>
                    <a:pt x="962" y="383"/>
                  </a:lnTo>
                  <a:lnTo>
                    <a:pt x="855" y="418"/>
                  </a:lnTo>
                  <a:lnTo>
                    <a:pt x="783" y="436"/>
                  </a:lnTo>
                  <a:lnTo>
                    <a:pt x="670" y="449"/>
                  </a:lnTo>
                  <a:lnTo>
                    <a:pt x="597" y="449"/>
                  </a:lnTo>
                  <a:lnTo>
                    <a:pt x="531" y="444"/>
                  </a:lnTo>
                  <a:lnTo>
                    <a:pt x="486" y="427"/>
                  </a:lnTo>
                  <a:lnTo>
                    <a:pt x="459" y="407"/>
                  </a:lnTo>
                  <a:lnTo>
                    <a:pt x="527" y="389"/>
                  </a:lnTo>
                  <a:lnTo>
                    <a:pt x="572" y="365"/>
                  </a:lnTo>
                  <a:lnTo>
                    <a:pt x="599" y="339"/>
                  </a:lnTo>
                  <a:lnTo>
                    <a:pt x="634" y="308"/>
                  </a:lnTo>
                  <a:lnTo>
                    <a:pt x="544" y="334"/>
                  </a:lnTo>
                  <a:lnTo>
                    <a:pt x="463" y="348"/>
                  </a:lnTo>
                  <a:lnTo>
                    <a:pt x="378" y="356"/>
                  </a:lnTo>
                  <a:lnTo>
                    <a:pt x="303" y="352"/>
                  </a:lnTo>
                  <a:lnTo>
                    <a:pt x="254" y="334"/>
                  </a:lnTo>
                  <a:lnTo>
                    <a:pt x="233" y="312"/>
                  </a:lnTo>
                  <a:lnTo>
                    <a:pt x="281" y="291"/>
                  </a:lnTo>
                  <a:lnTo>
                    <a:pt x="313" y="269"/>
                  </a:lnTo>
                  <a:lnTo>
                    <a:pt x="341" y="244"/>
                  </a:lnTo>
                  <a:lnTo>
                    <a:pt x="339" y="229"/>
                  </a:lnTo>
                  <a:lnTo>
                    <a:pt x="262" y="246"/>
                  </a:lnTo>
                  <a:lnTo>
                    <a:pt x="179" y="255"/>
                  </a:lnTo>
                  <a:lnTo>
                    <a:pt x="109" y="254"/>
                  </a:lnTo>
                  <a:lnTo>
                    <a:pt x="51" y="244"/>
                  </a:lnTo>
                  <a:lnTo>
                    <a:pt x="19" y="229"/>
                  </a:lnTo>
                  <a:lnTo>
                    <a:pt x="0" y="205"/>
                  </a:lnTo>
                  <a:lnTo>
                    <a:pt x="120" y="187"/>
                  </a:lnTo>
                  <a:lnTo>
                    <a:pt x="309" y="156"/>
                  </a:lnTo>
                  <a:lnTo>
                    <a:pt x="544" y="119"/>
                  </a:lnTo>
                  <a:lnTo>
                    <a:pt x="742" y="71"/>
                  </a:lnTo>
                  <a:lnTo>
                    <a:pt x="926" y="26"/>
                  </a:lnTo>
                  <a:lnTo>
                    <a:pt x="1020" y="9"/>
                  </a:lnTo>
                  <a:lnTo>
                    <a:pt x="1098" y="0"/>
                  </a:lnTo>
                  <a:lnTo>
                    <a:pt x="1165" y="2"/>
                  </a:lnTo>
                  <a:lnTo>
                    <a:pt x="1211" y="7"/>
                  </a:lnTo>
                  <a:lnTo>
                    <a:pt x="1254" y="27"/>
                  </a:lnTo>
                  <a:lnTo>
                    <a:pt x="1288" y="71"/>
                  </a:lnTo>
                  <a:lnTo>
                    <a:pt x="1301" y="117"/>
                  </a:lnTo>
                  <a:lnTo>
                    <a:pt x="1316" y="148"/>
                  </a:lnTo>
                  <a:lnTo>
                    <a:pt x="1344" y="159"/>
                  </a:lnTo>
                  <a:lnTo>
                    <a:pt x="1384" y="156"/>
                  </a:lnTo>
                  <a:lnTo>
                    <a:pt x="1412" y="145"/>
                  </a:lnTo>
                  <a:lnTo>
                    <a:pt x="1412" y="54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Oval 16"/>
            <p:cNvSpPr>
              <a:spLocks noChangeArrowheads="1"/>
            </p:cNvSpPr>
            <p:nvPr/>
          </p:nvSpPr>
          <p:spPr bwMode="auto">
            <a:xfrm>
              <a:off x="2785" y="355"/>
              <a:ext cx="187" cy="198"/>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Freeform 17"/>
            <p:cNvSpPr>
              <a:spLocks/>
            </p:cNvSpPr>
            <p:nvPr/>
          </p:nvSpPr>
          <p:spPr bwMode="auto">
            <a:xfrm>
              <a:off x="2976" y="583"/>
              <a:ext cx="1413" cy="549"/>
            </a:xfrm>
            <a:custGeom>
              <a:avLst/>
              <a:gdLst>
                <a:gd name="T0" fmla="*/ 0 w 1413"/>
                <a:gd name="T1" fmla="*/ 548 h 549"/>
                <a:gd name="T2" fmla="*/ 96 w 1413"/>
                <a:gd name="T3" fmla="*/ 537 h 549"/>
                <a:gd name="T4" fmla="*/ 175 w 1413"/>
                <a:gd name="T5" fmla="*/ 524 h 549"/>
                <a:gd name="T6" fmla="*/ 233 w 1413"/>
                <a:gd name="T7" fmla="*/ 511 h 549"/>
                <a:gd name="T8" fmla="*/ 294 w 1413"/>
                <a:gd name="T9" fmla="*/ 499 h 549"/>
                <a:gd name="T10" fmla="*/ 352 w 1413"/>
                <a:gd name="T11" fmla="*/ 493 h 549"/>
                <a:gd name="T12" fmla="*/ 412 w 1413"/>
                <a:gd name="T13" fmla="*/ 495 h 549"/>
                <a:gd name="T14" fmla="*/ 473 w 1413"/>
                <a:gd name="T15" fmla="*/ 499 h 549"/>
                <a:gd name="T16" fmla="*/ 518 w 1413"/>
                <a:gd name="T17" fmla="*/ 482 h 549"/>
                <a:gd name="T18" fmla="*/ 450 w 1413"/>
                <a:gd name="T19" fmla="*/ 440 h 549"/>
                <a:gd name="T20" fmla="*/ 407 w 1413"/>
                <a:gd name="T21" fmla="*/ 411 h 549"/>
                <a:gd name="T22" fmla="*/ 369 w 1413"/>
                <a:gd name="T23" fmla="*/ 381 h 549"/>
                <a:gd name="T24" fmla="*/ 343 w 1413"/>
                <a:gd name="T25" fmla="*/ 348 h 549"/>
                <a:gd name="T26" fmla="*/ 450 w 1413"/>
                <a:gd name="T27" fmla="*/ 383 h 549"/>
                <a:gd name="T28" fmla="*/ 557 w 1413"/>
                <a:gd name="T29" fmla="*/ 418 h 549"/>
                <a:gd name="T30" fmla="*/ 629 w 1413"/>
                <a:gd name="T31" fmla="*/ 436 h 549"/>
                <a:gd name="T32" fmla="*/ 742 w 1413"/>
                <a:gd name="T33" fmla="*/ 449 h 549"/>
                <a:gd name="T34" fmla="*/ 815 w 1413"/>
                <a:gd name="T35" fmla="*/ 449 h 549"/>
                <a:gd name="T36" fmla="*/ 881 w 1413"/>
                <a:gd name="T37" fmla="*/ 444 h 549"/>
                <a:gd name="T38" fmla="*/ 926 w 1413"/>
                <a:gd name="T39" fmla="*/ 427 h 549"/>
                <a:gd name="T40" fmla="*/ 953 w 1413"/>
                <a:gd name="T41" fmla="*/ 407 h 549"/>
                <a:gd name="T42" fmla="*/ 885 w 1413"/>
                <a:gd name="T43" fmla="*/ 389 h 549"/>
                <a:gd name="T44" fmla="*/ 840 w 1413"/>
                <a:gd name="T45" fmla="*/ 365 h 549"/>
                <a:gd name="T46" fmla="*/ 809 w 1413"/>
                <a:gd name="T47" fmla="*/ 339 h 549"/>
                <a:gd name="T48" fmla="*/ 778 w 1413"/>
                <a:gd name="T49" fmla="*/ 308 h 549"/>
                <a:gd name="T50" fmla="*/ 868 w 1413"/>
                <a:gd name="T51" fmla="*/ 334 h 549"/>
                <a:gd name="T52" fmla="*/ 949 w 1413"/>
                <a:gd name="T53" fmla="*/ 348 h 549"/>
                <a:gd name="T54" fmla="*/ 1034 w 1413"/>
                <a:gd name="T55" fmla="*/ 356 h 549"/>
                <a:gd name="T56" fmla="*/ 1109 w 1413"/>
                <a:gd name="T57" fmla="*/ 352 h 549"/>
                <a:gd name="T58" fmla="*/ 1158 w 1413"/>
                <a:gd name="T59" fmla="*/ 334 h 549"/>
                <a:gd name="T60" fmla="*/ 1179 w 1413"/>
                <a:gd name="T61" fmla="*/ 312 h 549"/>
                <a:gd name="T62" fmla="*/ 1131 w 1413"/>
                <a:gd name="T63" fmla="*/ 291 h 549"/>
                <a:gd name="T64" fmla="*/ 1099 w 1413"/>
                <a:gd name="T65" fmla="*/ 269 h 549"/>
                <a:gd name="T66" fmla="*/ 1071 w 1413"/>
                <a:gd name="T67" fmla="*/ 244 h 549"/>
                <a:gd name="T68" fmla="*/ 1073 w 1413"/>
                <a:gd name="T69" fmla="*/ 229 h 549"/>
                <a:gd name="T70" fmla="*/ 1150 w 1413"/>
                <a:gd name="T71" fmla="*/ 246 h 549"/>
                <a:gd name="T72" fmla="*/ 1233 w 1413"/>
                <a:gd name="T73" fmla="*/ 255 h 549"/>
                <a:gd name="T74" fmla="*/ 1311 w 1413"/>
                <a:gd name="T75" fmla="*/ 253 h 549"/>
                <a:gd name="T76" fmla="*/ 1361 w 1413"/>
                <a:gd name="T77" fmla="*/ 244 h 549"/>
                <a:gd name="T78" fmla="*/ 1393 w 1413"/>
                <a:gd name="T79" fmla="*/ 229 h 549"/>
                <a:gd name="T80" fmla="*/ 1412 w 1413"/>
                <a:gd name="T81" fmla="*/ 205 h 549"/>
                <a:gd name="T82" fmla="*/ 1292 w 1413"/>
                <a:gd name="T83" fmla="*/ 187 h 549"/>
                <a:gd name="T84" fmla="*/ 1087 w 1413"/>
                <a:gd name="T85" fmla="*/ 158 h 549"/>
                <a:gd name="T86" fmla="*/ 868 w 1413"/>
                <a:gd name="T87" fmla="*/ 119 h 549"/>
                <a:gd name="T88" fmla="*/ 670 w 1413"/>
                <a:gd name="T89" fmla="*/ 71 h 549"/>
                <a:gd name="T90" fmla="*/ 486 w 1413"/>
                <a:gd name="T91" fmla="*/ 26 h 549"/>
                <a:gd name="T92" fmla="*/ 392 w 1413"/>
                <a:gd name="T93" fmla="*/ 9 h 549"/>
                <a:gd name="T94" fmla="*/ 314 w 1413"/>
                <a:gd name="T95" fmla="*/ 0 h 549"/>
                <a:gd name="T96" fmla="*/ 247 w 1413"/>
                <a:gd name="T97" fmla="*/ 2 h 549"/>
                <a:gd name="T98" fmla="*/ 201 w 1413"/>
                <a:gd name="T99" fmla="*/ 7 h 549"/>
                <a:gd name="T100" fmla="*/ 158 w 1413"/>
                <a:gd name="T101" fmla="*/ 27 h 549"/>
                <a:gd name="T102" fmla="*/ 124 w 1413"/>
                <a:gd name="T103" fmla="*/ 71 h 549"/>
                <a:gd name="T104" fmla="*/ 111 w 1413"/>
                <a:gd name="T105" fmla="*/ 117 h 549"/>
                <a:gd name="T106" fmla="*/ 96 w 1413"/>
                <a:gd name="T107" fmla="*/ 148 h 549"/>
                <a:gd name="T108" fmla="*/ 68 w 1413"/>
                <a:gd name="T109" fmla="*/ 159 h 549"/>
                <a:gd name="T110" fmla="*/ 28 w 1413"/>
                <a:gd name="T111" fmla="*/ 156 h 549"/>
                <a:gd name="T112" fmla="*/ 0 w 1413"/>
                <a:gd name="T113" fmla="*/ 145 h 549"/>
                <a:gd name="T114" fmla="*/ 0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0" y="548"/>
                  </a:moveTo>
                  <a:lnTo>
                    <a:pt x="96" y="537"/>
                  </a:lnTo>
                  <a:lnTo>
                    <a:pt x="175" y="524"/>
                  </a:lnTo>
                  <a:lnTo>
                    <a:pt x="233" y="511"/>
                  </a:lnTo>
                  <a:lnTo>
                    <a:pt x="294" y="499"/>
                  </a:lnTo>
                  <a:lnTo>
                    <a:pt x="352" y="493"/>
                  </a:lnTo>
                  <a:lnTo>
                    <a:pt x="412" y="495"/>
                  </a:lnTo>
                  <a:lnTo>
                    <a:pt x="473" y="499"/>
                  </a:lnTo>
                  <a:lnTo>
                    <a:pt x="518" y="482"/>
                  </a:lnTo>
                  <a:lnTo>
                    <a:pt x="450" y="440"/>
                  </a:lnTo>
                  <a:lnTo>
                    <a:pt x="407" y="411"/>
                  </a:lnTo>
                  <a:lnTo>
                    <a:pt x="369" y="381"/>
                  </a:lnTo>
                  <a:lnTo>
                    <a:pt x="343" y="348"/>
                  </a:lnTo>
                  <a:lnTo>
                    <a:pt x="450" y="383"/>
                  </a:lnTo>
                  <a:lnTo>
                    <a:pt x="557" y="418"/>
                  </a:lnTo>
                  <a:lnTo>
                    <a:pt x="629" y="436"/>
                  </a:lnTo>
                  <a:lnTo>
                    <a:pt x="742" y="449"/>
                  </a:lnTo>
                  <a:lnTo>
                    <a:pt x="815" y="449"/>
                  </a:lnTo>
                  <a:lnTo>
                    <a:pt x="881" y="444"/>
                  </a:lnTo>
                  <a:lnTo>
                    <a:pt x="926" y="427"/>
                  </a:lnTo>
                  <a:lnTo>
                    <a:pt x="953" y="407"/>
                  </a:lnTo>
                  <a:lnTo>
                    <a:pt x="885" y="389"/>
                  </a:lnTo>
                  <a:lnTo>
                    <a:pt x="840" y="365"/>
                  </a:lnTo>
                  <a:lnTo>
                    <a:pt x="809" y="339"/>
                  </a:lnTo>
                  <a:lnTo>
                    <a:pt x="778" y="308"/>
                  </a:lnTo>
                  <a:lnTo>
                    <a:pt x="868" y="334"/>
                  </a:lnTo>
                  <a:lnTo>
                    <a:pt x="949" y="348"/>
                  </a:lnTo>
                  <a:lnTo>
                    <a:pt x="1034" y="356"/>
                  </a:lnTo>
                  <a:lnTo>
                    <a:pt x="1109" y="352"/>
                  </a:lnTo>
                  <a:lnTo>
                    <a:pt x="1158" y="334"/>
                  </a:lnTo>
                  <a:lnTo>
                    <a:pt x="1179" y="312"/>
                  </a:lnTo>
                  <a:lnTo>
                    <a:pt x="1131" y="291"/>
                  </a:lnTo>
                  <a:lnTo>
                    <a:pt x="1099" y="269"/>
                  </a:lnTo>
                  <a:lnTo>
                    <a:pt x="1071" y="244"/>
                  </a:lnTo>
                  <a:lnTo>
                    <a:pt x="1073" y="229"/>
                  </a:lnTo>
                  <a:lnTo>
                    <a:pt x="1150" y="246"/>
                  </a:lnTo>
                  <a:lnTo>
                    <a:pt x="1233" y="255"/>
                  </a:lnTo>
                  <a:lnTo>
                    <a:pt x="1311" y="253"/>
                  </a:lnTo>
                  <a:lnTo>
                    <a:pt x="1361" y="244"/>
                  </a:lnTo>
                  <a:lnTo>
                    <a:pt x="1393" y="229"/>
                  </a:lnTo>
                  <a:lnTo>
                    <a:pt x="1412" y="205"/>
                  </a:lnTo>
                  <a:lnTo>
                    <a:pt x="1292" y="187"/>
                  </a:lnTo>
                  <a:lnTo>
                    <a:pt x="1087" y="158"/>
                  </a:lnTo>
                  <a:lnTo>
                    <a:pt x="868" y="119"/>
                  </a:lnTo>
                  <a:lnTo>
                    <a:pt x="670" y="71"/>
                  </a:lnTo>
                  <a:lnTo>
                    <a:pt x="486" y="26"/>
                  </a:lnTo>
                  <a:lnTo>
                    <a:pt x="392" y="9"/>
                  </a:lnTo>
                  <a:lnTo>
                    <a:pt x="314" y="0"/>
                  </a:lnTo>
                  <a:lnTo>
                    <a:pt x="247" y="2"/>
                  </a:lnTo>
                  <a:lnTo>
                    <a:pt x="201" y="7"/>
                  </a:lnTo>
                  <a:lnTo>
                    <a:pt x="158" y="27"/>
                  </a:lnTo>
                  <a:lnTo>
                    <a:pt x="124" y="71"/>
                  </a:lnTo>
                  <a:lnTo>
                    <a:pt x="111" y="117"/>
                  </a:lnTo>
                  <a:lnTo>
                    <a:pt x="96" y="148"/>
                  </a:lnTo>
                  <a:lnTo>
                    <a:pt x="68" y="159"/>
                  </a:lnTo>
                  <a:lnTo>
                    <a:pt x="28" y="156"/>
                  </a:lnTo>
                  <a:lnTo>
                    <a:pt x="0" y="145"/>
                  </a:lnTo>
                  <a:lnTo>
                    <a:pt x="0" y="54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Tree>
    <p:extLst>
      <p:ext uri="{BB962C8B-B14F-4D97-AF65-F5344CB8AC3E}">
        <p14:creationId xmlns:p14="http://schemas.microsoft.com/office/powerpoint/2010/main" val="777213117"/>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rtl="0" eaLnBrk="1" latinLnBrk="0" hangingPunct="1">
        <a:spcBef>
          <a:spcPct val="0"/>
        </a:spcBef>
        <a:buNone/>
        <a:defRPr kumimoji="0" sz="4100" b="1" kern="1200" cap="none" baseline="0">
          <a:ln w="6350">
            <a:noFill/>
          </a:ln>
          <a:solidFill>
            <a:schemeClr val="accent2"/>
          </a:soli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bg2"/>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16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6.xml"/><Relationship Id="rId13" Type="http://schemas.openxmlformats.org/officeDocument/2006/relationships/diagramData" Target="../diagrams/data7.xml"/><Relationship Id="rId18" Type="http://schemas.openxmlformats.org/officeDocument/2006/relationships/image" Target="../media/image38.png"/><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17" Type="http://schemas.microsoft.com/office/2007/relationships/diagramDrawing" Target="../diagrams/drawing7.xml"/><Relationship Id="rId2" Type="http://schemas.openxmlformats.org/officeDocument/2006/relationships/notesSlide" Target="../notesSlides/notesSlide11.xml"/><Relationship Id="rId16" Type="http://schemas.openxmlformats.org/officeDocument/2006/relationships/diagramColors" Target="../diagrams/colors7.xml"/><Relationship Id="rId1" Type="http://schemas.openxmlformats.org/officeDocument/2006/relationships/slideLayout" Target="../slideLayouts/slideLayout4.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5" Type="http://schemas.openxmlformats.org/officeDocument/2006/relationships/diagramQuickStyle" Target="../diagrams/quickStyle7.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 Id="rId1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3" Type="http://schemas.openxmlformats.org/officeDocument/2006/relationships/image" Target="../media/image56.png"/><Relationship Id="rId18" Type="http://schemas.openxmlformats.org/officeDocument/2006/relationships/image" Target="../media/image61.svg"/><Relationship Id="rId26" Type="http://schemas.openxmlformats.org/officeDocument/2006/relationships/image" Target="../media/image69.svg"/><Relationship Id="rId21" Type="http://schemas.openxmlformats.org/officeDocument/2006/relationships/image" Target="../media/image64.png"/><Relationship Id="rId34" Type="http://schemas.openxmlformats.org/officeDocument/2006/relationships/image" Target="../media/image77.svg"/><Relationship Id="rId7" Type="http://schemas.openxmlformats.org/officeDocument/2006/relationships/image" Target="../media/image50.png"/><Relationship Id="rId12" Type="http://schemas.openxmlformats.org/officeDocument/2006/relationships/image" Target="../media/image55.svg"/><Relationship Id="rId17" Type="http://schemas.openxmlformats.org/officeDocument/2006/relationships/image" Target="../media/image60.png"/><Relationship Id="rId25" Type="http://schemas.openxmlformats.org/officeDocument/2006/relationships/image" Target="../media/image68.png"/><Relationship Id="rId33" Type="http://schemas.openxmlformats.org/officeDocument/2006/relationships/image" Target="../media/image76.png"/><Relationship Id="rId38" Type="http://schemas.openxmlformats.org/officeDocument/2006/relationships/image" Target="../media/image81.svg"/><Relationship Id="rId2" Type="http://schemas.openxmlformats.org/officeDocument/2006/relationships/diagramData" Target="../diagrams/data8.xml"/><Relationship Id="rId16" Type="http://schemas.openxmlformats.org/officeDocument/2006/relationships/image" Target="../media/image59.svg"/><Relationship Id="rId20" Type="http://schemas.openxmlformats.org/officeDocument/2006/relationships/image" Target="../media/image63.svg"/><Relationship Id="rId29" Type="http://schemas.openxmlformats.org/officeDocument/2006/relationships/image" Target="../media/image72.png"/><Relationship Id="rId1" Type="http://schemas.openxmlformats.org/officeDocument/2006/relationships/slideLayout" Target="../slideLayouts/slideLayout21.xml"/><Relationship Id="rId6" Type="http://schemas.microsoft.com/office/2007/relationships/diagramDrawing" Target="../diagrams/drawing8.xml"/><Relationship Id="rId11" Type="http://schemas.openxmlformats.org/officeDocument/2006/relationships/image" Target="../media/image54.png"/><Relationship Id="rId24" Type="http://schemas.openxmlformats.org/officeDocument/2006/relationships/image" Target="../media/image67.svg"/><Relationship Id="rId32" Type="http://schemas.openxmlformats.org/officeDocument/2006/relationships/image" Target="../media/image75.svg"/><Relationship Id="rId37" Type="http://schemas.openxmlformats.org/officeDocument/2006/relationships/image" Target="../media/image80.png"/><Relationship Id="rId5" Type="http://schemas.openxmlformats.org/officeDocument/2006/relationships/diagramColors" Target="../diagrams/colors8.xml"/><Relationship Id="rId15" Type="http://schemas.openxmlformats.org/officeDocument/2006/relationships/image" Target="../media/image58.png"/><Relationship Id="rId23" Type="http://schemas.openxmlformats.org/officeDocument/2006/relationships/image" Target="../media/image66.png"/><Relationship Id="rId28" Type="http://schemas.openxmlformats.org/officeDocument/2006/relationships/image" Target="../media/image71.svg"/><Relationship Id="rId36" Type="http://schemas.openxmlformats.org/officeDocument/2006/relationships/image" Target="../media/image79.svg"/><Relationship Id="rId10" Type="http://schemas.openxmlformats.org/officeDocument/2006/relationships/image" Target="../media/image53.svg"/><Relationship Id="rId19" Type="http://schemas.openxmlformats.org/officeDocument/2006/relationships/image" Target="../media/image62.png"/><Relationship Id="rId31" Type="http://schemas.openxmlformats.org/officeDocument/2006/relationships/image" Target="../media/image74.png"/><Relationship Id="rId4" Type="http://schemas.openxmlformats.org/officeDocument/2006/relationships/diagramQuickStyle" Target="../diagrams/quickStyle8.xml"/><Relationship Id="rId9" Type="http://schemas.openxmlformats.org/officeDocument/2006/relationships/image" Target="../media/image52.png"/><Relationship Id="rId14" Type="http://schemas.openxmlformats.org/officeDocument/2006/relationships/image" Target="../media/image57.svg"/><Relationship Id="rId22" Type="http://schemas.openxmlformats.org/officeDocument/2006/relationships/image" Target="../media/image65.svg"/><Relationship Id="rId27" Type="http://schemas.openxmlformats.org/officeDocument/2006/relationships/image" Target="../media/image70.png"/><Relationship Id="rId30" Type="http://schemas.openxmlformats.org/officeDocument/2006/relationships/image" Target="../media/image73.svg"/><Relationship Id="rId35" Type="http://schemas.openxmlformats.org/officeDocument/2006/relationships/image" Target="../media/image78.png"/><Relationship Id="rId8" Type="http://schemas.openxmlformats.org/officeDocument/2006/relationships/image" Target="../media/image51.svg"/><Relationship Id="rId3" Type="http://schemas.openxmlformats.org/officeDocument/2006/relationships/diagramLayout" Target="../diagrams/layout8.xml"/></Relationships>
</file>

<file path=ppt/slides/_rels/slide25.xml.rels><?xml version="1.0" encoding="UTF-8" standalone="yes"?>
<Relationships xmlns="http://schemas.openxmlformats.org/package/2006/relationships"><Relationship Id="rId3" Type="http://schemas.openxmlformats.org/officeDocument/2006/relationships/hyperlink" Target="mailto:cpedrasa@gmail.com" TargetMode="External"/><Relationship Id="rId7" Type="http://schemas.openxmlformats.org/officeDocument/2006/relationships/image" Target="../media/image84.png"/><Relationship Id="rId2" Type="http://schemas.openxmlformats.org/officeDocument/2006/relationships/hyperlink" Target="https://www.linkedin.com/in/cynthiapedrasa/" TargetMode="External"/><Relationship Id="rId1" Type="http://schemas.openxmlformats.org/officeDocument/2006/relationships/slideLayout" Target="../slideLayouts/slideLayout2.xml"/><Relationship Id="rId6" Type="http://schemas.openxmlformats.org/officeDocument/2006/relationships/hyperlink" Target="https://github.com/cpedrasa/" TargetMode="External"/><Relationship Id="rId5" Type="http://schemas.openxmlformats.org/officeDocument/2006/relationships/image" Target="../media/image83.svg"/><Relationship Id="rId4" Type="http://schemas.openxmlformats.org/officeDocument/2006/relationships/image" Target="../media/image82.pn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hyperlink" Target="https://www.beckershospitalreview.com/quality/6-stats-on-the-cost-of-readmission-for-cms-tracked-conditions.html" TargetMode="External"/><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hyperlink" Target="https://www.beckershospitalreview.com/finance/cms-penalizes-2-583-hospitals-for-high-readmissions-5-things-to-know.html" TargetMode="External"/><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13" Type="http://schemas.openxmlformats.org/officeDocument/2006/relationships/image" Target="../media/image22.png"/><Relationship Id="rId18" Type="http://schemas.openxmlformats.org/officeDocument/2006/relationships/image" Target="../media/image27.svg"/><Relationship Id="rId26" Type="http://schemas.openxmlformats.org/officeDocument/2006/relationships/image" Target="../media/image35.svg"/><Relationship Id="rId3" Type="http://schemas.openxmlformats.org/officeDocument/2006/relationships/hyperlink" Target="https://archive.ics.uci.edu/ml/datasets/diabetes+130-us+hospitals+for+years+1999-2008" TargetMode="External"/><Relationship Id="rId21" Type="http://schemas.openxmlformats.org/officeDocument/2006/relationships/image" Target="../media/image30.png"/><Relationship Id="rId7" Type="http://schemas.openxmlformats.org/officeDocument/2006/relationships/diagramColors" Target="../diagrams/colors3.xml"/><Relationship Id="rId12" Type="http://schemas.openxmlformats.org/officeDocument/2006/relationships/image" Target="../media/image21.svg"/><Relationship Id="rId17" Type="http://schemas.openxmlformats.org/officeDocument/2006/relationships/image" Target="../media/image26.png"/><Relationship Id="rId25" Type="http://schemas.openxmlformats.org/officeDocument/2006/relationships/image" Target="../media/image34.png"/><Relationship Id="rId2" Type="http://schemas.openxmlformats.org/officeDocument/2006/relationships/notesSlide" Target="../notesSlides/notesSlide7.xml"/><Relationship Id="rId16" Type="http://schemas.openxmlformats.org/officeDocument/2006/relationships/image" Target="../media/image25.svg"/><Relationship Id="rId20" Type="http://schemas.openxmlformats.org/officeDocument/2006/relationships/image" Target="../media/image29.svg"/><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image" Target="../media/image20.png"/><Relationship Id="rId24" Type="http://schemas.openxmlformats.org/officeDocument/2006/relationships/image" Target="../media/image33.svg"/><Relationship Id="rId5" Type="http://schemas.openxmlformats.org/officeDocument/2006/relationships/diagramLayout" Target="../diagrams/layout3.xml"/><Relationship Id="rId15" Type="http://schemas.openxmlformats.org/officeDocument/2006/relationships/image" Target="../media/image24.png"/><Relationship Id="rId23" Type="http://schemas.openxmlformats.org/officeDocument/2006/relationships/image" Target="../media/image32.png"/><Relationship Id="rId10" Type="http://schemas.openxmlformats.org/officeDocument/2006/relationships/image" Target="../media/image19.svg"/><Relationship Id="rId19" Type="http://schemas.openxmlformats.org/officeDocument/2006/relationships/image" Target="../media/image28.png"/><Relationship Id="rId4" Type="http://schemas.openxmlformats.org/officeDocument/2006/relationships/diagramData" Target="../diagrams/data3.xml"/><Relationship Id="rId9" Type="http://schemas.openxmlformats.org/officeDocument/2006/relationships/image" Target="../media/image18.png"/><Relationship Id="rId14" Type="http://schemas.openxmlformats.org/officeDocument/2006/relationships/image" Target="../media/image23.svg"/><Relationship Id="rId22" Type="http://schemas.openxmlformats.org/officeDocument/2006/relationships/image" Target="../media/image31.svg"/></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8C080-D13D-E746-BEA3-FCC8C5E36F9D}"/>
              </a:ext>
            </a:extLst>
          </p:cNvPr>
          <p:cNvSpPr>
            <a:spLocks noGrp="1"/>
          </p:cNvSpPr>
          <p:nvPr>
            <p:ph type="ctrTitle"/>
          </p:nvPr>
        </p:nvSpPr>
        <p:spPr/>
        <p:txBody>
          <a:bodyPr/>
          <a:lstStyle/>
          <a:p>
            <a:r>
              <a:rPr lang="en-US" dirty="0">
                <a:latin typeface="DIN Alternate" panose="020B0500000000000000" pitchFamily="34" charset="77"/>
              </a:rPr>
              <a:t>Predicting 30-Day All-Cause Readmission from HOSPITAL Discharge Summary</a:t>
            </a:r>
          </a:p>
        </p:txBody>
      </p:sp>
      <p:sp>
        <p:nvSpPr>
          <p:cNvPr id="3" name="Subtitle 2">
            <a:extLst>
              <a:ext uri="{FF2B5EF4-FFF2-40B4-BE49-F238E27FC236}">
                <a16:creationId xmlns:a16="http://schemas.microsoft.com/office/drawing/2014/main" id="{EF7CE23C-4238-B643-97B7-01B0CA6042D4}"/>
              </a:ext>
            </a:extLst>
          </p:cNvPr>
          <p:cNvSpPr>
            <a:spLocks noGrp="1"/>
          </p:cNvSpPr>
          <p:nvPr>
            <p:ph type="subTitle" idx="1"/>
          </p:nvPr>
        </p:nvSpPr>
        <p:spPr>
          <a:xfrm>
            <a:off x="1876424" y="4643759"/>
            <a:ext cx="8791575" cy="1655762"/>
          </a:xfrm>
        </p:spPr>
        <p:txBody>
          <a:bodyPr/>
          <a:lstStyle/>
          <a:p>
            <a:r>
              <a:rPr lang="en-US" dirty="0">
                <a:latin typeface="DIN Alternate" panose="020B0500000000000000" pitchFamily="34" charset="77"/>
              </a:rPr>
              <a:t>Cynthia Pedrasa</a:t>
            </a:r>
          </a:p>
        </p:txBody>
      </p:sp>
    </p:spTree>
    <p:extLst>
      <p:ext uri="{BB962C8B-B14F-4D97-AF65-F5344CB8AC3E}">
        <p14:creationId xmlns:p14="http://schemas.microsoft.com/office/powerpoint/2010/main" val="2036114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906D-AE6A-C64E-A80C-92627B75C3A0}"/>
              </a:ext>
            </a:extLst>
          </p:cNvPr>
          <p:cNvSpPr>
            <a:spLocks noGrp="1"/>
          </p:cNvSpPr>
          <p:nvPr>
            <p:ph type="title"/>
          </p:nvPr>
        </p:nvSpPr>
        <p:spPr>
          <a:xfrm>
            <a:off x="1141413" y="327514"/>
            <a:ext cx="9905998" cy="1478570"/>
          </a:xfrm>
        </p:spPr>
        <p:txBody>
          <a:bodyPr/>
          <a:lstStyle/>
          <a:p>
            <a:pPr algn="ctr"/>
            <a:r>
              <a:rPr lang="en-US" dirty="0">
                <a:latin typeface="DIN Alternate" panose="020B0500000000000000" pitchFamily="34" charset="77"/>
              </a:rPr>
              <a:t>Discharge Summary components</a:t>
            </a:r>
          </a:p>
        </p:txBody>
      </p:sp>
      <p:graphicFrame>
        <p:nvGraphicFramePr>
          <p:cNvPr id="9" name="Content Placeholder 3">
            <a:extLst>
              <a:ext uri="{FF2B5EF4-FFF2-40B4-BE49-F238E27FC236}">
                <a16:creationId xmlns:a16="http://schemas.microsoft.com/office/drawing/2014/main" id="{1CB997E0-D0A1-AB45-8CBF-66DF9710AD0B}"/>
              </a:ext>
            </a:extLst>
          </p:cNvPr>
          <p:cNvGraphicFramePr>
            <a:graphicFrameLocks/>
          </p:cNvGraphicFramePr>
          <p:nvPr>
            <p:extLst>
              <p:ext uri="{D42A27DB-BD31-4B8C-83A1-F6EECF244321}">
                <p14:modId xmlns:p14="http://schemas.microsoft.com/office/powerpoint/2010/main" val="25188601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5394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7FF2EE9F-989B-6C4A-ACA1-713C275EAFCD}"/>
              </a:ext>
            </a:extLst>
          </p:cNvPr>
          <p:cNvSpPr>
            <a:spLocks noGrp="1"/>
          </p:cNvSpPr>
          <p:nvPr>
            <p:ph type="title"/>
          </p:nvPr>
        </p:nvSpPr>
        <p:spPr/>
        <p:txBody>
          <a:bodyPr/>
          <a:lstStyle/>
          <a:p>
            <a:endParaRPr lang="en-US">
              <a:latin typeface="DIN Alternate" panose="020B0500000000000000" pitchFamily="34" charset="77"/>
            </a:endParaRPr>
          </a:p>
        </p:txBody>
      </p:sp>
      <p:graphicFrame>
        <p:nvGraphicFramePr>
          <p:cNvPr id="21" name="Diagram 20">
            <a:extLst>
              <a:ext uri="{FF2B5EF4-FFF2-40B4-BE49-F238E27FC236}">
                <a16:creationId xmlns:a16="http://schemas.microsoft.com/office/drawing/2014/main" id="{10735515-C7F1-BF43-8EBC-E7B52AE67DED}"/>
              </a:ext>
            </a:extLst>
          </p:cNvPr>
          <p:cNvGraphicFramePr/>
          <p:nvPr>
            <p:extLst>
              <p:ext uri="{D42A27DB-BD31-4B8C-83A1-F6EECF244321}">
                <p14:modId xmlns:p14="http://schemas.microsoft.com/office/powerpoint/2010/main" val="2584585698"/>
              </p:ext>
            </p:extLst>
          </p:nvPr>
        </p:nvGraphicFramePr>
        <p:xfrm>
          <a:off x="128042" y="494283"/>
          <a:ext cx="6893486" cy="37440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2" name="Diagram 21">
            <a:extLst>
              <a:ext uri="{FF2B5EF4-FFF2-40B4-BE49-F238E27FC236}">
                <a16:creationId xmlns:a16="http://schemas.microsoft.com/office/drawing/2014/main" id="{C1F1098E-A62D-A748-B127-B565B4F8A45F}"/>
              </a:ext>
            </a:extLst>
          </p:cNvPr>
          <p:cNvGraphicFramePr/>
          <p:nvPr>
            <p:extLst>
              <p:ext uri="{D42A27DB-BD31-4B8C-83A1-F6EECF244321}">
                <p14:modId xmlns:p14="http://schemas.microsoft.com/office/powerpoint/2010/main" val="2433986190"/>
              </p:ext>
            </p:extLst>
          </p:nvPr>
        </p:nvGraphicFramePr>
        <p:xfrm>
          <a:off x="128042" y="-557656"/>
          <a:ext cx="9893287" cy="342442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3" name="Diagram 22">
            <a:extLst>
              <a:ext uri="{FF2B5EF4-FFF2-40B4-BE49-F238E27FC236}">
                <a16:creationId xmlns:a16="http://schemas.microsoft.com/office/drawing/2014/main" id="{31C1D82D-D594-4548-86FE-A08A4056B70F}"/>
              </a:ext>
            </a:extLst>
          </p:cNvPr>
          <p:cNvGraphicFramePr/>
          <p:nvPr>
            <p:extLst>
              <p:ext uri="{D42A27DB-BD31-4B8C-83A1-F6EECF244321}">
                <p14:modId xmlns:p14="http://schemas.microsoft.com/office/powerpoint/2010/main" val="900394672"/>
              </p:ext>
            </p:extLst>
          </p:nvPr>
        </p:nvGraphicFramePr>
        <p:xfrm>
          <a:off x="6268995" y="2052709"/>
          <a:ext cx="5486400" cy="437131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24" name="Down Arrow 23">
            <a:extLst>
              <a:ext uri="{FF2B5EF4-FFF2-40B4-BE49-F238E27FC236}">
                <a16:creationId xmlns:a16="http://schemas.microsoft.com/office/drawing/2014/main" id="{1B0DD84A-715A-5348-BBF9-11FBBE7E4820}"/>
              </a:ext>
            </a:extLst>
          </p:cNvPr>
          <p:cNvSpPr/>
          <p:nvPr/>
        </p:nvSpPr>
        <p:spPr>
          <a:xfrm rot="16200000">
            <a:off x="7064777" y="2082119"/>
            <a:ext cx="481914" cy="568411"/>
          </a:xfrm>
          <a:prstGeom prst="downArrow">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DIN Alternate" panose="020B0500000000000000" pitchFamily="34" charset="77"/>
            </a:endParaRPr>
          </a:p>
        </p:txBody>
      </p:sp>
      <p:sp>
        <p:nvSpPr>
          <p:cNvPr id="25" name="Down Arrow 24">
            <a:extLst>
              <a:ext uri="{FF2B5EF4-FFF2-40B4-BE49-F238E27FC236}">
                <a16:creationId xmlns:a16="http://schemas.microsoft.com/office/drawing/2014/main" id="{5D506784-2E49-084E-B018-4C31CAD3CE1D}"/>
              </a:ext>
            </a:extLst>
          </p:cNvPr>
          <p:cNvSpPr/>
          <p:nvPr/>
        </p:nvSpPr>
        <p:spPr>
          <a:xfrm rot="16200000">
            <a:off x="10064578" y="870350"/>
            <a:ext cx="481914" cy="568411"/>
          </a:xfrm>
          <a:prstGeom prst="downArrow">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DIN Alternate" panose="020B0500000000000000" pitchFamily="34" charset="77"/>
            </a:endParaRPr>
          </a:p>
        </p:txBody>
      </p:sp>
      <p:sp>
        <p:nvSpPr>
          <p:cNvPr id="26" name="Down Arrow 25">
            <a:extLst>
              <a:ext uri="{FF2B5EF4-FFF2-40B4-BE49-F238E27FC236}">
                <a16:creationId xmlns:a16="http://schemas.microsoft.com/office/drawing/2014/main" id="{D44CAEE3-9E62-1949-8358-79E5BC8F5C7F}"/>
              </a:ext>
            </a:extLst>
          </p:cNvPr>
          <p:cNvSpPr/>
          <p:nvPr/>
        </p:nvSpPr>
        <p:spPr>
          <a:xfrm>
            <a:off x="10647405" y="1352263"/>
            <a:ext cx="481914" cy="568411"/>
          </a:xfrm>
          <a:prstGeom prst="downArrow">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DIN Alternate" panose="020B0500000000000000" pitchFamily="34" charset="77"/>
            </a:endParaRPr>
          </a:p>
        </p:txBody>
      </p:sp>
      <p:sp>
        <p:nvSpPr>
          <p:cNvPr id="27" name="Rectangle 26">
            <a:extLst>
              <a:ext uri="{FF2B5EF4-FFF2-40B4-BE49-F238E27FC236}">
                <a16:creationId xmlns:a16="http://schemas.microsoft.com/office/drawing/2014/main" id="{4F726F98-5605-4349-AB6C-C54604435093}"/>
              </a:ext>
            </a:extLst>
          </p:cNvPr>
          <p:cNvSpPr/>
          <p:nvPr/>
        </p:nvSpPr>
        <p:spPr>
          <a:xfrm>
            <a:off x="2857937" y="4155337"/>
            <a:ext cx="2965198" cy="144655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defTabSz="914400"/>
            <a:r>
              <a:rPr lang="en-US" sz="4400" b="1" dirty="0">
                <a:ln/>
                <a:latin typeface="DIN Alternate" panose="020B0500000000000000" pitchFamily="34" charset="77"/>
              </a:rPr>
              <a:t>Scrub the Data</a:t>
            </a:r>
          </a:p>
        </p:txBody>
      </p:sp>
      <p:pic>
        <p:nvPicPr>
          <p:cNvPr id="2" name="Picture 1">
            <a:extLst>
              <a:ext uri="{FF2B5EF4-FFF2-40B4-BE49-F238E27FC236}">
                <a16:creationId xmlns:a16="http://schemas.microsoft.com/office/drawing/2014/main" id="{162325F7-E08E-5249-9150-4E8BF0C1EDC8}"/>
              </a:ext>
            </a:extLst>
          </p:cNvPr>
          <p:cNvPicPr>
            <a:picLocks noChangeAspect="1"/>
          </p:cNvPicPr>
          <p:nvPr/>
        </p:nvPicPr>
        <p:blipFill>
          <a:blip r:embed="rId18"/>
          <a:stretch>
            <a:fillRect/>
          </a:stretch>
        </p:blipFill>
        <p:spPr>
          <a:xfrm>
            <a:off x="808385" y="3473371"/>
            <a:ext cx="1826622" cy="2810482"/>
          </a:xfrm>
          <a:prstGeom prst="rect">
            <a:avLst/>
          </a:prstGeom>
        </p:spPr>
      </p:pic>
    </p:spTree>
    <p:extLst>
      <p:ext uri="{BB962C8B-B14F-4D97-AF65-F5344CB8AC3E}">
        <p14:creationId xmlns:p14="http://schemas.microsoft.com/office/powerpoint/2010/main" val="4196783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8F17F-58A1-6747-A56B-35520BA8E0EC}"/>
              </a:ext>
            </a:extLst>
          </p:cNvPr>
          <p:cNvSpPr>
            <a:spLocks noGrp="1"/>
          </p:cNvSpPr>
          <p:nvPr>
            <p:ph type="title"/>
          </p:nvPr>
        </p:nvSpPr>
        <p:spPr/>
        <p:txBody>
          <a:bodyPr/>
          <a:lstStyle/>
          <a:p>
            <a:r>
              <a:rPr lang="en-US" dirty="0">
                <a:latin typeface="DIN Alternate" panose="020B0500000000000000" pitchFamily="34" charset="77"/>
              </a:rPr>
              <a:t>Data exploration</a:t>
            </a:r>
          </a:p>
        </p:txBody>
      </p:sp>
      <p:pic>
        <p:nvPicPr>
          <p:cNvPr id="10" name="Content Placeholder 9">
            <a:extLst>
              <a:ext uri="{FF2B5EF4-FFF2-40B4-BE49-F238E27FC236}">
                <a16:creationId xmlns:a16="http://schemas.microsoft.com/office/drawing/2014/main" id="{A074B34F-C40D-5047-B01C-7F564CBAAE5C}"/>
              </a:ext>
            </a:extLst>
          </p:cNvPr>
          <p:cNvPicPr>
            <a:picLocks noGrp="1" noChangeAspect="1"/>
          </p:cNvPicPr>
          <p:nvPr>
            <p:ph sz="half" idx="2"/>
          </p:nvPr>
        </p:nvPicPr>
        <p:blipFill>
          <a:blip r:embed="rId2"/>
          <a:stretch>
            <a:fillRect/>
          </a:stretch>
        </p:blipFill>
        <p:spPr>
          <a:xfrm>
            <a:off x="6172200" y="1907176"/>
            <a:ext cx="5414554" cy="4332306"/>
          </a:xfrm>
          <a:prstGeom prst="rect">
            <a:avLst/>
          </a:prstGeom>
        </p:spPr>
      </p:pic>
      <p:pic>
        <p:nvPicPr>
          <p:cNvPr id="8" name="Content Placeholder 7">
            <a:extLst>
              <a:ext uri="{FF2B5EF4-FFF2-40B4-BE49-F238E27FC236}">
                <a16:creationId xmlns:a16="http://schemas.microsoft.com/office/drawing/2014/main" id="{AB046015-F7E8-5747-9F23-DF83F2FCC92D}"/>
              </a:ext>
            </a:extLst>
          </p:cNvPr>
          <p:cNvPicPr>
            <a:picLocks noGrp="1" noChangeAspect="1"/>
          </p:cNvPicPr>
          <p:nvPr>
            <p:ph sz="half" idx="1"/>
          </p:nvPr>
        </p:nvPicPr>
        <p:blipFill>
          <a:blip r:embed="rId3"/>
          <a:stretch>
            <a:fillRect/>
          </a:stretch>
        </p:blipFill>
        <p:spPr>
          <a:xfrm>
            <a:off x="254395" y="1907175"/>
            <a:ext cx="5599511" cy="4332305"/>
          </a:xfrm>
          <a:prstGeom prst="rect">
            <a:avLst/>
          </a:prstGeom>
        </p:spPr>
      </p:pic>
    </p:spTree>
    <p:extLst>
      <p:ext uri="{BB962C8B-B14F-4D97-AF65-F5344CB8AC3E}">
        <p14:creationId xmlns:p14="http://schemas.microsoft.com/office/powerpoint/2010/main" val="2162983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1099C-EE48-424D-A74D-57055C37E62D}"/>
              </a:ext>
            </a:extLst>
          </p:cNvPr>
          <p:cNvSpPr>
            <a:spLocks noGrp="1"/>
          </p:cNvSpPr>
          <p:nvPr>
            <p:ph type="title"/>
          </p:nvPr>
        </p:nvSpPr>
        <p:spPr>
          <a:xfrm>
            <a:off x="748937" y="527813"/>
            <a:ext cx="9905998" cy="1478570"/>
          </a:xfrm>
        </p:spPr>
        <p:txBody>
          <a:bodyPr/>
          <a:lstStyle/>
          <a:p>
            <a:r>
              <a:rPr lang="en-US" dirty="0">
                <a:latin typeface="DIN Alternate" panose="020B0500000000000000" pitchFamily="34" charset="77"/>
              </a:rPr>
              <a:t>Data exploration</a:t>
            </a:r>
            <a:endParaRPr lang="en-US" dirty="0"/>
          </a:p>
        </p:txBody>
      </p:sp>
      <p:pic>
        <p:nvPicPr>
          <p:cNvPr id="5" name="Content Placeholder 4">
            <a:extLst>
              <a:ext uri="{FF2B5EF4-FFF2-40B4-BE49-F238E27FC236}">
                <a16:creationId xmlns:a16="http://schemas.microsoft.com/office/drawing/2014/main" id="{3D0AD36E-90AF-ED41-BB60-E93CA870A1CB}"/>
              </a:ext>
            </a:extLst>
          </p:cNvPr>
          <p:cNvPicPr>
            <a:picLocks noGrp="1" noChangeAspect="1"/>
          </p:cNvPicPr>
          <p:nvPr>
            <p:ph sz="half" idx="1"/>
          </p:nvPr>
        </p:nvPicPr>
        <p:blipFill>
          <a:blip r:embed="rId2"/>
          <a:stretch>
            <a:fillRect/>
          </a:stretch>
        </p:blipFill>
        <p:spPr>
          <a:xfrm>
            <a:off x="374002" y="2353489"/>
            <a:ext cx="4668261" cy="3237413"/>
          </a:xfrm>
          <a:prstGeom prst="rect">
            <a:avLst/>
          </a:prstGeom>
        </p:spPr>
      </p:pic>
      <p:pic>
        <p:nvPicPr>
          <p:cNvPr id="6" name="Content Placeholder 5">
            <a:extLst>
              <a:ext uri="{FF2B5EF4-FFF2-40B4-BE49-F238E27FC236}">
                <a16:creationId xmlns:a16="http://schemas.microsoft.com/office/drawing/2014/main" id="{AF0BAC29-F8F0-744D-AB4A-D9E06841C1A0}"/>
              </a:ext>
            </a:extLst>
          </p:cNvPr>
          <p:cNvPicPr>
            <a:picLocks noGrp="1" noChangeAspect="1"/>
          </p:cNvPicPr>
          <p:nvPr>
            <p:ph sz="half" idx="2"/>
          </p:nvPr>
        </p:nvPicPr>
        <p:blipFill>
          <a:blip r:embed="rId3"/>
          <a:stretch>
            <a:fillRect/>
          </a:stretch>
        </p:blipFill>
        <p:spPr>
          <a:xfrm>
            <a:off x="5320505" y="1634534"/>
            <a:ext cx="6122558" cy="4478884"/>
          </a:xfrm>
          <a:prstGeom prst="rect">
            <a:avLst/>
          </a:prstGeom>
        </p:spPr>
      </p:pic>
    </p:spTree>
    <p:extLst>
      <p:ext uri="{BB962C8B-B14F-4D97-AF65-F5344CB8AC3E}">
        <p14:creationId xmlns:p14="http://schemas.microsoft.com/office/powerpoint/2010/main" val="1759615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828D1-1B9E-B547-9F54-EABCF65E8B24}"/>
              </a:ext>
            </a:extLst>
          </p:cNvPr>
          <p:cNvSpPr>
            <a:spLocks noGrp="1"/>
          </p:cNvSpPr>
          <p:nvPr>
            <p:ph type="title"/>
          </p:nvPr>
        </p:nvSpPr>
        <p:spPr/>
        <p:txBody>
          <a:bodyPr/>
          <a:lstStyle/>
          <a:p>
            <a:r>
              <a:rPr lang="en-US" dirty="0">
                <a:latin typeface="DIN Alternate" panose="020B0500000000000000" pitchFamily="34" charset="77"/>
              </a:rPr>
              <a:t>Class label</a:t>
            </a:r>
          </a:p>
        </p:txBody>
      </p:sp>
      <p:pic>
        <p:nvPicPr>
          <p:cNvPr id="7" name="Picture 6">
            <a:extLst>
              <a:ext uri="{FF2B5EF4-FFF2-40B4-BE49-F238E27FC236}">
                <a16:creationId xmlns:a16="http://schemas.microsoft.com/office/drawing/2014/main" id="{9F6AE2C6-F1B7-8142-9AE9-217453A4C1FD}"/>
              </a:ext>
            </a:extLst>
          </p:cNvPr>
          <p:cNvPicPr>
            <a:picLocks noChangeAspect="1"/>
          </p:cNvPicPr>
          <p:nvPr/>
        </p:nvPicPr>
        <p:blipFill>
          <a:blip r:embed="rId3"/>
          <a:stretch>
            <a:fillRect/>
          </a:stretch>
        </p:blipFill>
        <p:spPr>
          <a:xfrm>
            <a:off x="605246" y="2117915"/>
            <a:ext cx="4332514" cy="3489497"/>
          </a:xfrm>
          <a:prstGeom prst="rect">
            <a:avLst/>
          </a:prstGeom>
        </p:spPr>
      </p:pic>
      <p:sp>
        <p:nvSpPr>
          <p:cNvPr id="8" name="Content Placeholder 13">
            <a:extLst>
              <a:ext uri="{FF2B5EF4-FFF2-40B4-BE49-F238E27FC236}">
                <a16:creationId xmlns:a16="http://schemas.microsoft.com/office/drawing/2014/main" id="{422C67D6-E130-8941-8995-30AF6658BF1E}"/>
              </a:ext>
            </a:extLst>
          </p:cNvPr>
          <p:cNvSpPr>
            <a:spLocks noGrp="1"/>
          </p:cNvSpPr>
          <p:nvPr>
            <p:ph idx="1"/>
          </p:nvPr>
        </p:nvSpPr>
        <p:spPr>
          <a:xfrm>
            <a:off x="5277394" y="983973"/>
            <a:ext cx="6426737" cy="4907541"/>
          </a:xfrm>
        </p:spPr>
        <p:txBody>
          <a:bodyPr>
            <a:noAutofit/>
          </a:bodyPr>
          <a:lstStyle/>
          <a:p>
            <a:pPr marL="137160" indent="0">
              <a:buNone/>
            </a:pPr>
            <a:r>
              <a:rPr lang="en-US" b="1" dirty="0">
                <a:solidFill>
                  <a:schemeClr val="tx1">
                    <a:lumMod val="85000"/>
                  </a:schemeClr>
                </a:solidFill>
                <a:latin typeface="DIN Alternate" panose="020B0500000000000000" pitchFamily="34" charset="77"/>
              </a:rPr>
              <a:t>Imbalanced Class</a:t>
            </a:r>
          </a:p>
          <a:p>
            <a:pPr lvl="0">
              <a:buClr>
                <a:schemeClr val="accent6">
                  <a:lumMod val="40000"/>
                  <a:lumOff val="60000"/>
                </a:schemeClr>
              </a:buClr>
            </a:pPr>
            <a:r>
              <a:rPr lang="en-US" b="1" dirty="0">
                <a:solidFill>
                  <a:schemeClr val="tx1">
                    <a:lumMod val="85000"/>
                  </a:schemeClr>
                </a:solidFill>
                <a:latin typeface="DIN Alternate" panose="020B0500000000000000" pitchFamily="34" charset="77"/>
              </a:rPr>
              <a:t>Readmitted (minority) class is important</a:t>
            </a:r>
          </a:p>
          <a:p>
            <a:pPr lvl="0">
              <a:buClr>
                <a:schemeClr val="accent6">
                  <a:lumMod val="40000"/>
                  <a:lumOff val="60000"/>
                </a:schemeClr>
              </a:buClr>
            </a:pPr>
            <a:r>
              <a:rPr lang="en-US" b="1" dirty="0">
                <a:solidFill>
                  <a:schemeClr val="tx1">
                    <a:lumMod val="85000"/>
                  </a:schemeClr>
                </a:solidFill>
                <a:latin typeface="DIN Alternate" panose="020B0500000000000000" pitchFamily="34" charset="77"/>
              </a:rPr>
              <a:t>Resample the training set</a:t>
            </a:r>
          </a:p>
          <a:p>
            <a:pPr>
              <a:buClr>
                <a:schemeClr val="accent6">
                  <a:lumMod val="40000"/>
                  <a:lumOff val="60000"/>
                </a:schemeClr>
              </a:buClr>
            </a:pPr>
            <a:r>
              <a:rPr lang="en-US" b="1" dirty="0">
                <a:solidFill>
                  <a:schemeClr val="tx1">
                    <a:lumMod val="85000"/>
                  </a:schemeClr>
                </a:solidFill>
                <a:latin typeface="DIN Alternate" panose="020B0500000000000000" pitchFamily="34" charset="77"/>
              </a:rPr>
              <a:t>Cross validation</a:t>
            </a:r>
          </a:p>
          <a:p>
            <a:pPr>
              <a:buClr>
                <a:schemeClr val="accent6">
                  <a:lumMod val="40000"/>
                  <a:lumOff val="60000"/>
                </a:schemeClr>
              </a:buClr>
            </a:pPr>
            <a:r>
              <a:rPr lang="en-US" b="1" dirty="0">
                <a:solidFill>
                  <a:schemeClr val="tx1">
                    <a:lumMod val="85000"/>
                  </a:schemeClr>
                </a:solidFill>
                <a:latin typeface="DIN Alternate" panose="020B0500000000000000" pitchFamily="34" charset="77"/>
              </a:rPr>
              <a:t>Resample with different ratios</a:t>
            </a:r>
          </a:p>
          <a:p>
            <a:pPr fontAlgn="base"/>
            <a:r>
              <a:rPr lang="en-US" b="1" dirty="0">
                <a:solidFill>
                  <a:schemeClr val="tx1">
                    <a:lumMod val="85000"/>
                  </a:schemeClr>
                </a:solidFill>
                <a:latin typeface="DIN Alternate" panose="020B0500000000000000" pitchFamily="34" charset="77"/>
              </a:rPr>
              <a:t>Use Tree-Based Algorithms</a:t>
            </a:r>
          </a:p>
          <a:p>
            <a:pPr>
              <a:buClr>
                <a:schemeClr val="accent6">
                  <a:lumMod val="40000"/>
                  <a:lumOff val="60000"/>
                </a:schemeClr>
              </a:buClr>
            </a:pPr>
            <a:r>
              <a:rPr lang="en-US" b="1" dirty="0">
                <a:solidFill>
                  <a:schemeClr val="tx1">
                    <a:lumMod val="85000"/>
                  </a:schemeClr>
                </a:solidFill>
                <a:latin typeface="DIN Alternate" panose="020B0500000000000000" pitchFamily="34" charset="77"/>
              </a:rPr>
              <a:t>Ensemble different resampled datasets</a:t>
            </a:r>
          </a:p>
          <a:p>
            <a:pPr>
              <a:buClr>
                <a:schemeClr val="accent6">
                  <a:lumMod val="40000"/>
                  <a:lumOff val="60000"/>
                </a:schemeClr>
              </a:buClr>
            </a:pPr>
            <a:r>
              <a:rPr lang="en-US" b="1" dirty="0">
                <a:solidFill>
                  <a:schemeClr val="tx1">
                    <a:lumMod val="85000"/>
                  </a:schemeClr>
                </a:solidFill>
                <a:latin typeface="DIN Alternate" panose="020B0500000000000000" pitchFamily="34" charset="77"/>
              </a:rPr>
              <a:t>Use the right evaluation metrics</a:t>
            </a:r>
          </a:p>
          <a:p>
            <a:pPr lvl="0"/>
            <a:endParaRPr lang="en-US" sz="2400" dirty="0">
              <a:solidFill>
                <a:schemeClr val="bg1">
                  <a:lumMod val="65000"/>
                  <a:lumOff val="35000"/>
                </a:schemeClr>
              </a:solidFill>
            </a:endParaRPr>
          </a:p>
        </p:txBody>
      </p:sp>
    </p:spTree>
    <p:extLst>
      <p:ext uri="{BB962C8B-B14F-4D97-AF65-F5344CB8AC3E}">
        <p14:creationId xmlns:p14="http://schemas.microsoft.com/office/powerpoint/2010/main" val="3135252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906D-AE6A-C64E-A80C-92627B75C3A0}"/>
              </a:ext>
            </a:extLst>
          </p:cNvPr>
          <p:cNvSpPr>
            <a:spLocks noGrp="1"/>
          </p:cNvSpPr>
          <p:nvPr>
            <p:ph type="title"/>
          </p:nvPr>
        </p:nvSpPr>
        <p:spPr/>
        <p:txBody>
          <a:bodyPr/>
          <a:lstStyle/>
          <a:p>
            <a:r>
              <a:rPr lang="en-US" dirty="0">
                <a:latin typeface="DIN Alternate" panose="020B0500000000000000" pitchFamily="34" charset="77"/>
              </a:rPr>
              <a:t>All Cause readmissions - # days between </a:t>
            </a:r>
          </a:p>
        </p:txBody>
      </p:sp>
      <p:pic>
        <p:nvPicPr>
          <p:cNvPr id="4" name="Content Placeholder 3">
            <a:extLst>
              <a:ext uri="{FF2B5EF4-FFF2-40B4-BE49-F238E27FC236}">
                <a16:creationId xmlns:a16="http://schemas.microsoft.com/office/drawing/2014/main" id="{DE153A77-2F19-4845-97D8-6FB6CE955DBA}"/>
              </a:ext>
            </a:extLst>
          </p:cNvPr>
          <p:cNvPicPr>
            <a:picLocks noGrp="1" noChangeAspect="1"/>
          </p:cNvPicPr>
          <p:nvPr>
            <p:ph idx="1"/>
          </p:nvPr>
        </p:nvPicPr>
        <p:blipFill>
          <a:blip r:embed="rId3"/>
          <a:stretch>
            <a:fillRect/>
          </a:stretch>
        </p:blipFill>
        <p:spPr>
          <a:xfrm>
            <a:off x="2246811" y="1844372"/>
            <a:ext cx="7215824" cy="4609655"/>
          </a:xfrm>
          <a:prstGeom prst="rect">
            <a:avLst/>
          </a:prstGeom>
        </p:spPr>
      </p:pic>
    </p:spTree>
    <p:extLst>
      <p:ext uri="{BB962C8B-B14F-4D97-AF65-F5344CB8AC3E}">
        <p14:creationId xmlns:p14="http://schemas.microsoft.com/office/powerpoint/2010/main" val="3291101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828D1-1B9E-B547-9F54-EABCF65E8B24}"/>
              </a:ext>
            </a:extLst>
          </p:cNvPr>
          <p:cNvSpPr>
            <a:spLocks noGrp="1"/>
          </p:cNvSpPr>
          <p:nvPr>
            <p:ph type="title"/>
          </p:nvPr>
        </p:nvSpPr>
        <p:spPr/>
        <p:txBody>
          <a:bodyPr/>
          <a:lstStyle/>
          <a:p>
            <a:r>
              <a:rPr lang="en-US" dirty="0">
                <a:latin typeface="DIN Alternate" panose="020B0500000000000000" pitchFamily="34" charset="77"/>
              </a:rPr>
              <a:t>TEXT PROCESSING</a:t>
            </a:r>
          </a:p>
        </p:txBody>
      </p:sp>
      <p:sp>
        <p:nvSpPr>
          <p:cNvPr id="8" name="Content Placeholder 13">
            <a:extLst>
              <a:ext uri="{FF2B5EF4-FFF2-40B4-BE49-F238E27FC236}">
                <a16:creationId xmlns:a16="http://schemas.microsoft.com/office/drawing/2014/main" id="{422C67D6-E130-8941-8995-30AF6658BF1E}"/>
              </a:ext>
            </a:extLst>
          </p:cNvPr>
          <p:cNvSpPr>
            <a:spLocks noGrp="1"/>
          </p:cNvSpPr>
          <p:nvPr>
            <p:ph idx="1"/>
          </p:nvPr>
        </p:nvSpPr>
        <p:spPr>
          <a:xfrm>
            <a:off x="1017911" y="1841103"/>
            <a:ext cx="8739547" cy="4398379"/>
          </a:xfrm>
        </p:spPr>
        <p:txBody>
          <a:bodyPr>
            <a:noAutofit/>
          </a:bodyPr>
          <a:lstStyle/>
          <a:p>
            <a:pPr lvl="0">
              <a:buClr>
                <a:schemeClr val="accent6">
                  <a:lumMod val="40000"/>
                  <a:lumOff val="60000"/>
                </a:schemeClr>
              </a:buClr>
            </a:pPr>
            <a:r>
              <a:rPr lang="en-US" sz="2800" b="1" dirty="0">
                <a:solidFill>
                  <a:schemeClr val="tx1">
                    <a:lumMod val="85000"/>
                  </a:schemeClr>
                </a:solidFill>
                <a:latin typeface="DIN Alternate" panose="020B0500000000000000" pitchFamily="34" charset="77"/>
              </a:rPr>
              <a:t>Text cleaning is task specific – medical abbreviations</a:t>
            </a:r>
          </a:p>
          <a:p>
            <a:pPr lvl="0">
              <a:buClr>
                <a:schemeClr val="accent6">
                  <a:lumMod val="40000"/>
                  <a:lumOff val="60000"/>
                </a:schemeClr>
              </a:buClr>
            </a:pPr>
            <a:r>
              <a:rPr lang="en-US" sz="2800" b="1" dirty="0">
                <a:solidFill>
                  <a:schemeClr val="tx1">
                    <a:lumMod val="85000"/>
                  </a:schemeClr>
                </a:solidFill>
                <a:latin typeface="DIN Alternate" panose="020B0500000000000000" pitchFamily="34" charset="77"/>
              </a:rPr>
              <a:t>Split discharge summary into words/tokens</a:t>
            </a:r>
          </a:p>
          <a:p>
            <a:pPr>
              <a:buClr>
                <a:schemeClr val="accent6">
                  <a:lumMod val="40000"/>
                  <a:lumOff val="60000"/>
                </a:schemeClr>
              </a:buClr>
            </a:pPr>
            <a:r>
              <a:rPr lang="en-US" sz="2800" b="1" dirty="0">
                <a:solidFill>
                  <a:schemeClr val="tx1">
                    <a:lumMod val="85000"/>
                  </a:schemeClr>
                </a:solidFill>
                <a:latin typeface="DIN Alternate" panose="020B0500000000000000" pitchFamily="34" charset="77"/>
              </a:rPr>
              <a:t>Remove punctuation</a:t>
            </a:r>
          </a:p>
          <a:p>
            <a:pPr>
              <a:buClr>
                <a:schemeClr val="accent6">
                  <a:lumMod val="40000"/>
                  <a:lumOff val="60000"/>
                </a:schemeClr>
              </a:buClr>
            </a:pPr>
            <a:r>
              <a:rPr lang="en-US" sz="2800" b="1" dirty="0">
                <a:solidFill>
                  <a:schemeClr val="tx1">
                    <a:lumMod val="85000"/>
                  </a:schemeClr>
                </a:solidFill>
                <a:latin typeface="DIN Alternate" panose="020B0500000000000000" pitchFamily="34" charset="77"/>
              </a:rPr>
              <a:t>Remove non-alphabetic characters</a:t>
            </a:r>
          </a:p>
          <a:p>
            <a:pPr fontAlgn="base"/>
            <a:r>
              <a:rPr lang="en-US" sz="2800" b="1" dirty="0">
                <a:solidFill>
                  <a:schemeClr val="tx1">
                    <a:lumMod val="85000"/>
                  </a:schemeClr>
                </a:solidFill>
                <a:latin typeface="DIN Alternate" panose="020B0500000000000000" pitchFamily="34" charset="77"/>
              </a:rPr>
              <a:t>Remove new line/carriage return/stop words</a:t>
            </a:r>
          </a:p>
          <a:p>
            <a:pPr>
              <a:buClr>
                <a:schemeClr val="accent6">
                  <a:lumMod val="40000"/>
                  <a:lumOff val="60000"/>
                </a:schemeClr>
              </a:buClr>
            </a:pPr>
            <a:r>
              <a:rPr lang="en-US" sz="2800" b="1" dirty="0">
                <a:solidFill>
                  <a:schemeClr val="tx1">
                    <a:lumMod val="85000"/>
                  </a:schemeClr>
                </a:solidFill>
                <a:latin typeface="DIN Alternate" panose="020B0500000000000000" pitchFamily="34" charset="77"/>
              </a:rPr>
              <a:t>Bag-of-Words Model (</a:t>
            </a:r>
            <a:r>
              <a:rPr lang="en-US" sz="2800" b="1" dirty="0" err="1">
                <a:solidFill>
                  <a:schemeClr val="tx1">
                    <a:lumMod val="85000"/>
                  </a:schemeClr>
                </a:solidFill>
                <a:latin typeface="DIN Alternate" panose="020B0500000000000000" pitchFamily="34" charset="77"/>
              </a:rPr>
              <a:t>BoW</a:t>
            </a:r>
            <a:r>
              <a:rPr lang="en-US" sz="2800" b="1" dirty="0">
                <a:solidFill>
                  <a:schemeClr val="tx1">
                    <a:lumMod val="85000"/>
                  </a:schemeClr>
                </a:solidFill>
                <a:latin typeface="DIN Alternate" panose="020B0500000000000000" pitchFamily="34" charset="77"/>
              </a:rPr>
              <a:t>)</a:t>
            </a:r>
          </a:p>
          <a:p>
            <a:pPr>
              <a:buClr>
                <a:schemeClr val="accent6">
                  <a:lumMod val="40000"/>
                  <a:lumOff val="60000"/>
                </a:schemeClr>
              </a:buClr>
            </a:pPr>
            <a:r>
              <a:rPr lang="en-US" sz="2800" b="1" dirty="0">
                <a:solidFill>
                  <a:schemeClr val="tx1">
                    <a:lumMod val="85000"/>
                  </a:schemeClr>
                </a:solidFill>
                <a:latin typeface="DIN Alternate" panose="020B0500000000000000" pitchFamily="34" charset="77"/>
              </a:rPr>
              <a:t>Count Vectorizer  &amp; TF-IDF</a:t>
            </a:r>
          </a:p>
          <a:p>
            <a:pPr lvl="0"/>
            <a:endParaRPr lang="en-US" sz="2800" dirty="0">
              <a:solidFill>
                <a:schemeClr val="bg1">
                  <a:lumMod val="65000"/>
                  <a:lumOff val="35000"/>
                </a:schemeClr>
              </a:solidFill>
            </a:endParaRPr>
          </a:p>
        </p:txBody>
      </p:sp>
    </p:spTree>
    <p:extLst>
      <p:ext uri="{BB962C8B-B14F-4D97-AF65-F5344CB8AC3E}">
        <p14:creationId xmlns:p14="http://schemas.microsoft.com/office/powerpoint/2010/main" val="2219627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60133" y="334038"/>
            <a:ext cx="9905998" cy="1478570"/>
          </a:xfrm>
        </p:spPr>
        <p:txBody>
          <a:bodyPr>
            <a:noAutofit/>
          </a:bodyPr>
          <a:lstStyle/>
          <a:p>
            <a:r>
              <a:rPr lang="en-US" sz="4400" dirty="0">
                <a:solidFill>
                  <a:schemeClr val="accent6">
                    <a:lumMod val="40000"/>
                    <a:lumOff val="60000"/>
                  </a:schemeClr>
                </a:solidFill>
                <a:effectLst>
                  <a:outerShdw blurRad="127000" dist="200000" dir="2700000" algn="tl" rotWithShape="0">
                    <a:srgbClr val="000000">
                      <a:alpha val="20000"/>
                    </a:srgbClr>
                  </a:outerShdw>
                </a:effectLst>
                <a:latin typeface="Helvetica Neue" panose="02000503000000020004" pitchFamily="2" charset="0"/>
                <a:ea typeface="Helvetica Neue" panose="02000503000000020004" pitchFamily="2" charset="0"/>
                <a:cs typeface="Helvetica Neue" panose="02000503000000020004" pitchFamily="2" charset="0"/>
              </a:rPr>
              <a:t>MODEL SELECTION</a:t>
            </a:r>
            <a:endParaRPr lang="en-US" sz="4400" cap="all" dirty="0">
              <a:solidFill>
                <a:schemeClr val="accent6">
                  <a:lumMod val="40000"/>
                  <a:lumOff val="60000"/>
                </a:schemeClr>
              </a:solidFill>
              <a:effectLst>
                <a:outerShdw blurRad="127000" dist="200000" dir="2700000" algn="tl" rotWithShape="0">
                  <a:srgbClr val="000000">
                    <a:alpha val="20000"/>
                  </a:srgbClr>
                </a:outerShdw>
              </a:effectLst>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 name="TextBox 4">
            <a:extLst>
              <a:ext uri="{FF2B5EF4-FFF2-40B4-BE49-F238E27FC236}">
                <a16:creationId xmlns:a16="http://schemas.microsoft.com/office/drawing/2014/main" id="{A56BE069-7DF1-594E-8ECC-9A120D732082}"/>
              </a:ext>
            </a:extLst>
          </p:cNvPr>
          <p:cNvSpPr txBox="1"/>
          <p:nvPr/>
        </p:nvSpPr>
        <p:spPr>
          <a:xfrm>
            <a:off x="8119134" y="2113549"/>
            <a:ext cx="4161605" cy="3908762"/>
          </a:xfrm>
          <a:prstGeom prst="rect">
            <a:avLst/>
          </a:prstGeom>
          <a:noFill/>
        </p:spPr>
        <p:txBody>
          <a:bodyPr wrap="square" rtlCol="0">
            <a:spAutoFit/>
          </a:bodyPr>
          <a:lstStyle/>
          <a:p>
            <a:r>
              <a:rPr lang="en-US" sz="3100" u="sng" dirty="0"/>
              <a:t>Model</a:t>
            </a:r>
            <a:r>
              <a:rPr lang="en-US" sz="3100" dirty="0"/>
              <a:t>       </a:t>
            </a:r>
            <a:r>
              <a:rPr lang="en-US" sz="3100" u="sng" dirty="0"/>
              <a:t>ROCAUC  </a:t>
            </a:r>
          </a:p>
          <a:p>
            <a:r>
              <a:rPr lang="en-US" sz="3100" dirty="0"/>
              <a:t>LR              0.600403  </a:t>
            </a:r>
          </a:p>
          <a:p>
            <a:r>
              <a:rPr lang="en-US" sz="3100" dirty="0"/>
              <a:t>DT             0.548500  </a:t>
            </a:r>
          </a:p>
          <a:p>
            <a:r>
              <a:rPr lang="en-US" sz="3100" dirty="0"/>
              <a:t>RF              0.612230 </a:t>
            </a:r>
          </a:p>
          <a:p>
            <a:r>
              <a:rPr lang="en-US" sz="3100" dirty="0"/>
              <a:t>MNB          0.660130 </a:t>
            </a:r>
          </a:p>
          <a:p>
            <a:r>
              <a:rPr lang="en-US" sz="3100" dirty="0"/>
              <a:t>AB             0.650057 </a:t>
            </a:r>
          </a:p>
          <a:p>
            <a:r>
              <a:rPr lang="en-US" sz="3100" b="1" dirty="0">
                <a:solidFill>
                  <a:srgbClr val="009051"/>
                </a:solidFill>
              </a:rPr>
              <a:t>XGB         0.687193</a:t>
            </a:r>
          </a:p>
          <a:p>
            <a:r>
              <a:rPr lang="en-US" sz="3100" dirty="0"/>
              <a:t>SVM          0.678143</a:t>
            </a:r>
            <a:endParaRPr lang="en-US" sz="3100" dirty="0">
              <a:solidFill>
                <a:srgbClr val="009051"/>
              </a:solidFill>
            </a:endParaRPr>
          </a:p>
        </p:txBody>
      </p:sp>
      <p:pic>
        <p:nvPicPr>
          <p:cNvPr id="3" name="Picture 2">
            <a:extLst>
              <a:ext uri="{FF2B5EF4-FFF2-40B4-BE49-F238E27FC236}">
                <a16:creationId xmlns:a16="http://schemas.microsoft.com/office/drawing/2014/main" id="{DE30DCF4-5A39-6540-A9F6-71676A3C13D8}"/>
              </a:ext>
            </a:extLst>
          </p:cNvPr>
          <p:cNvPicPr>
            <a:picLocks noChangeAspect="1"/>
          </p:cNvPicPr>
          <p:nvPr/>
        </p:nvPicPr>
        <p:blipFill>
          <a:blip r:embed="rId3"/>
          <a:stretch>
            <a:fillRect/>
          </a:stretch>
        </p:blipFill>
        <p:spPr>
          <a:xfrm>
            <a:off x="752354" y="1812607"/>
            <a:ext cx="6875361" cy="4684011"/>
          </a:xfrm>
          <a:prstGeom prst="rect">
            <a:avLst/>
          </a:prstGeom>
        </p:spPr>
      </p:pic>
    </p:spTree>
    <p:extLst>
      <p:ext uri="{BB962C8B-B14F-4D97-AF65-F5344CB8AC3E}">
        <p14:creationId xmlns:p14="http://schemas.microsoft.com/office/powerpoint/2010/main" val="1239903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906D-AE6A-C64E-A80C-92627B75C3A0}"/>
              </a:ext>
            </a:extLst>
          </p:cNvPr>
          <p:cNvSpPr>
            <a:spLocks noGrp="1"/>
          </p:cNvSpPr>
          <p:nvPr>
            <p:ph type="title"/>
          </p:nvPr>
        </p:nvSpPr>
        <p:spPr>
          <a:xfrm>
            <a:off x="1143001" y="398599"/>
            <a:ext cx="9905998" cy="1478570"/>
          </a:xfrm>
        </p:spPr>
        <p:txBody>
          <a:bodyPr/>
          <a:lstStyle/>
          <a:p>
            <a:r>
              <a:rPr lang="en-US" dirty="0">
                <a:latin typeface="DIN Alternate" panose="020B0500000000000000" pitchFamily="34" charset="77"/>
              </a:rPr>
              <a:t>TRAIN, VALIDATION, TEST SCORES</a:t>
            </a:r>
          </a:p>
        </p:txBody>
      </p:sp>
      <p:pic>
        <p:nvPicPr>
          <p:cNvPr id="6" name="Content Placeholder 5">
            <a:extLst>
              <a:ext uri="{FF2B5EF4-FFF2-40B4-BE49-F238E27FC236}">
                <a16:creationId xmlns:a16="http://schemas.microsoft.com/office/drawing/2014/main" id="{F926FF74-E31C-C34B-B2AC-6324964EF647}"/>
              </a:ext>
            </a:extLst>
          </p:cNvPr>
          <p:cNvPicPr>
            <a:picLocks noGrp="1" noChangeAspect="1"/>
          </p:cNvPicPr>
          <p:nvPr>
            <p:ph idx="1"/>
          </p:nvPr>
        </p:nvPicPr>
        <p:blipFill>
          <a:blip r:embed="rId3"/>
          <a:stretch>
            <a:fillRect/>
          </a:stretch>
        </p:blipFill>
        <p:spPr>
          <a:xfrm>
            <a:off x="660439" y="1663045"/>
            <a:ext cx="6643772" cy="4576437"/>
          </a:xfrm>
          <a:prstGeom prst="rect">
            <a:avLst/>
          </a:prstGeom>
        </p:spPr>
      </p:pic>
      <p:sp>
        <p:nvSpPr>
          <p:cNvPr id="5" name="TextBox 4">
            <a:extLst>
              <a:ext uri="{FF2B5EF4-FFF2-40B4-BE49-F238E27FC236}">
                <a16:creationId xmlns:a16="http://schemas.microsoft.com/office/drawing/2014/main" id="{AB62BD70-F632-9D4B-92B6-74ED94787CBA}"/>
              </a:ext>
            </a:extLst>
          </p:cNvPr>
          <p:cNvSpPr txBox="1"/>
          <p:nvPr/>
        </p:nvSpPr>
        <p:spPr>
          <a:xfrm>
            <a:off x="7488820" y="1663045"/>
            <a:ext cx="4039565" cy="4708981"/>
          </a:xfrm>
          <a:prstGeom prst="rect">
            <a:avLst/>
          </a:prstGeom>
          <a:noFill/>
        </p:spPr>
        <p:txBody>
          <a:bodyPr wrap="square" rtlCol="0">
            <a:spAutoFit/>
          </a:bodyPr>
          <a:lstStyle/>
          <a:p>
            <a:r>
              <a:rPr lang="en-US" sz="2000" dirty="0"/>
              <a:t>Train AUC:0.837 </a:t>
            </a:r>
          </a:p>
          <a:p>
            <a:r>
              <a:rPr lang="en-US" sz="2000" dirty="0"/>
              <a:t>Valid AUC:0.700 </a:t>
            </a:r>
          </a:p>
          <a:p>
            <a:r>
              <a:rPr lang="en-US" sz="2000" dirty="0"/>
              <a:t>Test AUC:0.708 </a:t>
            </a:r>
          </a:p>
          <a:p>
            <a:r>
              <a:rPr lang="en-US" sz="2000" dirty="0"/>
              <a:t>Train accuracy:0.751 </a:t>
            </a:r>
          </a:p>
          <a:p>
            <a:r>
              <a:rPr lang="en-US" sz="2000" dirty="0"/>
              <a:t>Valid accuracy:0.690 </a:t>
            </a:r>
          </a:p>
          <a:p>
            <a:r>
              <a:rPr lang="en-US" sz="2000" dirty="0"/>
              <a:t>Test accuracy:0.680 </a:t>
            </a:r>
          </a:p>
          <a:p>
            <a:r>
              <a:rPr lang="en-US" sz="2000" dirty="0"/>
              <a:t>Train recall:0.691 </a:t>
            </a:r>
          </a:p>
          <a:p>
            <a:r>
              <a:rPr lang="en-US" sz="2000" dirty="0"/>
              <a:t>Valid recall:0.610 </a:t>
            </a:r>
          </a:p>
          <a:p>
            <a:r>
              <a:rPr lang="en-US" sz="2000" dirty="0"/>
              <a:t>Test recall:0.631 </a:t>
            </a:r>
          </a:p>
          <a:p>
            <a:r>
              <a:rPr lang="en-US" sz="2000" dirty="0"/>
              <a:t>Train precision:0.785 </a:t>
            </a:r>
          </a:p>
          <a:p>
            <a:r>
              <a:rPr lang="en-US" sz="2000" dirty="0"/>
              <a:t>Valid precision:0.121 </a:t>
            </a:r>
          </a:p>
          <a:p>
            <a:r>
              <a:rPr lang="en-US" sz="2000" dirty="0"/>
              <a:t>Test precision:0.111 </a:t>
            </a:r>
          </a:p>
          <a:p>
            <a:r>
              <a:rPr lang="en-US" sz="2000" dirty="0"/>
              <a:t>Train specificity:0.811 </a:t>
            </a:r>
          </a:p>
          <a:p>
            <a:r>
              <a:rPr lang="en-US" sz="2000" dirty="0"/>
              <a:t>Valid specificity:0.696 </a:t>
            </a:r>
          </a:p>
          <a:p>
            <a:r>
              <a:rPr lang="en-US" sz="2000" dirty="0"/>
              <a:t>Test specificity:0.683</a:t>
            </a:r>
          </a:p>
        </p:txBody>
      </p:sp>
    </p:spTree>
    <p:extLst>
      <p:ext uri="{BB962C8B-B14F-4D97-AF65-F5344CB8AC3E}">
        <p14:creationId xmlns:p14="http://schemas.microsoft.com/office/powerpoint/2010/main" val="716737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57160" y="282852"/>
            <a:ext cx="9905998" cy="1478570"/>
          </a:xfrm>
        </p:spPr>
        <p:txBody>
          <a:bodyPr/>
          <a:lstStyle/>
          <a:p>
            <a:pPr algn="ctr"/>
            <a:r>
              <a:rPr lang="en-US" sz="4400" cap="all" dirty="0">
                <a:solidFill>
                  <a:schemeClr val="accent6">
                    <a:lumMod val="40000"/>
                    <a:lumOff val="60000"/>
                  </a:schemeClr>
                </a:solidFill>
                <a:effectLst>
                  <a:outerShdw blurRad="127000" dist="200000" dir="2700000" algn="tl" rotWithShape="0">
                    <a:srgbClr val="000000">
                      <a:alpha val="20000"/>
                    </a:srgbClr>
                  </a:outerShdw>
                </a:effectLst>
                <a:latin typeface="Helvetica Neue" panose="02000503000000020004" pitchFamily="2" charset="0"/>
                <a:ea typeface="Helvetica Neue" panose="02000503000000020004" pitchFamily="2" charset="0"/>
                <a:cs typeface="Helvetica Neue" panose="02000503000000020004" pitchFamily="2" charset="0"/>
              </a:rPr>
              <a:t>Word CLOUD</a:t>
            </a:r>
          </a:p>
        </p:txBody>
      </p:sp>
      <p:sp>
        <p:nvSpPr>
          <p:cNvPr id="4" name="Content Placeholder 3">
            <a:extLst>
              <a:ext uri="{FF2B5EF4-FFF2-40B4-BE49-F238E27FC236}">
                <a16:creationId xmlns:a16="http://schemas.microsoft.com/office/drawing/2014/main" id="{36F94382-830C-D347-BE47-2B546E62C03E}"/>
              </a:ext>
            </a:extLst>
          </p:cNvPr>
          <p:cNvSpPr>
            <a:spLocks noGrp="1"/>
          </p:cNvSpPr>
          <p:nvPr>
            <p:ph sz="half" idx="1"/>
          </p:nvPr>
        </p:nvSpPr>
        <p:spPr>
          <a:xfrm>
            <a:off x="477456" y="1404534"/>
            <a:ext cx="4878389" cy="3541714"/>
          </a:xfrm>
        </p:spPr>
        <p:txBody>
          <a:bodyPr/>
          <a:lstStyle/>
          <a:p>
            <a:pPr marL="0" indent="0" algn="ctr">
              <a:buNone/>
            </a:pPr>
            <a:r>
              <a:rPr lang="en-US" dirty="0"/>
              <a:t>Readmitted   </a:t>
            </a:r>
          </a:p>
          <a:p>
            <a:pPr marL="0" indent="0" algn="ctr">
              <a:buNone/>
            </a:pPr>
            <a:endParaRPr lang="en-US" dirty="0"/>
          </a:p>
          <a:p>
            <a:pPr marL="0" indent="0" algn="ctr">
              <a:buNone/>
            </a:pPr>
            <a:endParaRPr lang="en-US" dirty="0"/>
          </a:p>
        </p:txBody>
      </p:sp>
      <p:sp>
        <p:nvSpPr>
          <p:cNvPr id="10" name="Content Placeholder 3">
            <a:extLst>
              <a:ext uri="{FF2B5EF4-FFF2-40B4-BE49-F238E27FC236}">
                <a16:creationId xmlns:a16="http://schemas.microsoft.com/office/drawing/2014/main" id="{DBA65A6D-D6A5-6643-853A-083B8EDD079E}"/>
              </a:ext>
            </a:extLst>
          </p:cNvPr>
          <p:cNvSpPr txBox="1">
            <a:spLocks/>
          </p:cNvSpPr>
          <p:nvPr/>
        </p:nvSpPr>
        <p:spPr>
          <a:xfrm>
            <a:off x="6539696" y="1404534"/>
            <a:ext cx="487838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t>Not Readmitted</a:t>
            </a:r>
          </a:p>
          <a:p>
            <a:pPr marL="0" indent="0">
              <a:buFont typeface="Arial" panose="020B0604020202020204" pitchFamily="34" charset="0"/>
              <a:buNone/>
            </a:pPr>
            <a:r>
              <a:rPr lang="en-US" dirty="0"/>
              <a:t>  </a:t>
            </a:r>
          </a:p>
          <a:p>
            <a:pPr marL="0" indent="0">
              <a:buFont typeface="Arial" panose="020B0604020202020204" pitchFamily="34" charset="0"/>
              <a:buNone/>
            </a:pP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pic>
        <p:nvPicPr>
          <p:cNvPr id="11" name="Picture 10">
            <a:extLst>
              <a:ext uri="{FF2B5EF4-FFF2-40B4-BE49-F238E27FC236}">
                <a16:creationId xmlns:a16="http://schemas.microsoft.com/office/drawing/2014/main" id="{A0DDE8C3-E4FA-E546-BB80-4148CAA844CC}"/>
              </a:ext>
            </a:extLst>
          </p:cNvPr>
          <p:cNvPicPr>
            <a:picLocks noChangeAspect="1"/>
          </p:cNvPicPr>
          <p:nvPr/>
        </p:nvPicPr>
        <p:blipFill>
          <a:blip r:embed="rId3"/>
          <a:stretch>
            <a:fillRect/>
          </a:stretch>
        </p:blipFill>
        <p:spPr>
          <a:xfrm>
            <a:off x="6325763" y="2029952"/>
            <a:ext cx="5690803" cy="4037977"/>
          </a:xfrm>
          <a:prstGeom prst="rect">
            <a:avLst/>
          </a:prstGeom>
        </p:spPr>
      </p:pic>
      <p:pic>
        <p:nvPicPr>
          <p:cNvPr id="12" name="Picture 11">
            <a:extLst>
              <a:ext uri="{FF2B5EF4-FFF2-40B4-BE49-F238E27FC236}">
                <a16:creationId xmlns:a16="http://schemas.microsoft.com/office/drawing/2014/main" id="{71221701-EB44-0E47-9B10-5BEA8139B3E2}"/>
              </a:ext>
            </a:extLst>
          </p:cNvPr>
          <p:cNvPicPr>
            <a:picLocks noChangeAspect="1"/>
          </p:cNvPicPr>
          <p:nvPr/>
        </p:nvPicPr>
        <p:blipFill>
          <a:blip r:embed="rId4"/>
          <a:stretch>
            <a:fillRect/>
          </a:stretch>
        </p:blipFill>
        <p:spPr>
          <a:xfrm>
            <a:off x="272858" y="2029952"/>
            <a:ext cx="5593380" cy="4037977"/>
          </a:xfrm>
          <a:prstGeom prst="rect">
            <a:avLst/>
          </a:prstGeom>
        </p:spPr>
      </p:pic>
    </p:spTree>
    <p:extLst>
      <p:ext uri="{BB962C8B-B14F-4D97-AF65-F5344CB8AC3E}">
        <p14:creationId xmlns:p14="http://schemas.microsoft.com/office/powerpoint/2010/main" val="198261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7E8D5-5D06-BF40-82C7-1A6BC6D191AD}"/>
              </a:ext>
            </a:extLst>
          </p:cNvPr>
          <p:cNvSpPr>
            <a:spLocks noGrp="1"/>
          </p:cNvSpPr>
          <p:nvPr>
            <p:ph type="title"/>
          </p:nvPr>
        </p:nvSpPr>
        <p:spPr>
          <a:xfrm>
            <a:off x="745996" y="535760"/>
            <a:ext cx="10572243" cy="1110160"/>
          </a:xfrm>
        </p:spPr>
        <p:txBody>
          <a:bodyPr/>
          <a:lstStyle/>
          <a:p>
            <a:r>
              <a:rPr lang="en-US" dirty="0">
                <a:latin typeface="DIN Alternate" panose="020B0500000000000000" pitchFamily="34" charset="77"/>
              </a:rPr>
              <a:t>HOSPITAL Readmissions</a:t>
            </a:r>
          </a:p>
        </p:txBody>
      </p:sp>
      <p:sp>
        <p:nvSpPr>
          <p:cNvPr id="4" name="Content Placeholder 1">
            <a:extLst>
              <a:ext uri="{FF2B5EF4-FFF2-40B4-BE49-F238E27FC236}">
                <a16:creationId xmlns:a16="http://schemas.microsoft.com/office/drawing/2014/main" id="{CBAD4F00-3ED6-1F47-B342-60AC4B63F111}"/>
              </a:ext>
            </a:extLst>
          </p:cNvPr>
          <p:cNvSpPr>
            <a:spLocks noGrp="1"/>
          </p:cNvSpPr>
          <p:nvPr>
            <p:ph idx="1"/>
          </p:nvPr>
        </p:nvSpPr>
        <p:spPr>
          <a:xfrm>
            <a:off x="1006909" y="1724876"/>
            <a:ext cx="10572244" cy="4048142"/>
          </a:xfrm>
        </p:spPr>
        <p:txBody>
          <a:bodyPr vert="horz">
            <a:noAutofit/>
          </a:bodyPr>
          <a:lstStyle/>
          <a:p>
            <a:pPr>
              <a:buClr>
                <a:schemeClr val="accent6">
                  <a:lumMod val="40000"/>
                  <a:lumOff val="60000"/>
                </a:schemeClr>
              </a:buClr>
            </a:pPr>
            <a:r>
              <a:rPr lang="en-US" sz="2800" dirty="0">
                <a:latin typeface="DIN Alternate" panose="020B0500000000000000" pitchFamily="34" charset="77"/>
              </a:rPr>
              <a:t>“</a:t>
            </a:r>
            <a:r>
              <a:rPr lang="en-US" sz="2800" dirty="0">
                <a:solidFill>
                  <a:srgbClr val="009051"/>
                </a:solidFill>
                <a:latin typeface="DIN Alternate" panose="020B0500000000000000" pitchFamily="34" charset="77"/>
              </a:rPr>
              <a:t>Common, expensive and often preventable</a:t>
            </a:r>
            <a:r>
              <a:rPr lang="en-US" sz="2800" dirty="0">
                <a:latin typeface="DIN Alternate" panose="020B0500000000000000" pitchFamily="34" charset="77"/>
              </a:rPr>
              <a:t>“ occurrences in acute-care medicine</a:t>
            </a:r>
          </a:p>
          <a:p>
            <a:pPr>
              <a:buClr>
                <a:schemeClr val="accent6">
                  <a:lumMod val="40000"/>
                  <a:lumOff val="60000"/>
                </a:schemeClr>
              </a:buClr>
            </a:pPr>
            <a:r>
              <a:rPr lang="en-US" sz="2800" dirty="0">
                <a:latin typeface="DIN Alternate" panose="020B0500000000000000" pitchFamily="34" charset="77"/>
              </a:rPr>
              <a:t>Quality of care barometer – provide a basis to compare hospital </a:t>
            </a:r>
            <a:r>
              <a:rPr lang="en-US" sz="2800" dirty="0">
                <a:solidFill>
                  <a:srgbClr val="FF0000"/>
                </a:solidFill>
                <a:latin typeface="DIN Alternate" panose="020B0500000000000000" pitchFamily="34" charset="77"/>
              </a:rPr>
              <a:t>performance measures</a:t>
            </a:r>
          </a:p>
          <a:p>
            <a:pPr>
              <a:buClr>
                <a:schemeClr val="accent6">
                  <a:lumMod val="40000"/>
                  <a:lumOff val="60000"/>
                </a:schemeClr>
              </a:buClr>
            </a:pPr>
            <a:r>
              <a:rPr lang="en-US" sz="2800" dirty="0">
                <a:latin typeface="DIN Alternate" panose="020B0500000000000000" pitchFamily="34" charset="77"/>
              </a:rPr>
              <a:t>A strategy to address this issue is to utilize </a:t>
            </a:r>
            <a:r>
              <a:rPr lang="en-US" sz="2800" dirty="0">
                <a:solidFill>
                  <a:srgbClr val="FF9300"/>
                </a:solidFill>
                <a:latin typeface="DIN Alternate" panose="020B0500000000000000" pitchFamily="34" charset="77"/>
              </a:rPr>
              <a:t>risk</a:t>
            </a:r>
            <a:r>
              <a:rPr lang="en-US" sz="2800" dirty="0">
                <a:latin typeface="DIN Alternate" panose="020B0500000000000000" pitchFamily="34" charset="77"/>
              </a:rPr>
              <a:t> </a:t>
            </a:r>
            <a:r>
              <a:rPr lang="en-US" sz="2800" dirty="0">
                <a:solidFill>
                  <a:srgbClr val="00B0F0"/>
                </a:solidFill>
                <a:latin typeface="DIN Alternate" panose="020B0500000000000000" pitchFamily="34" charset="77"/>
              </a:rPr>
              <a:t>stratification</a:t>
            </a:r>
            <a:r>
              <a:rPr lang="en-US" sz="2800" dirty="0">
                <a:latin typeface="DIN Alternate" panose="020B0500000000000000" pitchFamily="34" charset="77"/>
              </a:rPr>
              <a:t> to better target patient engagement.</a:t>
            </a:r>
          </a:p>
        </p:txBody>
      </p:sp>
      <p:pic>
        <p:nvPicPr>
          <p:cNvPr id="6" name="Graphic 5" descr="Dollar">
            <a:extLst>
              <a:ext uri="{FF2B5EF4-FFF2-40B4-BE49-F238E27FC236}">
                <a16:creationId xmlns:a16="http://schemas.microsoft.com/office/drawing/2014/main" id="{20303385-153A-DF46-848C-2F00B692610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5647" y="1747026"/>
            <a:ext cx="914400" cy="914400"/>
          </a:xfrm>
          <a:prstGeom prst="rect">
            <a:avLst/>
          </a:prstGeom>
        </p:spPr>
      </p:pic>
      <p:pic>
        <p:nvPicPr>
          <p:cNvPr id="8" name="Graphic 7" descr="Thermometer">
            <a:extLst>
              <a:ext uri="{FF2B5EF4-FFF2-40B4-BE49-F238E27FC236}">
                <a16:creationId xmlns:a16="http://schemas.microsoft.com/office/drawing/2014/main" id="{9BCB5A84-BB7C-FD4F-B034-5E5309451F8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5647" y="3108455"/>
            <a:ext cx="914400" cy="914400"/>
          </a:xfrm>
          <a:prstGeom prst="rect">
            <a:avLst/>
          </a:prstGeom>
        </p:spPr>
      </p:pic>
      <p:pic>
        <p:nvPicPr>
          <p:cNvPr id="11" name="Graphic 10" descr="Group">
            <a:extLst>
              <a:ext uri="{FF2B5EF4-FFF2-40B4-BE49-F238E27FC236}">
                <a16:creationId xmlns:a16="http://schemas.microsoft.com/office/drawing/2014/main" id="{7EE05D43-374F-D844-8FB0-AE63177A445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35846" y="5324166"/>
            <a:ext cx="914400" cy="914400"/>
          </a:xfrm>
          <a:prstGeom prst="rect">
            <a:avLst/>
          </a:prstGeom>
        </p:spPr>
      </p:pic>
      <p:pic>
        <p:nvPicPr>
          <p:cNvPr id="18" name="Graphic 17" descr="Children">
            <a:extLst>
              <a:ext uri="{FF2B5EF4-FFF2-40B4-BE49-F238E27FC236}">
                <a16:creationId xmlns:a16="http://schemas.microsoft.com/office/drawing/2014/main" id="{D0B1262F-A981-8A43-BC47-CF34D5746B5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325312" y="5564543"/>
            <a:ext cx="914400" cy="914400"/>
          </a:xfrm>
          <a:prstGeom prst="rect">
            <a:avLst/>
          </a:prstGeom>
        </p:spPr>
      </p:pic>
      <p:pic>
        <p:nvPicPr>
          <p:cNvPr id="20" name="Graphic 19" descr="Woman">
            <a:extLst>
              <a:ext uri="{FF2B5EF4-FFF2-40B4-BE49-F238E27FC236}">
                <a16:creationId xmlns:a16="http://schemas.microsoft.com/office/drawing/2014/main" id="{EC8C25EC-4A95-FF44-B933-ADD3DA5C229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312106" y="5270863"/>
            <a:ext cx="508686" cy="502155"/>
          </a:xfrm>
          <a:prstGeom prst="rect">
            <a:avLst/>
          </a:prstGeom>
        </p:spPr>
      </p:pic>
      <p:pic>
        <p:nvPicPr>
          <p:cNvPr id="21" name="Graphic 20" descr="Woman">
            <a:extLst>
              <a:ext uri="{FF2B5EF4-FFF2-40B4-BE49-F238E27FC236}">
                <a16:creationId xmlns:a16="http://schemas.microsoft.com/office/drawing/2014/main" id="{1407916D-C1E0-8A41-B09A-15554DBEB93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925880" y="5360547"/>
            <a:ext cx="508686" cy="502155"/>
          </a:xfrm>
          <a:prstGeom prst="rect">
            <a:avLst/>
          </a:prstGeom>
        </p:spPr>
      </p:pic>
      <p:pic>
        <p:nvPicPr>
          <p:cNvPr id="22" name="Graphic 21" descr="Woman">
            <a:extLst>
              <a:ext uri="{FF2B5EF4-FFF2-40B4-BE49-F238E27FC236}">
                <a16:creationId xmlns:a16="http://schemas.microsoft.com/office/drawing/2014/main" id="{A62E16CD-3BB4-EB48-9A27-FA2BE58F533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315932" y="5149684"/>
            <a:ext cx="508686" cy="502155"/>
          </a:xfrm>
          <a:prstGeom prst="rect">
            <a:avLst/>
          </a:prstGeom>
        </p:spPr>
      </p:pic>
      <p:pic>
        <p:nvPicPr>
          <p:cNvPr id="23" name="Graphic 22" descr="Woman">
            <a:extLst>
              <a:ext uri="{FF2B5EF4-FFF2-40B4-BE49-F238E27FC236}">
                <a16:creationId xmlns:a16="http://schemas.microsoft.com/office/drawing/2014/main" id="{82428AAB-C80D-4C45-A1D3-EF9057F35AD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28852" y="5869343"/>
            <a:ext cx="508686" cy="502155"/>
          </a:xfrm>
          <a:prstGeom prst="rect">
            <a:avLst/>
          </a:prstGeom>
        </p:spPr>
      </p:pic>
      <p:pic>
        <p:nvPicPr>
          <p:cNvPr id="24" name="Graphic 23" descr="Woman">
            <a:extLst>
              <a:ext uri="{FF2B5EF4-FFF2-40B4-BE49-F238E27FC236}">
                <a16:creationId xmlns:a16="http://schemas.microsoft.com/office/drawing/2014/main" id="{47548067-3EEB-C346-9F96-3370367CB31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635272" y="5451882"/>
            <a:ext cx="508686" cy="502155"/>
          </a:xfrm>
          <a:prstGeom prst="rect">
            <a:avLst/>
          </a:prstGeom>
        </p:spPr>
      </p:pic>
      <p:pic>
        <p:nvPicPr>
          <p:cNvPr id="25" name="Graphic 24" descr="Woman">
            <a:extLst>
              <a:ext uri="{FF2B5EF4-FFF2-40B4-BE49-F238E27FC236}">
                <a16:creationId xmlns:a16="http://schemas.microsoft.com/office/drawing/2014/main" id="{20717B1E-0583-E248-A17A-8B8F313E5FE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505888" y="5300992"/>
            <a:ext cx="508686" cy="502155"/>
          </a:xfrm>
          <a:prstGeom prst="rect">
            <a:avLst/>
          </a:prstGeom>
        </p:spPr>
      </p:pic>
      <p:cxnSp>
        <p:nvCxnSpPr>
          <p:cNvPr id="27" name="Straight Arrow Connector 26">
            <a:extLst>
              <a:ext uri="{FF2B5EF4-FFF2-40B4-BE49-F238E27FC236}">
                <a16:creationId xmlns:a16="http://schemas.microsoft.com/office/drawing/2014/main" id="{4A5896B5-5838-A44F-B507-26F3A1DBB75C}"/>
              </a:ext>
            </a:extLst>
          </p:cNvPr>
          <p:cNvCxnSpPr>
            <a:cxnSpLocks/>
          </p:cNvCxnSpPr>
          <p:nvPr/>
        </p:nvCxnSpPr>
        <p:spPr>
          <a:xfrm>
            <a:off x="8015735" y="5520343"/>
            <a:ext cx="559628" cy="403477"/>
          </a:xfrm>
          <a:prstGeom prst="straightConnector1">
            <a:avLst/>
          </a:prstGeom>
          <a:ln w="38100">
            <a:solidFill>
              <a:srgbClr val="FF93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46A93A6-BAF7-5746-A27C-5F11B1A76888}"/>
              </a:ext>
            </a:extLst>
          </p:cNvPr>
          <p:cNvCxnSpPr>
            <a:cxnSpLocks/>
          </p:cNvCxnSpPr>
          <p:nvPr/>
        </p:nvCxnSpPr>
        <p:spPr>
          <a:xfrm flipH="1">
            <a:off x="4087074" y="5674340"/>
            <a:ext cx="586384" cy="381765"/>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33" name="Graphic 32" descr="Woman">
            <a:extLst>
              <a:ext uri="{FF2B5EF4-FFF2-40B4-BE49-F238E27FC236}">
                <a16:creationId xmlns:a16="http://schemas.microsoft.com/office/drawing/2014/main" id="{B66BCFB2-2C7E-CB43-A378-F04D1E57D58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989981" y="5200804"/>
            <a:ext cx="508686" cy="502155"/>
          </a:xfrm>
          <a:prstGeom prst="rect">
            <a:avLst/>
          </a:prstGeom>
        </p:spPr>
      </p:pic>
      <p:pic>
        <p:nvPicPr>
          <p:cNvPr id="34" name="Graphic 33" descr="Woman">
            <a:extLst>
              <a:ext uri="{FF2B5EF4-FFF2-40B4-BE49-F238E27FC236}">
                <a16:creationId xmlns:a16="http://schemas.microsoft.com/office/drawing/2014/main" id="{E65AA675-0828-0046-A992-23C1DB205DA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558947" y="5994458"/>
            <a:ext cx="508686" cy="502155"/>
          </a:xfrm>
          <a:prstGeom prst="rect">
            <a:avLst/>
          </a:prstGeom>
        </p:spPr>
      </p:pic>
      <p:pic>
        <p:nvPicPr>
          <p:cNvPr id="36" name="Graphic 35" descr="Woman">
            <a:extLst>
              <a:ext uri="{FF2B5EF4-FFF2-40B4-BE49-F238E27FC236}">
                <a16:creationId xmlns:a16="http://schemas.microsoft.com/office/drawing/2014/main" id="{21A2E3DC-29A8-984D-B94F-68C5EB753E9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495381" y="5355366"/>
            <a:ext cx="508686" cy="502155"/>
          </a:xfrm>
          <a:prstGeom prst="rect">
            <a:avLst/>
          </a:prstGeom>
        </p:spPr>
      </p:pic>
      <p:pic>
        <p:nvPicPr>
          <p:cNvPr id="37" name="Graphic 36" descr="Woman">
            <a:extLst>
              <a:ext uri="{FF2B5EF4-FFF2-40B4-BE49-F238E27FC236}">
                <a16:creationId xmlns:a16="http://schemas.microsoft.com/office/drawing/2014/main" id="{05F44F32-EFA1-5544-95FA-DABCBAA7994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999561" y="5855658"/>
            <a:ext cx="508686" cy="502155"/>
          </a:xfrm>
          <a:prstGeom prst="rect">
            <a:avLst/>
          </a:prstGeom>
        </p:spPr>
      </p:pic>
      <p:pic>
        <p:nvPicPr>
          <p:cNvPr id="38" name="Graphic 37" descr="Woman">
            <a:extLst>
              <a:ext uri="{FF2B5EF4-FFF2-40B4-BE49-F238E27FC236}">
                <a16:creationId xmlns:a16="http://schemas.microsoft.com/office/drawing/2014/main" id="{3F7F1D49-D0CC-E94A-BD6C-C8CFFC477F3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689001" y="5951581"/>
            <a:ext cx="508686" cy="502155"/>
          </a:xfrm>
          <a:prstGeom prst="rect">
            <a:avLst/>
          </a:prstGeom>
        </p:spPr>
      </p:pic>
      <p:pic>
        <p:nvPicPr>
          <p:cNvPr id="39" name="Graphic 38" descr="Woman">
            <a:extLst>
              <a:ext uri="{FF2B5EF4-FFF2-40B4-BE49-F238E27FC236}">
                <a16:creationId xmlns:a16="http://schemas.microsoft.com/office/drawing/2014/main" id="{6B59BB0C-8227-7A47-854B-2480BEF7116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038298" y="5835308"/>
            <a:ext cx="508686" cy="502155"/>
          </a:xfrm>
          <a:prstGeom prst="rect">
            <a:avLst/>
          </a:prstGeom>
        </p:spPr>
      </p:pic>
      <p:pic>
        <p:nvPicPr>
          <p:cNvPr id="40" name="Graphic 39" descr="Woman">
            <a:extLst>
              <a:ext uri="{FF2B5EF4-FFF2-40B4-BE49-F238E27FC236}">
                <a16:creationId xmlns:a16="http://schemas.microsoft.com/office/drawing/2014/main" id="{EB118235-DBF2-744E-A7DF-09162980078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257180" y="5651839"/>
            <a:ext cx="508686" cy="502155"/>
          </a:xfrm>
          <a:prstGeom prst="rect">
            <a:avLst/>
          </a:prstGeom>
        </p:spPr>
      </p:pic>
      <p:pic>
        <p:nvPicPr>
          <p:cNvPr id="41" name="Graphic 40" descr="Woman">
            <a:extLst>
              <a:ext uri="{FF2B5EF4-FFF2-40B4-BE49-F238E27FC236}">
                <a16:creationId xmlns:a16="http://schemas.microsoft.com/office/drawing/2014/main" id="{1D51E8D9-CE67-FF40-B56D-86758116C0F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029343" y="5052964"/>
            <a:ext cx="508686" cy="502155"/>
          </a:xfrm>
          <a:prstGeom prst="rect">
            <a:avLst/>
          </a:prstGeom>
        </p:spPr>
      </p:pic>
      <p:pic>
        <p:nvPicPr>
          <p:cNvPr id="42" name="Graphic 41" descr="Woman">
            <a:extLst>
              <a:ext uri="{FF2B5EF4-FFF2-40B4-BE49-F238E27FC236}">
                <a16:creationId xmlns:a16="http://schemas.microsoft.com/office/drawing/2014/main" id="{A4CED95F-6371-9D45-AE1A-F46D00BF1F5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102513" y="5067809"/>
            <a:ext cx="508686" cy="502155"/>
          </a:xfrm>
          <a:prstGeom prst="rect">
            <a:avLst/>
          </a:prstGeom>
        </p:spPr>
      </p:pic>
      <p:pic>
        <p:nvPicPr>
          <p:cNvPr id="43" name="Graphic 42" descr="Woman">
            <a:extLst>
              <a:ext uri="{FF2B5EF4-FFF2-40B4-BE49-F238E27FC236}">
                <a16:creationId xmlns:a16="http://schemas.microsoft.com/office/drawing/2014/main" id="{242581BA-3787-754E-8EE0-7095751E0A6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563432" y="5895042"/>
            <a:ext cx="508686" cy="502155"/>
          </a:xfrm>
          <a:prstGeom prst="rect">
            <a:avLst/>
          </a:prstGeom>
        </p:spPr>
      </p:pic>
      <p:pic>
        <p:nvPicPr>
          <p:cNvPr id="44" name="Graphic 43" descr="Woman">
            <a:extLst>
              <a:ext uri="{FF2B5EF4-FFF2-40B4-BE49-F238E27FC236}">
                <a16:creationId xmlns:a16="http://schemas.microsoft.com/office/drawing/2014/main" id="{7AAD4D7D-C196-7D4B-872F-69456CB0215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386650" y="5383078"/>
            <a:ext cx="508686" cy="502155"/>
          </a:xfrm>
          <a:prstGeom prst="rect">
            <a:avLst/>
          </a:prstGeom>
        </p:spPr>
      </p:pic>
      <p:pic>
        <p:nvPicPr>
          <p:cNvPr id="45" name="Graphic 44" descr="Woman">
            <a:extLst>
              <a:ext uri="{FF2B5EF4-FFF2-40B4-BE49-F238E27FC236}">
                <a16:creationId xmlns:a16="http://schemas.microsoft.com/office/drawing/2014/main" id="{DA551662-25DB-4245-AB55-DE6BB4465CB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839746" y="5333926"/>
            <a:ext cx="508686" cy="502155"/>
          </a:xfrm>
          <a:prstGeom prst="rect">
            <a:avLst/>
          </a:prstGeom>
        </p:spPr>
      </p:pic>
      <p:pic>
        <p:nvPicPr>
          <p:cNvPr id="46" name="Graphic 45" descr="Woman">
            <a:extLst>
              <a:ext uri="{FF2B5EF4-FFF2-40B4-BE49-F238E27FC236}">
                <a16:creationId xmlns:a16="http://schemas.microsoft.com/office/drawing/2014/main" id="{7A32C9B7-160C-7F45-AE49-392AE14AC5A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132307" y="5704449"/>
            <a:ext cx="508686" cy="502155"/>
          </a:xfrm>
          <a:prstGeom prst="rect">
            <a:avLst/>
          </a:prstGeom>
        </p:spPr>
      </p:pic>
      <p:pic>
        <p:nvPicPr>
          <p:cNvPr id="47" name="Graphic 46" descr="Woman">
            <a:extLst>
              <a:ext uri="{FF2B5EF4-FFF2-40B4-BE49-F238E27FC236}">
                <a16:creationId xmlns:a16="http://schemas.microsoft.com/office/drawing/2014/main" id="{CDAB4B9F-20D6-0D43-8F65-EA6B2664ED8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074269" y="5507440"/>
            <a:ext cx="508686" cy="502155"/>
          </a:xfrm>
          <a:prstGeom prst="rect">
            <a:avLst/>
          </a:prstGeom>
        </p:spPr>
      </p:pic>
      <p:pic>
        <p:nvPicPr>
          <p:cNvPr id="48" name="Graphic 47" descr="Woman">
            <a:extLst>
              <a:ext uri="{FF2B5EF4-FFF2-40B4-BE49-F238E27FC236}">
                <a16:creationId xmlns:a16="http://schemas.microsoft.com/office/drawing/2014/main" id="{C7DEE72B-5761-CC4C-9456-D2A0F777A44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343287" y="6114219"/>
            <a:ext cx="508686" cy="502155"/>
          </a:xfrm>
          <a:prstGeom prst="rect">
            <a:avLst/>
          </a:prstGeom>
        </p:spPr>
      </p:pic>
      <p:pic>
        <p:nvPicPr>
          <p:cNvPr id="49" name="Graphic 48" descr="Woman">
            <a:extLst>
              <a:ext uri="{FF2B5EF4-FFF2-40B4-BE49-F238E27FC236}">
                <a16:creationId xmlns:a16="http://schemas.microsoft.com/office/drawing/2014/main" id="{0E0AA3E1-4A7D-DF4A-8A33-629F6444705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730250" y="5150263"/>
            <a:ext cx="508686" cy="502155"/>
          </a:xfrm>
          <a:prstGeom prst="rect">
            <a:avLst/>
          </a:prstGeom>
        </p:spPr>
      </p:pic>
      <p:pic>
        <p:nvPicPr>
          <p:cNvPr id="50" name="Graphic 49" descr="Woman">
            <a:extLst>
              <a:ext uri="{FF2B5EF4-FFF2-40B4-BE49-F238E27FC236}">
                <a16:creationId xmlns:a16="http://schemas.microsoft.com/office/drawing/2014/main" id="{C2C3BE91-994A-354A-A4DC-7FB190D5118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039259" y="5400761"/>
            <a:ext cx="508686" cy="502155"/>
          </a:xfrm>
          <a:prstGeom prst="rect">
            <a:avLst/>
          </a:prstGeom>
        </p:spPr>
      </p:pic>
      <p:pic>
        <p:nvPicPr>
          <p:cNvPr id="51" name="Graphic 50" descr="Woman">
            <a:extLst>
              <a:ext uri="{FF2B5EF4-FFF2-40B4-BE49-F238E27FC236}">
                <a16:creationId xmlns:a16="http://schemas.microsoft.com/office/drawing/2014/main" id="{EDA451A8-5EB5-8141-870A-FF117FBCF76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409580" y="5804239"/>
            <a:ext cx="508686" cy="502155"/>
          </a:xfrm>
          <a:prstGeom prst="rect">
            <a:avLst/>
          </a:prstGeom>
        </p:spPr>
      </p:pic>
      <p:pic>
        <p:nvPicPr>
          <p:cNvPr id="52" name="Graphic 51" descr="Woman">
            <a:extLst>
              <a:ext uri="{FF2B5EF4-FFF2-40B4-BE49-F238E27FC236}">
                <a16:creationId xmlns:a16="http://schemas.microsoft.com/office/drawing/2014/main" id="{F3C55555-F142-D14A-AFB2-F03F21F5C15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719744" y="4974008"/>
            <a:ext cx="508686" cy="502155"/>
          </a:xfrm>
          <a:prstGeom prst="rect">
            <a:avLst/>
          </a:prstGeom>
        </p:spPr>
      </p:pic>
      <p:pic>
        <p:nvPicPr>
          <p:cNvPr id="53" name="Graphic 52" descr="Woman">
            <a:extLst>
              <a:ext uri="{FF2B5EF4-FFF2-40B4-BE49-F238E27FC236}">
                <a16:creationId xmlns:a16="http://schemas.microsoft.com/office/drawing/2014/main" id="{3C6B0C2F-C9D2-994C-BAC4-557C519BA7A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561980" y="5956639"/>
            <a:ext cx="508686" cy="502155"/>
          </a:xfrm>
          <a:prstGeom prst="rect">
            <a:avLst/>
          </a:prstGeom>
        </p:spPr>
      </p:pic>
      <p:pic>
        <p:nvPicPr>
          <p:cNvPr id="54" name="Graphic 53" descr="Woman">
            <a:extLst>
              <a:ext uri="{FF2B5EF4-FFF2-40B4-BE49-F238E27FC236}">
                <a16:creationId xmlns:a16="http://schemas.microsoft.com/office/drawing/2014/main" id="{E225B084-F55E-A445-A18C-7D96E325E9C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853835" y="5563261"/>
            <a:ext cx="508686" cy="502155"/>
          </a:xfrm>
          <a:prstGeom prst="rect">
            <a:avLst/>
          </a:prstGeom>
        </p:spPr>
      </p:pic>
      <p:pic>
        <p:nvPicPr>
          <p:cNvPr id="55" name="Graphic 54" descr="Woman">
            <a:extLst>
              <a:ext uri="{FF2B5EF4-FFF2-40B4-BE49-F238E27FC236}">
                <a16:creationId xmlns:a16="http://schemas.microsoft.com/office/drawing/2014/main" id="{23CED4F0-B5DF-6F44-9B34-917D6E772D0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24940" y="5826125"/>
            <a:ext cx="508686" cy="502155"/>
          </a:xfrm>
          <a:prstGeom prst="rect">
            <a:avLst/>
          </a:prstGeom>
        </p:spPr>
      </p:pic>
      <p:pic>
        <p:nvPicPr>
          <p:cNvPr id="56" name="Graphic 55" descr="Woman">
            <a:extLst>
              <a:ext uri="{FF2B5EF4-FFF2-40B4-BE49-F238E27FC236}">
                <a16:creationId xmlns:a16="http://schemas.microsoft.com/office/drawing/2014/main" id="{0596ABD6-5AD0-A247-9B52-2A062423A0C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891779" y="5276222"/>
            <a:ext cx="508686" cy="502155"/>
          </a:xfrm>
          <a:prstGeom prst="rect">
            <a:avLst/>
          </a:prstGeom>
        </p:spPr>
      </p:pic>
      <p:pic>
        <p:nvPicPr>
          <p:cNvPr id="57" name="Graphic 56" descr="Woman">
            <a:extLst>
              <a:ext uri="{FF2B5EF4-FFF2-40B4-BE49-F238E27FC236}">
                <a16:creationId xmlns:a16="http://schemas.microsoft.com/office/drawing/2014/main" id="{32281CA1-F1A8-1F45-8919-F65FBB3E623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779727" y="6092127"/>
            <a:ext cx="508686" cy="502155"/>
          </a:xfrm>
          <a:prstGeom prst="rect">
            <a:avLst/>
          </a:prstGeom>
        </p:spPr>
      </p:pic>
      <p:pic>
        <p:nvPicPr>
          <p:cNvPr id="58" name="Graphic 57" descr="Woman">
            <a:extLst>
              <a:ext uri="{FF2B5EF4-FFF2-40B4-BE49-F238E27FC236}">
                <a16:creationId xmlns:a16="http://schemas.microsoft.com/office/drawing/2014/main" id="{16998C92-6C42-3B40-8E12-817674470CC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829562" y="5634155"/>
            <a:ext cx="508686" cy="502155"/>
          </a:xfrm>
          <a:prstGeom prst="rect">
            <a:avLst/>
          </a:prstGeom>
        </p:spPr>
      </p:pic>
      <p:pic>
        <p:nvPicPr>
          <p:cNvPr id="59" name="Graphic 58" descr="Group">
            <a:extLst>
              <a:ext uri="{FF2B5EF4-FFF2-40B4-BE49-F238E27FC236}">
                <a16:creationId xmlns:a16="http://schemas.microsoft.com/office/drawing/2014/main" id="{6781E3B1-638C-D842-B8B5-C5AF4B746D4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229383" y="5368925"/>
            <a:ext cx="914400" cy="914400"/>
          </a:xfrm>
          <a:prstGeom prst="rect">
            <a:avLst/>
          </a:prstGeom>
        </p:spPr>
      </p:pic>
      <p:pic>
        <p:nvPicPr>
          <p:cNvPr id="60" name="Graphic 59" descr="Woman">
            <a:extLst>
              <a:ext uri="{FF2B5EF4-FFF2-40B4-BE49-F238E27FC236}">
                <a16:creationId xmlns:a16="http://schemas.microsoft.com/office/drawing/2014/main" id="{3CA992FC-5476-A04C-980F-4CA79FA81CC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631861" y="5886041"/>
            <a:ext cx="508686" cy="502155"/>
          </a:xfrm>
          <a:prstGeom prst="rect">
            <a:avLst/>
          </a:prstGeom>
        </p:spPr>
      </p:pic>
      <p:pic>
        <p:nvPicPr>
          <p:cNvPr id="61" name="Graphic 60" descr="Woman">
            <a:extLst>
              <a:ext uri="{FF2B5EF4-FFF2-40B4-BE49-F238E27FC236}">
                <a16:creationId xmlns:a16="http://schemas.microsoft.com/office/drawing/2014/main" id="{5EE74ABE-08BC-F544-AF83-4E321B42BCD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642976" y="5448616"/>
            <a:ext cx="508686" cy="502155"/>
          </a:xfrm>
          <a:prstGeom prst="rect">
            <a:avLst/>
          </a:prstGeom>
        </p:spPr>
      </p:pic>
      <p:pic>
        <p:nvPicPr>
          <p:cNvPr id="62" name="Graphic 61" descr="Woman">
            <a:extLst>
              <a:ext uri="{FF2B5EF4-FFF2-40B4-BE49-F238E27FC236}">
                <a16:creationId xmlns:a16="http://schemas.microsoft.com/office/drawing/2014/main" id="{96049632-8583-5246-B426-5030E73E2FE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388451" y="5684888"/>
            <a:ext cx="508686" cy="502155"/>
          </a:xfrm>
          <a:prstGeom prst="rect">
            <a:avLst/>
          </a:prstGeom>
        </p:spPr>
      </p:pic>
      <p:pic>
        <p:nvPicPr>
          <p:cNvPr id="63" name="Graphic 62" descr="Woman">
            <a:extLst>
              <a:ext uri="{FF2B5EF4-FFF2-40B4-BE49-F238E27FC236}">
                <a16:creationId xmlns:a16="http://schemas.microsoft.com/office/drawing/2014/main" id="{19C4A7E7-9D99-8741-8559-B5313261EFF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790547" y="5299275"/>
            <a:ext cx="508686" cy="502155"/>
          </a:xfrm>
          <a:prstGeom prst="rect">
            <a:avLst/>
          </a:prstGeom>
        </p:spPr>
      </p:pic>
      <p:pic>
        <p:nvPicPr>
          <p:cNvPr id="64" name="Graphic 63" descr="Woman">
            <a:extLst>
              <a:ext uri="{FF2B5EF4-FFF2-40B4-BE49-F238E27FC236}">
                <a16:creationId xmlns:a16="http://schemas.microsoft.com/office/drawing/2014/main" id="{3C207218-42B0-B84A-9A48-C5CDD90DF64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226623" y="6001504"/>
            <a:ext cx="508686" cy="502155"/>
          </a:xfrm>
          <a:prstGeom prst="rect">
            <a:avLst/>
          </a:prstGeom>
        </p:spPr>
      </p:pic>
      <p:pic>
        <p:nvPicPr>
          <p:cNvPr id="65" name="Graphic 64" descr="Woman">
            <a:extLst>
              <a:ext uri="{FF2B5EF4-FFF2-40B4-BE49-F238E27FC236}">
                <a16:creationId xmlns:a16="http://schemas.microsoft.com/office/drawing/2014/main" id="{206FA160-7BD9-A34C-A4F4-F1793DAAEEA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121887" y="5471003"/>
            <a:ext cx="508686" cy="502155"/>
          </a:xfrm>
          <a:prstGeom prst="rect">
            <a:avLst/>
          </a:prstGeom>
        </p:spPr>
      </p:pic>
      <p:pic>
        <p:nvPicPr>
          <p:cNvPr id="66" name="Graphic 65" descr="Woman">
            <a:extLst>
              <a:ext uri="{FF2B5EF4-FFF2-40B4-BE49-F238E27FC236}">
                <a16:creationId xmlns:a16="http://schemas.microsoft.com/office/drawing/2014/main" id="{1C9DD757-CDA3-4F49-B716-D4D7B11B872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233124" y="4946461"/>
            <a:ext cx="508686" cy="502155"/>
          </a:xfrm>
          <a:prstGeom prst="rect">
            <a:avLst/>
          </a:prstGeom>
        </p:spPr>
      </p:pic>
      <p:pic>
        <p:nvPicPr>
          <p:cNvPr id="67" name="Graphic 66" descr="Woman">
            <a:extLst>
              <a:ext uri="{FF2B5EF4-FFF2-40B4-BE49-F238E27FC236}">
                <a16:creationId xmlns:a16="http://schemas.microsoft.com/office/drawing/2014/main" id="{BD7FB25A-BEF3-E44D-AEE5-5011A71D30E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605817" y="5699693"/>
            <a:ext cx="508686" cy="502155"/>
          </a:xfrm>
          <a:prstGeom prst="rect">
            <a:avLst/>
          </a:prstGeom>
        </p:spPr>
      </p:pic>
      <p:pic>
        <p:nvPicPr>
          <p:cNvPr id="68" name="Graphic 67" descr="Woman">
            <a:extLst>
              <a:ext uri="{FF2B5EF4-FFF2-40B4-BE49-F238E27FC236}">
                <a16:creationId xmlns:a16="http://schemas.microsoft.com/office/drawing/2014/main" id="{263D618A-2A9D-214D-88C5-9B509DF2B9F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999397" y="5919384"/>
            <a:ext cx="508686" cy="502155"/>
          </a:xfrm>
          <a:prstGeom prst="rect">
            <a:avLst/>
          </a:prstGeom>
        </p:spPr>
      </p:pic>
      <p:pic>
        <p:nvPicPr>
          <p:cNvPr id="69" name="Graphic 68" descr="Woman">
            <a:extLst>
              <a:ext uri="{FF2B5EF4-FFF2-40B4-BE49-F238E27FC236}">
                <a16:creationId xmlns:a16="http://schemas.microsoft.com/office/drawing/2014/main" id="{2DF9AB41-0D13-004C-ACBE-F003500AA2A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790879" y="5875302"/>
            <a:ext cx="508686" cy="502155"/>
          </a:xfrm>
          <a:prstGeom prst="rect">
            <a:avLst/>
          </a:prstGeom>
        </p:spPr>
      </p:pic>
    </p:spTree>
    <p:extLst>
      <p:ext uri="{BB962C8B-B14F-4D97-AF65-F5344CB8AC3E}">
        <p14:creationId xmlns:p14="http://schemas.microsoft.com/office/powerpoint/2010/main" val="2196967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906D-AE6A-C64E-A80C-92627B75C3A0}"/>
              </a:ext>
            </a:extLst>
          </p:cNvPr>
          <p:cNvSpPr>
            <a:spLocks noGrp="1"/>
          </p:cNvSpPr>
          <p:nvPr>
            <p:ph type="title"/>
          </p:nvPr>
        </p:nvSpPr>
        <p:spPr>
          <a:xfrm>
            <a:off x="907733" y="188366"/>
            <a:ext cx="9905998" cy="766674"/>
          </a:xfrm>
        </p:spPr>
        <p:txBody>
          <a:bodyPr vert="horz" lIns="91440" tIns="45720" rIns="91440" bIns="45720" rtlCol="0" anchor="ctr">
            <a:normAutofit/>
          </a:bodyPr>
          <a:lstStyle/>
          <a:p>
            <a:pPr algn="ctr"/>
            <a:r>
              <a:rPr lang="en-US" dirty="0">
                <a:latin typeface="DIN Alternate" panose="020B0500000000000000" pitchFamily="34" charset="77"/>
              </a:rPr>
              <a:t>Feature importance </a:t>
            </a:r>
          </a:p>
        </p:txBody>
      </p:sp>
      <p:pic>
        <p:nvPicPr>
          <p:cNvPr id="4" name="Picture 3">
            <a:extLst>
              <a:ext uri="{FF2B5EF4-FFF2-40B4-BE49-F238E27FC236}">
                <a16:creationId xmlns:a16="http://schemas.microsoft.com/office/drawing/2014/main" id="{3052A702-7517-A64E-8ED3-71DFFC86E48E}"/>
              </a:ext>
            </a:extLst>
          </p:cNvPr>
          <p:cNvPicPr>
            <a:picLocks noChangeAspect="1"/>
          </p:cNvPicPr>
          <p:nvPr/>
        </p:nvPicPr>
        <p:blipFill>
          <a:blip r:embed="rId3"/>
          <a:stretch>
            <a:fillRect/>
          </a:stretch>
        </p:blipFill>
        <p:spPr>
          <a:xfrm>
            <a:off x="1338805" y="955040"/>
            <a:ext cx="9514389" cy="5714594"/>
          </a:xfrm>
          <a:prstGeom prst="rect">
            <a:avLst/>
          </a:prstGeom>
        </p:spPr>
      </p:pic>
    </p:spTree>
    <p:extLst>
      <p:ext uri="{BB962C8B-B14F-4D97-AF65-F5344CB8AC3E}">
        <p14:creationId xmlns:p14="http://schemas.microsoft.com/office/powerpoint/2010/main" val="402754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41413" y="376686"/>
            <a:ext cx="9905998" cy="1478570"/>
          </a:xfrm>
        </p:spPr>
        <p:txBody>
          <a:bodyPr/>
          <a:lstStyle/>
          <a:p>
            <a:r>
              <a:rPr lang="en-US" sz="4400" cap="all" dirty="0">
                <a:solidFill>
                  <a:schemeClr val="accent6">
                    <a:lumMod val="40000"/>
                    <a:lumOff val="60000"/>
                  </a:schemeClr>
                </a:solidFill>
                <a:effectLst>
                  <a:outerShdw blurRad="127000" dist="200000" dir="2700000" algn="tl" rotWithShape="0">
                    <a:srgbClr val="000000">
                      <a:alpha val="20000"/>
                    </a:srgbClr>
                  </a:outerShdw>
                </a:effectLst>
                <a:latin typeface="Helvetica Neue" panose="02000503000000020004" pitchFamily="2" charset="0"/>
                <a:ea typeface="Helvetica Neue" panose="02000503000000020004" pitchFamily="2" charset="0"/>
                <a:cs typeface="Helvetica Neue" panose="02000503000000020004" pitchFamily="2" charset="0"/>
              </a:rPr>
              <a:t>Performance Metrics</a:t>
            </a:r>
          </a:p>
        </p:txBody>
      </p:sp>
      <p:sp>
        <p:nvSpPr>
          <p:cNvPr id="6" name="Content Placeholder 13">
            <a:extLst>
              <a:ext uri="{FF2B5EF4-FFF2-40B4-BE49-F238E27FC236}">
                <a16:creationId xmlns:a16="http://schemas.microsoft.com/office/drawing/2014/main" id="{F28EFBF9-DE74-1242-A13E-0D0A3F3579B5}"/>
              </a:ext>
            </a:extLst>
          </p:cNvPr>
          <p:cNvSpPr>
            <a:spLocks noGrp="1"/>
          </p:cNvSpPr>
          <p:nvPr>
            <p:ph idx="1"/>
          </p:nvPr>
        </p:nvSpPr>
        <p:spPr>
          <a:xfrm>
            <a:off x="608012" y="1693210"/>
            <a:ext cx="10972800" cy="4229337"/>
          </a:xfrm>
        </p:spPr>
        <p:txBody>
          <a:bodyPr numCol="1">
            <a:noAutofit/>
          </a:bodyPr>
          <a:lstStyle/>
          <a:p>
            <a:pPr>
              <a:buClr>
                <a:schemeClr val="accent6">
                  <a:lumMod val="40000"/>
                  <a:lumOff val="60000"/>
                </a:schemeClr>
              </a:buClr>
            </a:pPr>
            <a:r>
              <a:rPr lang="en-US" sz="3000" dirty="0">
                <a:solidFill>
                  <a:schemeClr val="accent6">
                    <a:lumMod val="40000"/>
                    <a:lumOff val="60000"/>
                  </a:schemeClr>
                </a:solidFill>
                <a:latin typeface="DIN Alternate" panose="020B0500000000000000" pitchFamily="34" charset="77"/>
              </a:rPr>
              <a:t>Confusion Matrix -  a table showing correct predictions and types of incorrect predictions.</a:t>
            </a:r>
          </a:p>
          <a:p>
            <a:pPr lvl="0">
              <a:buClr>
                <a:schemeClr val="accent6">
                  <a:lumMod val="40000"/>
                  <a:lumOff val="60000"/>
                </a:schemeClr>
              </a:buClr>
            </a:pPr>
            <a:r>
              <a:rPr lang="en-US" sz="3000" dirty="0">
                <a:solidFill>
                  <a:schemeClr val="accent6">
                    <a:lumMod val="40000"/>
                    <a:lumOff val="60000"/>
                  </a:schemeClr>
                </a:solidFill>
                <a:latin typeface="DIN Alternate" panose="020B0500000000000000" pitchFamily="34" charset="77"/>
              </a:rPr>
              <a:t>Precision - proportion of + identifications that are correct (TP/(TP+FP))</a:t>
            </a:r>
          </a:p>
          <a:p>
            <a:pPr>
              <a:buClr>
                <a:schemeClr val="accent6">
                  <a:lumMod val="40000"/>
                  <a:lumOff val="60000"/>
                </a:schemeClr>
              </a:buClr>
            </a:pPr>
            <a:r>
              <a:rPr lang="en-US" sz="3000" dirty="0">
                <a:solidFill>
                  <a:schemeClr val="accent6">
                    <a:lumMod val="40000"/>
                    <a:lumOff val="60000"/>
                  </a:schemeClr>
                </a:solidFill>
                <a:latin typeface="DIN Alternate" panose="020B0500000000000000" pitchFamily="34" charset="77"/>
              </a:rPr>
              <a:t>Recall - proportion of actual positives identified correctly (TP/(TP+FN))</a:t>
            </a:r>
          </a:p>
          <a:p>
            <a:pPr>
              <a:buClr>
                <a:schemeClr val="accent6">
                  <a:lumMod val="40000"/>
                  <a:lumOff val="60000"/>
                </a:schemeClr>
              </a:buClr>
            </a:pPr>
            <a:r>
              <a:rPr lang="en-US" sz="3000" dirty="0">
                <a:solidFill>
                  <a:schemeClr val="accent6">
                    <a:lumMod val="40000"/>
                    <a:lumOff val="60000"/>
                  </a:schemeClr>
                </a:solidFill>
                <a:latin typeface="DIN Alternate" panose="020B0500000000000000" pitchFamily="34" charset="77"/>
              </a:rPr>
              <a:t>Receiver operating characteristics curve - diagnostic ability of a binary classifier </a:t>
            </a:r>
          </a:p>
          <a:p>
            <a:pPr>
              <a:buClr>
                <a:schemeClr val="accent6">
                  <a:lumMod val="40000"/>
                  <a:lumOff val="60000"/>
                </a:schemeClr>
              </a:buClr>
            </a:pPr>
            <a:endParaRPr lang="en-US" sz="3000" dirty="0">
              <a:solidFill>
                <a:schemeClr val="accent6">
                  <a:lumMod val="40000"/>
                  <a:lumOff val="60000"/>
                </a:schemeClr>
              </a:solidFill>
              <a:latin typeface="DIN Alternate" panose="020B0500000000000000" pitchFamily="34" charset="77"/>
            </a:endParaRPr>
          </a:p>
          <a:p>
            <a:pPr marL="137160" lvl="0" indent="0">
              <a:buClr>
                <a:schemeClr val="accent6">
                  <a:lumMod val="40000"/>
                  <a:lumOff val="60000"/>
                </a:schemeClr>
              </a:buClr>
              <a:buNone/>
            </a:pPr>
            <a:endParaRPr lang="en-US" sz="3000" dirty="0">
              <a:solidFill>
                <a:schemeClr val="accent6">
                  <a:lumMod val="40000"/>
                  <a:lumOff val="60000"/>
                </a:schemeClr>
              </a:solidFill>
              <a:latin typeface="DIN Alternate" panose="020B0500000000000000" pitchFamily="34" charset="77"/>
            </a:endParaRPr>
          </a:p>
        </p:txBody>
      </p:sp>
    </p:spTree>
    <p:extLst>
      <p:ext uri="{BB962C8B-B14F-4D97-AF65-F5344CB8AC3E}">
        <p14:creationId xmlns:p14="http://schemas.microsoft.com/office/powerpoint/2010/main" val="3145485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43001" y="0"/>
            <a:ext cx="9905998" cy="1478570"/>
          </a:xfrm>
        </p:spPr>
        <p:txBody>
          <a:bodyPr/>
          <a:lstStyle/>
          <a:p>
            <a:pPr algn="ctr"/>
            <a:r>
              <a:rPr lang="en-US" sz="4400" cap="all" dirty="0">
                <a:solidFill>
                  <a:schemeClr val="accent6">
                    <a:lumMod val="40000"/>
                    <a:lumOff val="60000"/>
                  </a:schemeClr>
                </a:solidFill>
                <a:effectLst>
                  <a:outerShdw blurRad="127000" dist="200000" dir="2700000" algn="tl" rotWithShape="0">
                    <a:srgbClr val="000000">
                      <a:alpha val="20000"/>
                    </a:srgbClr>
                  </a:outerShdw>
                </a:effectLst>
                <a:latin typeface="Helvetica Neue" panose="02000503000000020004" pitchFamily="2" charset="0"/>
                <a:ea typeface="Helvetica Neue" panose="02000503000000020004" pitchFamily="2" charset="0"/>
                <a:cs typeface="Helvetica Neue" panose="02000503000000020004" pitchFamily="2" charset="0"/>
              </a:rPr>
              <a:t>Interpretation</a:t>
            </a:r>
          </a:p>
        </p:txBody>
      </p:sp>
      <p:sp>
        <p:nvSpPr>
          <p:cNvPr id="6" name="Content Placeholder 13">
            <a:extLst>
              <a:ext uri="{FF2B5EF4-FFF2-40B4-BE49-F238E27FC236}">
                <a16:creationId xmlns:a16="http://schemas.microsoft.com/office/drawing/2014/main" id="{F28EFBF9-DE74-1242-A13E-0D0A3F3579B5}"/>
              </a:ext>
            </a:extLst>
          </p:cNvPr>
          <p:cNvSpPr>
            <a:spLocks noGrp="1"/>
          </p:cNvSpPr>
          <p:nvPr>
            <p:ph idx="1"/>
          </p:nvPr>
        </p:nvSpPr>
        <p:spPr>
          <a:xfrm>
            <a:off x="254642" y="1177210"/>
            <a:ext cx="8244195" cy="5142827"/>
          </a:xfrm>
        </p:spPr>
        <p:txBody>
          <a:bodyPr numCol="1">
            <a:noAutofit/>
          </a:bodyPr>
          <a:lstStyle/>
          <a:p>
            <a:pPr lvl="1"/>
            <a:r>
              <a:rPr lang="en-US" sz="3000" dirty="0" err="1">
                <a:solidFill>
                  <a:schemeClr val="accent6">
                    <a:lumMod val="40000"/>
                    <a:lumOff val="60000"/>
                  </a:schemeClr>
                </a:solidFill>
                <a:latin typeface="DIN Alternate" panose="020B0500000000000000" pitchFamily="34" charset="77"/>
              </a:rPr>
              <a:t>XGBoost</a:t>
            </a:r>
            <a:r>
              <a:rPr lang="en-US" sz="3000" dirty="0">
                <a:solidFill>
                  <a:schemeClr val="accent6">
                    <a:lumMod val="40000"/>
                    <a:lumOff val="60000"/>
                  </a:schemeClr>
                </a:solidFill>
                <a:latin typeface="DIN Alternate" panose="020B0500000000000000" pitchFamily="34" charset="77"/>
              </a:rPr>
              <a:t> Classifier was selected as the best model to predict readmissions from discharge notes.  </a:t>
            </a:r>
          </a:p>
          <a:p>
            <a:pPr lvl="1"/>
            <a:r>
              <a:rPr lang="en-US" sz="3000" dirty="0" err="1">
                <a:solidFill>
                  <a:schemeClr val="accent6">
                    <a:lumMod val="40000"/>
                    <a:lumOff val="60000"/>
                  </a:schemeClr>
                </a:solidFill>
                <a:latin typeface="DIN Alternate" panose="020B0500000000000000" pitchFamily="34" charset="77"/>
              </a:rPr>
              <a:t>BoW</a:t>
            </a:r>
            <a:r>
              <a:rPr lang="en-US" sz="3000" dirty="0">
                <a:solidFill>
                  <a:schemeClr val="accent6">
                    <a:lumMod val="40000"/>
                    <a:lumOff val="60000"/>
                  </a:schemeClr>
                </a:solidFill>
                <a:latin typeface="DIN Alternate" panose="020B0500000000000000" pitchFamily="34" charset="77"/>
              </a:rPr>
              <a:t> with XGB model yields slightly better result than TF-IDF and the complex Neural Network model.</a:t>
            </a:r>
          </a:p>
          <a:p>
            <a:pPr lvl="1"/>
            <a:r>
              <a:rPr lang="en-US" sz="3000" dirty="0">
                <a:solidFill>
                  <a:schemeClr val="accent6">
                    <a:lumMod val="40000"/>
                    <a:lumOff val="60000"/>
                  </a:schemeClr>
                </a:solidFill>
                <a:latin typeface="DIN Alternate" panose="020B0500000000000000" pitchFamily="34" charset="77"/>
              </a:rPr>
              <a:t>Increasing n-gram range did not improve scores for </a:t>
            </a:r>
            <a:r>
              <a:rPr lang="en-US" sz="3000" dirty="0" err="1">
                <a:solidFill>
                  <a:schemeClr val="accent6">
                    <a:lumMod val="40000"/>
                    <a:lumOff val="60000"/>
                  </a:schemeClr>
                </a:solidFill>
                <a:latin typeface="DIN Alternate" panose="020B0500000000000000" pitchFamily="34" charset="77"/>
              </a:rPr>
              <a:t>BoW</a:t>
            </a:r>
            <a:r>
              <a:rPr lang="en-US" sz="3000" dirty="0">
                <a:solidFill>
                  <a:schemeClr val="accent6">
                    <a:lumMod val="40000"/>
                    <a:lumOff val="60000"/>
                  </a:schemeClr>
                </a:solidFill>
                <a:latin typeface="DIN Alternate" panose="020B0500000000000000" pitchFamily="34" charset="77"/>
              </a:rPr>
              <a:t> method.</a:t>
            </a:r>
          </a:p>
          <a:p>
            <a:pPr lvl="1"/>
            <a:r>
              <a:rPr lang="en-US" sz="3000" dirty="0">
                <a:solidFill>
                  <a:schemeClr val="accent6">
                    <a:lumMod val="40000"/>
                    <a:lumOff val="60000"/>
                  </a:schemeClr>
                </a:solidFill>
                <a:latin typeface="DIN Alternate" panose="020B0500000000000000" pitchFamily="34" charset="77"/>
              </a:rPr>
              <a:t>Reduce overfitting - early stop and</a:t>
            </a:r>
          </a:p>
          <a:p>
            <a:pPr marL="0" indent="0">
              <a:buClr>
                <a:schemeClr val="accent6">
                  <a:lumMod val="40000"/>
                  <a:lumOff val="60000"/>
                </a:schemeClr>
              </a:buClr>
              <a:buNone/>
            </a:pPr>
            <a:endParaRPr lang="en-US" sz="3000" dirty="0">
              <a:solidFill>
                <a:schemeClr val="accent6">
                  <a:lumMod val="40000"/>
                  <a:lumOff val="60000"/>
                </a:schemeClr>
              </a:solidFill>
              <a:latin typeface="Helvetica" pitchFamily="2" charset="0"/>
            </a:endParaRPr>
          </a:p>
        </p:txBody>
      </p:sp>
      <p:graphicFrame>
        <p:nvGraphicFramePr>
          <p:cNvPr id="4" name="Table 3">
            <a:extLst>
              <a:ext uri="{FF2B5EF4-FFF2-40B4-BE49-F238E27FC236}">
                <a16:creationId xmlns:a16="http://schemas.microsoft.com/office/drawing/2014/main" id="{64F903DF-A547-604F-9E44-05F52954309C}"/>
              </a:ext>
            </a:extLst>
          </p:cNvPr>
          <p:cNvGraphicFramePr>
            <a:graphicFrameLocks noGrp="1"/>
          </p:cNvGraphicFramePr>
          <p:nvPr>
            <p:extLst>
              <p:ext uri="{D42A27DB-BD31-4B8C-83A1-F6EECF244321}">
                <p14:modId xmlns:p14="http://schemas.microsoft.com/office/powerpoint/2010/main" val="2125484493"/>
              </p:ext>
            </p:extLst>
          </p:nvPr>
        </p:nvGraphicFramePr>
        <p:xfrm>
          <a:off x="8498837" y="1319514"/>
          <a:ext cx="3438521" cy="4297632"/>
        </p:xfrm>
        <a:graphic>
          <a:graphicData uri="http://schemas.openxmlformats.org/drawingml/2006/table">
            <a:tbl>
              <a:tblPr firstRow="1" bandRow="1">
                <a:tableStyleId>{E929F9F4-4A8F-4326-A1B4-22849713DDAB}</a:tableStyleId>
              </a:tblPr>
              <a:tblGrid>
                <a:gridCol w="2512245">
                  <a:extLst>
                    <a:ext uri="{9D8B030D-6E8A-4147-A177-3AD203B41FA5}">
                      <a16:colId xmlns:a16="http://schemas.microsoft.com/office/drawing/2014/main" val="306630965"/>
                    </a:ext>
                  </a:extLst>
                </a:gridCol>
                <a:gridCol w="926276">
                  <a:extLst>
                    <a:ext uri="{9D8B030D-6E8A-4147-A177-3AD203B41FA5}">
                      <a16:colId xmlns:a16="http://schemas.microsoft.com/office/drawing/2014/main" val="3121627942"/>
                    </a:ext>
                  </a:extLst>
                </a:gridCol>
              </a:tblGrid>
              <a:tr h="2789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kern="1200" dirty="0">
                          <a:solidFill>
                            <a:schemeClr val="lt1"/>
                          </a:solidFill>
                          <a:latin typeface="+mn-lt"/>
                          <a:ea typeface="+mn-ea"/>
                          <a:cs typeface="+mn-cs"/>
                        </a:rPr>
                        <a:t>Algorithm  </a:t>
                      </a:r>
                    </a:p>
                  </a:txBody>
                  <a:tcPr anchor="b">
                    <a:solidFill>
                      <a:srgbClr val="002060"/>
                    </a:solidFill>
                  </a:tcPr>
                </a:tc>
                <a:tc>
                  <a:txBody>
                    <a:bodyPr/>
                    <a:lstStyle/>
                    <a:p>
                      <a:r>
                        <a:rPr lang="en-US" sz="1800" dirty="0"/>
                        <a:t>Score</a:t>
                      </a:r>
                    </a:p>
                  </a:txBody>
                  <a:tcPr>
                    <a:solidFill>
                      <a:srgbClr val="002060"/>
                    </a:solidFill>
                  </a:tcPr>
                </a:tc>
                <a:extLst>
                  <a:ext uri="{0D108BD9-81ED-4DB2-BD59-A6C34878D82A}">
                    <a16:rowId xmlns:a16="http://schemas.microsoft.com/office/drawing/2014/main" val="2769144937"/>
                  </a:ext>
                </a:extLst>
              </a:tr>
              <a:tr h="681405">
                <a:tc>
                  <a:txBody>
                    <a:bodyPr/>
                    <a:lstStyle/>
                    <a:p>
                      <a:r>
                        <a:rPr lang="en-US" sz="1800" kern="1200" dirty="0">
                          <a:solidFill>
                            <a:schemeClr val="lt1"/>
                          </a:solidFill>
                          <a:latin typeface="+mn-lt"/>
                          <a:ea typeface="+mn-ea"/>
                          <a:cs typeface="+mn-cs"/>
                        </a:rPr>
                        <a:t>Basic XGB Initial AUC </a:t>
                      </a:r>
                      <a:r>
                        <a:rPr lang="en-US" sz="1800" kern="1200" dirty="0" err="1">
                          <a:solidFill>
                            <a:schemeClr val="lt1"/>
                          </a:solidFill>
                          <a:latin typeface="+mn-lt"/>
                          <a:ea typeface="+mn-ea"/>
                          <a:cs typeface="+mn-cs"/>
                        </a:rPr>
                        <a:t>BoW</a:t>
                      </a:r>
                      <a:endParaRPr lang="en-US" sz="1800" kern="1200" dirty="0">
                        <a:solidFill>
                          <a:schemeClr val="lt1"/>
                        </a:solidFill>
                        <a:latin typeface="+mn-lt"/>
                        <a:ea typeface="+mn-ea"/>
                        <a:cs typeface="+mn-cs"/>
                      </a:endParaRPr>
                    </a:p>
                  </a:txBody>
                  <a:tcPr/>
                </a:tc>
                <a:tc>
                  <a:txBody>
                    <a:bodyPr/>
                    <a:lstStyle/>
                    <a:p>
                      <a:pPr algn="ctr"/>
                      <a:r>
                        <a:rPr lang="en-US" sz="1800" kern="1200" dirty="0">
                          <a:solidFill>
                            <a:schemeClr val="lt1"/>
                          </a:solidFill>
                          <a:latin typeface="+mn-lt"/>
                          <a:ea typeface="+mn-ea"/>
                          <a:cs typeface="+mn-cs"/>
                        </a:rPr>
                        <a:t>68.72</a:t>
                      </a:r>
                    </a:p>
                  </a:txBody>
                  <a:tcPr anchor="ctr"/>
                </a:tc>
                <a:extLst>
                  <a:ext uri="{0D108BD9-81ED-4DB2-BD59-A6C34878D82A}">
                    <a16:rowId xmlns:a16="http://schemas.microsoft.com/office/drawing/2014/main" val="4143448405"/>
                  </a:ext>
                </a:extLst>
              </a:tr>
              <a:tr h="603126">
                <a:tc>
                  <a:txBody>
                    <a:bodyPr/>
                    <a:lstStyle/>
                    <a:p>
                      <a:r>
                        <a:rPr lang="en-US" sz="1800" kern="1200" dirty="0">
                          <a:solidFill>
                            <a:schemeClr val="lt1"/>
                          </a:solidFill>
                          <a:latin typeface="+mn-lt"/>
                          <a:ea typeface="+mn-ea"/>
                          <a:cs typeface="+mn-cs"/>
                        </a:rPr>
                        <a:t>Tuned XGB </a:t>
                      </a:r>
                      <a:r>
                        <a:rPr lang="en-US" sz="1800" kern="1200" dirty="0" err="1">
                          <a:solidFill>
                            <a:schemeClr val="lt1"/>
                          </a:solidFill>
                          <a:latin typeface="+mn-lt"/>
                          <a:ea typeface="+mn-ea"/>
                          <a:cs typeface="+mn-cs"/>
                        </a:rPr>
                        <a:t>BoW</a:t>
                      </a:r>
                      <a:endParaRPr lang="en-US" sz="1800" kern="1200" dirty="0">
                        <a:solidFill>
                          <a:schemeClr val="lt1"/>
                        </a:solidFill>
                        <a:latin typeface="+mn-lt"/>
                        <a:ea typeface="+mn-ea"/>
                        <a:cs typeface="+mn-cs"/>
                      </a:endParaRPr>
                    </a:p>
                  </a:txBody>
                  <a:tcPr/>
                </a:tc>
                <a:tc>
                  <a:txBody>
                    <a:bodyPr/>
                    <a:lstStyle/>
                    <a:p>
                      <a:pPr algn="ctr"/>
                      <a:r>
                        <a:rPr lang="en-US" sz="1800" b="1" kern="1200" dirty="0">
                          <a:solidFill>
                            <a:schemeClr val="lt1"/>
                          </a:solidFill>
                          <a:latin typeface="+mn-lt"/>
                          <a:ea typeface="+mn-ea"/>
                          <a:cs typeface="+mn-cs"/>
                        </a:rPr>
                        <a:t>70.8</a:t>
                      </a:r>
                    </a:p>
                  </a:txBody>
                  <a:tcPr anchor="ctr"/>
                </a:tc>
                <a:extLst>
                  <a:ext uri="{0D108BD9-81ED-4DB2-BD59-A6C34878D82A}">
                    <a16:rowId xmlns:a16="http://schemas.microsoft.com/office/drawing/2014/main" val="2431572726"/>
                  </a:ext>
                </a:extLst>
              </a:tr>
              <a:tr h="681405">
                <a:tc>
                  <a:txBody>
                    <a:bodyPr/>
                    <a:lstStyle/>
                    <a:p>
                      <a:r>
                        <a:rPr lang="en-US" sz="1800" kern="1200" dirty="0" err="1">
                          <a:solidFill>
                            <a:schemeClr val="lt1"/>
                          </a:solidFill>
                          <a:latin typeface="+mn-lt"/>
                          <a:ea typeface="+mn-ea"/>
                          <a:cs typeface="+mn-cs"/>
                        </a:rPr>
                        <a:t>XGBt</a:t>
                      </a:r>
                      <a:r>
                        <a:rPr lang="en-US" sz="1800" kern="1200" dirty="0">
                          <a:solidFill>
                            <a:schemeClr val="lt1"/>
                          </a:solidFill>
                          <a:latin typeface="+mn-lt"/>
                          <a:ea typeface="+mn-ea"/>
                          <a:cs typeface="+mn-cs"/>
                        </a:rPr>
                        <a:t> </a:t>
                      </a:r>
                      <a:r>
                        <a:rPr lang="en-US" sz="1800" kern="1200" dirty="0" err="1">
                          <a:solidFill>
                            <a:schemeClr val="lt1"/>
                          </a:solidFill>
                          <a:latin typeface="+mn-lt"/>
                          <a:ea typeface="+mn-ea"/>
                          <a:cs typeface="+mn-cs"/>
                        </a:rPr>
                        <a:t>BoW</a:t>
                      </a:r>
                      <a:r>
                        <a:rPr lang="en-US" sz="1800" kern="1200" dirty="0">
                          <a:solidFill>
                            <a:schemeClr val="lt1"/>
                          </a:solidFill>
                          <a:latin typeface="+mn-lt"/>
                          <a:ea typeface="+mn-ea"/>
                          <a:cs typeface="+mn-cs"/>
                        </a:rPr>
                        <a:t> </a:t>
                      </a:r>
                    </a:p>
                    <a:p>
                      <a:r>
                        <a:rPr lang="en-US" sz="1800" kern="1200" dirty="0">
                          <a:solidFill>
                            <a:schemeClr val="lt1"/>
                          </a:solidFill>
                          <a:latin typeface="+mn-lt"/>
                          <a:ea typeface="+mn-ea"/>
                          <a:cs typeface="+mn-cs"/>
                        </a:rPr>
                        <a:t>bi-gram</a:t>
                      </a:r>
                    </a:p>
                  </a:txBody>
                  <a:tcPr/>
                </a:tc>
                <a:tc>
                  <a:txBody>
                    <a:bodyPr/>
                    <a:lstStyle/>
                    <a:p>
                      <a:pPr marL="0" algn="ctr" defTabSz="914400" rtl="0" eaLnBrk="1" latinLnBrk="0" hangingPunct="1"/>
                      <a:r>
                        <a:rPr lang="en-US" sz="1800" kern="1200" dirty="0">
                          <a:solidFill>
                            <a:schemeClr val="lt1"/>
                          </a:solidFill>
                          <a:latin typeface="+mn-lt"/>
                          <a:ea typeface="+mn-ea"/>
                          <a:cs typeface="+mn-cs"/>
                        </a:rPr>
                        <a:t>70.2</a:t>
                      </a:r>
                    </a:p>
                  </a:txBody>
                  <a:tcPr anchor="ctr"/>
                </a:tc>
                <a:extLst>
                  <a:ext uri="{0D108BD9-81ED-4DB2-BD59-A6C34878D82A}">
                    <a16:rowId xmlns:a16="http://schemas.microsoft.com/office/drawing/2014/main" val="1085638862"/>
                  </a:ext>
                </a:extLst>
              </a:tr>
              <a:tr h="681405">
                <a:tc>
                  <a:txBody>
                    <a:bodyPr/>
                    <a:lstStyle/>
                    <a:p>
                      <a:r>
                        <a:rPr lang="en-US" sz="1800" kern="1200" dirty="0" err="1">
                          <a:solidFill>
                            <a:schemeClr val="lt1"/>
                          </a:solidFill>
                          <a:latin typeface="+mn-lt"/>
                          <a:ea typeface="+mn-ea"/>
                          <a:cs typeface="+mn-cs"/>
                        </a:rPr>
                        <a:t>XGBt</a:t>
                      </a:r>
                      <a:r>
                        <a:rPr lang="en-US" sz="1800" kern="1200" dirty="0">
                          <a:solidFill>
                            <a:schemeClr val="lt1"/>
                          </a:solidFill>
                          <a:latin typeface="+mn-lt"/>
                          <a:ea typeface="+mn-ea"/>
                          <a:cs typeface="+mn-cs"/>
                        </a:rPr>
                        <a:t> </a:t>
                      </a:r>
                      <a:r>
                        <a:rPr lang="en-US" sz="1800" kern="1200" dirty="0" err="1">
                          <a:solidFill>
                            <a:schemeClr val="lt1"/>
                          </a:solidFill>
                          <a:latin typeface="+mn-lt"/>
                          <a:ea typeface="+mn-ea"/>
                          <a:cs typeface="+mn-cs"/>
                        </a:rPr>
                        <a:t>BoW</a:t>
                      </a:r>
                      <a:r>
                        <a:rPr lang="en-US" sz="1800" kern="1200" dirty="0">
                          <a:solidFill>
                            <a:schemeClr val="lt1"/>
                          </a:solidFill>
                          <a:latin typeface="+mn-lt"/>
                          <a:ea typeface="+mn-ea"/>
                          <a:cs typeface="+mn-cs"/>
                        </a:rPr>
                        <a:t> </a:t>
                      </a:r>
                    </a:p>
                    <a:p>
                      <a:r>
                        <a:rPr lang="en-US" sz="1800" kern="1200" dirty="0">
                          <a:solidFill>
                            <a:schemeClr val="lt1"/>
                          </a:solidFill>
                          <a:latin typeface="+mn-lt"/>
                          <a:ea typeface="+mn-ea"/>
                          <a:cs typeface="+mn-cs"/>
                        </a:rPr>
                        <a:t>tri-gram</a:t>
                      </a:r>
                    </a:p>
                  </a:txBody>
                  <a:tcPr/>
                </a:tc>
                <a:tc>
                  <a:txBody>
                    <a:bodyPr/>
                    <a:lstStyle/>
                    <a:p>
                      <a:pPr marL="0" algn="ctr" defTabSz="914400" rtl="0" eaLnBrk="1" latinLnBrk="0" hangingPunct="1"/>
                      <a:r>
                        <a:rPr lang="en-US" sz="1800" kern="1200" dirty="0">
                          <a:solidFill>
                            <a:schemeClr val="lt1"/>
                          </a:solidFill>
                          <a:latin typeface="+mn-lt"/>
                          <a:ea typeface="+mn-ea"/>
                          <a:cs typeface="+mn-cs"/>
                        </a:rPr>
                        <a:t>69.70</a:t>
                      </a:r>
                    </a:p>
                  </a:txBody>
                  <a:tcPr anchor="ctr"/>
                </a:tc>
                <a:extLst>
                  <a:ext uri="{0D108BD9-81ED-4DB2-BD59-A6C34878D82A}">
                    <a16:rowId xmlns:a16="http://schemas.microsoft.com/office/drawing/2014/main" val="488196053"/>
                  </a:ext>
                </a:extLst>
              </a:tr>
              <a:tr h="681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lt1"/>
                          </a:solidFill>
                          <a:latin typeface="+mn-lt"/>
                          <a:ea typeface="+mn-ea"/>
                          <a:cs typeface="+mn-cs"/>
                        </a:rPr>
                        <a:t>XGBt</a:t>
                      </a:r>
                      <a:r>
                        <a:rPr lang="en-US" sz="1800" kern="1200" dirty="0">
                          <a:solidFill>
                            <a:schemeClr val="lt1"/>
                          </a:solidFill>
                          <a:latin typeface="+mn-lt"/>
                          <a:ea typeface="+mn-ea"/>
                          <a:cs typeface="+mn-cs"/>
                        </a:rPr>
                        <a:t> TF-IDF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lt1"/>
                          </a:solidFill>
                          <a:latin typeface="+mn-lt"/>
                          <a:ea typeface="+mn-ea"/>
                          <a:cs typeface="+mn-cs"/>
                        </a:rPr>
                        <a:t>tri-gram</a:t>
                      </a:r>
                    </a:p>
                  </a:txBody>
                  <a:tcPr/>
                </a:tc>
                <a:tc>
                  <a:txBody>
                    <a:bodyPr/>
                    <a:lstStyle/>
                    <a:p>
                      <a:pPr marL="0" algn="ctr" defTabSz="914400" rtl="0" eaLnBrk="1" latinLnBrk="0" hangingPunct="1"/>
                      <a:r>
                        <a:rPr lang="en-US" sz="1800" kern="1200" dirty="0">
                          <a:solidFill>
                            <a:schemeClr val="lt1"/>
                          </a:solidFill>
                          <a:latin typeface="+mn-lt"/>
                          <a:ea typeface="+mn-ea"/>
                          <a:cs typeface="+mn-cs"/>
                        </a:rPr>
                        <a:t>68.06</a:t>
                      </a:r>
                    </a:p>
                  </a:txBody>
                  <a:tcPr anchor="ctr"/>
                </a:tc>
                <a:extLst>
                  <a:ext uri="{0D108BD9-81ED-4DB2-BD59-A6C34878D82A}">
                    <a16:rowId xmlns:a16="http://schemas.microsoft.com/office/drawing/2014/main" val="4006439956"/>
                  </a:ext>
                </a:extLst>
              </a:tr>
              <a:tr h="603126">
                <a:tc>
                  <a:txBody>
                    <a:bodyPr/>
                    <a:lstStyle/>
                    <a:p>
                      <a:pPr marL="0" algn="l" defTabSz="914400" rtl="0" eaLnBrk="1" latinLnBrk="0" hangingPunct="1"/>
                      <a:r>
                        <a:rPr lang="en-US" sz="1800" kern="1200" dirty="0">
                          <a:solidFill>
                            <a:schemeClr val="lt1"/>
                          </a:solidFill>
                          <a:latin typeface="+mn-lt"/>
                          <a:ea typeface="+mn-ea"/>
                          <a:cs typeface="+mn-cs"/>
                        </a:rPr>
                        <a:t>Neural Networks</a:t>
                      </a:r>
                    </a:p>
                  </a:txBody>
                  <a:tcPr/>
                </a:tc>
                <a:tc>
                  <a:txBody>
                    <a:bodyPr/>
                    <a:lstStyle/>
                    <a:p>
                      <a:pPr marL="0" algn="ctr" defTabSz="914400" rtl="0" eaLnBrk="1" latinLnBrk="0" hangingPunct="1"/>
                      <a:r>
                        <a:rPr lang="en-US" sz="1800" kern="1200" dirty="0">
                          <a:solidFill>
                            <a:schemeClr val="lt1"/>
                          </a:solidFill>
                          <a:latin typeface="+mn-lt"/>
                          <a:ea typeface="+mn-ea"/>
                          <a:cs typeface="+mn-cs"/>
                        </a:rPr>
                        <a:t>66.90</a:t>
                      </a:r>
                    </a:p>
                  </a:txBody>
                  <a:tcPr anchor="ctr"/>
                </a:tc>
                <a:extLst>
                  <a:ext uri="{0D108BD9-81ED-4DB2-BD59-A6C34878D82A}">
                    <a16:rowId xmlns:a16="http://schemas.microsoft.com/office/drawing/2014/main" val="1186078182"/>
                  </a:ext>
                </a:extLst>
              </a:tr>
            </a:tbl>
          </a:graphicData>
        </a:graphic>
      </p:graphicFrame>
      <p:sp>
        <p:nvSpPr>
          <p:cNvPr id="2" name="TextBox 1">
            <a:extLst>
              <a:ext uri="{FF2B5EF4-FFF2-40B4-BE49-F238E27FC236}">
                <a16:creationId xmlns:a16="http://schemas.microsoft.com/office/drawing/2014/main" id="{A14FBEA4-92CC-134B-9CFC-1319B5A46596}"/>
              </a:ext>
            </a:extLst>
          </p:cNvPr>
          <p:cNvSpPr txBox="1"/>
          <p:nvPr/>
        </p:nvSpPr>
        <p:spPr>
          <a:xfrm>
            <a:off x="6582774" y="5766040"/>
            <a:ext cx="2423549" cy="553998"/>
          </a:xfrm>
          <a:prstGeom prst="rect">
            <a:avLst/>
          </a:prstGeom>
          <a:noFill/>
        </p:spPr>
        <p:txBody>
          <a:bodyPr wrap="none" rtlCol="0">
            <a:spAutoFit/>
          </a:bodyPr>
          <a:lstStyle/>
          <a:p>
            <a:r>
              <a:rPr lang="en-US" sz="3000" dirty="0">
                <a:solidFill>
                  <a:schemeClr val="accent6">
                    <a:lumMod val="40000"/>
                    <a:lumOff val="60000"/>
                  </a:schemeClr>
                </a:solidFill>
                <a:latin typeface="DIN Alternate" panose="020B0500000000000000" pitchFamily="34" charset="77"/>
              </a:rPr>
              <a:t>regularization</a:t>
            </a:r>
          </a:p>
        </p:txBody>
      </p:sp>
    </p:spTree>
    <p:extLst>
      <p:ext uri="{BB962C8B-B14F-4D97-AF65-F5344CB8AC3E}">
        <p14:creationId xmlns:p14="http://schemas.microsoft.com/office/powerpoint/2010/main" val="2593958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43001" y="318072"/>
            <a:ext cx="9905998" cy="1478570"/>
          </a:xfrm>
        </p:spPr>
        <p:txBody>
          <a:bodyPr/>
          <a:lstStyle/>
          <a:p>
            <a:r>
              <a:rPr lang="en-US" sz="4400" cap="all" dirty="0">
                <a:solidFill>
                  <a:schemeClr val="accent6">
                    <a:lumMod val="40000"/>
                    <a:lumOff val="60000"/>
                  </a:schemeClr>
                </a:solidFill>
                <a:effectLst>
                  <a:outerShdw blurRad="127000" dist="200000" dir="2700000" algn="tl" rotWithShape="0">
                    <a:srgbClr val="000000">
                      <a:alpha val="20000"/>
                    </a:srgbClr>
                  </a:outerShdw>
                </a:effectLst>
                <a:latin typeface="Helvetica Neue" panose="02000503000000020004" pitchFamily="2" charset="0"/>
                <a:ea typeface="Helvetica Neue" panose="02000503000000020004" pitchFamily="2" charset="0"/>
                <a:cs typeface="Helvetica Neue" panose="02000503000000020004" pitchFamily="2" charset="0"/>
              </a:rPr>
              <a:t>Future Work</a:t>
            </a:r>
          </a:p>
        </p:txBody>
      </p:sp>
      <p:sp>
        <p:nvSpPr>
          <p:cNvPr id="6" name="Content Placeholder 13">
            <a:extLst>
              <a:ext uri="{FF2B5EF4-FFF2-40B4-BE49-F238E27FC236}">
                <a16:creationId xmlns:a16="http://schemas.microsoft.com/office/drawing/2014/main" id="{F28EFBF9-DE74-1242-A13E-0D0A3F3579B5}"/>
              </a:ext>
            </a:extLst>
          </p:cNvPr>
          <p:cNvSpPr>
            <a:spLocks noGrp="1"/>
          </p:cNvSpPr>
          <p:nvPr>
            <p:ph idx="1"/>
          </p:nvPr>
        </p:nvSpPr>
        <p:spPr>
          <a:xfrm>
            <a:off x="324090" y="1417638"/>
            <a:ext cx="11389489" cy="4983162"/>
          </a:xfrm>
        </p:spPr>
        <p:txBody>
          <a:bodyPr numCol="1">
            <a:noAutofit/>
          </a:bodyPr>
          <a:lstStyle/>
          <a:p>
            <a:pPr>
              <a:buClr>
                <a:schemeClr val="accent6">
                  <a:lumMod val="40000"/>
                  <a:lumOff val="60000"/>
                </a:schemeClr>
              </a:buClr>
            </a:pPr>
            <a:r>
              <a:rPr lang="en-US" sz="3200" dirty="0">
                <a:solidFill>
                  <a:schemeClr val="accent6">
                    <a:lumMod val="40000"/>
                    <a:lumOff val="60000"/>
                  </a:schemeClr>
                </a:solidFill>
                <a:latin typeface="DIN Alternate" panose="020B0500000000000000" pitchFamily="34" charset="77"/>
              </a:rPr>
              <a:t>Compared to random predictions, results from our predictive model (AUC=.71) is a good baseline for further improving our model. </a:t>
            </a:r>
          </a:p>
          <a:p>
            <a:pPr>
              <a:buClr>
                <a:schemeClr val="accent6">
                  <a:lumMod val="40000"/>
                  <a:lumOff val="60000"/>
                </a:schemeClr>
              </a:buClr>
            </a:pPr>
            <a:r>
              <a:rPr lang="en-US" sz="3200" dirty="0">
                <a:solidFill>
                  <a:schemeClr val="accent6">
                    <a:lumMod val="40000"/>
                    <a:lumOff val="60000"/>
                  </a:schemeClr>
                </a:solidFill>
                <a:latin typeface="DIN Alternate" panose="020B0500000000000000" pitchFamily="34" charset="77"/>
              </a:rPr>
              <a:t>Explore other unstructured notes or combine with structured clinical information to strengthen predictive scores. </a:t>
            </a:r>
          </a:p>
          <a:p>
            <a:pPr>
              <a:buClr>
                <a:schemeClr val="accent6">
                  <a:lumMod val="40000"/>
                  <a:lumOff val="60000"/>
                </a:schemeClr>
              </a:buClr>
            </a:pPr>
            <a:r>
              <a:rPr lang="en-US" sz="3200" dirty="0">
                <a:solidFill>
                  <a:schemeClr val="accent6">
                    <a:lumMod val="40000"/>
                    <a:lumOff val="60000"/>
                  </a:schemeClr>
                </a:solidFill>
                <a:latin typeface="DIN Alternate" panose="020B0500000000000000" pitchFamily="34" charset="77"/>
              </a:rPr>
              <a:t>Feature engineering, ensemble of models and parameter tuning of the model will help the adoption of the model as a clinical decision system for evaluating readmission</a:t>
            </a:r>
          </a:p>
          <a:p>
            <a:pPr marL="457200" lvl="1" indent="0">
              <a:buNone/>
            </a:pPr>
            <a:endParaRPr lang="en-US" sz="3200" dirty="0">
              <a:solidFill>
                <a:schemeClr val="accent6">
                  <a:lumMod val="40000"/>
                  <a:lumOff val="60000"/>
                </a:schemeClr>
              </a:solidFill>
              <a:latin typeface="DIN Alternate" panose="020B0500000000000000" pitchFamily="34" charset="77"/>
            </a:endParaRPr>
          </a:p>
          <a:p>
            <a:pPr marL="0" indent="0">
              <a:buClr>
                <a:schemeClr val="accent6">
                  <a:lumMod val="40000"/>
                  <a:lumOff val="60000"/>
                </a:schemeClr>
              </a:buClr>
              <a:buNone/>
            </a:pPr>
            <a:endParaRPr lang="en-US" sz="3200" dirty="0">
              <a:solidFill>
                <a:schemeClr val="accent6">
                  <a:lumMod val="40000"/>
                  <a:lumOff val="60000"/>
                </a:schemeClr>
              </a:solidFill>
              <a:latin typeface="Helvetica" pitchFamily="2" charset="0"/>
            </a:endParaRPr>
          </a:p>
        </p:txBody>
      </p:sp>
    </p:spTree>
    <p:extLst>
      <p:ext uri="{BB962C8B-B14F-4D97-AF65-F5344CB8AC3E}">
        <p14:creationId xmlns:p14="http://schemas.microsoft.com/office/powerpoint/2010/main" val="2952394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6469" y="50981"/>
            <a:ext cx="10972800" cy="1143000"/>
          </a:xfrm>
        </p:spPr>
        <p:txBody>
          <a:bodyPr/>
          <a:lstStyle/>
          <a:p>
            <a:r>
              <a:rPr lang="en-US" sz="4000" cap="all" dirty="0">
                <a:solidFill>
                  <a:schemeClr val="accent6">
                    <a:lumMod val="40000"/>
                    <a:lumOff val="60000"/>
                  </a:schemeClr>
                </a:solidFill>
                <a:effectLst>
                  <a:outerShdw blurRad="127000" dist="200000" dir="2700000" algn="tl" rotWithShape="0">
                    <a:srgbClr val="000000">
                      <a:alpha val="20000"/>
                    </a:srgbClr>
                  </a:outerShdw>
                </a:effectLst>
                <a:latin typeface="Helvetica Neue" panose="02000503000000020004" pitchFamily="2" charset="0"/>
                <a:ea typeface="Helvetica Neue" panose="02000503000000020004" pitchFamily="2" charset="0"/>
                <a:cs typeface="Helvetica Neue" panose="02000503000000020004" pitchFamily="2" charset="0"/>
              </a:rPr>
              <a:t>Change the risk trajectory</a:t>
            </a:r>
            <a:endParaRPr lang="en-US" dirty="0"/>
          </a:p>
        </p:txBody>
      </p:sp>
      <p:graphicFrame>
        <p:nvGraphicFramePr>
          <p:cNvPr id="7" name="Diagram 6">
            <a:extLst>
              <a:ext uri="{FF2B5EF4-FFF2-40B4-BE49-F238E27FC236}">
                <a16:creationId xmlns:a16="http://schemas.microsoft.com/office/drawing/2014/main" id="{215A7A45-8434-1D4E-9519-9A681387644C}"/>
              </a:ext>
            </a:extLst>
          </p:cNvPr>
          <p:cNvGraphicFramePr/>
          <p:nvPr/>
        </p:nvGraphicFramePr>
        <p:xfrm>
          <a:off x="954157" y="1166192"/>
          <a:ext cx="10243930" cy="53034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Graphic 10" descr="Universal Access">
            <a:extLst>
              <a:ext uri="{FF2B5EF4-FFF2-40B4-BE49-F238E27FC236}">
                <a16:creationId xmlns:a16="http://schemas.microsoft.com/office/drawing/2014/main" id="{C3730A34-6572-494E-8E0B-E7EC3FF0C3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486401" y="3024808"/>
            <a:ext cx="1470990" cy="1470990"/>
          </a:xfrm>
          <a:prstGeom prst="rect">
            <a:avLst/>
          </a:prstGeom>
        </p:spPr>
      </p:pic>
      <p:pic>
        <p:nvPicPr>
          <p:cNvPr id="13" name="Graphic 12" descr="DJ">
            <a:extLst>
              <a:ext uri="{FF2B5EF4-FFF2-40B4-BE49-F238E27FC236}">
                <a16:creationId xmlns:a16="http://schemas.microsoft.com/office/drawing/2014/main" id="{F196D708-7FD5-0A46-B471-8C8D0240543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176053" y="5691808"/>
            <a:ext cx="914400" cy="914400"/>
          </a:xfrm>
          <a:prstGeom prst="rect">
            <a:avLst/>
          </a:prstGeom>
        </p:spPr>
      </p:pic>
      <p:pic>
        <p:nvPicPr>
          <p:cNvPr id="15" name="Graphic 14" descr="Downward trend">
            <a:extLst>
              <a:ext uri="{FF2B5EF4-FFF2-40B4-BE49-F238E27FC236}">
                <a16:creationId xmlns:a16="http://schemas.microsoft.com/office/drawing/2014/main" id="{0A74347A-5E00-9744-ABAF-16CD92FDDA7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679453" y="886802"/>
            <a:ext cx="914400" cy="914400"/>
          </a:xfrm>
          <a:prstGeom prst="rect">
            <a:avLst/>
          </a:prstGeom>
        </p:spPr>
      </p:pic>
      <p:pic>
        <p:nvPicPr>
          <p:cNvPr id="17" name="Graphic 16" descr="Database">
            <a:extLst>
              <a:ext uri="{FF2B5EF4-FFF2-40B4-BE49-F238E27FC236}">
                <a16:creationId xmlns:a16="http://schemas.microsoft.com/office/drawing/2014/main" id="{BD6B4E54-D236-8349-9F09-33FF6805C06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565416" y="1640188"/>
            <a:ext cx="914400" cy="914400"/>
          </a:xfrm>
          <a:prstGeom prst="rect">
            <a:avLst/>
          </a:prstGeom>
        </p:spPr>
      </p:pic>
      <p:pic>
        <p:nvPicPr>
          <p:cNvPr id="19" name="Graphic 18" descr="Research">
            <a:extLst>
              <a:ext uri="{FF2B5EF4-FFF2-40B4-BE49-F238E27FC236}">
                <a16:creationId xmlns:a16="http://schemas.microsoft.com/office/drawing/2014/main" id="{F706980F-2D01-EA45-9722-C83E25C4AB5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766124" y="886802"/>
            <a:ext cx="914400" cy="914400"/>
          </a:xfrm>
          <a:prstGeom prst="rect">
            <a:avLst/>
          </a:prstGeom>
        </p:spPr>
      </p:pic>
      <p:pic>
        <p:nvPicPr>
          <p:cNvPr id="21" name="Graphic 20" descr="Medicine">
            <a:extLst>
              <a:ext uri="{FF2B5EF4-FFF2-40B4-BE49-F238E27FC236}">
                <a16:creationId xmlns:a16="http://schemas.microsoft.com/office/drawing/2014/main" id="{DAE7CAF7-B889-0A40-9755-BD2F3F8EE11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192146" y="4270030"/>
            <a:ext cx="914400" cy="914400"/>
          </a:xfrm>
          <a:prstGeom prst="rect">
            <a:avLst/>
          </a:prstGeom>
        </p:spPr>
      </p:pic>
      <p:pic>
        <p:nvPicPr>
          <p:cNvPr id="23" name="Graphic 22" descr="Hospital">
            <a:extLst>
              <a:ext uri="{FF2B5EF4-FFF2-40B4-BE49-F238E27FC236}">
                <a16:creationId xmlns:a16="http://schemas.microsoft.com/office/drawing/2014/main" id="{81FE9BB1-4310-004D-97D4-E66B3C39965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576897" y="1561517"/>
            <a:ext cx="914400" cy="914400"/>
          </a:xfrm>
          <a:prstGeom prst="rect">
            <a:avLst/>
          </a:prstGeom>
        </p:spPr>
      </p:pic>
      <p:pic>
        <p:nvPicPr>
          <p:cNvPr id="27" name="Graphic 26" descr="Daily calendar">
            <a:extLst>
              <a:ext uri="{FF2B5EF4-FFF2-40B4-BE49-F238E27FC236}">
                <a16:creationId xmlns:a16="http://schemas.microsoft.com/office/drawing/2014/main" id="{D6EEE829-27D8-C241-9A64-C55345FFD463}"/>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8806622" y="3287763"/>
            <a:ext cx="914400" cy="914400"/>
          </a:xfrm>
          <a:prstGeom prst="rect">
            <a:avLst/>
          </a:prstGeom>
        </p:spPr>
      </p:pic>
      <p:sp>
        <p:nvSpPr>
          <p:cNvPr id="28" name="TextBox 27">
            <a:extLst>
              <a:ext uri="{FF2B5EF4-FFF2-40B4-BE49-F238E27FC236}">
                <a16:creationId xmlns:a16="http://schemas.microsoft.com/office/drawing/2014/main" id="{91F71646-4A2E-9243-A680-35C58365593B}"/>
              </a:ext>
            </a:extLst>
          </p:cNvPr>
          <p:cNvSpPr txBox="1"/>
          <p:nvPr/>
        </p:nvSpPr>
        <p:spPr>
          <a:xfrm>
            <a:off x="10106546" y="3968688"/>
            <a:ext cx="149906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Medication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Reconciliation</a:t>
            </a:r>
          </a:p>
        </p:txBody>
      </p:sp>
      <p:sp>
        <p:nvSpPr>
          <p:cNvPr id="29" name="TextBox 28">
            <a:extLst>
              <a:ext uri="{FF2B5EF4-FFF2-40B4-BE49-F238E27FC236}">
                <a16:creationId xmlns:a16="http://schemas.microsoft.com/office/drawing/2014/main" id="{1A1D83B2-5BB4-E64A-AF63-5070FB538182}"/>
              </a:ext>
            </a:extLst>
          </p:cNvPr>
          <p:cNvSpPr txBox="1"/>
          <p:nvPr/>
        </p:nvSpPr>
        <p:spPr>
          <a:xfrm>
            <a:off x="8053027" y="1257172"/>
            <a:ext cx="19621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Discharge Planning</a:t>
            </a:r>
          </a:p>
        </p:txBody>
      </p:sp>
      <p:sp>
        <p:nvSpPr>
          <p:cNvPr id="30" name="TextBox 29">
            <a:extLst>
              <a:ext uri="{FF2B5EF4-FFF2-40B4-BE49-F238E27FC236}">
                <a16:creationId xmlns:a16="http://schemas.microsoft.com/office/drawing/2014/main" id="{8D48194E-9821-7040-9AD6-AFF4E5CDEF73}"/>
              </a:ext>
            </a:extLst>
          </p:cNvPr>
          <p:cNvSpPr txBox="1"/>
          <p:nvPr/>
        </p:nvSpPr>
        <p:spPr>
          <a:xfrm>
            <a:off x="9998412" y="2755406"/>
            <a:ext cx="1571841"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Post-Discharge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Appointments</a:t>
            </a:r>
          </a:p>
        </p:txBody>
      </p:sp>
      <p:sp>
        <p:nvSpPr>
          <p:cNvPr id="31" name="TextBox 30">
            <a:extLst>
              <a:ext uri="{FF2B5EF4-FFF2-40B4-BE49-F238E27FC236}">
                <a16:creationId xmlns:a16="http://schemas.microsoft.com/office/drawing/2014/main" id="{F5025EAA-FF49-8B4E-B2AB-9B3E25CB27E1}"/>
              </a:ext>
            </a:extLst>
          </p:cNvPr>
          <p:cNvSpPr txBox="1"/>
          <p:nvPr/>
        </p:nvSpPr>
        <p:spPr>
          <a:xfrm>
            <a:off x="152262" y="1785418"/>
            <a:ext cx="144738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Dashboards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/Analytics</a:t>
            </a:r>
          </a:p>
        </p:txBody>
      </p:sp>
      <p:pic>
        <p:nvPicPr>
          <p:cNvPr id="33" name="Graphic 32" descr="Doctor">
            <a:extLst>
              <a:ext uri="{FF2B5EF4-FFF2-40B4-BE49-F238E27FC236}">
                <a16:creationId xmlns:a16="http://schemas.microsoft.com/office/drawing/2014/main" id="{1BB3E071-B446-F84A-A213-DC393E2C8CF9}"/>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839200" y="2453077"/>
            <a:ext cx="914400" cy="914400"/>
          </a:xfrm>
          <a:prstGeom prst="rect">
            <a:avLst/>
          </a:prstGeom>
        </p:spPr>
      </p:pic>
      <p:pic>
        <p:nvPicPr>
          <p:cNvPr id="37" name="Graphic 36" descr="Users">
            <a:extLst>
              <a:ext uri="{FF2B5EF4-FFF2-40B4-BE49-F238E27FC236}">
                <a16:creationId xmlns:a16="http://schemas.microsoft.com/office/drawing/2014/main" id="{6642ADA7-ECD7-0F4B-9AD9-599CE2EB34F8}"/>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516603" y="4376517"/>
            <a:ext cx="914400" cy="914400"/>
          </a:xfrm>
          <a:prstGeom prst="rect">
            <a:avLst/>
          </a:prstGeom>
        </p:spPr>
      </p:pic>
      <p:pic>
        <p:nvPicPr>
          <p:cNvPr id="39" name="Graphic 38" descr="Group">
            <a:extLst>
              <a:ext uri="{FF2B5EF4-FFF2-40B4-BE49-F238E27FC236}">
                <a16:creationId xmlns:a16="http://schemas.microsoft.com/office/drawing/2014/main" id="{CC825816-2D68-CE46-AC92-539455E94643}"/>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2502354" y="5222648"/>
            <a:ext cx="914400" cy="914400"/>
          </a:xfrm>
          <a:prstGeom prst="rect">
            <a:avLst/>
          </a:prstGeom>
        </p:spPr>
      </p:pic>
      <p:sp>
        <p:nvSpPr>
          <p:cNvPr id="40" name="TextBox 39">
            <a:extLst>
              <a:ext uri="{FF2B5EF4-FFF2-40B4-BE49-F238E27FC236}">
                <a16:creationId xmlns:a16="http://schemas.microsoft.com/office/drawing/2014/main" id="{B236A66E-0ECD-7C4A-8456-7CBEE7425340}"/>
              </a:ext>
            </a:extLst>
          </p:cNvPr>
          <p:cNvSpPr txBox="1"/>
          <p:nvPr/>
        </p:nvSpPr>
        <p:spPr>
          <a:xfrm>
            <a:off x="644846" y="5589331"/>
            <a:ext cx="144738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Collaboration</a:t>
            </a:r>
          </a:p>
        </p:txBody>
      </p:sp>
      <p:sp>
        <p:nvSpPr>
          <p:cNvPr id="41" name="TextBox 40">
            <a:extLst>
              <a:ext uri="{FF2B5EF4-FFF2-40B4-BE49-F238E27FC236}">
                <a16:creationId xmlns:a16="http://schemas.microsoft.com/office/drawing/2014/main" id="{DE106AD3-254A-F945-BC5B-6B92F88D24D6}"/>
              </a:ext>
            </a:extLst>
          </p:cNvPr>
          <p:cNvSpPr txBox="1"/>
          <p:nvPr/>
        </p:nvSpPr>
        <p:spPr>
          <a:xfrm>
            <a:off x="1342864" y="6153601"/>
            <a:ext cx="188679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Care Coordination</a:t>
            </a:r>
          </a:p>
        </p:txBody>
      </p:sp>
      <p:sp>
        <p:nvSpPr>
          <p:cNvPr id="42" name="TextBox 41">
            <a:extLst>
              <a:ext uri="{FF2B5EF4-FFF2-40B4-BE49-F238E27FC236}">
                <a16:creationId xmlns:a16="http://schemas.microsoft.com/office/drawing/2014/main" id="{ADC1E664-FD35-CA48-9C27-82DFDAF004F5}"/>
              </a:ext>
            </a:extLst>
          </p:cNvPr>
          <p:cNvSpPr txBox="1"/>
          <p:nvPr/>
        </p:nvSpPr>
        <p:spPr>
          <a:xfrm>
            <a:off x="666629" y="1205612"/>
            <a:ext cx="290553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Health Information Exchange</a:t>
            </a:r>
          </a:p>
        </p:txBody>
      </p:sp>
      <p:sp>
        <p:nvSpPr>
          <p:cNvPr id="43" name="TextBox 42">
            <a:extLst>
              <a:ext uri="{FF2B5EF4-FFF2-40B4-BE49-F238E27FC236}">
                <a16:creationId xmlns:a16="http://schemas.microsoft.com/office/drawing/2014/main" id="{7DC1B828-2527-2D41-9D53-7162DB0074E9}"/>
              </a:ext>
            </a:extLst>
          </p:cNvPr>
          <p:cNvSpPr txBox="1"/>
          <p:nvPr/>
        </p:nvSpPr>
        <p:spPr>
          <a:xfrm>
            <a:off x="8435010" y="6206895"/>
            <a:ext cx="170623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Telehealth Visits</a:t>
            </a:r>
          </a:p>
        </p:txBody>
      </p:sp>
      <p:sp>
        <p:nvSpPr>
          <p:cNvPr id="44" name="TextBox 43">
            <a:extLst>
              <a:ext uri="{FF2B5EF4-FFF2-40B4-BE49-F238E27FC236}">
                <a16:creationId xmlns:a16="http://schemas.microsoft.com/office/drawing/2014/main" id="{A0C21CA9-7B0F-6243-BEE1-E668866CFC61}"/>
              </a:ext>
            </a:extLst>
          </p:cNvPr>
          <p:cNvSpPr txBox="1"/>
          <p:nvPr/>
        </p:nvSpPr>
        <p:spPr>
          <a:xfrm>
            <a:off x="3523880" y="6065404"/>
            <a:ext cx="163710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Patient Portals/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Chatbots</a:t>
            </a:r>
          </a:p>
        </p:txBody>
      </p:sp>
      <p:pic>
        <p:nvPicPr>
          <p:cNvPr id="46" name="Graphic 45" descr="Shopping cart">
            <a:extLst>
              <a:ext uri="{FF2B5EF4-FFF2-40B4-BE49-F238E27FC236}">
                <a16:creationId xmlns:a16="http://schemas.microsoft.com/office/drawing/2014/main" id="{77AB0E53-EECB-D246-815F-FC368679A1F1}"/>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1177830" y="3303103"/>
            <a:ext cx="914400" cy="914400"/>
          </a:xfrm>
          <a:prstGeom prst="rect">
            <a:avLst/>
          </a:prstGeom>
        </p:spPr>
      </p:pic>
      <p:pic>
        <p:nvPicPr>
          <p:cNvPr id="48" name="Graphic 47" descr="Open hand">
            <a:extLst>
              <a:ext uri="{FF2B5EF4-FFF2-40B4-BE49-F238E27FC236}">
                <a16:creationId xmlns:a16="http://schemas.microsoft.com/office/drawing/2014/main" id="{068807BB-17B0-9B40-8D78-B46E7DD8203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2433884" y="3260051"/>
            <a:ext cx="914400" cy="914400"/>
          </a:xfrm>
          <a:prstGeom prst="rect">
            <a:avLst/>
          </a:prstGeom>
        </p:spPr>
      </p:pic>
      <p:pic>
        <p:nvPicPr>
          <p:cNvPr id="50" name="Graphic 49" descr="Car">
            <a:extLst>
              <a:ext uri="{FF2B5EF4-FFF2-40B4-BE49-F238E27FC236}">
                <a16:creationId xmlns:a16="http://schemas.microsoft.com/office/drawing/2014/main" id="{B18C9B9B-F552-AF49-9D21-79917DCECBC8}"/>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944106" y="2776203"/>
            <a:ext cx="914400" cy="914400"/>
          </a:xfrm>
          <a:prstGeom prst="rect">
            <a:avLst/>
          </a:prstGeom>
        </p:spPr>
      </p:pic>
      <p:sp>
        <p:nvSpPr>
          <p:cNvPr id="51" name="TextBox 50">
            <a:extLst>
              <a:ext uri="{FF2B5EF4-FFF2-40B4-BE49-F238E27FC236}">
                <a16:creationId xmlns:a16="http://schemas.microsoft.com/office/drawing/2014/main" id="{505E3025-5906-E648-9DEE-DB210DB45544}"/>
              </a:ext>
            </a:extLst>
          </p:cNvPr>
          <p:cNvSpPr txBox="1"/>
          <p:nvPr/>
        </p:nvSpPr>
        <p:spPr>
          <a:xfrm>
            <a:off x="9648620" y="5157894"/>
            <a:ext cx="1900649"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Reporting Signs &amp;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symptoms</a:t>
            </a:r>
          </a:p>
        </p:txBody>
      </p:sp>
      <p:pic>
        <p:nvPicPr>
          <p:cNvPr id="53" name="Graphic 52" descr="Teacher">
            <a:extLst>
              <a:ext uri="{FF2B5EF4-FFF2-40B4-BE49-F238E27FC236}">
                <a16:creationId xmlns:a16="http://schemas.microsoft.com/office/drawing/2014/main" id="{21D750A5-21F1-734D-B217-5BB18773BC62}"/>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8532880" y="5385765"/>
            <a:ext cx="914400" cy="914400"/>
          </a:xfrm>
          <a:prstGeom prst="rect">
            <a:avLst/>
          </a:prstGeom>
        </p:spPr>
      </p:pic>
      <p:pic>
        <p:nvPicPr>
          <p:cNvPr id="55" name="Graphic 54" descr="Schoolhouse">
            <a:extLst>
              <a:ext uri="{FF2B5EF4-FFF2-40B4-BE49-F238E27FC236}">
                <a16:creationId xmlns:a16="http://schemas.microsoft.com/office/drawing/2014/main" id="{A6AED2B9-B709-0844-89BD-90CB2E7E7EE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9916315" y="1134685"/>
            <a:ext cx="914400" cy="914400"/>
          </a:xfrm>
          <a:prstGeom prst="rect">
            <a:avLst/>
          </a:prstGeom>
        </p:spPr>
      </p:pic>
      <p:sp>
        <p:nvSpPr>
          <p:cNvPr id="56" name="TextBox 55">
            <a:extLst>
              <a:ext uri="{FF2B5EF4-FFF2-40B4-BE49-F238E27FC236}">
                <a16:creationId xmlns:a16="http://schemas.microsoft.com/office/drawing/2014/main" id="{293C0882-0867-094B-8A53-FBE8A6BB92EF}"/>
              </a:ext>
            </a:extLst>
          </p:cNvPr>
          <p:cNvSpPr txBox="1"/>
          <p:nvPr/>
        </p:nvSpPr>
        <p:spPr>
          <a:xfrm>
            <a:off x="602975" y="4363986"/>
            <a:ext cx="166712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Socio-economic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needs</a:t>
            </a:r>
          </a:p>
        </p:txBody>
      </p:sp>
    </p:spTree>
    <p:extLst>
      <p:ext uri="{BB962C8B-B14F-4D97-AF65-F5344CB8AC3E}">
        <p14:creationId xmlns:p14="http://schemas.microsoft.com/office/powerpoint/2010/main" val="1395758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DE8420-AF33-064B-BD48-ABC17753DC1C}"/>
              </a:ext>
            </a:extLst>
          </p:cNvPr>
          <p:cNvSpPr>
            <a:spLocks noGrp="1"/>
          </p:cNvSpPr>
          <p:nvPr>
            <p:ph idx="1"/>
          </p:nvPr>
        </p:nvSpPr>
        <p:spPr>
          <a:xfrm>
            <a:off x="609600" y="4439478"/>
            <a:ext cx="10972800" cy="1869882"/>
          </a:xfrm>
        </p:spPr>
        <p:txBody>
          <a:bodyPr/>
          <a:lstStyle/>
          <a:p>
            <a:pPr algn="ctr"/>
            <a:r>
              <a:rPr lang="en-US" dirty="0"/>
              <a:t>Keep in touch!</a:t>
            </a:r>
          </a:p>
        </p:txBody>
      </p:sp>
      <p:sp>
        <p:nvSpPr>
          <p:cNvPr id="3" name="Title 2">
            <a:extLst>
              <a:ext uri="{FF2B5EF4-FFF2-40B4-BE49-F238E27FC236}">
                <a16:creationId xmlns:a16="http://schemas.microsoft.com/office/drawing/2014/main" id="{1EC2371A-864B-CF40-AC37-ADD498878237}"/>
              </a:ext>
            </a:extLst>
          </p:cNvPr>
          <p:cNvSpPr>
            <a:spLocks noGrp="1"/>
          </p:cNvSpPr>
          <p:nvPr>
            <p:ph type="title"/>
          </p:nvPr>
        </p:nvSpPr>
        <p:spPr>
          <a:xfrm>
            <a:off x="629477" y="1010066"/>
            <a:ext cx="10972800" cy="1143000"/>
          </a:xfrm>
        </p:spPr>
        <p:txBody>
          <a:bodyPr>
            <a:normAutofit/>
          </a:bodyPr>
          <a:lstStyle/>
          <a:p>
            <a:r>
              <a:rPr lang="en-US" sz="4800" cap="all" dirty="0">
                <a:solidFill>
                  <a:schemeClr val="accent6">
                    <a:lumMod val="40000"/>
                    <a:lumOff val="60000"/>
                  </a:schemeClr>
                </a:solidFill>
                <a:effectLst>
                  <a:outerShdw blurRad="127000" dist="200000" dir="2700000" algn="tl" rotWithShape="0">
                    <a:srgbClr val="000000">
                      <a:alpha val="20000"/>
                    </a:srgbClr>
                  </a:outerShdw>
                </a:effectLst>
                <a:latin typeface="Helvetica Neue" panose="02000503000000020004" pitchFamily="2" charset="0"/>
                <a:ea typeface="Helvetica Neue" panose="02000503000000020004" pitchFamily="2" charset="0"/>
                <a:cs typeface="Helvetica Neue" panose="02000503000000020004" pitchFamily="2" charset="0"/>
              </a:rPr>
              <a:t>Thank you!</a:t>
            </a:r>
            <a:endParaRPr lang="en-US" sz="4800" dirty="0"/>
          </a:p>
        </p:txBody>
      </p:sp>
      <p:sp>
        <p:nvSpPr>
          <p:cNvPr id="4" name="Oval 3">
            <a:hlinkClick r:id="rId2"/>
            <a:extLst>
              <a:ext uri="{FF2B5EF4-FFF2-40B4-BE49-F238E27FC236}">
                <a16:creationId xmlns:a16="http://schemas.microsoft.com/office/drawing/2014/main" id="{3CBE7F8C-ECFB-4746-8BC7-150A3106A9EB}"/>
              </a:ext>
            </a:extLst>
          </p:cNvPr>
          <p:cNvSpPr/>
          <p:nvPr/>
        </p:nvSpPr>
        <p:spPr>
          <a:xfrm>
            <a:off x="4187686" y="5230606"/>
            <a:ext cx="901148" cy="821635"/>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3600" dirty="0"/>
              <a:t>in</a:t>
            </a:r>
          </a:p>
        </p:txBody>
      </p:sp>
      <p:sp>
        <p:nvSpPr>
          <p:cNvPr id="5" name="Oval 4">
            <a:hlinkClick r:id="rId3"/>
            <a:extLst>
              <a:ext uri="{FF2B5EF4-FFF2-40B4-BE49-F238E27FC236}">
                <a16:creationId xmlns:a16="http://schemas.microsoft.com/office/drawing/2014/main" id="{5B6F2EB5-9736-BB4B-9129-1B6861A215B3}"/>
              </a:ext>
            </a:extLst>
          </p:cNvPr>
          <p:cNvSpPr/>
          <p:nvPr/>
        </p:nvSpPr>
        <p:spPr>
          <a:xfrm>
            <a:off x="5811077" y="5230605"/>
            <a:ext cx="901148" cy="821635"/>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3600" dirty="0"/>
          </a:p>
        </p:txBody>
      </p:sp>
      <p:pic>
        <p:nvPicPr>
          <p:cNvPr id="8" name="Graphic 7" descr="Envelope">
            <a:extLst>
              <a:ext uri="{FF2B5EF4-FFF2-40B4-BE49-F238E27FC236}">
                <a16:creationId xmlns:a16="http://schemas.microsoft.com/office/drawing/2014/main" id="{82255507-91AF-3447-A1F3-741A67226F28}"/>
              </a:ext>
            </a:extLst>
          </p:cNvPr>
          <p:cNvPicPr>
            <a:picLocks noChangeAspect="1"/>
          </p:cNvPicPr>
          <p:nvPr/>
        </p:nvPicPr>
        <p:blipFill>
          <a:blip r:embed="rId4">
            <a:lum bright="70000" contrast="-70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22063" y="5306803"/>
            <a:ext cx="669236" cy="669236"/>
          </a:xfrm>
          <a:prstGeom prst="rect">
            <a:avLst/>
          </a:prstGeom>
        </p:spPr>
      </p:pic>
      <p:grpSp>
        <p:nvGrpSpPr>
          <p:cNvPr id="11" name="Group 10">
            <a:extLst>
              <a:ext uri="{FF2B5EF4-FFF2-40B4-BE49-F238E27FC236}">
                <a16:creationId xmlns:a16="http://schemas.microsoft.com/office/drawing/2014/main" id="{2B185F03-7B1D-6A44-80B7-CCDEE3A95828}"/>
              </a:ext>
            </a:extLst>
          </p:cNvPr>
          <p:cNvGrpSpPr/>
          <p:nvPr/>
        </p:nvGrpSpPr>
        <p:grpSpPr>
          <a:xfrm>
            <a:off x="7424528" y="5230604"/>
            <a:ext cx="901148" cy="821635"/>
            <a:chOff x="6139067" y="5177596"/>
            <a:chExt cx="901148" cy="821635"/>
          </a:xfrm>
        </p:grpSpPr>
        <p:sp>
          <p:nvSpPr>
            <p:cNvPr id="6" name="Oval 5">
              <a:hlinkClick r:id="rId6"/>
              <a:extLst>
                <a:ext uri="{FF2B5EF4-FFF2-40B4-BE49-F238E27FC236}">
                  <a16:creationId xmlns:a16="http://schemas.microsoft.com/office/drawing/2014/main" id="{AAAAD750-A6E4-F447-881E-4974E6EAAA4C}"/>
                </a:ext>
              </a:extLst>
            </p:cNvPr>
            <p:cNvSpPr/>
            <p:nvPr/>
          </p:nvSpPr>
          <p:spPr>
            <a:xfrm>
              <a:off x="6139067" y="5177596"/>
              <a:ext cx="901148" cy="821635"/>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3600" dirty="0"/>
            </a:p>
          </p:txBody>
        </p:sp>
        <p:pic>
          <p:nvPicPr>
            <p:cNvPr id="10" name="Picture 9">
              <a:hlinkClick r:id="rId6"/>
              <a:extLst>
                <a:ext uri="{FF2B5EF4-FFF2-40B4-BE49-F238E27FC236}">
                  <a16:creationId xmlns:a16="http://schemas.microsoft.com/office/drawing/2014/main" id="{A8BE0BF5-7B58-E34D-BBFE-1460898403A1}"/>
                </a:ext>
              </a:extLst>
            </p:cNvPr>
            <p:cNvPicPr>
              <a:picLocks noChangeAspect="1"/>
            </p:cNvPicPr>
            <p:nvPr/>
          </p:nvPicPr>
          <p:blipFill>
            <a:blip r:embed="rId7"/>
            <a:stretch>
              <a:fillRect/>
            </a:stretch>
          </p:blipFill>
          <p:spPr>
            <a:xfrm>
              <a:off x="6272141" y="5309013"/>
              <a:ext cx="635000" cy="558800"/>
            </a:xfrm>
            <a:prstGeom prst="rect">
              <a:avLst/>
            </a:prstGeom>
            <a:solidFill>
              <a:schemeClr val="tx1">
                <a:lumMod val="85000"/>
              </a:schemeClr>
            </a:solidFill>
          </p:spPr>
        </p:pic>
      </p:grpSp>
    </p:spTree>
    <p:extLst>
      <p:ext uri="{BB962C8B-B14F-4D97-AF65-F5344CB8AC3E}">
        <p14:creationId xmlns:p14="http://schemas.microsoft.com/office/powerpoint/2010/main" val="389732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7E8D5-5D06-BF40-82C7-1A6BC6D191AD}"/>
              </a:ext>
            </a:extLst>
          </p:cNvPr>
          <p:cNvSpPr>
            <a:spLocks noGrp="1"/>
          </p:cNvSpPr>
          <p:nvPr>
            <p:ph type="title"/>
          </p:nvPr>
        </p:nvSpPr>
        <p:spPr>
          <a:xfrm>
            <a:off x="745996" y="535760"/>
            <a:ext cx="10572243" cy="1110160"/>
          </a:xfrm>
        </p:spPr>
        <p:txBody>
          <a:bodyPr/>
          <a:lstStyle/>
          <a:p>
            <a:r>
              <a:rPr lang="en-US" dirty="0">
                <a:latin typeface="DIN Alternate" panose="020B0500000000000000" pitchFamily="34" charset="77"/>
              </a:rPr>
              <a:t>Readmissions: Clinical &amp; financial problem</a:t>
            </a:r>
          </a:p>
        </p:txBody>
      </p:sp>
      <p:sp>
        <p:nvSpPr>
          <p:cNvPr id="3" name="TextBox 2">
            <a:extLst>
              <a:ext uri="{FF2B5EF4-FFF2-40B4-BE49-F238E27FC236}">
                <a16:creationId xmlns:a16="http://schemas.microsoft.com/office/drawing/2014/main" id="{3058EC2E-5710-BC4A-AA95-131B6C0CD826}"/>
              </a:ext>
            </a:extLst>
          </p:cNvPr>
          <p:cNvSpPr txBox="1"/>
          <p:nvPr/>
        </p:nvSpPr>
        <p:spPr>
          <a:xfrm>
            <a:off x="2679562" y="5999074"/>
            <a:ext cx="8398005" cy="646331"/>
          </a:xfrm>
          <a:prstGeom prst="rect">
            <a:avLst/>
          </a:prstGeom>
          <a:noFill/>
        </p:spPr>
        <p:txBody>
          <a:bodyPr wrap="none" rtlCol="0">
            <a:spAutoFit/>
          </a:bodyPr>
          <a:lstStyle/>
          <a:p>
            <a:r>
              <a:rPr lang="en-US" sz="1200" dirty="0">
                <a:latin typeface="DIN Alternate" panose="020B0500000000000000" pitchFamily="34" charset="77"/>
                <a:hlinkClick r:id="rId3">
                  <a:extLst>
                    <a:ext uri="{A12FA001-AC4F-418D-AE19-62706E023703}">
                      <ahyp:hlinkClr xmlns:ahyp="http://schemas.microsoft.com/office/drawing/2018/hyperlinkcolor" val="tx"/>
                    </a:ext>
                  </a:extLst>
                </a:hlinkClick>
              </a:rPr>
              <a:t>https://www.beckershospitalreview.com/quality/6-stats-on-the-cost-of-readmission-for-cms-tracked-conditions.html</a:t>
            </a:r>
            <a:endParaRPr lang="en-US" sz="1200" dirty="0">
              <a:latin typeface="DIN Alternate" panose="020B0500000000000000" pitchFamily="34" charset="77"/>
            </a:endParaRPr>
          </a:p>
          <a:p>
            <a:r>
              <a:rPr lang="en-US" sz="1200" dirty="0">
                <a:latin typeface="DIN Alternate" panose="020B0500000000000000" pitchFamily="34" charset="77"/>
                <a:hlinkClick r:id="rId4">
                  <a:extLst>
                    <a:ext uri="{A12FA001-AC4F-418D-AE19-62706E023703}">
                      <ahyp:hlinkClr xmlns:ahyp="http://schemas.microsoft.com/office/drawing/2018/hyperlinkcolor" val="tx"/>
                    </a:ext>
                  </a:extLst>
                </a:hlinkClick>
              </a:rPr>
              <a:t>https://www.beckershospitalreview.com/finance/cms-penalizes-2-583-hospitals-for-high-readmissions-5-things-to-know.html</a:t>
            </a:r>
            <a:endParaRPr lang="en-US" sz="1200" dirty="0">
              <a:latin typeface="DIN Alternate" panose="020B0500000000000000" pitchFamily="34" charset="77"/>
            </a:endParaRPr>
          </a:p>
          <a:p>
            <a:endParaRPr lang="en-US" sz="1200" dirty="0">
              <a:latin typeface="DIN Alternate" panose="020B0500000000000000" pitchFamily="34" charset="77"/>
            </a:endParaRPr>
          </a:p>
        </p:txBody>
      </p:sp>
      <p:graphicFrame>
        <p:nvGraphicFramePr>
          <p:cNvPr id="12" name="Content Placeholder 7">
            <a:extLst>
              <a:ext uri="{FF2B5EF4-FFF2-40B4-BE49-F238E27FC236}">
                <a16:creationId xmlns:a16="http://schemas.microsoft.com/office/drawing/2014/main" id="{07520F6F-8FA6-674A-AAAD-D220E65119A6}"/>
              </a:ext>
            </a:extLst>
          </p:cNvPr>
          <p:cNvGraphicFramePr>
            <a:graphicFrameLocks/>
          </p:cNvGraphicFramePr>
          <p:nvPr>
            <p:extLst>
              <p:ext uri="{D42A27DB-BD31-4B8C-83A1-F6EECF244321}">
                <p14:modId xmlns:p14="http://schemas.microsoft.com/office/powerpoint/2010/main" val="2561988298"/>
              </p:ext>
            </p:extLst>
          </p:nvPr>
        </p:nvGraphicFramePr>
        <p:xfrm>
          <a:off x="838200" y="1528354"/>
          <a:ext cx="10515600" cy="499001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937489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CF8B4-84CF-8542-90B6-04424F67C6AE}"/>
              </a:ext>
            </a:extLst>
          </p:cNvPr>
          <p:cNvSpPr>
            <a:spLocks noGrp="1"/>
          </p:cNvSpPr>
          <p:nvPr>
            <p:ph type="title"/>
          </p:nvPr>
        </p:nvSpPr>
        <p:spPr>
          <a:xfrm>
            <a:off x="745996" y="86497"/>
            <a:ext cx="440253" cy="6388444"/>
          </a:xfrm>
        </p:spPr>
        <p:txBody>
          <a:bodyPr>
            <a:normAutofit/>
          </a:bodyPr>
          <a:lstStyle/>
          <a:p>
            <a:r>
              <a:rPr lang="en-US" dirty="0">
                <a:latin typeface="DIN Alternate" panose="020B0500000000000000" pitchFamily="34" charset="77"/>
              </a:rPr>
              <a:t>Business</a:t>
            </a:r>
          </a:p>
        </p:txBody>
      </p:sp>
      <p:graphicFrame>
        <p:nvGraphicFramePr>
          <p:cNvPr id="8" name="Diagram 7">
            <a:extLst>
              <a:ext uri="{FF2B5EF4-FFF2-40B4-BE49-F238E27FC236}">
                <a16:creationId xmlns:a16="http://schemas.microsoft.com/office/drawing/2014/main" id="{950F2AA8-AA52-F542-B96F-9EEE4E57A162}"/>
              </a:ext>
            </a:extLst>
          </p:cNvPr>
          <p:cNvGraphicFramePr/>
          <p:nvPr>
            <p:extLst>
              <p:ext uri="{D42A27DB-BD31-4B8C-83A1-F6EECF244321}">
                <p14:modId xmlns:p14="http://schemas.microsoft.com/office/powerpoint/2010/main" val="13402105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itle 1">
            <a:extLst>
              <a:ext uri="{FF2B5EF4-FFF2-40B4-BE49-F238E27FC236}">
                <a16:creationId xmlns:a16="http://schemas.microsoft.com/office/drawing/2014/main" id="{51C23331-E634-F14F-BD4B-D52F48D0AAC3}"/>
              </a:ext>
            </a:extLst>
          </p:cNvPr>
          <p:cNvSpPr txBox="1">
            <a:spLocks/>
          </p:cNvSpPr>
          <p:nvPr/>
        </p:nvSpPr>
        <p:spPr>
          <a:xfrm>
            <a:off x="10785624" y="1524000"/>
            <a:ext cx="440253" cy="414775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latin typeface="DIN Alternate" panose="020B0500000000000000" pitchFamily="34" charset="77"/>
              </a:rPr>
              <a:t>drivers</a:t>
            </a:r>
          </a:p>
        </p:txBody>
      </p:sp>
    </p:spTree>
    <p:extLst>
      <p:ext uri="{BB962C8B-B14F-4D97-AF65-F5344CB8AC3E}">
        <p14:creationId xmlns:p14="http://schemas.microsoft.com/office/powerpoint/2010/main" val="2676127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7E8D5-5D06-BF40-82C7-1A6BC6D191AD}"/>
              </a:ext>
            </a:extLst>
          </p:cNvPr>
          <p:cNvSpPr>
            <a:spLocks noGrp="1"/>
          </p:cNvSpPr>
          <p:nvPr>
            <p:ph type="title"/>
          </p:nvPr>
        </p:nvSpPr>
        <p:spPr>
          <a:xfrm>
            <a:off x="745997" y="535760"/>
            <a:ext cx="9905998" cy="1478570"/>
          </a:xfrm>
        </p:spPr>
        <p:txBody>
          <a:bodyPr/>
          <a:lstStyle/>
          <a:p>
            <a:r>
              <a:rPr lang="en-US" dirty="0">
                <a:latin typeface="DIN Alternate" panose="020B0500000000000000" pitchFamily="34" charset="77"/>
              </a:rPr>
              <a:t>Problem</a:t>
            </a:r>
          </a:p>
        </p:txBody>
      </p:sp>
      <p:sp>
        <p:nvSpPr>
          <p:cNvPr id="4" name="Content Placeholder 1">
            <a:extLst>
              <a:ext uri="{FF2B5EF4-FFF2-40B4-BE49-F238E27FC236}">
                <a16:creationId xmlns:a16="http://schemas.microsoft.com/office/drawing/2014/main" id="{CBAD4F00-3ED6-1F47-B342-60AC4B63F111}"/>
              </a:ext>
            </a:extLst>
          </p:cNvPr>
          <p:cNvSpPr>
            <a:spLocks noGrp="1"/>
          </p:cNvSpPr>
          <p:nvPr>
            <p:ph idx="1"/>
          </p:nvPr>
        </p:nvSpPr>
        <p:spPr>
          <a:xfrm>
            <a:off x="609600" y="2014330"/>
            <a:ext cx="10972800" cy="4048142"/>
          </a:xfrm>
        </p:spPr>
        <p:txBody>
          <a:bodyPr vert="horz">
            <a:noAutofit/>
          </a:bodyPr>
          <a:lstStyle/>
          <a:p>
            <a:pPr>
              <a:buClr>
                <a:schemeClr val="accent6">
                  <a:lumMod val="40000"/>
                  <a:lumOff val="60000"/>
                </a:schemeClr>
              </a:buClr>
            </a:pPr>
            <a:r>
              <a:rPr lang="en-US" sz="3200" dirty="0">
                <a:latin typeface="DIN Alternate" panose="020B0500000000000000" pitchFamily="34" charset="77"/>
              </a:rPr>
              <a:t>How can we use unstructured data to predict the hospitalized patient’s risk for 30-day readmissions?</a:t>
            </a:r>
          </a:p>
          <a:p>
            <a:pPr>
              <a:buClr>
                <a:schemeClr val="accent6">
                  <a:lumMod val="40000"/>
                  <a:lumOff val="60000"/>
                </a:schemeClr>
              </a:buClr>
            </a:pPr>
            <a:r>
              <a:rPr lang="en-US" sz="3200" dirty="0">
                <a:latin typeface="DIN Alternate" panose="020B0500000000000000" pitchFamily="34" charset="77"/>
              </a:rPr>
              <a:t>How can we risk stratify and rank patient/encounters with the highest probability of getting readmitted within 30 days? </a:t>
            </a:r>
          </a:p>
          <a:p>
            <a:pPr>
              <a:buClr>
                <a:schemeClr val="accent6">
                  <a:lumMod val="40000"/>
                  <a:lumOff val="60000"/>
                </a:schemeClr>
              </a:buClr>
            </a:pPr>
            <a:r>
              <a:rPr lang="en-US" sz="3200" dirty="0">
                <a:latin typeface="DIN Alternate" panose="020B0500000000000000" pitchFamily="34" charset="77"/>
              </a:rPr>
              <a:t>Which features are important predictors of 30-day all-cause readmission in patients</a:t>
            </a:r>
            <a:r>
              <a:rPr lang="en-US" dirty="0">
                <a:latin typeface="DIN Alternate" panose="020B0500000000000000" pitchFamily="34" charset="77"/>
              </a:rPr>
              <a:t>?</a:t>
            </a:r>
          </a:p>
        </p:txBody>
      </p:sp>
    </p:spTree>
    <p:extLst>
      <p:ext uri="{BB962C8B-B14F-4D97-AF65-F5344CB8AC3E}">
        <p14:creationId xmlns:p14="http://schemas.microsoft.com/office/powerpoint/2010/main" val="3292821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775B93-66B4-7A45-9025-08261632F6B4}"/>
              </a:ext>
            </a:extLst>
          </p:cNvPr>
          <p:cNvSpPr>
            <a:spLocks noGrp="1"/>
          </p:cNvSpPr>
          <p:nvPr>
            <p:ph idx="1"/>
          </p:nvPr>
        </p:nvSpPr>
        <p:spPr>
          <a:xfrm>
            <a:off x="251141" y="1103242"/>
            <a:ext cx="5512904" cy="5599043"/>
          </a:xfrm>
        </p:spPr>
        <p:txBody>
          <a:bodyPr>
            <a:noAutofit/>
          </a:bodyPr>
          <a:lstStyle/>
          <a:p>
            <a:pPr>
              <a:buClr>
                <a:schemeClr val="accent6">
                  <a:lumMod val="40000"/>
                  <a:lumOff val="60000"/>
                </a:schemeClr>
              </a:buClr>
            </a:pPr>
            <a:r>
              <a:rPr lang="en-US" sz="2400" b="1" dirty="0">
                <a:latin typeface="Helvetica" pitchFamily="2" charset="0"/>
              </a:rPr>
              <a:t>Obtain</a:t>
            </a:r>
            <a:r>
              <a:rPr lang="en-US" sz="2400" dirty="0">
                <a:latin typeface="Helvetica" pitchFamily="2" charset="0"/>
              </a:rPr>
              <a:t>-Requirements and information gathering on the problem.</a:t>
            </a:r>
          </a:p>
          <a:p>
            <a:pPr>
              <a:buClr>
                <a:schemeClr val="accent6">
                  <a:lumMod val="40000"/>
                  <a:lumOff val="60000"/>
                </a:schemeClr>
              </a:buClr>
            </a:pPr>
            <a:r>
              <a:rPr lang="en-US" sz="2400" b="1" dirty="0">
                <a:latin typeface="Helvetica" pitchFamily="2" charset="0"/>
              </a:rPr>
              <a:t>Scrub-</a:t>
            </a:r>
            <a:r>
              <a:rPr lang="en-US" sz="2400" dirty="0">
                <a:latin typeface="Helvetica" pitchFamily="2" charset="0"/>
              </a:rPr>
              <a:t> Pre-processing our data (removing nulls, outliers, normalization, feature selection)</a:t>
            </a:r>
          </a:p>
          <a:p>
            <a:pPr>
              <a:buClr>
                <a:schemeClr val="accent6">
                  <a:lumMod val="40000"/>
                  <a:lumOff val="60000"/>
                </a:schemeClr>
              </a:buClr>
            </a:pPr>
            <a:r>
              <a:rPr lang="en-US" sz="2400" b="1" dirty="0">
                <a:latin typeface="Helvetica" pitchFamily="2" charset="0"/>
              </a:rPr>
              <a:t>Explore</a:t>
            </a:r>
            <a:r>
              <a:rPr lang="en-US" sz="2400" dirty="0">
                <a:latin typeface="Helvetica" pitchFamily="2" charset="0"/>
              </a:rPr>
              <a:t>-Understand the cohort characteristics and impactful predictors</a:t>
            </a:r>
          </a:p>
          <a:p>
            <a:pPr>
              <a:buClr>
                <a:schemeClr val="accent6">
                  <a:lumMod val="40000"/>
                  <a:lumOff val="60000"/>
                </a:schemeClr>
              </a:buClr>
            </a:pPr>
            <a:r>
              <a:rPr lang="en-US" sz="2400" b="1" dirty="0">
                <a:latin typeface="Helvetica" pitchFamily="2" charset="0"/>
              </a:rPr>
              <a:t>Model</a:t>
            </a:r>
            <a:r>
              <a:rPr lang="en-US" sz="2400" dirty="0">
                <a:latin typeface="Helvetica" pitchFamily="2" charset="0"/>
              </a:rPr>
              <a:t>-Build and tune the model</a:t>
            </a:r>
          </a:p>
          <a:p>
            <a:pPr>
              <a:buClr>
                <a:schemeClr val="accent6">
                  <a:lumMod val="40000"/>
                  <a:lumOff val="60000"/>
                </a:schemeClr>
              </a:buClr>
            </a:pPr>
            <a:r>
              <a:rPr lang="en-US" sz="2400" b="1" dirty="0" err="1">
                <a:latin typeface="Helvetica" pitchFamily="2" charset="0"/>
              </a:rPr>
              <a:t>iNterpret</a:t>
            </a:r>
            <a:r>
              <a:rPr lang="en-US" sz="2400" b="1" dirty="0">
                <a:latin typeface="Helvetica" pitchFamily="2" charset="0"/>
              </a:rPr>
              <a:t> </a:t>
            </a:r>
            <a:r>
              <a:rPr lang="en-US" sz="2400" dirty="0">
                <a:latin typeface="Helvetica" pitchFamily="2" charset="0"/>
              </a:rPr>
              <a:t>- and communicate results to stakeholders. </a:t>
            </a:r>
          </a:p>
        </p:txBody>
      </p:sp>
      <p:sp>
        <p:nvSpPr>
          <p:cNvPr id="3" name="Title 2">
            <a:extLst>
              <a:ext uri="{FF2B5EF4-FFF2-40B4-BE49-F238E27FC236}">
                <a16:creationId xmlns:a16="http://schemas.microsoft.com/office/drawing/2014/main" id="{0A8F40C5-C325-9245-B4E7-5D779E75FAED}"/>
              </a:ext>
            </a:extLst>
          </p:cNvPr>
          <p:cNvSpPr>
            <a:spLocks noGrp="1"/>
          </p:cNvSpPr>
          <p:nvPr>
            <p:ph type="title"/>
          </p:nvPr>
        </p:nvSpPr>
        <p:spPr>
          <a:xfrm>
            <a:off x="609600" y="274638"/>
            <a:ext cx="10972800" cy="828605"/>
          </a:xfrm>
        </p:spPr>
        <p:txBody>
          <a:bodyPr>
            <a:normAutofit fontScale="90000"/>
          </a:bodyPr>
          <a:lstStyle/>
          <a:p>
            <a:br>
              <a:rPr lang="en-US" dirty="0">
                <a:effectLst>
                  <a:outerShdw blurRad="114300" dist="101600" dir="2700000" algn="tl" rotWithShape="0">
                    <a:srgbClr val="000000">
                      <a:alpha val="12000"/>
                    </a:srgbClr>
                  </a:outerShdw>
                </a:effectLst>
              </a:rPr>
            </a:br>
            <a:br>
              <a:rPr lang="en-US" dirty="0">
                <a:effectLst>
                  <a:outerShdw blurRad="114300" dist="101600" dir="2700000" algn="tl" rotWithShape="0">
                    <a:srgbClr val="000000">
                      <a:alpha val="12000"/>
                    </a:srgbClr>
                  </a:outerShdw>
                </a:effectLst>
              </a:rPr>
            </a:br>
            <a:r>
              <a:rPr lang="en-US" sz="4800" cap="all" dirty="0">
                <a:effectLst>
                  <a:outerShdw blurRad="127000" dist="200000" dir="2700000" algn="tl" rotWithShape="0">
                    <a:srgbClr val="000000">
                      <a:alpha val="20000"/>
                    </a:srgbClr>
                  </a:outerShdw>
                </a:effectLst>
                <a:latin typeface="Helvetica Neue" panose="02000503000000020004" pitchFamily="2" charset="0"/>
                <a:ea typeface="Helvetica Neue" panose="02000503000000020004" pitchFamily="2" charset="0"/>
                <a:cs typeface="Helvetica Neue" panose="02000503000000020004" pitchFamily="2" charset="0"/>
              </a:rPr>
              <a:t>DATA SCIENCE PROCESS</a:t>
            </a:r>
            <a:br>
              <a:rPr lang="en-US" dirty="0"/>
            </a:br>
            <a:br>
              <a:rPr lang="en-US" dirty="0"/>
            </a:br>
            <a:endParaRPr lang="en-US" dirty="0"/>
          </a:p>
        </p:txBody>
      </p:sp>
      <p:pic>
        <p:nvPicPr>
          <p:cNvPr id="4" name="Picture 3">
            <a:extLst>
              <a:ext uri="{FF2B5EF4-FFF2-40B4-BE49-F238E27FC236}">
                <a16:creationId xmlns:a16="http://schemas.microsoft.com/office/drawing/2014/main" id="{F8F7C96D-5D39-2A4C-9E52-03B11C9F797D}"/>
              </a:ext>
            </a:extLst>
          </p:cNvPr>
          <p:cNvPicPr>
            <a:picLocks noChangeAspect="1"/>
          </p:cNvPicPr>
          <p:nvPr/>
        </p:nvPicPr>
        <p:blipFill>
          <a:blip r:embed="rId3"/>
          <a:stretch>
            <a:fillRect/>
          </a:stretch>
        </p:blipFill>
        <p:spPr>
          <a:xfrm>
            <a:off x="5685183" y="1103242"/>
            <a:ext cx="6255676" cy="5152058"/>
          </a:xfrm>
          <a:prstGeom prst="rect">
            <a:avLst/>
          </a:prstGeom>
          <a:blipFill dpi="0" rotWithShape="1">
            <a:blip r:embed="rId4">
              <a:alphaModFix amt="12000"/>
            </a:blip>
            <a:srcRect/>
            <a:tile tx="0" ty="0" sx="100000" sy="100000" flip="none" algn="tl"/>
          </a:blipFill>
        </p:spPr>
      </p:pic>
    </p:spTree>
    <p:extLst>
      <p:ext uri="{BB962C8B-B14F-4D97-AF65-F5344CB8AC3E}">
        <p14:creationId xmlns:p14="http://schemas.microsoft.com/office/powerpoint/2010/main" val="1517112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3">
            <a:extLst>
              <a:ext uri="{FF2B5EF4-FFF2-40B4-BE49-F238E27FC236}">
                <a16:creationId xmlns:a16="http://schemas.microsoft.com/office/drawing/2014/main" id="{082E3324-1B93-724F-A49D-9A36FD949DA1}"/>
              </a:ext>
            </a:extLst>
          </p:cNvPr>
          <p:cNvSpPr>
            <a:spLocks noGrp="1"/>
          </p:cNvSpPr>
          <p:nvPr>
            <p:ph idx="1"/>
          </p:nvPr>
        </p:nvSpPr>
        <p:spPr>
          <a:xfrm>
            <a:off x="609599" y="1236110"/>
            <a:ext cx="11330609" cy="5347252"/>
          </a:xfrm>
        </p:spPr>
        <p:txBody>
          <a:bodyPr>
            <a:noAutofit/>
          </a:bodyPr>
          <a:lstStyle/>
          <a:p>
            <a:pPr marL="137160" lvl="0" indent="0">
              <a:buNone/>
            </a:pPr>
            <a:r>
              <a:rPr lang="en-US" dirty="0">
                <a:latin typeface="DIN Alternate" panose="020B0500000000000000" pitchFamily="34" charset="77"/>
                <a:hlinkClick r:id="rId3">
                  <a:extLst>
                    <a:ext uri="{A12FA001-AC4F-418D-AE19-62706E023703}">
                      <ahyp:hlinkClr xmlns:ahyp="http://schemas.microsoft.com/office/drawing/2018/hyperlinkcolor" val="tx"/>
                    </a:ext>
                  </a:extLst>
                </a:hlinkClick>
              </a:rPr>
              <a:t>Deindentified health-related dataset </a:t>
            </a:r>
            <a:r>
              <a:rPr lang="en-US" dirty="0">
                <a:latin typeface="DIN Alternate" panose="020B0500000000000000" pitchFamily="34" charset="77"/>
              </a:rPr>
              <a:t>represents 11 years (2001-2012) of clinical care at Beth Israel Deaconess Medical Center. It contains data regarding the care of over 40,000 real patients, and as such requires credentialing before access.</a:t>
            </a:r>
            <a:r>
              <a:rPr lang="en-US" dirty="0"/>
              <a:t> MIMIC-III is a relational database consisting of 26 tables.  </a:t>
            </a:r>
            <a:endParaRPr lang="en-US" dirty="0">
              <a:latin typeface="DIN Alternate" panose="020B0500000000000000" pitchFamily="34" charset="77"/>
            </a:endParaRPr>
          </a:p>
          <a:p>
            <a:pPr marL="137160" lvl="0" indent="0">
              <a:buNone/>
            </a:pPr>
            <a:br>
              <a:rPr lang="en-US" dirty="0">
                <a:latin typeface="DIN Alternate" panose="020B0500000000000000" pitchFamily="34" charset="77"/>
              </a:rPr>
            </a:br>
            <a:br>
              <a:rPr lang="en-US" dirty="0">
                <a:latin typeface="DIN Alternate" panose="020B0500000000000000" pitchFamily="34" charset="77"/>
              </a:rPr>
            </a:br>
            <a:endParaRPr lang="en-US" dirty="0">
              <a:latin typeface="DIN Alternate" panose="020B0500000000000000" pitchFamily="34" charset="77"/>
            </a:endParaRPr>
          </a:p>
        </p:txBody>
      </p:sp>
      <p:sp>
        <p:nvSpPr>
          <p:cNvPr id="8" name="Title 12">
            <a:extLst>
              <a:ext uri="{FF2B5EF4-FFF2-40B4-BE49-F238E27FC236}">
                <a16:creationId xmlns:a16="http://schemas.microsoft.com/office/drawing/2014/main" id="{47C48CF0-3427-2F42-A8F6-EC78B3CC8709}"/>
              </a:ext>
            </a:extLst>
          </p:cNvPr>
          <p:cNvSpPr>
            <a:spLocks noGrp="1"/>
          </p:cNvSpPr>
          <p:nvPr>
            <p:ph type="title"/>
          </p:nvPr>
        </p:nvSpPr>
        <p:spPr>
          <a:xfrm>
            <a:off x="609600" y="274638"/>
            <a:ext cx="10972800" cy="1143000"/>
          </a:xfrm>
        </p:spPr>
        <p:txBody>
          <a:bodyPr>
            <a:normAutofit/>
          </a:bodyPr>
          <a:lstStyle/>
          <a:p>
            <a:r>
              <a:rPr lang="en-US" sz="3900" cap="all" dirty="0">
                <a:effectLst>
                  <a:outerShdw blurRad="127000" dist="200000" dir="2700000" algn="tl" rotWithShape="0">
                    <a:srgbClr val="000000">
                      <a:alpha val="20000"/>
                    </a:srgbClr>
                  </a:outerShdw>
                </a:effectLst>
                <a:latin typeface="DIN Alternate" panose="020B0500000000000000" pitchFamily="34" charset="77"/>
                <a:ea typeface="Helvetica Neue" panose="02000503000000020004" pitchFamily="2" charset="0"/>
                <a:cs typeface="Helvetica Neue" panose="02000503000000020004" pitchFamily="2" charset="0"/>
              </a:rPr>
              <a:t>Obtain the data:  MIMIC III Data Set</a:t>
            </a:r>
          </a:p>
        </p:txBody>
      </p:sp>
      <p:grpSp>
        <p:nvGrpSpPr>
          <p:cNvPr id="33" name="Group 32">
            <a:extLst>
              <a:ext uri="{FF2B5EF4-FFF2-40B4-BE49-F238E27FC236}">
                <a16:creationId xmlns:a16="http://schemas.microsoft.com/office/drawing/2014/main" id="{4200C586-7930-8C46-8BA0-70EEF14BD0D3}"/>
              </a:ext>
            </a:extLst>
          </p:cNvPr>
          <p:cNvGrpSpPr/>
          <p:nvPr/>
        </p:nvGrpSpPr>
        <p:grpSpPr>
          <a:xfrm>
            <a:off x="1220554" y="2232024"/>
            <a:ext cx="10515600" cy="4351338"/>
            <a:chOff x="850557" y="1757663"/>
            <a:chExt cx="10515600" cy="4351338"/>
          </a:xfrm>
        </p:grpSpPr>
        <p:graphicFrame>
          <p:nvGraphicFramePr>
            <p:cNvPr id="23" name="Content Placeholder 4">
              <a:extLst>
                <a:ext uri="{FF2B5EF4-FFF2-40B4-BE49-F238E27FC236}">
                  <a16:creationId xmlns:a16="http://schemas.microsoft.com/office/drawing/2014/main" id="{45E07B20-D5F3-1F4B-935E-C389046DED23}"/>
                </a:ext>
              </a:extLst>
            </p:cNvPr>
            <p:cNvGraphicFramePr>
              <a:graphicFrameLocks/>
            </p:cNvGraphicFramePr>
            <p:nvPr>
              <p:extLst>
                <p:ext uri="{D42A27DB-BD31-4B8C-83A1-F6EECF244321}">
                  <p14:modId xmlns:p14="http://schemas.microsoft.com/office/powerpoint/2010/main" val="4102943743"/>
                </p:ext>
              </p:extLst>
            </p:nvPr>
          </p:nvGraphicFramePr>
          <p:xfrm>
            <a:off x="850557" y="1757663"/>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24" name="Group 23">
              <a:extLst>
                <a:ext uri="{FF2B5EF4-FFF2-40B4-BE49-F238E27FC236}">
                  <a16:creationId xmlns:a16="http://schemas.microsoft.com/office/drawing/2014/main" id="{8AD73B86-71C9-904C-B42D-D143A797C118}"/>
                </a:ext>
              </a:extLst>
            </p:cNvPr>
            <p:cNvGrpSpPr/>
            <p:nvPr/>
          </p:nvGrpSpPr>
          <p:grpSpPr>
            <a:xfrm>
              <a:off x="2356677" y="3093939"/>
              <a:ext cx="8465524" cy="2888866"/>
              <a:chOff x="2356677" y="3093939"/>
              <a:chExt cx="8465524" cy="2888866"/>
            </a:xfrm>
          </p:grpSpPr>
          <p:pic>
            <p:nvPicPr>
              <p:cNvPr id="25" name="Graphic 24" descr="Medicine">
                <a:extLst>
                  <a:ext uri="{FF2B5EF4-FFF2-40B4-BE49-F238E27FC236}">
                    <a16:creationId xmlns:a16="http://schemas.microsoft.com/office/drawing/2014/main" id="{3325A1D6-6215-0244-A430-8206BF145F3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837161" y="3821007"/>
                <a:ext cx="914400" cy="914400"/>
              </a:xfrm>
              <a:prstGeom prst="rect">
                <a:avLst/>
              </a:prstGeom>
            </p:spPr>
          </p:pic>
          <p:pic>
            <p:nvPicPr>
              <p:cNvPr id="26" name="Graphic 25" descr="Medical">
                <a:extLst>
                  <a:ext uri="{FF2B5EF4-FFF2-40B4-BE49-F238E27FC236}">
                    <a16:creationId xmlns:a16="http://schemas.microsoft.com/office/drawing/2014/main" id="{61125A44-293A-4442-B3C5-B83103C5647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813588" y="4925442"/>
                <a:ext cx="914400" cy="914400"/>
              </a:xfrm>
              <a:prstGeom prst="rect">
                <a:avLst/>
              </a:prstGeom>
            </p:spPr>
          </p:pic>
          <p:pic>
            <p:nvPicPr>
              <p:cNvPr id="27" name="Graphic 26" descr="Test tubes">
                <a:extLst>
                  <a:ext uri="{FF2B5EF4-FFF2-40B4-BE49-F238E27FC236}">
                    <a16:creationId xmlns:a16="http://schemas.microsoft.com/office/drawing/2014/main" id="{C56E7A92-EA65-8449-B98E-8E80F336856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464011" y="5068405"/>
                <a:ext cx="914400" cy="914400"/>
              </a:xfrm>
              <a:prstGeom prst="rect">
                <a:avLst/>
              </a:prstGeom>
            </p:spPr>
          </p:pic>
          <p:pic>
            <p:nvPicPr>
              <p:cNvPr id="28" name="Graphic 27" descr="Hospital">
                <a:extLst>
                  <a:ext uri="{FF2B5EF4-FFF2-40B4-BE49-F238E27FC236}">
                    <a16:creationId xmlns:a16="http://schemas.microsoft.com/office/drawing/2014/main" id="{989527DA-3CC9-0949-85DE-7141F5E3DB7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356677" y="3093939"/>
                <a:ext cx="914400" cy="914400"/>
              </a:xfrm>
              <a:prstGeom prst="rect">
                <a:avLst/>
              </a:prstGeom>
            </p:spPr>
          </p:pic>
          <p:pic>
            <p:nvPicPr>
              <p:cNvPr id="29" name="Graphic 28" descr="Document">
                <a:extLst>
                  <a:ext uri="{FF2B5EF4-FFF2-40B4-BE49-F238E27FC236}">
                    <a16:creationId xmlns:a16="http://schemas.microsoft.com/office/drawing/2014/main" id="{7E1D0E90-8525-D944-928F-19367A6E8304}"/>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9907801" y="3767516"/>
                <a:ext cx="914400" cy="914400"/>
              </a:xfrm>
              <a:prstGeom prst="rect">
                <a:avLst/>
              </a:prstGeom>
            </p:spPr>
          </p:pic>
          <p:pic>
            <p:nvPicPr>
              <p:cNvPr id="30" name="Graphic 29" descr="Doctor">
                <a:extLst>
                  <a:ext uri="{FF2B5EF4-FFF2-40B4-BE49-F238E27FC236}">
                    <a16:creationId xmlns:a16="http://schemas.microsoft.com/office/drawing/2014/main" id="{C1937C94-FC03-CD4E-88D9-E06AB533A900}"/>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715127" y="3147756"/>
                <a:ext cx="914400" cy="914400"/>
              </a:xfrm>
              <a:prstGeom prst="rect">
                <a:avLst/>
              </a:prstGeom>
            </p:spPr>
          </p:pic>
          <p:pic>
            <p:nvPicPr>
              <p:cNvPr id="31" name="Graphic 30" descr="Needle">
                <a:extLst>
                  <a:ext uri="{FF2B5EF4-FFF2-40B4-BE49-F238E27FC236}">
                    <a16:creationId xmlns:a16="http://schemas.microsoft.com/office/drawing/2014/main" id="{EE47CB28-5258-164F-B232-B7553927458F}"/>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795319" y="5087016"/>
                <a:ext cx="601361" cy="601361"/>
              </a:xfrm>
              <a:prstGeom prst="rect">
                <a:avLst/>
              </a:prstGeom>
            </p:spPr>
          </p:pic>
          <p:pic>
            <p:nvPicPr>
              <p:cNvPr id="32" name="Graphic 31" descr="Stethoscope">
                <a:extLst>
                  <a:ext uri="{FF2B5EF4-FFF2-40B4-BE49-F238E27FC236}">
                    <a16:creationId xmlns:a16="http://schemas.microsoft.com/office/drawing/2014/main" id="{F88E2E09-BF39-0C40-A024-28F0A94C4FE7}"/>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5633909" y="3786562"/>
                <a:ext cx="914400" cy="914400"/>
              </a:xfrm>
              <a:prstGeom prst="rect">
                <a:avLst/>
              </a:prstGeom>
            </p:spPr>
          </p:pic>
        </p:grpSp>
      </p:grpSp>
      <p:pic>
        <p:nvPicPr>
          <p:cNvPr id="3" name="Graphic 2" descr="Heart with pulse">
            <a:extLst>
              <a:ext uri="{FF2B5EF4-FFF2-40B4-BE49-F238E27FC236}">
                <a16:creationId xmlns:a16="http://schemas.microsoft.com/office/drawing/2014/main" id="{BF80F441-8D7F-E24A-B69E-07410CC5B7EE}"/>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0290861" y="5610277"/>
            <a:ext cx="914400" cy="914400"/>
          </a:xfrm>
          <a:prstGeom prst="rect">
            <a:avLst/>
          </a:prstGeom>
        </p:spPr>
      </p:pic>
    </p:spTree>
    <p:extLst>
      <p:ext uri="{BB962C8B-B14F-4D97-AF65-F5344CB8AC3E}">
        <p14:creationId xmlns:p14="http://schemas.microsoft.com/office/powerpoint/2010/main" val="3043352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EC6CC40C-9DB2-6240-9B5D-531A2E92C0A9}"/>
              </a:ext>
            </a:extLst>
          </p:cNvPr>
          <p:cNvPicPr>
            <a:picLocks noGrp="1" noChangeAspect="1"/>
          </p:cNvPicPr>
          <p:nvPr>
            <p:ph idx="1"/>
          </p:nvPr>
        </p:nvPicPr>
        <p:blipFill>
          <a:blip r:embed="rId3"/>
          <a:stretch>
            <a:fillRect/>
          </a:stretch>
        </p:blipFill>
        <p:spPr>
          <a:xfrm>
            <a:off x="797011" y="1254201"/>
            <a:ext cx="10789506" cy="5216621"/>
          </a:xfrm>
        </p:spPr>
      </p:pic>
      <p:sp>
        <p:nvSpPr>
          <p:cNvPr id="9" name="Title 8">
            <a:extLst>
              <a:ext uri="{FF2B5EF4-FFF2-40B4-BE49-F238E27FC236}">
                <a16:creationId xmlns:a16="http://schemas.microsoft.com/office/drawing/2014/main" id="{9305E734-00D6-F94E-BE40-6E47439A5BA2}"/>
              </a:ext>
            </a:extLst>
          </p:cNvPr>
          <p:cNvSpPr>
            <a:spLocks noGrp="1"/>
          </p:cNvSpPr>
          <p:nvPr>
            <p:ph type="title"/>
          </p:nvPr>
        </p:nvSpPr>
        <p:spPr>
          <a:xfrm>
            <a:off x="957651" y="115452"/>
            <a:ext cx="9905998" cy="1478570"/>
          </a:xfrm>
        </p:spPr>
        <p:txBody>
          <a:bodyPr/>
          <a:lstStyle/>
          <a:p>
            <a:r>
              <a:rPr lang="en-US" dirty="0">
                <a:latin typeface="DIN Alternate" panose="020B0500000000000000" pitchFamily="34" charset="77"/>
              </a:rPr>
              <a:t>Untapped Unstructured data</a:t>
            </a:r>
          </a:p>
        </p:txBody>
      </p:sp>
      <p:sp>
        <p:nvSpPr>
          <p:cNvPr id="2" name="TextBox 1">
            <a:extLst>
              <a:ext uri="{FF2B5EF4-FFF2-40B4-BE49-F238E27FC236}">
                <a16:creationId xmlns:a16="http://schemas.microsoft.com/office/drawing/2014/main" id="{4420DE4F-1E3C-E24D-A7E3-532653EEC3A5}"/>
              </a:ext>
            </a:extLst>
          </p:cNvPr>
          <p:cNvSpPr txBox="1"/>
          <p:nvPr/>
        </p:nvSpPr>
        <p:spPr>
          <a:xfrm>
            <a:off x="640145" y="6488668"/>
            <a:ext cx="6872394" cy="276999"/>
          </a:xfrm>
          <a:prstGeom prst="rect">
            <a:avLst/>
          </a:prstGeom>
          <a:noFill/>
        </p:spPr>
        <p:txBody>
          <a:bodyPr wrap="none" rtlCol="0">
            <a:spAutoFit/>
          </a:bodyPr>
          <a:lstStyle/>
          <a:p>
            <a:r>
              <a:rPr lang="en-US" sz="1200" dirty="0"/>
              <a:t>Source: Weber GM, et al., Finding the missing link for big biomedical data. JAMA 2014; 311(24):</a:t>
            </a:r>
          </a:p>
        </p:txBody>
      </p:sp>
    </p:spTree>
    <p:extLst>
      <p:ext uri="{BB962C8B-B14F-4D97-AF65-F5344CB8AC3E}">
        <p14:creationId xmlns:p14="http://schemas.microsoft.com/office/powerpoint/2010/main" val="131440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906D-AE6A-C64E-A80C-92627B75C3A0}"/>
              </a:ext>
            </a:extLst>
          </p:cNvPr>
          <p:cNvSpPr>
            <a:spLocks noGrp="1"/>
          </p:cNvSpPr>
          <p:nvPr>
            <p:ph type="title"/>
          </p:nvPr>
        </p:nvSpPr>
        <p:spPr/>
        <p:txBody>
          <a:bodyPr/>
          <a:lstStyle/>
          <a:p>
            <a:r>
              <a:rPr lang="en-US" dirty="0">
                <a:latin typeface="DIN Alternate" panose="020B0500000000000000" pitchFamily="34" charset="77"/>
              </a:rPr>
              <a:t>Unstructured clinical NOTES</a:t>
            </a:r>
          </a:p>
        </p:txBody>
      </p:sp>
      <p:pic>
        <p:nvPicPr>
          <p:cNvPr id="5" name="Picture 4">
            <a:extLst>
              <a:ext uri="{FF2B5EF4-FFF2-40B4-BE49-F238E27FC236}">
                <a16:creationId xmlns:a16="http://schemas.microsoft.com/office/drawing/2014/main" id="{C5B8FB95-F7AD-A843-8B59-4D6AAFB71C5E}"/>
              </a:ext>
            </a:extLst>
          </p:cNvPr>
          <p:cNvPicPr>
            <a:picLocks noChangeAspect="1"/>
          </p:cNvPicPr>
          <p:nvPr/>
        </p:nvPicPr>
        <p:blipFill>
          <a:blip r:embed="rId3"/>
          <a:stretch>
            <a:fillRect/>
          </a:stretch>
        </p:blipFill>
        <p:spPr>
          <a:xfrm>
            <a:off x="603697" y="1838961"/>
            <a:ext cx="10981429" cy="4381444"/>
          </a:xfrm>
          <a:prstGeom prst="rect">
            <a:avLst/>
          </a:prstGeom>
        </p:spPr>
      </p:pic>
    </p:spTree>
    <p:extLst>
      <p:ext uri="{BB962C8B-B14F-4D97-AF65-F5344CB8AC3E}">
        <p14:creationId xmlns:p14="http://schemas.microsoft.com/office/powerpoint/2010/main" val="39437272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Circui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Medical design templat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extLst>
    <a:ext uri="{05A4C25C-085E-4340-85A3-A5531E510DB2}">
      <thm15:themeFamily xmlns:thm15="http://schemas.microsoft.com/office/thememl/2012/main" name="Medical design template" id="{BE883315-6697-4975-AEB2-5905098383C4}" vid="{D3CC9EF4-996F-4232-B765-B82F773B794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8909</TotalTime>
  <Words>3373</Words>
  <Application>Microsoft Macintosh PowerPoint</Application>
  <PresentationFormat>Widescreen</PresentationFormat>
  <Paragraphs>333</Paragraphs>
  <Slides>25</Slides>
  <Notes>21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25</vt:i4>
      </vt:variant>
    </vt:vector>
  </HeadingPairs>
  <TitlesOfParts>
    <vt:vector size="37" baseType="lpstr">
      <vt:lpstr>Arial</vt:lpstr>
      <vt:lpstr>Calibri</vt:lpstr>
      <vt:lpstr>DIN Alternate</vt:lpstr>
      <vt:lpstr>Helvetica</vt:lpstr>
      <vt:lpstr>Helvetica Neue</vt:lpstr>
      <vt:lpstr>Rockwell</vt:lpstr>
      <vt:lpstr>Tw Cen MT</vt:lpstr>
      <vt:lpstr>Wingdings</vt:lpstr>
      <vt:lpstr>Wingdings 2</vt:lpstr>
      <vt:lpstr>Wingdings 3</vt:lpstr>
      <vt:lpstr>Circuit</vt:lpstr>
      <vt:lpstr>Medical design template</vt:lpstr>
      <vt:lpstr>Predicting 30-Day All-Cause Readmission from HOSPITAL Discharge Summary</vt:lpstr>
      <vt:lpstr>HOSPITAL Readmissions</vt:lpstr>
      <vt:lpstr>Readmissions: Clinical &amp; financial problem</vt:lpstr>
      <vt:lpstr>Business</vt:lpstr>
      <vt:lpstr>Problem</vt:lpstr>
      <vt:lpstr>  DATA SCIENCE PROCESS  </vt:lpstr>
      <vt:lpstr>Obtain the data:  MIMIC III Data Set</vt:lpstr>
      <vt:lpstr>Untapped Unstructured data</vt:lpstr>
      <vt:lpstr>Unstructured clinical NOTES</vt:lpstr>
      <vt:lpstr>Discharge Summary components</vt:lpstr>
      <vt:lpstr>PowerPoint Presentation</vt:lpstr>
      <vt:lpstr>Data exploration</vt:lpstr>
      <vt:lpstr>Data exploration</vt:lpstr>
      <vt:lpstr>Class label</vt:lpstr>
      <vt:lpstr>All Cause readmissions - # days between </vt:lpstr>
      <vt:lpstr>TEXT PROCESSING</vt:lpstr>
      <vt:lpstr>MODEL SELECTION</vt:lpstr>
      <vt:lpstr>TRAIN, VALIDATION, TEST SCORES</vt:lpstr>
      <vt:lpstr>Word CLOUD</vt:lpstr>
      <vt:lpstr>Feature importance </vt:lpstr>
      <vt:lpstr>Performance Metrics</vt:lpstr>
      <vt:lpstr>Interpretation</vt:lpstr>
      <vt:lpstr>Future Work</vt:lpstr>
      <vt:lpstr>Change the risk trajectory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Cynthia Pedrasa</dc:creator>
  <cp:lastModifiedBy>Cynthia Pedrasa</cp:lastModifiedBy>
  <cp:revision>111</cp:revision>
  <cp:lastPrinted>2020-07-26T21:19:33Z</cp:lastPrinted>
  <dcterms:created xsi:type="dcterms:W3CDTF">2020-06-29T00:25:37Z</dcterms:created>
  <dcterms:modified xsi:type="dcterms:W3CDTF">2020-07-27T02:53:07Z</dcterms:modified>
</cp:coreProperties>
</file>