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1" r:id="rId2"/>
    <p:sldId id="262" r:id="rId3"/>
    <p:sldId id="263" r:id="rId4"/>
    <p:sldId id="2615" r:id="rId5"/>
    <p:sldId id="2656" r:id="rId6"/>
    <p:sldId id="2653" r:id="rId7"/>
    <p:sldId id="2655" r:id="rId8"/>
    <p:sldId id="2657" r:id="rId9"/>
    <p:sldId id="2644" r:id="rId10"/>
    <p:sldId id="2658" r:id="rId11"/>
    <p:sldId id="2662" r:id="rId12"/>
    <p:sldId id="2660" r:id="rId13"/>
    <p:sldId id="2663" r:id="rId14"/>
    <p:sldId id="2661" r:id="rId15"/>
    <p:sldId id="2664" r:id="rId16"/>
    <p:sldId id="2654" r:id="rId17"/>
    <p:sldId id="269"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BA8E0-B877-4370-B5A3-8EE07A8F987A}"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56B54-E3AB-41F5-86FE-EFEE94D2082E}" type="slidenum">
              <a:rPr lang="en-US" smtClean="0"/>
              <a:t>‹#›</a:t>
            </a:fld>
            <a:endParaRPr lang="en-US"/>
          </a:p>
        </p:txBody>
      </p:sp>
    </p:spTree>
    <p:extLst>
      <p:ext uri="{BB962C8B-B14F-4D97-AF65-F5344CB8AC3E}">
        <p14:creationId xmlns:p14="http://schemas.microsoft.com/office/powerpoint/2010/main" val="254787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F980-7082-8CB0-F412-98C7607D0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9C2014-2BA0-7504-B8BE-939AE5B915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16A6F5-81D8-1278-E699-C8D0885D5D45}"/>
              </a:ext>
            </a:extLst>
          </p:cNvPr>
          <p:cNvSpPr>
            <a:spLocks noGrp="1"/>
          </p:cNvSpPr>
          <p:nvPr>
            <p:ph type="dt" sz="half" idx="10"/>
          </p:nvPr>
        </p:nvSpPr>
        <p:spPr/>
        <p:txBody>
          <a:bodyPr/>
          <a:lstStyle/>
          <a:p>
            <a:fld id="{425545AC-67A8-49FE-80C9-E0D1858C51BD}" type="datetime1">
              <a:rPr lang="en-US" smtClean="0"/>
              <a:t>5/18/2023</a:t>
            </a:fld>
            <a:endParaRPr lang="en-US"/>
          </a:p>
        </p:txBody>
      </p:sp>
      <p:sp>
        <p:nvSpPr>
          <p:cNvPr id="5" name="Footer Placeholder 4">
            <a:extLst>
              <a:ext uri="{FF2B5EF4-FFF2-40B4-BE49-F238E27FC236}">
                <a16:creationId xmlns:a16="http://schemas.microsoft.com/office/drawing/2014/main" id="{436E04A4-8A57-16AB-D253-85ACBE7E1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CD7FD-0E5A-9EFC-0C2D-0ABB975C6A82}"/>
              </a:ext>
            </a:extLst>
          </p:cNvPr>
          <p:cNvSpPr>
            <a:spLocks noGrp="1"/>
          </p:cNvSpPr>
          <p:nvPr>
            <p:ph type="sldNum" sz="quarter" idx="12"/>
          </p:nvPr>
        </p:nvSpPr>
        <p:spPr/>
        <p:txBody>
          <a:bodyPr/>
          <a:lstStyle/>
          <a:p>
            <a:fld id="{1D36BD2D-7CE9-4F20-8064-E77C20EF817F}" type="slidenum">
              <a:rPr lang="en-US" smtClean="0"/>
              <a:t>‹#›</a:t>
            </a:fld>
            <a:endParaRPr lang="en-US"/>
          </a:p>
        </p:txBody>
      </p:sp>
    </p:spTree>
    <p:extLst>
      <p:ext uri="{BB962C8B-B14F-4D97-AF65-F5344CB8AC3E}">
        <p14:creationId xmlns:p14="http://schemas.microsoft.com/office/powerpoint/2010/main" val="385736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DC5A-1BF8-DD4B-7E02-2E39F5BF09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B4BCC0-FAB1-D6FD-E8B3-15AD5EDFC2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9D6A4-0187-E22A-198C-3077A1002B44}"/>
              </a:ext>
            </a:extLst>
          </p:cNvPr>
          <p:cNvSpPr>
            <a:spLocks noGrp="1"/>
          </p:cNvSpPr>
          <p:nvPr>
            <p:ph type="dt" sz="half" idx="10"/>
          </p:nvPr>
        </p:nvSpPr>
        <p:spPr/>
        <p:txBody>
          <a:bodyPr/>
          <a:lstStyle/>
          <a:p>
            <a:fld id="{9D0EE99E-1AE1-479B-B08A-844F07D8A5D7}" type="datetime1">
              <a:rPr lang="en-US" smtClean="0"/>
              <a:t>5/18/2023</a:t>
            </a:fld>
            <a:endParaRPr lang="en-US"/>
          </a:p>
        </p:txBody>
      </p:sp>
      <p:sp>
        <p:nvSpPr>
          <p:cNvPr id="5" name="Footer Placeholder 4">
            <a:extLst>
              <a:ext uri="{FF2B5EF4-FFF2-40B4-BE49-F238E27FC236}">
                <a16:creationId xmlns:a16="http://schemas.microsoft.com/office/drawing/2014/main" id="{1791A903-0A7F-C540-A585-B2F7132F9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2895C-A15A-22EB-6F2E-B9EA20BDC059}"/>
              </a:ext>
            </a:extLst>
          </p:cNvPr>
          <p:cNvSpPr>
            <a:spLocks noGrp="1"/>
          </p:cNvSpPr>
          <p:nvPr>
            <p:ph type="sldNum" sz="quarter" idx="12"/>
          </p:nvPr>
        </p:nvSpPr>
        <p:spPr/>
        <p:txBody>
          <a:bodyPr/>
          <a:lstStyle/>
          <a:p>
            <a:fld id="{1D36BD2D-7CE9-4F20-8064-E77C20EF817F}" type="slidenum">
              <a:rPr lang="en-US" smtClean="0"/>
              <a:t>‹#›</a:t>
            </a:fld>
            <a:endParaRPr lang="en-US"/>
          </a:p>
        </p:txBody>
      </p:sp>
    </p:spTree>
    <p:extLst>
      <p:ext uri="{BB962C8B-B14F-4D97-AF65-F5344CB8AC3E}">
        <p14:creationId xmlns:p14="http://schemas.microsoft.com/office/powerpoint/2010/main" val="213943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02F0C5-A27D-5FBF-14CF-392B4BCDB6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59B1F4-4FF6-778D-EA05-9AD1157511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8BAF4-9D06-64D3-2C5B-712E0A72EC62}"/>
              </a:ext>
            </a:extLst>
          </p:cNvPr>
          <p:cNvSpPr>
            <a:spLocks noGrp="1"/>
          </p:cNvSpPr>
          <p:nvPr>
            <p:ph type="dt" sz="half" idx="10"/>
          </p:nvPr>
        </p:nvSpPr>
        <p:spPr/>
        <p:txBody>
          <a:bodyPr/>
          <a:lstStyle/>
          <a:p>
            <a:fld id="{AE849B6C-C749-4EB7-B178-BF7EAB3B22F9}" type="datetime1">
              <a:rPr lang="en-US" smtClean="0"/>
              <a:t>5/18/2023</a:t>
            </a:fld>
            <a:endParaRPr lang="en-US"/>
          </a:p>
        </p:txBody>
      </p:sp>
      <p:sp>
        <p:nvSpPr>
          <p:cNvPr id="5" name="Footer Placeholder 4">
            <a:extLst>
              <a:ext uri="{FF2B5EF4-FFF2-40B4-BE49-F238E27FC236}">
                <a16:creationId xmlns:a16="http://schemas.microsoft.com/office/drawing/2014/main" id="{F2FAFA20-8DCD-10C0-69D0-61CE56B39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61875-B6F0-6562-6AF5-391E11038863}"/>
              </a:ext>
            </a:extLst>
          </p:cNvPr>
          <p:cNvSpPr>
            <a:spLocks noGrp="1"/>
          </p:cNvSpPr>
          <p:nvPr>
            <p:ph type="sldNum" sz="quarter" idx="12"/>
          </p:nvPr>
        </p:nvSpPr>
        <p:spPr/>
        <p:txBody>
          <a:bodyPr/>
          <a:lstStyle/>
          <a:p>
            <a:fld id="{1D36BD2D-7CE9-4F20-8064-E77C20EF817F}" type="slidenum">
              <a:rPr lang="en-US" smtClean="0"/>
              <a:t>‹#›</a:t>
            </a:fld>
            <a:endParaRPr lang="en-US"/>
          </a:p>
        </p:txBody>
      </p:sp>
    </p:spTree>
    <p:extLst>
      <p:ext uri="{BB962C8B-B14F-4D97-AF65-F5344CB8AC3E}">
        <p14:creationId xmlns:p14="http://schemas.microsoft.com/office/powerpoint/2010/main" val="1435772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3080467"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957067"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080467" y="2478500"/>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8310733"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6248533"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8367733" y="2478504"/>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3080467" y="3825036"/>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957067"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3080467"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8367533" y="3825033"/>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6248533"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9333">
                <a:solidFill>
                  <a:srgbClr val="4A8CFF"/>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8367733"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4"/>
          <p:cNvSpPr/>
          <p:nvPr/>
        </p:nvSpPr>
        <p:spPr>
          <a:xfrm>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9024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B43A-9F2C-2162-E1E4-93F35A97DD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7373E-6008-6538-C977-0E8E7897BA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11815-1061-66B9-B57F-4C599271E09B}"/>
              </a:ext>
            </a:extLst>
          </p:cNvPr>
          <p:cNvSpPr>
            <a:spLocks noGrp="1"/>
          </p:cNvSpPr>
          <p:nvPr>
            <p:ph type="dt" sz="half" idx="10"/>
          </p:nvPr>
        </p:nvSpPr>
        <p:spPr/>
        <p:txBody>
          <a:bodyPr/>
          <a:lstStyle/>
          <a:p>
            <a:fld id="{3C54327F-4A4B-44AE-AD2F-FFF7F45F635B}" type="datetime1">
              <a:rPr lang="en-US" smtClean="0"/>
              <a:t>5/18/2023</a:t>
            </a:fld>
            <a:endParaRPr lang="en-US"/>
          </a:p>
        </p:txBody>
      </p:sp>
      <p:sp>
        <p:nvSpPr>
          <p:cNvPr id="5" name="Footer Placeholder 4">
            <a:extLst>
              <a:ext uri="{FF2B5EF4-FFF2-40B4-BE49-F238E27FC236}">
                <a16:creationId xmlns:a16="http://schemas.microsoft.com/office/drawing/2014/main" id="{16AB6F15-6475-7453-0DAB-2A95B980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C28EB-D6C7-538F-ACD9-3D18C208BE77}"/>
              </a:ext>
            </a:extLst>
          </p:cNvPr>
          <p:cNvSpPr>
            <a:spLocks noGrp="1"/>
          </p:cNvSpPr>
          <p:nvPr>
            <p:ph type="sldNum" sz="quarter" idx="12"/>
          </p:nvPr>
        </p:nvSpPr>
        <p:spPr/>
        <p:txBody>
          <a:bodyPr/>
          <a:lstStyle/>
          <a:p>
            <a:fld id="{1D36BD2D-7CE9-4F20-8064-E77C20EF817F}" type="slidenum">
              <a:rPr lang="en-US" smtClean="0"/>
              <a:t>‹#›</a:t>
            </a:fld>
            <a:endParaRPr lang="en-US"/>
          </a:p>
        </p:txBody>
      </p:sp>
    </p:spTree>
    <p:extLst>
      <p:ext uri="{BB962C8B-B14F-4D97-AF65-F5344CB8AC3E}">
        <p14:creationId xmlns:p14="http://schemas.microsoft.com/office/powerpoint/2010/main" val="116216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783F-ABBE-8769-BBDF-A6E19270A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9DC764-B239-C178-ECCC-4466E8413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EF803-2614-E9E8-0A39-85221FA0CD77}"/>
              </a:ext>
            </a:extLst>
          </p:cNvPr>
          <p:cNvSpPr>
            <a:spLocks noGrp="1"/>
          </p:cNvSpPr>
          <p:nvPr>
            <p:ph type="dt" sz="half" idx="10"/>
          </p:nvPr>
        </p:nvSpPr>
        <p:spPr/>
        <p:txBody>
          <a:bodyPr/>
          <a:lstStyle/>
          <a:p>
            <a:fld id="{251990AF-19B0-4646-985D-8497F263CE80}" type="datetime1">
              <a:rPr lang="en-US" smtClean="0"/>
              <a:t>5/18/2023</a:t>
            </a:fld>
            <a:endParaRPr lang="en-US"/>
          </a:p>
        </p:txBody>
      </p:sp>
      <p:sp>
        <p:nvSpPr>
          <p:cNvPr id="5" name="Footer Placeholder 4">
            <a:extLst>
              <a:ext uri="{FF2B5EF4-FFF2-40B4-BE49-F238E27FC236}">
                <a16:creationId xmlns:a16="http://schemas.microsoft.com/office/drawing/2014/main" id="{E954836E-5EE7-0E2B-372D-775EA1EF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E3E21-BB3A-F703-DCDF-72704703470B}"/>
              </a:ext>
            </a:extLst>
          </p:cNvPr>
          <p:cNvSpPr>
            <a:spLocks noGrp="1"/>
          </p:cNvSpPr>
          <p:nvPr>
            <p:ph type="sldNum" sz="quarter" idx="12"/>
          </p:nvPr>
        </p:nvSpPr>
        <p:spPr/>
        <p:txBody>
          <a:bodyPr/>
          <a:lstStyle/>
          <a:p>
            <a:fld id="{1D36BD2D-7CE9-4F20-8064-E77C20EF817F}" type="slidenum">
              <a:rPr lang="en-US" smtClean="0"/>
              <a:t>‹#›</a:t>
            </a:fld>
            <a:endParaRPr lang="en-US"/>
          </a:p>
        </p:txBody>
      </p:sp>
    </p:spTree>
    <p:extLst>
      <p:ext uri="{BB962C8B-B14F-4D97-AF65-F5344CB8AC3E}">
        <p14:creationId xmlns:p14="http://schemas.microsoft.com/office/powerpoint/2010/main" val="138321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7A63-9BD3-D24A-FE6C-9BADD4EE50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7BD3F0-BDB7-D710-3373-ACB4657232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F9B368-AEAB-53E5-2C77-F6A6D747F7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5F195B-6AE9-49F0-2316-15E2C8B2BD92}"/>
              </a:ext>
            </a:extLst>
          </p:cNvPr>
          <p:cNvSpPr>
            <a:spLocks noGrp="1"/>
          </p:cNvSpPr>
          <p:nvPr>
            <p:ph type="dt" sz="half" idx="10"/>
          </p:nvPr>
        </p:nvSpPr>
        <p:spPr/>
        <p:txBody>
          <a:bodyPr/>
          <a:lstStyle/>
          <a:p>
            <a:fld id="{6B0332A0-5CBF-41D5-BD0B-71D09E83A791}" type="datetime1">
              <a:rPr lang="en-US" smtClean="0"/>
              <a:t>5/18/2023</a:t>
            </a:fld>
            <a:endParaRPr lang="en-US"/>
          </a:p>
        </p:txBody>
      </p:sp>
      <p:sp>
        <p:nvSpPr>
          <p:cNvPr id="6" name="Footer Placeholder 5">
            <a:extLst>
              <a:ext uri="{FF2B5EF4-FFF2-40B4-BE49-F238E27FC236}">
                <a16:creationId xmlns:a16="http://schemas.microsoft.com/office/drawing/2014/main" id="{2F5505BD-CC95-6631-FEDA-D059B65778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275A8-A18F-84DD-2FF4-C484CEA5756B}"/>
              </a:ext>
            </a:extLst>
          </p:cNvPr>
          <p:cNvSpPr>
            <a:spLocks noGrp="1"/>
          </p:cNvSpPr>
          <p:nvPr>
            <p:ph type="sldNum" sz="quarter" idx="12"/>
          </p:nvPr>
        </p:nvSpPr>
        <p:spPr/>
        <p:txBody>
          <a:bodyPr/>
          <a:lstStyle/>
          <a:p>
            <a:fld id="{1D36BD2D-7CE9-4F20-8064-E77C20EF817F}" type="slidenum">
              <a:rPr lang="en-US" smtClean="0"/>
              <a:t>‹#›</a:t>
            </a:fld>
            <a:endParaRPr lang="en-US"/>
          </a:p>
        </p:txBody>
      </p:sp>
    </p:spTree>
    <p:extLst>
      <p:ext uri="{BB962C8B-B14F-4D97-AF65-F5344CB8AC3E}">
        <p14:creationId xmlns:p14="http://schemas.microsoft.com/office/powerpoint/2010/main" val="424347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F6BE-8791-F0C3-12CE-83DDA7B437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4DF05-BFDE-9053-C612-7FEA7F73F9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4ADF1-3932-9DC1-E161-1AE8BAD8A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7FCF25-106B-6FCE-3374-68FDC76FF1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774080-A432-2BC3-FFEA-5C774E26D5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5903B9-7BB8-39F1-7D40-A784A0F026D2}"/>
              </a:ext>
            </a:extLst>
          </p:cNvPr>
          <p:cNvSpPr>
            <a:spLocks noGrp="1"/>
          </p:cNvSpPr>
          <p:nvPr>
            <p:ph type="dt" sz="half" idx="10"/>
          </p:nvPr>
        </p:nvSpPr>
        <p:spPr/>
        <p:txBody>
          <a:bodyPr/>
          <a:lstStyle/>
          <a:p>
            <a:fld id="{0521A04D-AF63-4E73-AD49-1C74F48C1E0A}" type="datetime1">
              <a:rPr lang="en-US" smtClean="0"/>
              <a:t>5/18/2023</a:t>
            </a:fld>
            <a:endParaRPr lang="en-US"/>
          </a:p>
        </p:txBody>
      </p:sp>
      <p:sp>
        <p:nvSpPr>
          <p:cNvPr id="8" name="Footer Placeholder 7">
            <a:extLst>
              <a:ext uri="{FF2B5EF4-FFF2-40B4-BE49-F238E27FC236}">
                <a16:creationId xmlns:a16="http://schemas.microsoft.com/office/drawing/2014/main" id="{B5484BD7-B4D1-F03B-7FFE-CACA180BF6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F3688C-36FE-B473-F01C-2BFDD51539DD}"/>
              </a:ext>
            </a:extLst>
          </p:cNvPr>
          <p:cNvSpPr>
            <a:spLocks noGrp="1"/>
          </p:cNvSpPr>
          <p:nvPr>
            <p:ph type="sldNum" sz="quarter" idx="12"/>
          </p:nvPr>
        </p:nvSpPr>
        <p:spPr/>
        <p:txBody>
          <a:bodyPr/>
          <a:lstStyle/>
          <a:p>
            <a:fld id="{1D36BD2D-7CE9-4F20-8064-E77C20EF817F}" type="slidenum">
              <a:rPr lang="en-US" smtClean="0"/>
              <a:t>‹#›</a:t>
            </a:fld>
            <a:endParaRPr lang="en-US"/>
          </a:p>
        </p:txBody>
      </p:sp>
    </p:spTree>
    <p:extLst>
      <p:ext uri="{BB962C8B-B14F-4D97-AF65-F5344CB8AC3E}">
        <p14:creationId xmlns:p14="http://schemas.microsoft.com/office/powerpoint/2010/main" val="350759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9F1E-7186-B3A2-FDD7-2D3FD244DB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86A050-A370-00DC-43B4-D0BF0FC26D38}"/>
              </a:ext>
            </a:extLst>
          </p:cNvPr>
          <p:cNvSpPr>
            <a:spLocks noGrp="1"/>
          </p:cNvSpPr>
          <p:nvPr>
            <p:ph type="dt" sz="half" idx="10"/>
          </p:nvPr>
        </p:nvSpPr>
        <p:spPr/>
        <p:txBody>
          <a:bodyPr/>
          <a:lstStyle/>
          <a:p>
            <a:fld id="{C59FB68C-5E28-4050-8918-65736364CA5D}" type="datetime1">
              <a:rPr lang="en-US" smtClean="0"/>
              <a:t>5/18/2023</a:t>
            </a:fld>
            <a:endParaRPr lang="en-US"/>
          </a:p>
        </p:txBody>
      </p:sp>
      <p:sp>
        <p:nvSpPr>
          <p:cNvPr id="4" name="Footer Placeholder 3">
            <a:extLst>
              <a:ext uri="{FF2B5EF4-FFF2-40B4-BE49-F238E27FC236}">
                <a16:creationId xmlns:a16="http://schemas.microsoft.com/office/drawing/2014/main" id="{06DD64C5-9F6E-E05F-A4C4-4906490838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3A192-779A-C49B-E404-B41D2D5CB75C}"/>
              </a:ext>
            </a:extLst>
          </p:cNvPr>
          <p:cNvSpPr>
            <a:spLocks noGrp="1"/>
          </p:cNvSpPr>
          <p:nvPr>
            <p:ph type="sldNum" sz="quarter" idx="12"/>
          </p:nvPr>
        </p:nvSpPr>
        <p:spPr/>
        <p:txBody>
          <a:bodyPr/>
          <a:lstStyle/>
          <a:p>
            <a:fld id="{1D36BD2D-7CE9-4F20-8064-E77C20EF817F}" type="slidenum">
              <a:rPr lang="en-US" smtClean="0"/>
              <a:t>‹#›</a:t>
            </a:fld>
            <a:endParaRPr lang="en-US"/>
          </a:p>
        </p:txBody>
      </p:sp>
    </p:spTree>
    <p:extLst>
      <p:ext uri="{BB962C8B-B14F-4D97-AF65-F5344CB8AC3E}">
        <p14:creationId xmlns:p14="http://schemas.microsoft.com/office/powerpoint/2010/main" val="352978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96DA59-0747-0FF0-50EC-8B633479DDD4}"/>
              </a:ext>
            </a:extLst>
          </p:cNvPr>
          <p:cNvSpPr>
            <a:spLocks noGrp="1"/>
          </p:cNvSpPr>
          <p:nvPr>
            <p:ph type="dt" sz="half" idx="10"/>
          </p:nvPr>
        </p:nvSpPr>
        <p:spPr/>
        <p:txBody>
          <a:bodyPr/>
          <a:lstStyle/>
          <a:p>
            <a:fld id="{285E0C34-21F0-48AF-9ED0-0E025BD26F65}" type="datetime1">
              <a:rPr lang="en-US" smtClean="0"/>
              <a:t>5/18/2023</a:t>
            </a:fld>
            <a:endParaRPr lang="en-US"/>
          </a:p>
        </p:txBody>
      </p:sp>
      <p:sp>
        <p:nvSpPr>
          <p:cNvPr id="3" name="Footer Placeholder 2">
            <a:extLst>
              <a:ext uri="{FF2B5EF4-FFF2-40B4-BE49-F238E27FC236}">
                <a16:creationId xmlns:a16="http://schemas.microsoft.com/office/drawing/2014/main" id="{A47CFA9A-B2AD-E8A5-C99C-2BE45D73C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E8BDA4-D2CD-BBBB-0898-F1A32892341E}"/>
              </a:ext>
            </a:extLst>
          </p:cNvPr>
          <p:cNvSpPr>
            <a:spLocks noGrp="1"/>
          </p:cNvSpPr>
          <p:nvPr>
            <p:ph type="sldNum" sz="quarter" idx="12"/>
          </p:nvPr>
        </p:nvSpPr>
        <p:spPr/>
        <p:txBody>
          <a:bodyPr/>
          <a:lstStyle/>
          <a:p>
            <a:fld id="{1D36BD2D-7CE9-4F20-8064-E77C20EF817F}" type="slidenum">
              <a:rPr lang="en-US" smtClean="0"/>
              <a:t>‹#›</a:t>
            </a:fld>
            <a:endParaRPr lang="en-US"/>
          </a:p>
        </p:txBody>
      </p:sp>
    </p:spTree>
    <p:extLst>
      <p:ext uri="{BB962C8B-B14F-4D97-AF65-F5344CB8AC3E}">
        <p14:creationId xmlns:p14="http://schemas.microsoft.com/office/powerpoint/2010/main" val="309808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A315-D87C-89E5-9820-F8795ACA3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F6414E-3EFB-BF01-4303-0281D0C238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1B91B8-F189-1841-95A1-4E7B0B248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AE52C-E06B-7BAF-1A7D-06AE89AA451D}"/>
              </a:ext>
            </a:extLst>
          </p:cNvPr>
          <p:cNvSpPr>
            <a:spLocks noGrp="1"/>
          </p:cNvSpPr>
          <p:nvPr>
            <p:ph type="dt" sz="half" idx="10"/>
          </p:nvPr>
        </p:nvSpPr>
        <p:spPr/>
        <p:txBody>
          <a:bodyPr/>
          <a:lstStyle/>
          <a:p>
            <a:fld id="{A2532009-0D6F-440E-8854-7767CD602655}" type="datetime1">
              <a:rPr lang="en-US" smtClean="0"/>
              <a:t>5/18/2023</a:t>
            </a:fld>
            <a:endParaRPr lang="en-US"/>
          </a:p>
        </p:txBody>
      </p:sp>
      <p:sp>
        <p:nvSpPr>
          <p:cNvPr id="6" name="Footer Placeholder 5">
            <a:extLst>
              <a:ext uri="{FF2B5EF4-FFF2-40B4-BE49-F238E27FC236}">
                <a16:creationId xmlns:a16="http://schemas.microsoft.com/office/drawing/2014/main" id="{203F786F-C43D-06CD-32A2-D446E4889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CC430-973E-488F-C719-8DA9847DF696}"/>
              </a:ext>
            </a:extLst>
          </p:cNvPr>
          <p:cNvSpPr>
            <a:spLocks noGrp="1"/>
          </p:cNvSpPr>
          <p:nvPr>
            <p:ph type="sldNum" sz="quarter" idx="12"/>
          </p:nvPr>
        </p:nvSpPr>
        <p:spPr/>
        <p:txBody>
          <a:bodyPr/>
          <a:lstStyle/>
          <a:p>
            <a:fld id="{1D36BD2D-7CE9-4F20-8064-E77C20EF817F}" type="slidenum">
              <a:rPr lang="en-US" smtClean="0"/>
              <a:t>‹#›</a:t>
            </a:fld>
            <a:endParaRPr lang="en-US"/>
          </a:p>
        </p:txBody>
      </p:sp>
    </p:spTree>
    <p:extLst>
      <p:ext uri="{BB962C8B-B14F-4D97-AF65-F5344CB8AC3E}">
        <p14:creationId xmlns:p14="http://schemas.microsoft.com/office/powerpoint/2010/main" val="214848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A6A7-425B-A955-7B75-8E46869FF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564ECC-F5DB-2662-DDED-9B4373CA4D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C9A88F-EABC-42F7-8FF7-F7BE4CA79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55FE2-B827-2BC2-BD70-C01426B5CC55}"/>
              </a:ext>
            </a:extLst>
          </p:cNvPr>
          <p:cNvSpPr>
            <a:spLocks noGrp="1"/>
          </p:cNvSpPr>
          <p:nvPr>
            <p:ph type="dt" sz="half" idx="10"/>
          </p:nvPr>
        </p:nvSpPr>
        <p:spPr/>
        <p:txBody>
          <a:bodyPr/>
          <a:lstStyle/>
          <a:p>
            <a:fld id="{A1A988C9-E5B6-4617-AAAB-726AC474D0C4}" type="datetime1">
              <a:rPr lang="en-US" smtClean="0"/>
              <a:t>5/18/2023</a:t>
            </a:fld>
            <a:endParaRPr lang="en-US"/>
          </a:p>
        </p:txBody>
      </p:sp>
      <p:sp>
        <p:nvSpPr>
          <p:cNvPr id="6" name="Footer Placeholder 5">
            <a:extLst>
              <a:ext uri="{FF2B5EF4-FFF2-40B4-BE49-F238E27FC236}">
                <a16:creationId xmlns:a16="http://schemas.microsoft.com/office/drawing/2014/main" id="{F017C983-4F98-4079-6CE5-9745BC302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E1F43-AAC5-5DC7-4A5E-4CE7E1EA0BCF}"/>
              </a:ext>
            </a:extLst>
          </p:cNvPr>
          <p:cNvSpPr>
            <a:spLocks noGrp="1"/>
          </p:cNvSpPr>
          <p:nvPr>
            <p:ph type="sldNum" sz="quarter" idx="12"/>
          </p:nvPr>
        </p:nvSpPr>
        <p:spPr/>
        <p:txBody>
          <a:bodyPr/>
          <a:lstStyle/>
          <a:p>
            <a:fld id="{1D36BD2D-7CE9-4F20-8064-E77C20EF817F}" type="slidenum">
              <a:rPr lang="en-US" smtClean="0"/>
              <a:t>‹#›</a:t>
            </a:fld>
            <a:endParaRPr lang="en-US"/>
          </a:p>
        </p:txBody>
      </p:sp>
    </p:spTree>
    <p:extLst>
      <p:ext uri="{BB962C8B-B14F-4D97-AF65-F5344CB8AC3E}">
        <p14:creationId xmlns:p14="http://schemas.microsoft.com/office/powerpoint/2010/main" val="409337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DE623-3D60-E816-EEC3-B05E11F44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9C56FF-012D-F61E-B3AB-49DAAF13E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D5964-549C-4F23-C119-676EFC675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37614-D649-425E-9A9E-B867698275B4}" type="datetime1">
              <a:rPr lang="en-US" smtClean="0"/>
              <a:t>5/18/2023</a:t>
            </a:fld>
            <a:endParaRPr lang="en-US"/>
          </a:p>
        </p:txBody>
      </p:sp>
      <p:sp>
        <p:nvSpPr>
          <p:cNvPr id="5" name="Footer Placeholder 4">
            <a:extLst>
              <a:ext uri="{FF2B5EF4-FFF2-40B4-BE49-F238E27FC236}">
                <a16:creationId xmlns:a16="http://schemas.microsoft.com/office/drawing/2014/main" id="{D2BE3CE2-2A31-92AB-D261-BCEFDC65C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5289A-312D-6830-637F-664050FC0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6BD2D-7CE9-4F20-8064-E77C20EF817F}" type="slidenum">
              <a:rPr lang="en-US" smtClean="0"/>
              <a:t>‹#›</a:t>
            </a:fld>
            <a:endParaRPr lang="en-US"/>
          </a:p>
        </p:txBody>
      </p:sp>
    </p:spTree>
    <p:extLst>
      <p:ext uri="{BB962C8B-B14F-4D97-AF65-F5344CB8AC3E}">
        <p14:creationId xmlns:p14="http://schemas.microsoft.com/office/powerpoint/2010/main" val="3997441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hyperlink" Target="https://colab.research.google.com/" TargetMode="Externa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s://towardsdatascience.com/l1-and-l2-regularization-methods-ce25e7fc831c"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neptune.ai/blog/fighting-overfitting-with-l1-or-l2-regularization#:~:text=L1%20regularization%20is%20more%20robust,the%20cost%20only%20increases%20linearly." TargetMode="External"/><Relationship Id="rId5" Type="http://schemas.openxmlformats.org/officeDocument/2006/relationships/hyperlink" Target="http://neuralnetworksanddeeplearning.com/chap5.html" TargetMode="External"/><Relationship Id="rId4" Type="http://schemas.openxmlformats.org/officeDocument/2006/relationships/hyperlink" Target="https://towardsdatascience.com/building-our-first-neural-network-in-keras-bdc8abbc17f5"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hyperlink" Target="https://colab.research.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F404C32-6315-A179-F788-14A939EA4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0144"/>
            <a:ext cx="12192000" cy="8132063"/>
          </a:xfrm>
        </p:spPr>
      </p:pic>
      <p:pic>
        <p:nvPicPr>
          <p:cNvPr id="5" name="Picture 4">
            <a:extLst>
              <a:ext uri="{FF2B5EF4-FFF2-40B4-BE49-F238E27FC236}">
                <a16:creationId xmlns:a16="http://schemas.microsoft.com/office/drawing/2014/main" id="{94BE609E-6EEA-BF77-D717-97296DC67831}"/>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928535" y="379556"/>
            <a:ext cx="2970752" cy="646331"/>
          </a:xfrm>
          <a:prstGeom prst="rect">
            <a:avLst/>
          </a:prstGeom>
        </p:spPr>
      </p:pic>
      <p:sp>
        <p:nvSpPr>
          <p:cNvPr id="9" name="TextBox 8">
            <a:extLst>
              <a:ext uri="{FF2B5EF4-FFF2-40B4-BE49-F238E27FC236}">
                <a16:creationId xmlns:a16="http://schemas.microsoft.com/office/drawing/2014/main" id="{0318AF98-D83A-A318-31FE-D28B8F48DC25}"/>
              </a:ext>
            </a:extLst>
          </p:cNvPr>
          <p:cNvSpPr txBox="1"/>
          <p:nvPr/>
        </p:nvSpPr>
        <p:spPr>
          <a:xfrm>
            <a:off x="8507002" y="3244334"/>
            <a:ext cx="3275744" cy="923330"/>
          </a:xfrm>
          <a:prstGeom prst="rect">
            <a:avLst/>
          </a:prstGeom>
          <a:noFill/>
        </p:spPr>
        <p:txBody>
          <a:bodyPr wrap="square">
            <a:spAutoFit/>
          </a:bodyPr>
          <a:lstStyle/>
          <a:p>
            <a:r>
              <a:rPr lang="es-ES" dirty="0">
                <a:solidFill>
                  <a:schemeClr val="bg1"/>
                </a:solidFill>
              </a:rPr>
              <a:t>ANALISI DI MERCATO 2022-2023</a:t>
            </a:r>
          </a:p>
          <a:p>
            <a:r>
              <a:rPr lang="es-ES" dirty="0">
                <a:solidFill>
                  <a:schemeClr val="bg1"/>
                </a:solidFill>
              </a:rPr>
              <a:t>SIAFA 19/05/2023</a:t>
            </a:r>
          </a:p>
          <a:p>
            <a:endParaRPr lang="es-ES" dirty="0">
              <a:solidFill>
                <a:schemeClr val="bg1"/>
              </a:solidFill>
            </a:endParaRPr>
          </a:p>
        </p:txBody>
      </p:sp>
      <p:sp>
        <p:nvSpPr>
          <p:cNvPr id="11" name="TextBox 10">
            <a:extLst>
              <a:ext uri="{FF2B5EF4-FFF2-40B4-BE49-F238E27FC236}">
                <a16:creationId xmlns:a16="http://schemas.microsoft.com/office/drawing/2014/main" id="{CD5139BF-6592-A398-A989-0C82DBA06C74}"/>
              </a:ext>
            </a:extLst>
          </p:cNvPr>
          <p:cNvSpPr txBox="1"/>
          <p:nvPr/>
        </p:nvSpPr>
        <p:spPr>
          <a:xfrm>
            <a:off x="5565487" y="5773136"/>
            <a:ext cx="6339793" cy="861774"/>
          </a:xfrm>
          <a:prstGeom prst="rect">
            <a:avLst/>
          </a:prstGeom>
          <a:noFill/>
        </p:spPr>
        <p:txBody>
          <a:bodyPr wrap="square">
            <a:spAutoFit/>
          </a:bodyPr>
          <a:lstStyle/>
          <a:p>
            <a:pPr algn="r"/>
            <a:r>
              <a:rPr lang="it-IT" sz="2400" dirty="0">
                <a:solidFill>
                  <a:srgbClr val="07A8FB"/>
                </a:solidFill>
              </a:rPr>
              <a:t>Serena Alderisi </a:t>
            </a:r>
          </a:p>
          <a:p>
            <a:pPr algn="r"/>
            <a:r>
              <a:rPr lang="it-IT" sz="2400" dirty="0">
                <a:solidFill>
                  <a:srgbClr val="07A8FB"/>
                </a:solidFill>
              </a:rPr>
              <a:t>M.Sc. Data Scientist</a:t>
            </a:r>
            <a:endParaRPr lang="en-US" sz="2400" dirty="0">
              <a:solidFill>
                <a:srgbClr val="07A8FB"/>
              </a:solidFill>
            </a:endParaRPr>
          </a:p>
        </p:txBody>
      </p:sp>
      <p:sp>
        <p:nvSpPr>
          <p:cNvPr id="2" name="Slide Number Placeholder 1">
            <a:extLst>
              <a:ext uri="{FF2B5EF4-FFF2-40B4-BE49-F238E27FC236}">
                <a16:creationId xmlns:a16="http://schemas.microsoft.com/office/drawing/2014/main" id="{EF4C2519-3ACA-037D-E415-F9018A0A7CD1}"/>
              </a:ext>
            </a:extLst>
          </p:cNvPr>
          <p:cNvSpPr>
            <a:spLocks noGrp="1"/>
          </p:cNvSpPr>
          <p:nvPr>
            <p:ph type="sldNum" sz="quarter" idx="12"/>
          </p:nvPr>
        </p:nvSpPr>
        <p:spPr/>
        <p:txBody>
          <a:bodyPr/>
          <a:lstStyle/>
          <a:p>
            <a:fld id="{863887D3-EABE-46C7-BEBB-4CA6FCD66106}" type="slidenum">
              <a:rPr lang="en-US" smtClean="0"/>
              <a:t>1</a:t>
            </a:fld>
            <a:endParaRPr lang="en-US"/>
          </a:p>
        </p:txBody>
      </p:sp>
    </p:spTree>
    <p:extLst>
      <p:ext uri="{BB962C8B-B14F-4D97-AF65-F5344CB8AC3E}">
        <p14:creationId xmlns:p14="http://schemas.microsoft.com/office/powerpoint/2010/main" val="31410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F1A89B-4F4C-75E1-D6D5-6EA12F12EDFF}"/>
              </a:ext>
            </a:extLst>
          </p:cNvPr>
          <p:cNvSpPr>
            <a:spLocks noGrp="1"/>
          </p:cNvSpPr>
          <p:nvPr>
            <p:ph type="sldNum" sz="quarter" idx="12"/>
          </p:nvPr>
        </p:nvSpPr>
        <p:spPr/>
        <p:txBody>
          <a:bodyPr/>
          <a:lstStyle/>
          <a:p>
            <a:fld id="{1D36BD2D-7CE9-4F20-8064-E77C20EF817F}" type="slidenum">
              <a:rPr lang="en-US" smtClean="0"/>
              <a:t>10</a:t>
            </a:fld>
            <a:endParaRPr lang="en-US"/>
          </a:p>
        </p:txBody>
      </p:sp>
      <p:sp>
        <p:nvSpPr>
          <p:cNvPr id="3" name="TextBox 2">
            <a:extLst>
              <a:ext uri="{FF2B5EF4-FFF2-40B4-BE49-F238E27FC236}">
                <a16:creationId xmlns:a16="http://schemas.microsoft.com/office/drawing/2014/main" id="{2F3A16B4-A601-9AC2-05A3-0163CC1C0283}"/>
              </a:ext>
            </a:extLst>
          </p:cNvPr>
          <p:cNvSpPr txBox="1"/>
          <p:nvPr/>
        </p:nvSpPr>
        <p:spPr>
          <a:xfrm>
            <a:off x="455123" y="163798"/>
            <a:ext cx="7178576" cy="769441"/>
          </a:xfrm>
          <a:prstGeom prst="rect">
            <a:avLst/>
          </a:prstGeom>
          <a:noFill/>
        </p:spPr>
        <p:txBody>
          <a:bodyPr wrap="square">
            <a:spAutoFit/>
          </a:bodyPr>
          <a:lstStyle/>
          <a:p>
            <a:r>
              <a:rPr lang="es-ES" sz="4400" dirty="0" err="1">
                <a:solidFill>
                  <a:srgbClr val="4472C4"/>
                </a:solidFill>
                <a:latin typeface="Calibri Light" panose="020F0302020204030204"/>
                <a:ea typeface="+mj-ea"/>
                <a:cs typeface="+mj-cs"/>
              </a:rPr>
              <a:t>Hands</a:t>
            </a:r>
            <a:r>
              <a:rPr lang="es-ES" sz="4400" dirty="0">
                <a:solidFill>
                  <a:srgbClr val="4472C4"/>
                </a:solidFill>
                <a:latin typeface="Calibri Light" panose="020F0302020204030204"/>
                <a:ea typeface="+mj-ea"/>
                <a:cs typeface="+mj-cs"/>
              </a:rPr>
              <a:t> </a:t>
            </a:r>
            <a:r>
              <a:rPr lang="es-ES" sz="4400" dirty="0" err="1">
                <a:solidFill>
                  <a:srgbClr val="4472C4"/>
                </a:solidFill>
                <a:latin typeface="Calibri Light" panose="020F0302020204030204"/>
                <a:ea typeface="+mj-ea"/>
                <a:cs typeface="+mj-cs"/>
              </a:rPr>
              <a:t>on</a:t>
            </a:r>
            <a:r>
              <a:rPr lang="es-ES" sz="4400" dirty="0">
                <a:solidFill>
                  <a:srgbClr val="4472C4"/>
                </a:solidFill>
                <a:latin typeface="Calibri Light" panose="020F0302020204030204"/>
                <a:ea typeface="+mj-ea"/>
                <a:cs typeface="+mj-cs"/>
              </a:rPr>
              <a:t> pt.1 </a:t>
            </a:r>
            <a:r>
              <a:rPr lang="es-ES" sz="4400" dirty="0" err="1">
                <a:solidFill>
                  <a:srgbClr val="4472C4"/>
                </a:solidFill>
                <a:latin typeface="Calibri Light" panose="020F0302020204030204"/>
                <a:ea typeface="+mj-ea"/>
                <a:cs typeface="+mj-cs"/>
              </a:rPr>
              <a:t>results</a:t>
            </a:r>
            <a:endPar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endParaRPr>
          </a:p>
        </p:txBody>
      </p:sp>
      <p:pic>
        <p:nvPicPr>
          <p:cNvPr id="4" name="Picture 3">
            <a:extLst>
              <a:ext uri="{FF2B5EF4-FFF2-40B4-BE49-F238E27FC236}">
                <a16:creationId xmlns:a16="http://schemas.microsoft.com/office/drawing/2014/main" id="{B5366B69-D717-AB67-00D6-C51D8B4B8673}"/>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sp>
        <p:nvSpPr>
          <p:cNvPr id="6" name="TextBox 5">
            <a:extLst>
              <a:ext uri="{FF2B5EF4-FFF2-40B4-BE49-F238E27FC236}">
                <a16:creationId xmlns:a16="http://schemas.microsoft.com/office/drawing/2014/main" id="{8411EF49-D9E6-1A99-BBB3-EADE84135286}"/>
              </a:ext>
            </a:extLst>
          </p:cNvPr>
          <p:cNvSpPr txBox="1"/>
          <p:nvPr/>
        </p:nvSpPr>
        <p:spPr>
          <a:xfrm>
            <a:off x="572784" y="1027684"/>
            <a:ext cx="6097712" cy="400110"/>
          </a:xfrm>
          <a:prstGeom prst="rect">
            <a:avLst/>
          </a:prstGeom>
          <a:noFill/>
        </p:spPr>
        <p:txBody>
          <a:bodyPr wrap="square">
            <a:spAutoFit/>
          </a:bodyPr>
          <a:lstStyle/>
          <a:p>
            <a:r>
              <a:rPr lang="en-US" sz="2000" b="1" dirty="0">
                <a:solidFill>
                  <a:schemeClr val="accent1">
                    <a:lumMod val="75000"/>
                  </a:schemeClr>
                </a:solidFill>
              </a:rPr>
              <a:t>Deep ANN tanh results</a:t>
            </a:r>
          </a:p>
        </p:txBody>
      </p:sp>
      <p:sp>
        <p:nvSpPr>
          <p:cNvPr id="8" name="TextBox 7">
            <a:extLst>
              <a:ext uri="{FF2B5EF4-FFF2-40B4-BE49-F238E27FC236}">
                <a16:creationId xmlns:a16="http://schemas.microsoft.com/office/drawing/2014/main" id="{9D73BF3C-BA7F-7194-1B11-07D0AF4E3C70}"/>
              </a:ext>
            </a:extLst>
          </p:cNvPr>
          <p:cNvSpPr txBox="1"/>
          <p:nvPr/>
        </p:nvSpPr>
        <p:spPr>
          <a:xfrm>
            <a:off x="572784" y="1427794"/>
            <a:ext cx="6097712" cy="1754326"/>
          </a:xfrm>
          <a:prstGeom prst="rect">
            <a:avLst/>
          </a:prstGeom>
          <a:noFill/>
        </p:spPr>
        <p:txBody>
          <a:bodyPr wrap="square">
            <a:spAutoFit/>
          </a:bodyPr>
          <a:lstStyle/>
          <a:p>
            <a:r>
              <a:rPr lang="en-US" dirty="0"/>
              <a:t>Hyperparameters: </a:t>
            </a:r>
          </a:p>
          <a:p>
            <a:r>
              <a:rPr lang="en-US" dirty="0"/>
              <a:t>Stop condition: 600 epochs </a:t>
            </a:r>
          </a:p>
          <a:p>
            <a:r>
              <a:rPr lang="en-US" dirty="0"/>
              <a:t>Learning rate =0.1</a:t>
            </a:r>
          </a:p>
          <a:p>
            <a:r>
              <a:rPr lang="en-US" dirty="0"/>
              <a:t> Mini-batch size = 500 </a:t>
            </a:r>
          </a:p>
          <a:p>
            <a:r>
              <a:rPr lang="en-US" dirty="0"/>
              <a:t>Hidden layers = 10,000-10,000-10,000 </a:t>
            </a:r>
          </a:p>
          <a:p>
            <a:r>
              <a:rPr lang="en-US" dirty="0"/>
              <a:t>Activation functions: tanh - </a:t>
            </a:r>
            <a:r>
              <a:rPr lang="en-US" dirty="0" err="1"/>
              <a:t>softmax</a:t>
            </a:r>
            <a:endParaRPr lang="en-US" dirty="0"/>
          </a:p>
        </p:txBody>
      </p:sp>
      <p:pic>
        <p:nvPicPr>
          <p:cNvPr id="10" name="Picture 9">
            <a:extLst>
              <a:ext uri="{FF2B5EF4-FFF2-40B4-BE49-F238E27FC236}">
                <a16:creationId xmlns:a16="http://schemas.microsoft.com/office/drawing/2014/main" id="{E10F163A-F8F1-5A07-514D-820B59A761DE}"/>
              </a:ext>
            </a:extLst>
          </p:cNvPr>
          <p:cNvPicPr>
            <a:picLocks noChangeAspect="1"/>
          </p:cNvPicPr>
          <p:nvPr/>
        </p:nvPicPr>
        <p:blipFill rotWithShape="1">
          <a:blip r:embed="rId4"/>
          <a:srcRect t="1932"/>
          <a:stretch/>
        </p:blipFill>
        <p:spPr>
          <a:xfrm>
            <a:off x="4795658" y="1673793"/>
            <a:ext cx="7270176" cy="4528446"/>
          </a:xfrm>
          <a:prstGeom prst="rect">
            <a:avLst/>
          </a:prstGeom>
        </p:spPr>
      </p:pic>
      <p:pic>
        <p:nvPicPr>
          <p:cNvPr id="12" name="Picture 11">
            <a:extLst>
              <a:ext uri="{FF2B5EF4-FFF2-40B4-BE49-F238E27FC236}">
                <a16:creationId xmlns:a16="http://schemas.microsoft.com/office/drawing/2014/main" id="{37AE051A-17FB-010F-3D1C-BE235B106CB6}"/>
              </a:ext>
            </a:extLst>
          </p:cNvPr>
          <p:cNvPicPr>
            <a:picLocks noChangeAspect="1"/>
          </p:cNvPicPr>
          <p:nvPr/>
        </p:nvPicPr>
        <p:blipFill>
          <a:blip r:embed="rId5"/>
          <a:stretch>
            <a:fillRect/>
          </a:stretch>
        </p:blipFill>
        <p:spPr>
          <a:xfrm>
            <a:off x="572784" y="3318464"/>
            <a:ext cx="4308437" cy="3220448"/>
          </a:xfrm>
          <a:prstGeom prst="rect">
            <a:avLst/>
          </a:prstGeom>
        </p:spPr>
      </p:pic>
    </p:spTree>
    <p:extLst>
      <p:ext uri="{BB962C8B-B14F-4D97-AF65-F5344CB8AC3E}">
        <p14:creationId xmlns:p14="http://schemas.microsoft.com/office/powerpoint/2010/main" val="327909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8DAAC-6EE0-2551-6384-666B2C874457}"/>
              </a:ext>
            </a:extLst>
          </p:cNvPr>
          <p:cNvSpPr>
            <a:spLocks noGrp="1"/>
          </p:cNvSpPr>
          <p:nvPr>
            <p:ph type="sldNum" sz="quarter" idx="12"/>
          </p:nvPr>
        </p:nvSpPr>
        <p:spPr/>
        <p:txBody>
          <a:bodyPr/>
          <a:lstStyle/>
          <a:p>
            <a:fld id="{1D36BD2D-7CE9-4F20-8064-E77C20EF817F}" type="slidenum">
              <a:rPr lang="en-US" smtClean="0"/>
              <a:t>11</a:t>
            </a:fld>
            <a:endParaRPr lang="en-US"/>
          </a:p>
        </p:txBody>
      </p:sp>
      <p:pic>
        <p:nvPicPr>
          <p:cNvPr id="3" name="Picture 2">
            <a:extLst>
              <a:ext uri="{FF2B5EF4-FFF2-40B4-BE49-F238E27FC236}">
                <a16:creationId xmlns:a16="http://schemas.microsoft.com/office/drawing/2014/main" id="{BB0BF087-9ED4-F0C1-7693-D13EF81192C0}"/>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sp>
        <p:nvSpPr>
          <p:cNvPr id="4" name="TextBox 3">
            <a:extLst>
              <a:ext uri="{FF2B5EF4-FFF2-40B4-BE49-F238E27FC236}">
                <a16:creationId xmlns:a16="http://schemas.microsoft.com/office/drawing/2014/main" id="{FEF74DB7-A682-6559-E15A-6929B21A65C6}"/>
              </a:ext>
            </a:extLst>
          </p:cNvPr>
          <p:cNvSpPr txBox="1"/>
          <p:nvPr/>
        </p:nvSpPr>
        <p:spPr>
          <a:xfrm>
            <a:off x="455123" y="163798"/>
            <a:ext cx="7938864" cy="769441"/>
          </a:xfrm>
          <a:prstGeom prst="rect">
            <a:avLst/>
          </a:prstGeom>
          <a:noFill/>
        </p:spPr>
        <p:txBody>
          <a:bodyPr wrap="square">
            <a:spAutoFit/>
          </a:bodyPr>
          <a:lstStyle/>
          <a:p>
            <a:r>
              <a:rPr kumimoji="0" lang="es-ES" sz="4400" b="0" i="0" u="none" strike="noStrike" kern="1200" cap="none" spc="0" normalizeH="0" baseline="0" noProof="0" dirty="0" err="1">
                <a:ln>
                  <a:noFill/>
                </a:ln>
                <a:solidFill>
                  <a:srgbClr val="4472C4"/>
                </a:solidFill>
                <a:effectLst/>
                <a:uLnTx/>
                <a:uFillTx/>
                <a:latin typeface="Calibri Light" panose="020F0302020204030204"/>
                <a:ea typeface="+mj-ea"/>
                <a:cs typeface="+mj-cs"/>
              </a:rPr>
              <a:t>Saturation</a:t>
            </a:r>
            <a:r>
              <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rPr>
              <a:t> </a:t>
            </a:r>
          </a:p>
        </p:txBody>
      </p:sp>
      <p:sp>
        <p:nvSpPr>
          <p:cNvPr id="6" name="TextBox 5">
            <a:extLst>
              <a:ext uri="{FF2B5EF4-FFF2-40B4-BE49-F238E27FC236}">
                <a16:creationId xmlns:a16="http://schemas.microsoft.com/office/drawing/2014/main" id="{DA70E0D2-4AF8-FF8A-7901-0C4C72D4210A}"/>
              </a:ext>
            </a:extLst>
          </p:cNvPr>
          <p:cNvSpPr txBox="1"/>
          <p:nvPr/>
        </p:nvSpPr>
        <p:spPr>
          <a:xfrm>
            <a:off x="446699" y="3946614"/>
            <a:ext cx="9634100" cy="369332"/>
          </a:xfrm>
          <a:prstGeom prst="rect">
            <a:avLst/>
          </a:prstGeom>
          <a:noFill/>
        </p:spPr>
        <p:txBody>
          <a:bodyPr wrap="square">
            <a:spAutoFit/>
          </a:bodyPr>
          <a:lstStyle/>
          <a:p>
            <a:r>
              <a:rPr lang="en-US" b="1" dirty="0"/>
              <a:t>Vanishing gradients problem </a:t>
            </a:r>
            <a:r>
              <a:rPr lang="en-US" dirty="0"/>
              <a:t>appears in feedforward NN trained with BP.</a:t>
            </a:r>
          </a:p>
        </p:txBody>
      </p:sp>
      <p:sp>
        <p:nvSpPr>
          <p:cNvPr id="8" name="TextBox 7">
            <a:extLst>
              <a:ext uri="{FF2B5EF4-FFF2-40B4-BE49-F238E27FC236}">
                <a16:creationId xmlns:a16="http://schemas.microsoft.com/office/drawing/2014/main" id="{E4B5DC16-F302-060B-A37C-073A72810621}"/>
              </a:ext>
            </a:extLst>
          </p:cNvPr>
          <p:cNvSpPr txBox="1"/>
          <p:nvPr/>
        </p:nvSpPr>
        <p:spPr>
          <a:xfrm>
            <a:off x="446699" y="4893322"/>
            <a:ext cx="11298601" cy="1231106"/>
          </a:xfrm>
          <a:prstGeom prst="rect">
            <a:avLst/>
          </a:prstGeom>
          <a:noFill/>
        </p:spPr>
        <p:txBody>
          <a:bodyPr wrap="square">
            <a:spAutoFit/>
          </a:bodyPr>
          <a:lstStyle/>
          <a:p>
            <a:pPr algn="l"/>
            <a:r>
              <a:rPr lang="en-US" sz="2000" b="1" i="0" dirty="0">
                <a:solidFill>
                  <a:schemeClr val="accent1">
                    <a:lumMod val="75000"/>
                  </a:schemeClr>
                </a:solidFill>
                <a:effectLst/>
                <a:latin typeface="Söhne"/>
              </a:rPr>
              <a:t>Solution: </a:t>
            </a:r>
            <a:r>
              <a:rPr lang="en-US" sz="2000" b="1" i="0" dirty="0" err="1">
                <a:solidFill>
                  <a:schemeClr val="accent1">
                    <a:lumMod val="75000"/>
                  </a:schemeClr>
                </a:solidFill>
                <a:effectLst/>
                <a:latin typeface="Söhne"/>
              </a:rPr>
              <a:t>ReLU</a:t>
            </a:r>
            <a:r>
              <a:rPr lang="en-US" sz="2000" b="1" i="0" dirty="0">
                <a:solidFill>
                  <a:schemeClr val="accent1">
                    <a:lumMod val="75000"/>
                  </a:schemeClr>
                </a:solidFill>
                <a:effectLst/>
                <a:latin typeface="Söhne"/>
              </a:rPr>
              <a:t> and its variants.</a:t>
            </a:r>
          </a:p>
          <a:p>
            <a:pPr algn="l"/>
            <a:r>
              <a:rPr lang="en-US" b="0" i="0" dirty="0" err="1">
                <a:solidFill>
                  <a:srgbClr val="374151"/>
                </a:solidFill>
                <a:effectLst/>
                <a:latin typeface="Söhne"/>
              </a:rPr>
              <a:t>Relu</a:t>
            </a:r>
            <a:r>
              <a:rPr lang="en-US" b="0" i="0" dirty="0">
                <a:solidFill>
                  <a:srgbClr val="374151"/>
                </a:solidFill>
                <a:effectLst/>
                <a:latin typeface="Söhne"/>
              </a:rPr>
              <a:t> activation functions do not saturate for positive inputs, which means it does not suffer from the vanishing gradient problem. It allows the gradients to flow more freely during backpropagation, leading to faster convergence and better learning in deep neural networks.</a:t>
            </a:r>
          </a:p>
        </p:txBody>
      </p:sp>
      <p:sp>
        <p:nvSpPr>
          <p:cNvPr id="10" name="TextBox 9">
            <a:extLst>
              <a:ext uri="{FF2B5EF4-FFF2-40B4-BE49-F238E27FC236}">
                <a16:creationId xmlns:a16="http://schemas.microsoft.com/office/drawing/2014/main" id="{D5BD8B92-150A-F6C7-A402-3DE790E51783}"/>
              </a:ext>
            </a:extLst>
          </p:cNvPr>
          <p:cNvSpPr txBox="1"/>
          <p:nvPr/>
        </p:nvSpPr>
        <p:spPr>
          <a:xfrm>
            <a:off x="455123" y="1127632"/>
            <a:ext cx="10343017" cy="923330"/>
          </a:xfrm>
          <a:prstGeom prst="rect">
            <a:avLst/>
          </a:prstGeom>
          <a:noFill/>
        </p:spPr>
        <p:txBody>
          <a:bodyPr wrap="square">
            <a:spAutoFit/>
          </a:bodyPr>
          <a:lstStyle/>
          <a:p>
            <a:r>
              <a:rPr lang="en-US" b="0" i="0" dirty="0">
                <a:effectLst/>
                <a:latin typeface="Söhne"/>
              </a:rPr>
              <a:t>In summary, when an activation function saturates, it means that it </a:t>
            </a:r>
            <a:r>
              <a:rPr lang="en-US" b="1" i="0" dirty="0">
                <a:effectLst/>
                <a:latin typeface="Söhne"/>
              </a:rPr>
              <a:t>reaches extreme output values and becomes relatively flat</a:t>
            </a:r>
            <a:r>
              <a:rPr lang="en-US" b="0" i="0" dirty="0">
                <a:effectLst/>
                <a:latin typeface="Söhne"/>
              </a:rPr>
              <a:t>, which can lead to difficulties in training neural networks. </a:t>
            </a:r>
          </a:p>
          <a:p>
            <a:r>
              <a:rPr lang="en-US" b="0" i="0" dirty="0">
                <a:effectLst/>
                <a:latin typeface="Söhne"/>
              </a:rPr>
              <a:t>activation functions like </a:t>
            </a:r>
            <a:r>
              <a:rPr lang="en-US" b="0" i="0" dirty="0" err="1">
                <a:effectLst/>
                <a:latin typeface="Söhne"/>
              </a:rPr>
              <a:t>ReLU</a:t>
            </a:r>
            <a:r>
              <a:rPr lang="en-US" b="0" i="0" dirty="0">
                <a:effectLst/>
                <a:latin typeface="Söhne"/>
              </a:rPr>
              <a:t> have become popular alternatives to address these challenges.</a:t>
            </a:r>
            <a:endParaRPr lang="en-US" dirty="0"/>
          </a:p>
        </p:txBody>
      </p:sp>
      <p:sp>
        <p:nvSpPr>
          <p:cNvPr id="12" name="TextBox 11">
            <a:extLst>
              <a:ext uri="{FF2B5EF4-FFF2-40B4-BE49-F238E27FC236}">
                <a16:creationId xmlns:a16="http://schemas.microsoft.com/office/drawing/2014/main" id="{198CA89A-F2B7-922E-11A9-928362D4DAED}"/>
              </a:ext>
            </a:extLst>
          </p:cNvPr>
          <p:cNvSpPr txBox="1"/>
          <p:nvPr/>
        </p:nvSpPr>
        <p:spPr>
          <a:xfrm>
            <a:off x="455122" y="2187759"/>
            <a:ext cx="10805353" cy="1754326"/>
          </a:xfrm>
          <a:prstGeom prst="rect">
            <a:avLst/>
          </a:prstGeom>
          <a:noFill/>
        </p:spPr>
        <p:txBody>
          <a:bodyPr wrap="square">
            <a:spAutoFit/>
          </a:bodyPr>
          <a:lstStyle/>
          <a:p>
            <a:r>
              <a:rPr lang="en-US" dirty="0"/>
              <a:t>This usually happens with </a:t>
            </a:r>
            <a:r>
              <a:rPr lang="en-US" b="1" dirty="0"/>
              <a:t>tanh and sigmoid </a:t>
            </a:r>
            <a:r>
              <a:rPr lang="en-US" dirty="0"/>
              <a:t>activation functions.</a:t>
            </a:r>
          </a:p>
          <a:p>
            <a:r>
              <a:rPr lang="en-US" dirty="0"/>
              <a:t>If near output layers are saturated at, -1 (0) or 1, the asymptotes of the tanh (sigmoid) function, near input layers have gradients of nearly 0. Derivatives are nearly 0 in the asymptotes. </a:t>
            </a:r>
          </a:p>
          <a:p>
            <a:endParaRPr lang="en-US" dirty="0"/>
          </a:p>
          <a:p>
            <a:r>
              <a:rPr lang="en-US" dirty="0"/>
              <a:t>This may occur during </a:t>
            </a:r>
            <a:r>
              <a:rPr lang="en-US" b="1" dirty="0"/>
              <a:t>early stages of training</a:t>
            </a:r>
            <a:r>
              <a:rPr lang="en-US" dirty="0"/>
              <a:t>. </a:t>
            </a:r>
          </a:p>
          <a:p>
            <a:r>
              <a:rPr lang="en-US" dirty="0"/>
              <a:t>The final trained network converges to a </a:t>
            </a:r>
            <a:r>
              <a:rPr lang="en-US" b="1" dirty="0"/>
              <a:t>poor local optimum</a:t>
            </a:r>
            <a:r>
              <a:rPr lang="en-US" dirty="0"/>
              <a:t>.</a:t>
            </a:r>
          </a:p>
        </p:txBody>
      </p:sp>
    </p:spTree>
    <p:extLst>
      <p:ext uri="{BB962C8B-B14F-4D97-AF65-F5344CB8AC3E}">
        <p14:creationId xmlns:p14="http://schemas.microsoft.com/office/powerpoint/2010/main" val="3496284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3A5C2D-B2AB-82AA-80C1-49BBC32F96C2}"/>
              </a:ext>
            </a:extLst>
          </p:cNvPr>
          <p:cNvPicPr>
            <a:picLocks noChangeAspect="1"/>
          </p:cNvPicPr>
          <p:nvPr/>
        </p:nvPicPr>
        <p:blipFill>
          <a:blip r:embed="rId2"/>
          <a:stretch>
            <a:fillRect/>
          </a:stretch>
        </p:blipFill>
        <p:spPr>
          <a:xfrm>
            <a:off x="1925685" y="1906021"/>
            <a:ext cx="9910232" cy="4632891"/>
          </a:xfrm>
          <a:prstGeom prst="rect">
            <a:avLst/>
          </a:prstGeom>
        </p:spPr>
      </p:pic>
      <p:sp>
        <p:nvSpPr>
          <p:cNvPr id="6" name="TextBox 5">
            <a:extLst>
              <a:ext uri="{FF2B5EF4-FFF2-40B4-BE49-F238E27FC236}">
                <a16:creationId xmlns:a16="http://schemas.microsoft.com/office/drawing/2014/main" id="{328C8520-A97A-C3C3-F29F-E62AE88A0ABC}"/>
              </a:ext>
            </a:extLst>
          </p:cNvPr>
          <p:cNvSpPr txBox="1"/>
          <p:nvPr/>
        </p:nvSpPr>
        <p:spPr>
          <a:xfrm>
            <a:off x="326928" y="1111696"/>
            <a:ext cx="5334133" cy="1477328"/>
          </a:xfrm>
          <a:prstGeom prst="rect">
            <a:avLst/>
          </a:prstGeom>
          <a:noFill/>
        </p:spPr>
        <p:txBody>
          <a:bodyPr wrap="square">
            <a:spAutoFit/>
          </a:bodyPr>
          <a:lstStyle/>
          <a:p>
            <a:r>
              <a:rPr lang="en-US" i="1" dirty="0"/>
              <a:t>Hyperparameters: </a:t>
            </a:r>
          </a:p>
          <a:p>
            <a:r>
              <a:rPr lang="en-US" dirty="0"/>
              <a:t>9-10,000-10,000-10,000-3 </a:t>
            </a:r>
          </a:p>
          <a:p>
            <a:r>
              <a:rPr lang="en-US" dirty="0"/>
              <a:t>Learning rate: 0.1; </a:t>
            </a:r>
          </a:p>
          <a:p>
            <a:r>
              <a:rPr lang="en-US" dirty="0"/>
              <a:t>Batch size: 500</a:t>
            </a:r>
          </a:p>
          <a:p>
            <a:r>
              <a:rPr lang="en-US" dirty="0"/>
              <a:t>Activation functions: </a:t>
            </a:r>
            <a:r>
              <a:rPr lang="en-US" b="1" dirty="0" err="1"/>
              <a:t>ReLU</a:t>
            </a:r>
            <a:r>
              <a:rPr lang="en-US" dirty="0"/>
              <a:t> - </a:t>
            </a:r>
            <a:r>
              <a:rPr lang="en-US" dirty="0" err="1"/>
              <a:t>softmax</a:t>
            </a:r>
            <a:endParaRPr lang="en-US" dirty="0"/>
          </a:p>
        </p:txBody>
      </p:sp>
      <p:sp>
        <p:nvSpPr>
          <p:cNvPr id="2" name="Slide Number Placeholder 1">
            <a:extLst>
              <a:ext uri="{FF2B5EF4-FFF2-40B4-BE49-F238E27FC236}">
                <a16:creationId xmlns:a16="http://schemas.microsoft.com/office/drawing/2014/main" id="{D7E434CD-5CB5-86FC-73F6-D236D2F9FB44}"/>
              </a:ext>
            </a:extLst>
          </p:cNvPr>
          <p:cNvSpPr>
            <a:spLocks noGrp="1"/>
          </p:cNvSpPr>
          <p:nvPr>
            <p:ph type="sldNum" sz="quarter" idx="12"/>
          </p:nvPr>
        </p:nvSpPr>
        <p:spPr/>
        <p:txBody>
          <a:bodyPr/>
          <a:lstStyle/>
          <a:p>
            <a:fld id="{1D36BD2D-7CE9-4F20-8064-E77C20EF817F}" type="slidenum">
              <a:rPr lang="en-US" smtClean="0"/>
              <a:t>12</a:t>
            </a:fld>
            <a:endParaRPr lang="en-US"/>
          </a:p>
        </p:txBody>
      </p:sp>
      <p:pic>
        <p:nvPicPr>
          <p:cNvPr id="7" name="Picture 6">
            <a:extLst>
              <a:ext uri="{FF2B5EF4-FFF2-40B4-BE49-F238E27FC236}">
                <a16:creationId xmlns:a16="http://schemas.microsoft.com/office/drawing/2014/main" id="{0EC4CC5A-2545-26A4-EA43-81714C3B75D0}"/>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sp>
        <p:nvSpPr>
          <p:cNvPr id="8" name="TextBox 7">
            <a:extLst>
              <a:ext uri="{FF2B5EF4-FFF2-40B4-BE49-F238E27FC236}">
                <a16:creationId xmlns:a16="http://schemas.microsoft.com/office/drawing/2014/main" id="{0C43D383-F4A8-7E7E-BA5E-49480A50B07F}"/>
              </a:ext>
            </a:extLst>
          </p:cNvPr>
          <p:cNvSpPr txBox="1"/>
          <p:nvPr/>
        </p:nvSpPr>
        <p:spPr>
          <a:xfrm>
            <a:off x="455123" y="163798"/>
            <a:ext cx="7178576" cy="769441"/>
          </a:xfrm>
          <a:prstGeom prst="rect">
            <a:avLst/>
          </a:prstGeom>
          <a:noFill/>
        </p:spPr>
        <p:txBody>
          <a:bodyPr wrap="square">
            <a:spAutoFit/>
          </a:bodyPr>
          <a:lstStyle/>
          <a:p>
            <a:r>
              <a:rPr lang="es-ES" sz="4400" dirty="0">
                <a:solidFill>
                  <a:srgbClr val="4472C4"/>
                </a:solidFill>
                <a:latin typeface="Calibri Light" panose="020F0302020204030204"/>
                <a:ea typeface="+mj-ea"/>
                <a:cs typeface="+mj-cs"/>
              </a:rPr>
              <a:t>ANN </a:t>
            </a:r>
            <a:r>
              <a:rPr lang="es-ES" sz="4400" dirty="0" err="1">
                <a:solidFill>
                  <a:srgbClr val="4472C4"/>
                </a:solidFill>
                <a:latin typeface="Calibri Light" panose="020F0302020204030204"/>
                <a:ea typeface="+mj-ea"/>
                <a:cs typeface="+mj-cs"/>
              </a:rPr>
              <a:t>Architecture</a:t>
            </a:r>
            <a:r>
              <a:rPr lang="es-ES" sz="4400" dirty="0">
                <a:solidFill>
                  <a:srgbClr val="4472C4"/>
                </a:solidFill>
                <a:latin typeface="Calibri Light" panose="020F0302020204030204"/>
                <a:ea typeface="+mj-ea"/>
                <a:cs typeface="+mj-cs"/>
              </a:rPr>
              <a:t> n.2</a:t>
            </a:r>
            <a:endPar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213370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BD4507-7468-A89F-4455-3DC62B16C6E0}"/>
              </a:ext>
            </a:extLst>
          </p:cNvPr>
          <p:cNvSpPr>
            <a:spLocks noGrp="1"/>
          </p:cNvSpPr>
          <p:nvPr>
            <p:ph type="sldNum" sz="quarter" idx="12"/>
          </p:nvPr>
        </p:nvSpPr>
        <p:spPr/>
        <p:txBody>
          <a:bodyPr/>
          <a:lstStyle/>
          <a:p>
            <a:fld id="{863887D3-EABE-46C7-BEBB-4CA6FCD66106}" type="slidenum">
              <a:rPr lang="en-US" smtClean="0"/>
              <a:t>13</a:t>
            </a:fld>
            <a:endParaRPr lang="en-US"/>
          </a:p>
        </p:txBody>
      </p:sp>
      <p:pic>
        <p:nvPicPr>
          <p:cNvPr id="3" name="Picture 2">
            <a:extLst>
              <a:ext uri="{FF2B5EF4-FFF2-40B4-BE49-F238E27FC236}">
                <a16:creationId xmlns:a16="http://schemas.microsoft.com/office/drawing/2014/main" id="{DFF47ABE-8419-8956-F7AA-78AEE5974C54}"/>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pic>
        <p:nvPicPr>
          <p:cNvPr id="4" name="Picture 2" descr="Google Colaboratory Colab - Guía Completa Español - Marketing Branding">
            <a:hlinkClick r:id="rId4"/>
            <a:extLst>
              <a:ext uri="{FF2B5EF4-FFF2-40B4-BE49-F238E27FC236}">
                <a16:creationId xmlns:a16="http://schemas.microsoft.com/office/drawing/2014/main" id="{9B417D40-5254-70DE-5666-5D9B891DB2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0103" y="985913"/>
            <a:ext cx="3951791" cy="2634527"/>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951;p75">
            <a:extLst>
              <a:ext uri="{FF2B5EF4-FFF2-40B4-BE49-F238E27FC236}">
                <a16:creationId xmlns:a16="http://schemas.microsoft.com/office/drawing/2014/main" id="{46E666A6-F17E-D38E-DC6F-EE98199D2681}"/>
              </a:ext>
            </a:extLst>
          </p:cNvPr>
          <p:cNvSpPr/>
          <p:nvPr/>
        </p:nvSpPr>
        <p:spPr>
          <a:xfrm>
            <a:off x="4044411" y="2407226"/>
            <a:ext cx="352455" cy="340168"/>
          </a:xfrm>
          <a:custGeom>
            <a:avLst/>
            <a:gdLst/>
            <a:ahLst/>
            <a:cxnLst/>
            <a:rect l="l" t="t" r="r" b="b"/>
            <a:pathLst>
              <a:path w="20023" h="19325" extrusionOk="0">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pic>
        <p:nvPicPr>
          <p:cNvPr id="9" name="Picture 4" descr="Introducción a la programación en Python para geólogos - Escuela de  Geología Profesional">
            <a:extLst>
              <a:ext uri="{FF2B5EF4-FFF2-40B4-BE49-F238E27FC236}">
                <a16:creationId xmlns:a16="http://schemas.microsoft.com/office/drawing/2014/main" id="{789F1DB4-1542-AD11-B400-B676366DB3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4901" y="2945876"/>
            <a:ext cx="3189270" cy="13832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7DEBD9-A2EA-8327-381C-37D5A2CD2DE6}"/>
              </a:ext>
            </a:extLst>
          </p:cNvPr>
          <p:cNvSpPr txBox="1"/>
          <p:nvPr/>
        </p:nvSpPr>
        <p:spPr>
          <a:xfrm>
            <a:off x="455123" y="163798"/>
            <a:ext cx="7178576" cy="769441"/>
          </a:xfrm>
          <a:prstGeom prst="rect">
            <a:avLst/>
          </a:prstGeom>
          <a:noFill/>
        </p:spPr>
        <p:txBody>
          <a:bodyPr wrap="square">
            <a:spAutoFit/>
          </a:bodyPr>
          <a:lstStyle/>
          <a:p>
            <a:r>
              <a:rPr lang="es-ES" sz="4400" dirty="0" err="1">
                <a:solidFill>
                  <a:srgbClr val="4472C4"/>
                </a:solidFill>
                <a:latin typeface="Calibri Light" panose="020F0302020204030204"/>
                <a:ea typeface="+mj-ea"/>
                <a:cs typeface="+mj-cs"/>
              </a:rPr>
              <a:t>Hands</a:t>
            </a:r>
            <a:r>
              <a:rPr lang="es-ES" sz="4400" dirty="0">
                <a:solidFill>
                  <a:srgbClr val="4472C4"/>
                </a:solidFill>
                <a:latin typeface="Calibri Light" panose="020F0302020204030204"/>
                <a:ea typeface="+mj-ea"/>
                <a:cs typeface="+mj-cs"/>
              </a:rPr>
              <a:t> </a:t>
            </a:r>
            <a:r>
              <a:rPr lang="es-ES" sz="4400" dirty="0" err="1">
                <a:solidFill>
                  <a:srgbClr val="4472C4"/>
                </a:solidFill>
                <a:latin typeface="Calibri Light" panose="020F0302020204030204"/>
                <a:ea typeface="+mj-ea"/>
                <a:cs typeface="+mj-cs"/>
              </a:rPr>
              <a:t>on</a:t>
            </a:r>
            <a:r>
              <a:rPr lang="es-ES" sz="4400" dirty="0">
                <a:solidFill>
                  <a:srgbClr val="4472C4"/>
                </a:solidFill>
                <a:latin typeface="Calibri Light" panose="020F0302020204030204"/>
                <a:ea typeface="+mj-ea"/>
                <a:cs typeface="+mj-cs"/>
              </a:rPr>
              <a:t> pt.2</a:t>
            </a:r>
            <a:endPar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endParaRPr>
          </a:p>
        </p:txBody>
      </p:sp>
      <p:pic>
        <p:nvPicPr>
          <p:cNvPr id="11266" name="Picture 2" descr="ChatGPT - Wikipedia">
            <a:extLst>
              <a:ext uri="{FF2B5EF4-FFF2-40B4-BE49-F238E27FC236}">
                <a16:creationId xmlns:a16="http://schemas.microsoft.com/office/drawing/2014/main" id="{7069E72C-B180-0264-A097-FE77D5573C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9455" y="4329139"/>
            <a:ext cx="898023" cy="8980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823C04-E0C5-F33C-5350-5E593C9449D4}"/>
              </a:ext>
            </a:extLst>
          </p:cNvPr>
          <p:cNvSpPr txBox="1"/>
          <p:nvPr/>
        </p:nvSpPr>
        <p:spPr>
          <a:xfrm>
            <a:off x="646234" y="5082598"/>
            <a:ext cx="6097712" cy="369332"/>
          </a:xfrm>
          <a:prstGeom prst="rect">
            <a:avLst/>
          </a:prstGeom>
          <a:noFill/>
        </p:spPr>
        <p:txBody>
          <a:bodyPr wrap="square">
            <a:spAutoFit/>
          </a:bodyPr>
          <a:lstStyle/>
          <a:p>
            <a:r>
              <a:rPr lang="en-US" b="1" dirty="0"/>
              <a:t>3. Deep ANN with </a:t>
            </a:r>
            <a:r>
              <a:rPr lang="en-US" b="1" dirty="0" err="1"/>
              <a:t>ReLU</a:t>
            </a:r>
            <a:r>
              <a:rPr lang="en-US" b="1" dirty="0"/>
              <a:t> and </a:t>
            </a:r>
            <a:r>
              <a:rPr lang="en-US" b="1" dirty="0" err="1"/>
              <a:t>Keras.ipynb</a:t>
            </a:r>
            <a:endParaRPr lang="en-US" b="1" dirty="0"/>
          </a:p>
        </p:txBody>
      </p:sp>
      <p:grpSp>
        <p:nvGrpSpPr>
          <p:cNvPr id="7" name="Google Shape;10892;p81">
            <a:extLst>
              <a:ext uri="{FF2B5EF4-FFF2-40B4-BE49-F238E27FC236}">
                <a16:creationId xmlns:a16="http://schemas.microsoft.com/office/drawing/2014/main" id="{670B06CC-8A39-6A55-F14E-DD95C6BB1095}"/>
              </a:ext>
            </a:extLst>
          </p:cNvPr>
          <p:cNvGrpSpPr/>
          <p:nvPr/>
        </p:nvGrpSpPr>
        <p:grpSpPr>
          <a:xfrm>
            <a:off x="11381286" y="6135587"/>
            <a:ext cx="454631" cy="441525"/>
            <a:chOff x="-1333975" y="2365850"/>
            <a:chExt cx="292225" cy="293575"/>
          </a:xfrm>
        </p:grpSpPr>
        <p:sp>
          <p:nvSpPr>
            <p:cNvPr id="11" name="Google Shape;10893;p81">
              <a:extLst>
                <a:ext uri="{FF2B5EF4-FFF2-40B4-BE49-F238E27FC236}">
                  <a16:creationId xmlns:a16="http://schemas.microsoft.com/office/drawing/2014/main" id="{3D900822-90CD-3D36-9C88-DD81FEB75E47}"/>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94;p81">
              <a:extLst>
                <a:ext uri="{FF2B5EF4-FFF2-40B4-BE49-F238E27FC236}">
                  <a16:creationId xmlns:a16="http://schemas.microsoft.com/office/drawing/2014/main" id="{25274E41-B7AB-DC33-2AD0-801E0569E81F}"/>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95;p81">
              <a:extLst>
                <a:ext uri="{FF2B5EF4-FFF2-40B4-BE49-F238E27FC236}">
                  <a16:creationId xmlns:a16="http://schemas.microsoft.com/office/drawing/2014/main" id="{B638BFCD-9097-3573-87CF-923EDC5F31DC}"/>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96;p81">
              <a:extLst>
                <a:ext uri="{FF2B5EF4-FFF2-40B4-BE49-F238E27FC236}">
                  <a16:creationId xmlns:a16="http://schemas.microsoft.com/office/drawing/2014/main" id="{83513B98-DCB6-40CA-52EA-26C00D642168}"/>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97;p81">
              <a:extLst>
                <a:ext uri="{FF2B5EF4-FFF2-40B4-BE49-F238E27FC236}">
                  <a16:creationId xmlns:a16="http://schemas.microsoft.com/office/drawing/2014/main" id="{917EDF0C-6D51-B6E5-1296-2BF64093DE28}"/>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98;p81">
              <a:extLst>
                <a:ext uri="{FF2B5EF4-FFF2-40B4-BE49-F238E27FC236}">
                  <a16:creationId xmlns:a16="http://schemas.microsoft.com/office/drawing/2014/main" id="{5993C3C4-C451-1C67-A45F-AC726DBEB110}"/>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99;p81">
              <a:extLst>
                <a:ext uri="{FF2B5EF4-FFF2-40B4-BE49-F238E27FC236}">
                  <a16:creationId xmlns:a16="http://schemas.microsoft.com/office/drawing/2014/main" id="{C6520BD6-4578-BA76-0471-93CF03D3C459}"/>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900;p81">
              <a:extLst>
                <a:ext uri="{FF2B5EF4-FFF2-40B4-BE49-F238E27FC236}">
                  <a16:creationId xmlns:a16="http://schemas.microsoft.com/office/drawing/2014/main" id="{43C72E1F-602E-2E4F-1FF2-58A6D5126B04}"/>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859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F1A89B-4F4C-75E1-D6D5-6EA12F12EDFF}"/>
              </a:ext>
            </a:extLst>
          </p:cNvPr>
          <p:cNvSpPr>
            <a:spLocks noGrp="1"/>
          </p:cNvSpPr>
          <p:nvPr>
            <p:ph type="sldNum" sz="quarter" idx="12"/>
          </p:nvPr>
        </p:nvSpPr>
        <p:spPr/>
        <p:txBody>
          <a:bodyPr/>
          <a:lstStyle/>
          <a:p>
            <a:fld id="{1D36BD2D-7CE9-4F20-8064-E77C20EF817F}" type="slidenum">
              <a:rPr lang="en-US" smtClean="0"/>
              <a:t>14</a:t>
            </a:fld>
            <a:endParaRPr lang="en-US"/>
          </a:p>
        </p:txBody>
      </p:sp>
      <p:sp>
        <p:nvSpPr>
          <p:cNvPr id="3" name="TextBox 2">
            <a:extLst>
              <a:ext uri="{FF2B5EF4-FFF2-40B4-BE49-F238E27FC236}">
                <a16:creationId xmlns:a16="http://schemas.microsoft.com/office/drawing/2014/main" id="{2F3A16B4-A601-9AC2-05A3-0163CC1C0283}"/>
              </a:ext>
            </a:extLst>
          </p:cNvPr>
          <p:cNvSpPr txBox="1"/>
          <p:nvPr/>
        </p:nvSpPr>
        <p:spPr>
          <a:xfrm>
            <a:off x="455123" y="163798"/>
            <a:ext cx="7178576" cy="769441"/>
          </a:xfrm>
          <a:prstGeom prst="rect">
            <a:avLst/>
          </a:prstGeom>
          <a:noFill/>
        </p:spPr>
        <p:txBody>
          <a:bodyPr wrap="square">
            <a:spAutoFit/>
          </a:bodyPr>
          <a:lstStyle/>
          <a:p>
            <a:r>
              <a:rPr lang="es-ES" sz="4400" dirty="0" err="1">
                <a:solidFill>
                  <a:srgbClr val="4472C4"/>
                </a:solidFill>
                <a:latin typeface="Calibri Light" panose="020F0302020204030204"/>
                <a:ea typeface="+mj-ea"/>
                <a:cs typeface="+mj-cs"/>
              </a:rPr>
              <a:t>Hands</a:t>
            </a:r>
            <a:r>
              <a:rPr lang="es-ES" sz="4400" dirty="0">
                <a:solidFill>
                  <a:srgbClr val="4472C4"/>
                </a:solidFill>
                <a:latin typeface="Calibri Light" panose="020F0302020204030204"/>
                <a:ea typeface="+mj-ea"/>
                <a:cs typeface="+mj-cs"/>
              </a:rPr>
              <a:t> </a:t>
            </a:r>
            <a:r>
              <a:rPr lang="es-ES" sz="4400" dirty="0" err="1">
                <a:solidFill>
                  <a:srgbClr val="4472C4"/>
                </a:solidFill>
                <a:latin typeface="Calibri Light" panose="020F0302020204030204"/>
                <a:ea typeface="+mj-ea"/>
                <a:cs typeface="+mj-cs"/>
              </a:rPr>
              <a:t>on</a:t>
            </a:r>
            <a:r>
              <a:rPr lang="es-ES" sz="4400" dirty="0">
                <a:solidFill>
                  <a:srgbClr val="4472C4"/>
                </a:solidFill>
                <a:latin typeface="Calibri Light" panose="020F0302020204030204"/>
                <a:ea typeface="+mj-ea"/>
                <a:cs typeface="+mj-cs"/>
              </a:rPr>
              <a:t> pt.2 </a:t>
            </a:r>
            <a:r>
              <a:rPr lang="es-ES" sz="4400" dirty="0" err="1">
                <a:solidFill>
                  <a:srgbClr val="4472C4"/>
                </a:solidFill>
                <a:latin typeface="Calibri Light" panose="020F0302020204030204"/>
                <a:ea typeface="+mj-ea"/>
                <a:cs typeface="+mj-cs"/>
              </a:rPr>
              <a:t>results</a:t>
            </a:r>
            <a:endPar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endParaRPr>
          </a:p>
        </p:txBody>
      </p:sp>
      <p:pic>
        <p:nvPicPr>
          <p:cNvPr id="4" name="Picture 3">
            <a:extLst>
              <a:ext uri="{FF2B5EF4-FFF2-40B4-BE49-F238E27FC236}">
                <a16:creationId xmlns:a16="http://schemas.microsoft.com/office/drawing/2014/main" id="{B5366B69-D717-AB67-00D6-C51D8B4B8673}"/>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sp>
        <p:nvSpPr>
          <p:cNvPr id="6" name="TextBox 5">
            <a:extLst>
              <a:ext uri="{FF2B5EF4-FFF2-40B4-BE49-F238E27FC236}">
                <a16:creationId xmlns:a16="http://schemas.microsoft.com/office/drawing/2014/main" id="{8411EF49-D9E6-1A99-BBB3-EADE84135286}"/>
              </a:ext>
            </a:extLst>
          </p:cNvPr>
          <p:cNvSpPr txBox="1"/>
          <p:nvPr/>
        </p:nvSpPr>
        <p:spPr>
          <a:xfrm>
            <a:off x="572784" y="1027684"/>
            <a:ext cx="6097712" cy="400110"/>
          </a:xfrm>
          <a:prstGeom prst="rect">
            <a:avLst/>
          </a:prstGeom>
          <a:noFill/>
        </p:spPr>
        <p:txBody>
          <a:bodyPr wrap="square">
            <a:spAutoFit/>
          </a:bodyPr>
          <a:lstStyle/>
          <a:p>
            <a:r>
              <a:rPr lang="en-US" sz="2000" b="1" dirty="0">
                <a:solidFill>
                  <a:schemeClr val="accent1">
                    <a:lumMod val="75000"/>
                  </a:schemeClr>
                </a:solidFill>
              </a:rPr>
              <a:t>Deep ANN tanh results</a:t>
            </a:r>
          </a:p>
        </p:txBody>
      </p:sp>
      <p:sp>
        <p:nvSpPr>
          <p:cNvPr id="8" name="TextBox 7">
            <a:extLst>
              <a:ext uri="{FF2B5EF4-FFF2-40B4-BE49-F238E27FC236}">
                <a16:creationId xmlns:a16="http://schemas.microsoft.com/office/drawing/2014/main" id="{9D73BF3C-BA7F-7194-1B11-07D0AF4E3C70}"/>
              </a:ext>
            </a:extLst>
          </p:cNvPr>
          <p:cNvSpPr txBox="1"/>
          <p:nvPr/>
        </p:nvSpPr>
        <p:spPr>
          <a:xfrm>
            <a:off x="572784" y="1427794"/>
            <a:ext cx="6097712" cy="1754326"/>
          </a:xfrm>
          <a:prstGeom prst="rect">
            <a:avLst/>
          </a:prstGeom>
          <a:noFill/>
        </p:spPr>
        <p:txBody>
          <a:bodyPr wrap="square">
            <a:spAutoFit/>
          </a:bodyPr>
          <a:lstStyle/>
          <a:p>
            <a:r>
              <a:rPr lang="en-US" dirty="0"/>
              <a:t>Hyperparameters: </a:t>
            </a:r>
          </a:p>
          <a:p>
            <a:r>
              <a:rPr lang="en-US" dirty="0"/>
              <a:t>Stop condition: 600 epochs </a:t>
            </a:r>
          </a:p>
          <a:p>
            <a:r>
              <a:rPr lang="en-US" dirty="0"/>
              <a:t>Learning rate =0.1</a:t>
            </a:r>
          </a:p>
          <a:p>
            <a:r>
              <a:rPr lang="en-US" dirty="0"/>
              <a:t> Mini-batch size = 500 </a:t>
            </a:r>
          </a:p>
          <a:p>
            <a:r>
              <a:rPr lang="en-US" dirty="0"/>
              <a:t>Hidden layers = 10,000-10,000-10,000 </a:t>
            </a:r>
          </a:p>
          <a:p>
            <a:r>
              <a:rPr lang="en-US" dirty="0"/>
              <a:t>Activation functions: </a:t>
            </a:r>
            <a:r>
              <a:rPr lang="en-US" b="1" dirty="0" err="1"/>
              <a:t>ReLU</a:t>
            </a:r>
            <a:r>
              <a:rPr lang="en-US" dirty="0"/>
              <a:t> - </a:t>
            </a:r>
            <a:r>
              <a:rPr lang="en-US" dirty="0" err="1"/>
              <a:t>softmax</a:t>
            </a:r>
            <a:endParaRPr lang="en-US" dirty="0"/>
          </a:p>
        </p:txBody>
      </p:sp>
      <p:pic>
        <p:nvPicPr>
          <p:cNvPr id="7" name="Picture 6">
            <a:extLst>
              <a:ext uri="{FF2B5EF4-FFF2-40B4-BE49-F238E27FC236}">
                <a16:creationId xmlns:a16="http://schemas.microsoft.com/office/drawing/2014/main" id="{A8730DF3-8FC7-BD3B-56F2-90F3A90FCA2C}"/>
              </a:ext>
            </a:extLst>
          </p:cNvPr>
          <p:cNvPicPr>
            <a:picLocks noChangeAspect="1"/>
          </p:cNvPicPr>
          <p:nvPr/>
        </p:nvPicPr>
        <p:blipFill>
          <a:blip r:embed="rId4"/>
          <a:stretch>
            <a:fillRect/>
          </a:stretch>
        </p:blipFill>
        <p:spPr>
          <a:xfrm>
            <a:off x="5242640" y="1827904"/>
            <a:ext cx="6735920" cy="4406269"/>
          </a:xfrm>
          <a:prstGeom prst="rect">
            <a:avLst/>
          </a:prstGeom>
        </p:spPr>
      </p:pic>
      <p:pic>
        <p:nvPicPr>
          <p:cNvPr id="11" name="Picture 10">
            <a:extLst>
              <a:ext uri="{FF2B5EF4-FFF2-40B4-BE49-F238E27FC236}">
                <a16:creationId xmlns:a16="http://schemas.microsoft.com/office/drawing/2014/main" id="{1724399A-5579-DC17-0D37-503EC8C7F10E}"/>
              </a:ext>
            </a:extLst>
          </p:cNvPr>
          <p:cNvPicPr>
            <a:picLocks noChangeAspect="1"/>
          </p:cNvPicPr>
          <p:nvPr/>
        </p:nvPicPr>
        <p:blipFill>
          <a:blip r:embed="rId5"/>
          <a:stretch>
            <a:fillRect/>
          </a:stretch>
        </p:blipFill>
        <p:spPr>
          <a:xfrm>
            <a:off x="572784" y="3176120"/>
            <a:ext cx="4432465" cy="3064053"/>
          </a:xfrm>
          <a:prstGeom prst="rect">
            <a:avLst/>
          </a:prstGeom>
        </p:spPr>
      </p:pic>
    </p:spTree>
    <p:extLst>
      <p:ext uri="{BB962C8B-B14F-4D97-AF65-F5344CB8AC3E}">
        <p14:creationId xmlns:p14="http://schemas.microsoft.com/office/powerpoint/2010/main" val="1131901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212D97-355F-0278-729C-F348E563EA5F}"/>
              </a:ext>
            </a:extLst>
          </p:cNvPr>
          <p:cNvSpPr>
            <a:spLocks noGrp="1"/>
          </p:cNvSpPr>
          <p:nvPr>
            <p:ph type="sldNum" sz="quarter" idx="12"/>
          </p:nvPr>
        </p:nvSpPr>
        <p:spPr/>
        <p:txBody>
          <a:bodyPr/>
          <a:lstStyle/>
          <a:p>
            <a:fld id="{1D36BD2D-7CE9-4F20-8064-E77C20EF817F}" type="slidenum">
              <a:rPr lang="en-US" smtClean="0"/>
              <a:t>15</a:t>
            </a:fld>
            <a:endParaRPr lang="en-US"/>
          </a:p>
        </p:txBody>
      </p:sp>
      <p:sp>
        <p:nvSpPr>
          <p:cNvPr id="3" name="TextBox 2">
            <a:extLst>
              <a:ext uri="{FF2B5EF4-FFF2-40B4-BE49-F238E27FC236}">
                <a16:creationId xmlns:a16="http://schemas.microsoft.com/office/drawing/2014/main" id="{2F0B3C3A-E889-B979-B4C0-DF0C6F123A97}"/>
              </a:ext>
            </a:extLst>
          </p:cNvPr>
          <p:cNvSpPr txBox="1"/>
          <p:nvPr/>
        </p:nvSpPr>
        <p:spPr>
          <a:xfrm>
            <a:off x="3767120" y="2366808"/>
            <a:ext cx="7178576" cy="769441"/>
          </a:xfrm>
          <a:prstGeom prst="rect">
            <a:avLst/>
          </a:prstGeom>
          <a:noFill/>
        </p:spPr>
        <p:txBody>
          <a:bodyPr wrap="square">
            <a:spAutoFit/>
          </a:bodyPr>
          <a:lstStyle/>
          <a:p>
            <a:r>
              <a:rPr lang="es-ES" sz="4400" dirty="0" err="1">
                <a:solidFill>
                  <a:srgbClr val="4472C4"/>
                </a:solidFill>
                <a:latin typeface="Calibri Light" panose="020F0302020204030204"/>
                <a:ea typeface="+mj-ea"/>
                <a:cs typeface="+mj-cs"/>
              </a:rPr>
              <a:t>Now</a:t>
            </a:r>
            <a:r>
              <a:rPr lang="es-ES" sz="4400" dirty="0">
                <a:solidFill>
                  <a:srgbClr val="4472C4"/>
                </a:solidFill>
                <a:latin typeface="Calibri Light" panose="020F0302020204030204"/>
                <a:ea typeface="+mj-ea"/>
                <a:cs typeface="+mj-cs"/>
              </a:rPr>
              <a:t> </a:t>
            </a:r>
            <a:r>
              <a:rPr lang="es-ES" sz="4400" dirty="0" err="1">
                <a:solidFill>
                  <a:srgbClr val="4472C4"/>
                </a:solidFill>
                <a:latin typeface="Calibri Light" panose="020F0302020204030204"/>
                <a:ea typeface="+mj-ea"/>
                <a:cs typeface="+mj-cs"/>
              </a:rPr>
              <a:t>is</a:t>
            </a:r>
            <a:r>
              <a:rPr lang="es-ES" sz="4400" dirty="0">
                <a:solidFill>
                  <a:srgbClr val="4472C4"/>
                </a:solidFill>
                <a:latin typeface="Calibri Light" panose="020F0302020204030204"/>
                <a:ea typeface="+mj-ea"/>
                <a:cs typeface="+mj-cs"/>
              </a:rPr>
              <a:t> </a:t>
            </a:r>
            <a:r>
              <a:rPr lang="es-ES" sz="4400" dirty="0" err="1">
                <a:solidFill>
                  <a:srgbClr val="4472C4"/>
                </a:solidFill>
                <a:latin typeface="Calibri Light" panose="020F0302020204030204"/>
                <a:ea typeface="+mj-ea"/>
                <a:cs typeface="+mj-cs"/>
              </a:rPr>
              <a:t>your</a:t>
            </a:r>
            <a:r>
              <a:rPr lang="es-ES" sz="4400" dirty="0">
                <a:solidFill>
                  <a:srgbClr val="4472C4"/>
                </a:solidFill>
                <a:latin typeface="Calibri Light" panose="020F0302020204030204"/>
                <a:ea typeface="+mj-ea"/>
                <a:cs typeface="+mj-cs"/>
              </a:rPr>
              <a:t> </a:t>
            </a:r>
            <a:r>
              <a:rPr lang="es-ES" sz="4400" dirty="0" err="1">
                <a:solidFill>
                  <a:srgbClr val="4472C4"/>
                </a:solidFill>
                <a:latin typeface="Calibri Light" panose="020F0302020204030204"/>
                <a:ea typeface="+mj-ea"/>
                <a:cs typeface="+mj-cs"/>
              </a:rPr>
              <a:t>turn</a:t>
            </a:r>
            <a:r>
              <a:rPr lang="es-ES" sz="4400" dirty="0">
                <a:solidFill>
                  <a:srgbClr val="4472C4"/>
                </a:solidFill>
                <a:latin typeface="Calibri Light" panose="020F0302020204030204"/>
                <a:ea typeface="+mj-ea"/>
                <a:cs typeface="+mj-cs"/>
              </a:rPr>
              <a:t>!</a:t>
            </a:r>
            <a:endPar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endParaRPr>
          </a:p>
        </p:txBody>
      </p:sp>
      <p:pic>
        <p:nvPicPr>
          <p:cNvPr id="4" name="Picture 3">
            <a:extLst>
              <a:ext uri="{FF2B5EF4-FFF2-40B4-BE49-F238E27FC236}">
                <a16:creationId xmlns:a16="http://schemas.microsoft.com/office/drawing/2014/main" id="{EB7E3462-7FE3-5C09-5D17-9FD24FFEB7D4}"/>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sp>
        <p:nvSpPr>
          <p:cNvPr id="6" name="TextBox 5">
            <a:extLst>
              <a:ext uri="{FF2B5EF4-FFF2-40B4-BE49-F238E27FC236}">
                <a16:creationId xmlns:a16="http://schemas.microsoft.com/office/drawing/2014/main" id="{804A26E6-66C3-CBC9-E3DC-8DDE9A326EDA}"/>
              </a:ext>
            </a:extLst>
          </p:cNvPr>
          <p:cNvSpPr txBox="1"/>
          <p:nvPr/>
        </p:nvSpPr>
        <p:spPr>
          <a:xfrm>
            <a:off x="1758593" y="3136249"/>
            <a:ext cx="8304944" cy="1015663"/>
          </a:xfrm>
          <a:prstGeom prst="rect">
            <a:avLst/>
          </a:prstGeom>
          <a:noFill/>
        </p:spPr>
        <p:txBody>
          <a:bodyPr wrap="square">
            <a:spAutoFit/>
          </a:bodyPr>
          <a:lstStyle/>
          <a:p>
            <a:pPr algn="ctr"/>
            <a:r>
              <a:rPr lang="es-ES" sz="2000" dirty="0" err="1"/>
              <a:t>Discover</a:t>
            </a:r>
            <a:r>
              <a:rPr lang="es-ES" sz="2000" dirty="0"/>
              <a:t> </a:t>
            </a:r>
            <a:r>
              <a:rPr lang="es-ES" sz="2000" dirty="0" err="1"/>
              <a:t>the</a:t>
            </a:r>
            <a:r>
              <a:rPr lang="es-ES" sz="2000" dirty="0"/>
              <a:t> </a:t>
            </a:r>
            <a:r>
              <a:rPr lang="es-ES" sz="2000" dirty="0" err="1"/>
              <a:t>impact</a:t>
            </a:r>
            <a:r>
              <a:rPr lang="es-ES" sz="2000" dirty="0"/>
              <a:t> </a:t>
            </a:r>
            <a:r>
              <a:rPr lang="es-ES" sz="2000" dirty="0" err="1"/>
              <a:t>of</a:t>
            </a:r>
            <a:r>
              <a:rPr lang="es-ES" sz="2000" dirty="0"/>
              <a:t> </a:t>
            </a:r>
            <a:r>
              <a:rPr lang="es-ES" sz="2000" dirty="0" err="1"/>
              <a:t>different</a:t>
            </a:r>
            <a:r>
              <a:rPr lang="es-ES" sz="2000" dirty="0"/>
              <a:t> </a:t>
            </a:r>
            <a:r>
              <a:rPr lang="es-ES" sz="2000" dirty="0" err="1"/>
              <a:t>activation</a:t>
            </a:r>
            <a:r>
              <a:rPr lang="es-ES" sz="2000" dirty="0"/>
              <a:t> </a:t>
            </a:r>
            <a:r>
              <a:rPr lang="es-ES" sz="2000" dirty="0" err="1"/>
              <a:t>functions</a:t>
            </a:r>
            <a:r>
              <a:rPr lang="es-ES" sz="2000" dirty="0"/>
              <a:t>, </a:t>
            </a:r>
            <a:r>
              <a:rPr lang="es-ES" sz="2000" dirty="0" err="1"/>
              <a:t>regularization</a:t>
            </a:r>
            <a:r>
              <a:rPr lang="es-ES" sz="2000" dirty="0"/>
              <a:t> </a:t>
            </a:r>
            <a:r>
              <a:rPr lang="es-ES" sz="2000" dirty="0" err="1"/>
              <a:t>techniques</a:t>
            </a:r>
            <a:r>
              <a:rPr lang="es-ES" sz="2000" dirty="0"/>
              <a:t> and </a:t>
            </a:r>
            <a:r>
              <a:rPr lang="es-ES" sz="2000" dirty="0" err="1"/>
              <a:t>play</a:t>
            </a:r>
            <a:r>
              <a:rPr lang="es-ES" sz="2000" dirty="0"/>
              <a:t> </a:t>
            </a:r>
            <a:r>
              <a:rPr lang="es-ES" sz="2000" dirty="0" err="1"/>
              <a:t>around</a:t>
            </a:r>
            <a:r>
              <a:rPr lang="es-ES" sz="2000" dirty="0"/>
              <a:t> </a:t>
            </a:r>
            <a:r>
              <a:rPr lang="es-ES" sz="2000" dirty="0" err="1"/>
              <a:t>trying</a:t>
            </a:r>
            <a:r>
              <a:rPr lang="es-ES" sz="2000" dirty="0"/>
              <a:t> </a:t>
            </a:r>
            <a:r>
              <a:rPr lang="es-ES" sz="2000" dirty="0" err="1"/>
              <a:t>different</a:t>
            </a:r>
            <a:r>
              <a:rPr lang="es-ES" sz="2000" dirty="0"/>
              <a:t> </a:t>
            </a:r>
            <a:r>
              <a:rPr lang="es-ES" sz="2000" dirty="0" err="1"/>
              <a:t>configurations</a:t>
            </a:r>
            <a:r>
              <a:rPr lang="es-ES" sz="2000" dirty="0"/>
              <a:t> </a:t>
            </a:r>
            <a:r>
              <a:rPr lang="es-ES" sz="2000" dirty="0" err="1"/>
              <a:t>of</a:t>
            </a:r>
            <a:endParaRPr lang="es-ES" sz="2000" dirty="0"/>
          </a:p>
          <a:p>
            <a:pPr algn="ctr"/>
            <a:r>
              <a:rPr lang="es-ES" sz="2000" dirty="0"/>
              <a:t> </a:t>
            </a:r>
            <a:r>
              <a:rPr lang="es-ES" sz="2000" dirty="0" err="1"/>
              <a:t>your</a:t>
            </a:r>
            <a:r>
              <a:rPr lang="es-ES" sz="2000" dirty="0"/>
              <a:t> </a:t>
            </a:r>
            <a:r>
              <a:rPr lang="es-ES" sz="2000" dirty="0" err="1"/>
              <a:t>first</a:t>
            </a:r>
            <a:r>
              <a:rPr lang="es-ES" sz="2000" dirty="0"/>
              <a:t> artificial neural </a:t>
            </a:r>
            <a:r>
              <a:rPr lang="es-ES" sz="2000" dirty="0" err="1"/>
              <a:t>network</a:t>
            </a:r>
            <a:r>
              <a:rPr lang="es-ES" sz="2000" dirty="0"/>
              <a:t>!</a:t>
            </a:r>
            <a:endParaRPr lang="en-US" sz="2000" dirty="0"/>
          </a:p>
        </p:txBody>
      </p:sp>
    </p:spTree>
    <p:extLst>
      <p:ext uri="{BB962C8B-B14F-4D97-AF65-F5344CB8AC3E}">
        <p14:creationId xmlns:p14="http://schemas.microsoft.com/office/powerpoint/2010/main" val="48454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A651E4-C5A4-AAC8-437D-19468FAA5B10}"/>
              </a:ext>
            </a:extLst>
          </p:cNvPr>
          <p:cNvSpPr>
            <a:spLocks noGrp="1"/>
          </p:cNvSpPr>
          <p:nvPr>
            <p:ph type="sldNum" sz="quarter" idx="12"/>
          </p:nvPr>
        </p:nvSpPr>
        <p:spPr/>
        <p:txBody>
          <a:bodyPr/>
          <a:lstStyle/>
          <a:p>
            <a:fld id="{1D36BD2D-7CE9-4F20-8064-E77C20EF817F}" type="slidenum">
              <a:rPr lang="en-US" smtClean="0"/>
              <a:t>16</a:t>
            </a:fld>
            <a:endParaRPr lang="en-US"/>
          </a:p>
        </p:txBody>
      </p:sp>
      <p:sp>
        <p:nvSpPr>
          <p:cNvPr id="4" name="TextBox 3">
            <a:extLst>
              <a:ext uri="{FF2B5EF4-FFF2-40B4-BE49-F238E27FC236}">
                <a16:creationId xmlns:a16="http://schemas.microsoft.com/office/drawing/2014/main" id="{97C8A79A-87E9-5366-E01F-DC1DD00C1FF9}"/>
              </a:ext>
            </a:extLst>
          </p:cNvPr>
          <p:cNvSpPr txBox="1"/>
          <p:nvPr/>
        </p:nvSpPr>
        <p:spPr>
          <a:xfrm>
            <a:off x="828713" y="1250493"/>
            <a:ext cx="10739989" cy="2431435"/>
          </a:xfrm>
          <a:prstGeom prst="rect">
            <a:avLst/>
          </a:prstGeom>
          <a:noFill/>
        </p:spPr>
        <p:txBody>
          <a:bodyPr wrap="square">
            <a:spAutoFit/>
          </a:bodyPr>
          <a:lstStyle/>
          <a:p>
            <a:r>
              <a:rPr lang="en-US" sz="2000" dirty="0"/>
              <a:t>The final project has following </a:t>
            </a:r>
            <a:r>
              <a:rPr lang="en-US" sz="2000" b="1" dirty="0"/>
              <a:t>goal</a:t>
            </a:r>
            <a:r>
              <a:rPr lang="en-US" sz="2000" dirty="0"/>
              <a:t>:</a:t>
            </a:r>
          </a:p>
          <a:p>
            <a:endParaRPr lang="en-US" dirty="0"/>
          </a:p>
          <a:p>
            <a:r>
              <a:rPr lang="en-US" dirty="0"/>
              <a:t>	</a:t>
            </a:r>
            <a:r>
              <a:rPr lang="en-US" sz="2000" dirty="0"/>
              <a:t>Improve the performance (running time and accuracy trade-off) of the basic deep neural 	network  “</a:t>
            </a:r>
            <a:r>
              <a:rPr lang="en-US" sz="2000" i="1" dirty="0"/>
              <a:t>3. Deep ANN with </a:t>
            </a:r>
            <a:r>
              <a:rPr lang="en-US" sz="2000" i="1" dirty="0" err="1"/>
              <a:t>ReLU</a:t>
            </a:r>
            <a:r>
              <a:rPr lang="en-US" sz="2000" i="1" dirty="0"/>
              <a:t> and </a:t>
            </a:r>
            <a:r>
              <a:rPr lang="en-US" sz="2000" i="1" dirty="0" err="1"/>
              <a:t>Keras.ipynb</a:t>
            </a:r>
            <a:r>
              <a:rPr lang="en-US" sz="2000" dirty="0"/>
              <a:t>)” and explain results and attempts.     </a:t>
            </a:r>
          </a:p>
          <a:p>
            <a:r>
              <a:rPr lang="en-US" sz="2000" dirty="0"/>
              <a:t>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57537A32-92B3-9B78-BC8B-1C23A20DF4BC}"/>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pic>
        <p:nvPicPr>
          <p:cNvPr id="10" name="Graphic 9" descr="Trophy with solid fill">
            <a:extLst>
              <a:ext uri="{FF2B5EF4-FFF2-40B4-BE49-F238E27FC236}">
                <a16:creationId xmlns:a16="http://schemas.microsoft.com/office/drawing/2014/main" id="{BBF79B85-9A6D-A64B-9D1A-1AB467F02F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6863" y="1680289"/>
            <a:ext cx="914400" cy="914400"/>
          </a:xfrm>
          <a:prstGeom prst="rect">
            <a:avLst/>
          </a:prstGeom>
        </p:spPr>
      </p:pic>
      <p:sp>
        <p:nvSpPr>
          <p:cNvPr id="12" name="TextBox 11">
            <a:extLst>
              <a:ext uri="{FF2B5EF4-FFF2-40B4-BE49-F238E27FC236}">
                <a16:creationId xmlns:a16="http://schemas.microsoft.com/office/drawing/2014/main" id="{4057E9FD-EF64-11FA-9748-ADBC8909C182}"/>
              </a:ext>
            </a:extLst>
          </p:cNvPr>
          <p:cNvSpPr txBox="1"/>
          <p:nvPr/>
        </p:nvSpPr>
        <p:spPr>
          <a:xfrm>
            <a:off x="946864" y="2803307"/>
            <a:ext cx="9485687" cy="1477328"/>
          </a:xfrm>
          <a:prstGeom prst="rect">
            <a:avLst/>
          </a:prstGeom>
          <a:noFill/>
        </p:spPr>
        <p:txBody>
          <a:bodyPr wrap="square">
            <a:spAutoFit/>
          </a:bodyPr>
          <a:lstStyle/>
          <a:p>
            <a:r>
              <a:rPr lang="en-US" dirty="0"/>
              <a:t>Each group will provide a </a:t>
            </a:r>
            <a:r>
              <a:rPr lang="en-US" b="1" dirty="0"/>
              <a:t>power point presentation </a:t>
            </a:r>
            <a:r>
              <a:rPr lang="en-US" dirty="0"/>
              <a:t>about the work that has been done.</a:t>
            </a:r>
          </a:p>
          <a:p>
            <a:r>
              <a:rPr lang="en-US" dirty="0"/>
              <a:t>Each group will have a slot of </a:t>
            </a:r>
            <a:r>
              <a:rPr lang="en-US" b="1" dirty="0"/>
              <a:t>10 minutes </a:t>
            </a:r>
            <a:r>
              <a:rPr lang="en-US" dirty="0"/>
              <a:t>to present their results. </a:t>
            </a:r>
          </a:p>
          <a:p>
            <a:r>
              <a:rPr lang="en-US" b="1" dirty="0"/>
              <a:t>Each team member </a:t>
            </a:r>
            <a:r>
              <a:rPr lang="en-US" dirty="0"/>
              <a:t>will have the chance to present. </a:t>
            </a:r>
          </a:p>
          <a:p>
            <a:endParaRPr lang="en-US" dirty="0"/>
          </a:p>
          <a:p>
            <a:r>
              <a:rPr lang="en-US" dirty="0"/>
              <a:t>The groups are organized as the following: </a:t>
            </a:r>
          </a:p>
        </p:txBody>
      </p:sp>
      <p:sp>
        <p:nvSpPr>
          <p:cNvPr id="13" name="TextBox 12">
            <a:extLst>
              <a:ext uri="{FF2B5EF4-FFF2-40B4-BE49-F238E27FC236}">
                <a16:creationId xmlns:a16="http://schemas.microsoft.com/office/drawing/2014/main" id="{B1846F7B-EC7D-80BF-9BBF-246AED29AB77}"/>
              </a:ext>
            </a:extLst>
          </p:cNvPr>
          <p:cNvSpPr txBox="1"/>
          <p:nvPr/>
        </p:nvSpPr>
        <p:spPr>
          <a:xfrm>
            <a:off x="602680" y="330191"/>
            <a:ext cx="7178576" cy="769441"/>
          </a:xfrm>
          <a:prstGeom prst="rect">
            <a:avLst/>
          </a:prstGeom>
          <a:noFill/>
        </p:spPr>
        <p:txBody>
          <a:bodyPr wrap="square">
            <a:spAutoFit/>
          </a:bodyPr>
          <a:lstStyle/>
          <a:p>
            <a:r>
              <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rPr>
              <a:t>Final Project</a:t>
            </a:r>
          </a:p>
        </p:txBody>
      </p:sp>
      <p:graphicFrame>
        <p:nvGraphicFramePr>
          <p:cNvPr id="14" name="Table 6">
            <a:extLst>
              <a:ext uri="{FF2B5EF4-FFF2-40B4-BE49-F238E27FC236}">
                <a16:creationId xmlns:a16="http://schemas.microsoft.com/office/drawing/2014/main" id="{62643BEA-36F0-E1EA-52ED-C91C47113CED}"/>
              </a:ext>
            </a:extLst>
          </p:cNvPr>
          <p:cNvGraphicFramePr>
            <a:graphicFrameLocks noGrp="1"/>
          </p:cNvGraphicFramePr>
          <p:nvPr>
            <p:extLst>
              <p:ext uri="{D42A27DB-BD31-4B8C-83A1-F6EECF244321}">
                <p14:modId xmlns:p14="http://schemas.microsoft.com/office/powerpoint/2010/main" val="3220891394"/>
              </p:ext>
            </p:extLst>
          </p:nvPr>
        </p:nvGraphicFramePr>
        <p:xfrm>
          <a:off x="946863" y="4249897"/>
          <a:ext cx="9738261" cy="2194560"/>
        </p:xfrm>
        <a:graphic>
          <a:graphicData uri="http://schemas.openxmlformats.org/drawingml/2006/table">
            <a:tbl>
              <a:tblPr firstRow="1" bandRow="1"/>
              <a:tblGrid>
                <a:gridCol w="1405919">
                  <a:extLst>
                    <a:ext uri="{9D8B030D-6E8A-4147-A177-3AD203B41FA5}">
                      <a16:colId xmlns:a16="http://schemas.microsoft.com/office/drawing/2014/main" val="1992148370"/>
                    </a:ext>
                  </a:extLst>
                </a:gridCol>
                <a:gridCol w="5753528">
                  <a:extLst>
                    <a:ext uri="{9D8B030D-6E8A-4147-A177-3AD203B41FA5}">
                      <a16:colId xmlns:a16="http://schemas.microsoft.com/office/drawing/2014/main" val="1699665994"/>
                    </a:ext>
                  </a:extLst>
                </a:gridCol>
                <a:gridCol w="2578814">
                  <a:extLst>
                    <a:ext uri="{9D8B030D-6E8A-4147-A177-3AD203B41FA5}">
                      <a16:colId xmlns:a16="http://schemas.microsoft.com/office/drawing/2014/main" val="3957957542"/>
                    </a:ext>
                  </a:extLst>
                </a:gridCol>
              </a:tblGrid>
              <a:tr h="150605">
                <a:tc>
                  <a:txBody>
                    <a:bodyPr/>
                    <a:lstStyle/>
                    <a:p>
                      <a:r>
                        <a:rPr lang="es-ES" b="1" dirty="0" err="1"/>
                        <a:t>Name</a:t>
                      </a:r>
                      <a:endParaRPr lang="en-US" b="1" dirty="0"/>
                    </a:p>
                  </a:txBody>
                  <a:tcPr>
                    <a:solidFill>
                      <a:schemeClr val="bg1">
                        <a:lumMod val="85000"/>
                      </a:schemeClr>
                    </a:solidFill>
                  </a:tcPr>
                </a:tc>
                <a:tc>
                  <a:txBody>
                    <a:bodyPr/>
                    <a:lstStyle/>
                    <a:p>
                      <a:r>
                        <a:rPr lang="es-ES" b="1" dirty="0" err="1"/>
                        <a:t>Members</a:t>
                      </a:r>
                      <a:endParaRPr lang="en-US" b="1" dirty="0"/>
                    </a:p>
                  </a:txBody>
                  <a:tcPr>
                    <a:solidFill>
                      <a:schemeClr val="bg1">
                        <a:lumMod val="85000"/>
                      </a:schemeClr>
                    </a:solidFill>
                  </a:tcPr>
                </a:tc>
                <a:tc>
                  <a:txBody>
                    <a:bodyPr/>
                    <a:lstStyle/>
                    <a:p>
                      <a:r>
                        <a:rPr lang="es-ES" b="1" dirty="0" err="1"/>
                        <a:t>Presentation</a:t>
                      </a:r>
                      <a:r>
                        <a:rPr lang="es-ES" b="1" dirty="0"/>
                        <a:t> </a:t>
                      </a:r>
                      <a:r>
                        <a:rPr lang="es-ES" b="1" dirty="0" err="1"/>
                        <a:t>Order</a:t>
                      </a:r>
                      <a:endParaRPr lang="en-US" b="1" dirty="0"/>
                    </a:p>
                  </a:txBody>
                  <a:tcPr>
                    <a:solidFill>
                      <a:schemeClr val="bg1">
                        <a:lumMod val="85000"/>
                      </a:schemeClr>
                    </a:solidFill>
                  </a:tcPr>
                </a:tc>
                <a:extLst>
                  <a:ext uri="{0D108BD9-81ED-4DB2-BD59-A6C34878D82A}">
                    <a16:rowId xmlns:a16="http://schemas.microsoft.com/office/drawing/2014/main" val="1953193703"/>
                  </a:ext>
                </a:extLst>
              </a:tr>
              <a:tr h="263559">
                <a:tc>
                  <a:txBody>
                    <a:bodyPr/>
                    <a:lstStyle/>
                    <a:p>
                      <a:r>
                        <a:rPr lang="es-ES" dirty="0" err="1"/>
                        <a:t>Group</a:t>
                      </a:r>
                      <a:r>
                        <a:rPr lang="es-ES" dirty="0"/>
                        <a:t> A</a:t>
                      </a:r>
                      <a:endParaRPr lang="en-US" dirty="0"/>
                    </a:p>
                  </a:txBody>
                  <a:tcPr/>
                </a:tc>
                <a:tc>
                  <a:txBody>
                    <a:bodyPr/>
                    <a:lstStyle/>
                    <a:p>
                      <a:r>
                        <a:rPr lang="es-ES" dirty="0" err="1"/>
                        <a:t>Jacopo</a:t>
                      </a:r>
                      <a:r>
                        <a:rPr lang="es-ES" dirty="0"/>
                        <a:t> Esposito, Vittorio </a:t>
                      </a:r>
                      <a:r>
                        <a:rPr lang="es-ES" dirty="0" err="1"/>
                        <a:t>Zoccola</a:t>
                      </a:r>
                      <a:r>
                        <a:rPr lang="es-ES" dirty="0"/>
                        <a:t>, </a:t>
                      </a:r>
                      <a:endParaRPr lang="en-US" dirty="0"/>
                    </a:p>
                  </a:txBody>
                  <a:tcPr/>
                </a:tc>
                <a:tc>
                  <a:txBody>
                    <a:bodyPr/>
                    <a:lstStyle/>
                    <a:p>
                      <a:r>
                        <a:rPr lang="es-ES" dirty="0"/>
                        <a:t>2</a:t>
                      </a:r>
                      <a:endParaRPr lang="en-US" dirty="0"/>
                    </a:p>
                  </a:txBody>
                  <a:tcPr/>
                </a:tc>
                <a:extLst>
                  <a:ext uri="{0D108BD9-81ED-4DB2-BD59-A6C34878D82A}">
                    <a16:rowId xmlns:a16="http://schemas.microsoft.com/office/drawing/2014/main" val="3974156137"/>
                  </a:ext>
                </a:extLst>
              </a:tr>
              <a:tr h="263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Group</a:t>
                      </a:r>
                      <a:r>
                        <a:rPr lang="es-ES" dirty="0"/>
                        <a:t> B</a:t>
                      </a:r>
                      <a:endParaRPr lang="en-US" dirty="0"/>
                    </a:p>
                  </a:txBody>
                  <a:tcPr/>
                </a:tc>
                <a:tc>
                  <a:txBody>
                    <a:bodyPr/>
                    <a:lstStyle/>
                    <a:p>
                      <a:r>
                        <a:rPr lang="es-ES" dirty="0" err="1"/>
                        <a:t>Angelo</a:t>
                      </a:r>
                      <a:r>
                        <a:rPr lang="es-ES" dirty="0"/>
                        <a:t> Pio </a:t>
                      </a:r>
                      <a:r>
                        <a:rPr lang="es-ES" dirty="0" err="1"/>
                        <a:t>Tuccillo</a:t>
                      </a:r>
                      <a:r>
                        <a:rPr lang="es-ES" dirty="0"/>
                        <a:t>, </a:t>
                      </a:r>
                      <a:r>
                        <a:rPr lang="es-ES" dirty="0" err="1"/>
                        <a:t>Gennaro</a:t>
                      </a:r>
                      <a:r>
                        <a:rPr lang="es-ES" dirty="0"/>
                        <a:t> di </a:t>
                      </a:r>
                      <a:r>
                        <a:rPr lang="es-ES" dirty="0" err="1"/>
                        <a:t>Stasio</a:t>
                      </a:r>
                      <a:r>
                        <a:rPr lang="es-ES" dirty="0"/>
                        <a:t>, Martina </a:t>
                      </a:r>
                      <a:r>
                        <a:rPr lang="es-ES" dirty="0" err="1"/>
                        <a:t>Ruggiero</a:t>
                      </a:r>
                      <a:endParaRPr lang="en-US" dirty="0"/>
                    </a:p>
                  </a:txBody>
                  <a:tcPr/>
                </a:tc>
                <a:tc>
                  <a:txBody>
                    <a:bodyPr/>
                    <a:lstStyle/>
                    <a:p>
                      <a:r>
                        <a:rPr lang="es-ES" dirty="0"/>
                        <a:t>1</a:t>
                      </a:r>
                      <a:endParaRPr lang="en-US" dirty="0"/>
                    </a:p>
                  </a:txBody>
                  <a:tcPr/>
                </a:tc>
                <a:extLst>
                  <a:ext uri="{0D108BD9-81ED-4DB2-BD59-A6C34878D82A}">
                    <a16:rowId xmlns:a16="http://schemas.microsoft.com/office/drawing/2014/main" val="4038911261"/>
                  </a:ext>
                </a:extLst>
              </a:tr>
              <a:tr h="263559">
                <a:tc>
                  <a:txBody>
                    <a:bodyPr/>
                    <a:lstStyle/>
                    <a:p>
                      <a:r>
                        <a:rPr lang="es-ES" dirty="0" err="1"/>
                        <a:t>Group</a:t>
                      </a:r>
                      <a:r>
                        <a:rPr lang="es-ES" dirty="0"/>
                        <a:t> C</a:t>
                      </a:r>
                      <a:endParaRPr lang="en-US" dirty="0"/>
                    </a:p>
                  </a:txBody>
                  <a:tcPr/>
                </a:tc>
                <a:tc>
                  <a:txBody>
                    <a:bodyPr/>
                    <a:lstStyle/>
                    <a:p>
                      <a:r>
                        <a:rPr lang="es-ES" dirty="0"/>
                        <a:t>Davide </a:t>
                      </a:r>
                      <a:r>
                        <a:rPr lang="es-ES" dirty="0" err="1"/>
                        <a:t>Fiorentini</a:t>
                      </a:r>
                      <a:r>
                        <a:rPr lang="es-ES" dirty="0"/>
                        <a:t>, Pasquale </a:t>
                      </a:r>
                      <a:r>
                        <a:rPr lang="es-ES" dirty="0" err="1"/>
                        <a:t>Ruopolo</a:t>
                      </a:r>
                      <a:r>
                        <a:rPr lang="es-ES" dirty="0"/>
                        <a:t>, </a:t>
                      </a:r>
                      <a:r>
                        <a:rPr lang="es-ES" dirty="0" err="1"/>
                        <a:t>Fabrizio</a:t>
                      </a:r>
                      <a:r>
                        <a:rPr lang="es-ES" dirty="0"/>
                        <a:t> Zheng</a:t>
                      </a:r>
                      <a:endParaRPr lang="en-US" dirty="0"/>
                    </a:p>
                  </a:txBody>
                  <a:tcPr/>
                </a:tc>
                <a:tc>
                  <a:txBody>
                    <a:bodyPr/>
                    <a:lstStyle/>
                    <a:p>
                      <a:r>
                        <a:rPr lang="es-ES" dirty="0"/>
                        <a:t>3</a:t>
                      </a:r>
                      <a:endParaRPr lang="en-US" dirty="0"/>
                    </a:p>
                  </a:txBody>
                  <a:tcPr/>
                </a:tc>
                <a:extLst>
                  <a:ext uri="{0D108BD9-81ED-4DB2-BD59-A6C34878D82A}">
                    <a16:rowId xmlns:a16="http://schemas.microsoft.com/office/drawing/2014/main" val="3842819142"/>
                  </a:ext>
                </a:extLst>
              </a:tr>
              <a:tr h="263559">
                <a:tc>
                  <a:txBody>
                    <a:bodyPr/>
                    <a:lstStyle/>
                    <a:p>
                      <a:r>
                        <a:rPr lang="es-ES" dirty="0" err="1"/>
                        <a:t>Group</a:t>
                      </a:r>
                      <a:r>
                        <a:rPr lang="es-ES" dirty="0"/>
                        <a:t> D</a:t>
                      </a:r>
                      <a:endParaRPr lang="en-US" dirty="0"/>
                    </a:p>
                  </a:txBody>
                  <a:tcPr/>
                </a:tc>
                <a:tc>
                  <a:txBody>
                    <a:bodyPr/>
                    <a:lstStyle/>
                    <a:p>
                      <a:r>
                        <a:rPr lang="es-ES" dirty="0"/>
                        <a:t>Rosa Izzo, Serena </a:t>
                      </a:r>
                      <a:r>
                        <a:rPr lang="es-ES" dirty="0" err="1"/>
                        <a:t>Fucile</a:t>
                      </a:r>
                      <a:r>
                        <a:rPr lang="es-ES" dirty="0"/>
                        <a:t>, </a:t>
                      </a:r>
                      <a:r>
                        <a:rPr lang="es-ES" dirty="0" err="1"/>
                        <a:t>Sarconio</a:t>
                      </a:r>
                      <a:r>
                        <a:rPr lang="es-ES" dirty="0"/>
                        <a:t> Daniele </a:t>
                      </a:r>
                      <a:endParaRPr lang="en-US" dirty="0"/>
                    </a:p>
                  </a:txBody>
                  <a:tcPr/>
                </a:tc>
                <a:tc>
                  <a:txBody>
                    <a:bodyPr/>
                    <a:lstStyle/>
                    <a:p>
                      <a:r>
                        <a:rPr lang="es-ES" dirty="0"/>
                        <a:t>4</a:t>
                      </a:r>
                      <a:endParaRPr lang="en-US" dirty="0"/>
                    </a:p>
                  </a:txBody>
                  <a:tcPr/>
                </a:tc>
                <a:extLst>
                  <a:ext uri="{0D108BD9-81ED-4DB2-BD59-A6C34878D82A}">
                    <a16:rowId xmlns:a16="http://schemas.microsoft.com/office/drawing/2014/main" val="1271099774"/>
                  </a:ext>
                </a:extLst>
              </a:tr>
              <a:tr h="263559">
                <a:tc>
                  <a:txBody>
                    <a:bodyPr/>
                    <a:lstStyle/>
                    <a:p>
                      <a:r>
                        <a:rPr lang="es-ES" dirty="0" err="1"/>
                        <a:t>Group</a:t>
                      </a:r>
                      <a:r>
                        <a:rPr lang="es-ES" dirty="0"/>
                        <a:t> E</a:t>
                      </a:r>
                      <a:endParaRPr lang="en-US" dirty="0"/>
                    </a:p>
                  </a:txBody>
                  <a:tcPr/>
                </a:tc>
                <a:tc>
                  <a:txBody>
                    <a:bodyPr/>
                    <a:lstStyle/>
                    <a:p>
                      <a:r>
                        <a:rPr lang="es-ES" dirty="0"/>
                        <a:t>Francesco </a:t>
                      </a:r>
                      <a:r>
                        <a:rPr lang="es-ES" dirty="0" err="1"/>
                        <a:t>Palmisano</a:t>
                      </a:r>
                      <a:r>
                        <a:rPr lang="es-ES" dirty="0"/>
                        <a:t>, Andrea </a:t>
                      </a:r>
                      <a:r>
                        <a:rPr lang="es-ES" dirty="0" err="1"/>
                        <a:t>Cappabianca</a:t>
                      </a:r>
                      <a:r>
                        <a:rPr lang="es-ES" dirty="0"/>
                        <a:t> , Milena </a:t>
                      </a:r>
                      <a:r>
                        <a:rPr lang="es-ES" dirty="0" err="1"/>
                        <a:t>Aiello</a:t>
                      </a:r>
                      <a:endParaRPr lang="en-US" dirty="0"/>
                    </a:p>
                  </a:txBody>
                  <a:tcPr/>
                </a:tc>
                <a:tc>
                  <a:txBody>
                    <a:bodyPr/>
                    <a:lstStyle/>
                    <a:p>
                      <a:r>
                        <a:rPr lang="es-ES" dirty="0"/>
                        <a:t>5</a:t>
                      </a:r>
                      <a:endParaRPr lang="en-US" dirty="0"/>
                    </a:p>
                  </a:txBody>
                  <a:tcPr/>
                </a:tc>
                <a:extLst>
                  <a:ext uri="{0D108BD9-81ED-4DB2-BD59-A6C34878D82A}">
                    <a16:rowId xmlns:a16="http://schemas.microsoft.com/office/drawing/2014/main" val="2460195770"/>
                  </a:ext>
                </a:extLst>
              </a:tr>
            </a:tbl>
          </a:graphicData>
        </a:graphic>
      </p:graphicFrame>
    </p:spTree>
    <p:extLst>
      <p:ext uri="{BB962C8B-B14F-4D97-AF65-F5344CB8AC3E}">
        <p14:creationId xmlns:p14="http://schemas.microsoft.com/office/powerpoint/2010/main" val="99750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57F2AA-2A0F-6415-051D-F39697595149}"/>
              </a:ext>
            </a:extLst>
          </p:cNvPr>
          <p:cNvSpPr>
            <a:spLocks noGrp="1"/>
          </p:cNvSpPr>
          <p:nvPr>
            <p:ph type="sldNum" sz="quarter" idx="12"/>
          </p:nvPr>
        </p:nvSpPr>
        <p:spPr/>
        <p:txBody>
          <a:bodyPr/>
          <a:lstStyle/>
          <a:p>
            <a:fld id="{A06C264A-03B6-44A0-BE1D-CA8DBA4A3ABC}" type="slidenum">
              <a:rPr lang="en-US" smtClean="0"/>
              <a:t>17</a:t>
            </a:fld>
            <a:endParaRPr lang="en-US" dirty="0"/>
          </a:p>
        </p:txBody>
      </p:sp>
      <p:pic>
        <p:nvPicPr>
          <p:cNvPr id="5" name="Picture 4">
            <a:extLst>
              <a:ext uri="{FF2B5EF4-FFF2-40B4-BE49-F238E27FC236}">
                <a16:creationId xmlns:a16="http://schemas.microsoft.com/office/drawing/2014/main" id="{9BA84571-F327-AA40-E390-9963BF238A79}"/>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sp>
        <p:nvSpPr>
          <p:cNvPr id="6" name="TextBox 5">
            <a:extLst>
              <a:ext uri="{FF2B5EF4-FFF2-40B4-BE49-F238E27FC236}">
                <a16:creationId xmlns:a16="http://schemas.microsoft.com/office/drawing/2014/main" id="{5BC54A85-A192-8108-807E-1D5397CE0B6A}"/>
              </a:ext>
            </a:extLst>
          </p:cNvPr>
          <p:cNvSpPr txBox="1"/>
          <p:nvPr/>
        </p:nvSpPr>
        <p:spPr>
          <a:xfrm>
            <a:off x="489665" y="354043"/>
            <a:ext cx="6097712" cy="769441"/>
          </a:xfrm>
          <a:prstGeom prst="rect">
            <a:avLst/>
          </a:prstGeom>
          <a:noFill/>
        </p:spPr>
        <p:txBody>
          <a:bodyPr wrap="square">
            <a:spAutoFit/>
          </a:bodyPr>
          <a:lstStyle/>
          <a:p>
            <a:r>
              <a:rPr lang="es-ES" sz="4400" dirty="0" err="1">
                <a:solidFill>
                  <a:srgbClr val="4472C4"/>
                </a:solidFill>
                <a:latin typeface="Calibri Light" panose="020F0302020204030204"/>
                <a:ea typeface="+mj-ea"/>
                <a:cs typeface="+mj-cs"/>
              </a:rPr>
              <a:t>Complementary</a:t>
            </a:r>
            <a:r>
              <a:rPr kumimoji="0" lang="es-ES" sz="4400" b="0" i="0" strike="noStrike" kern="1200" cap="none" spc="0" normalizeH="0" baseline="0" noProof="0" dirty="0">
                <a:ln>
                  <a:noFill/>
                </a:ln>
                <a:solidFill>
                  <a:srgbClr val="4472C4"/>
                </a:solidFill>
                <a:effectLst/>
                <a:uLnTx/>
                <a:uFillTx/>
                <a:latin typeface="Calibri Light" panose="020F0302020204030204"/>
                <a:ea typeface="+mj-ea"/>
                <a:cs typeface="+mj-cs"/>
              </a:rPr>
              <a:t> </a:t>
            </a:r>
            <a:r>
              <a:rPr kumimoji="0" lang="es-ES" sz="4400" b="0" i="0" strike="noStrike" kern="1200" cap="none" spc="0" normalizeH="0" baseline="0" noProof="0" dirty="0" err="1">
                <a:ln>
                  <a:noFill/>
                </a:ln>
                <a:solidFill>
                  <a:srgbClr val="4472C4"/>
                </a:solidFill>
                <a:effectLst/>
                <a:uLnTx/>
                <a:uFillTx/>
                <a:latin typeface="Calibri Light" panose="020F0302020204030204"/>
                <a:ea typeface="+mj-ea"/>
                <a:cs typeface="+mj-cs"/>
              </a:rPr>
              <a:t>Readings</a:t>
            </a:r>
            <a:r>
              <a:rPr kumimoji="0" lang="es-ES" sz="4400" b="0" i="0" strike="noStrike" kern="1200" cap="none" spc="0" normalizeH="0" baseline="0" noProof="0" dirty="0">
                <a:ln>
                  <a:noFill/>
                </a:ln>
                <a:solidFill>
                  <a:srgbClr val="4472C4"/>
                </a:solidFill>
                <a:effectLst/>
                <a:uLnTx/>
                <a:uFillTx/>
                <a:latin typeface="Calibri Light" panose="020F0302020204030204"/>
                <a:ea typeface="+mj-ea"/>
                <a:cs typeface="+mj-cs"/>
              </a:rPr>
              <a:t> </a:t>
            </a:r>
          </a:p>
        </p:txBody>
      </p:sp>
      <p:grpSp>
        <p:nvGrpSpPr>
          <p:cNvPr id="8" name="Google Shape;10892;p81">
            <a:extLst>
              <a:ext uri="{FF2B5EF4-FFF2-40B4-BE49-F238E27FC236}">
                <a16:creationId xmlns:a16="http://schemas.microsoft.com/office/drawing/2014/main" id="{90B0C603-7640-2C8A-3005-67CA635FA9DD}"/>
              </a:ext>
            </a:extLst>
          </p:cNvPr>
          <p:cNvGrpSpPr/>
          <p:nvPr/>
        </p:nvGrpSpPr>
        <p:grpSpPr>
          <a:xfrm>
            <a:off x="6445322" y="370133"/>
            <a:ext cx="656689" cy="599098"/>
            <a:chOff x="-1333975" y="2365850"/>
            <a:chExt cx="292225" cy="293575"/>
          </a:xfrm>
        </p:grpSpPr>
        <p:sp>
          <p:nvSpPr>
            <p:cNvPr id="9" name="Google Shape;10893;p81">
              <a:extLst>
                <a:ext uri="{FF2B5EF4-FFF2-40B4-BE49-F238E27FC236}">
                  <a16:creationId xmlns:a16="http://schemas.microsoft.com/office/drawing/2014/main" id="{29058F7F-9552-A1B6-1618-804F34F7202F}"/>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94;p81">
              <a:extLst>
                <a:ext uri="{FF2B5EF4-FFF2-40B4-BE49-F238E27FC236}">
                  <a16:creationId xmlns:a16="http://schemas.microsoft.com/office/drawing/2014/main" id="{5289623C-820E-FBD3-182F-A8FFE0CAFDA5}"/>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95;p81">
              <a:extLst>
                <a:ext uri="{FF2B5EF4-FFF2-40B4-BE49-F238E27FC236}">
                  <a16:creationId xmlns:a16="http://schemas.microsoft.com/office/drawing/2014/main" id="{7CE049C4-628D-7684-CB50-1346A17A5093}"/>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96;p81">
              <a:extLst>
                <a:ext uri="{FF2B5EF4-FFF2-40B4-BE49-F238E27FC236}">
                  <a16:creationId xmlns:a16="http://schemas.microsoft.com/office/drawing/2014/main" id="{F7A845EA-B7F9-493D-348C-5316E1179CC1}"/>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97;p81">
              <a:extLst>
                <a:ext uri="{FF2B5EF4-FFF2-40B4-BE49-F238E27FC236}">
                  <a16:creationId xmlns:a16="http://schemas.microsoft.com/office/drawing/2014/main" id="{B564242E-2497-7541-ADC8-483DF790CC2A}"/>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98;p81">
              <a:extLst>
                <a:ext uri="{FF2B5EF4-FFF2-40B4-BE49-F238E27FC236}">
                  <a16:creationId xmlns:a16="http://schemas.microsoft.com/office/drawing/2014/main" id="{F76581FF-1F54-40D3-FAE0-EBE0D66AFFDC}"/>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99;p81">
              <a:extLst>
                <a:ext uri="{FF2B5EF4-FFF2-40B4-BE49-F238E27FC236}">
                  <a16:creationId xmlns:a16="http://schemas.microsoft.com/office/drawing/2014/main" id="{BC8F0880-8D0D-7054-C1A6-FC3164D4063F}"/>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00;p81">
              <a:extLst>
                <a:ext uri="{FF2B5EF4-FFF2-40B4-BE49-F238E27FC236}">
                  <a16:creationId xmlns:a16="http://schemas.microsoft.com/office/drawing/2014/main" id="{456BB92C-5337-CB90-0442-29E56C18794B}"/>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Content Placeholder 18">
            <a:extLst>
              <a:ext uri="{FF2B5EF4-FFF2-40B4-BE49-F238E27FC236}">
                <a16:creationId xmlns:a16="http://schemas.microsoft.com/office/drawing/2014/main" id="{88EF7516-7C26-307E-DB1E-97700ABEB031}"/>
              </a:ext>
            </a:extLst>
          </p:cNvPr>
          <p:cNvSpPr>
            <a:spLocks noGrp="1"/>
          </p:cNvSpPr>
          <p:nvPr>
            <p:ph idx="1"/>
          </p:nvPr>
        </p:nvSpPr>
        <p:spPr/>
        <p:txBody>
          <a:bodyPr/>
          <a:lstStyle/>
          <a:p>
            <a:r>
              <a:rPr lang="en-US" dirty="0">
                <a:hlinkClick r:id="rId4"/>
              </a:rPr>
              <a:t>Building our first neural network in </a:t>
            </a:r>
            <a:r>
              <a:rPr lang="en-US" dirty="0" err="1">
                <a:hlinkClick r:id="rId4"/>
              </a:rPr>
              <a:t>keras</a:t>
            </a:r>
            <a:endParaRPr lang="en-US" dirty="0"/>
          </a:p>
          <a:p>
            <a:r>
              <a:rPr lang="en-US" dirty="0">
                <a:hlinkClick r:id="rId5"/>
              </a:rPr>
              <a:t>Neural networks and deep learning</a:t>
            </a:r>
            <a:endParaRPr lang="en-US" dirty="0"/>
          </a:p>
          <a:p>
            <a:r>
              <a:rPr lang="en-US" dirty="0">
                <a:hlinkClick r:id="rId6"/>
              </a:rPr>
              <a:t>fighting-overfitting-with-l1-or-l2-regularization</a:t>
            </a:r>
            <a:endParaRPr lang="en-US" dirty="0"/>
          </a:p>
          <a:p>
            <a:r>
              <a:rPr lang="en-US" dirty="0">
                <a:hlinkClick r:id="rId7"/>
              </a:rPr>
              <a:t>l1-and-l2-regularization-methods- lasso and ridge regression</a:t>
            </a:r>
            <a:endParaRPr lang="en-US" dirty="0"/>
          </a:p>
          <a:p>
            <a:endParaRPr lang="en-US" dirty="0"/>
          </a:p>
          <a:p>
            <a:endParaRPr lang="en-US" dirty="0"/>
          </a:p>
        </p:txBody>
      </p:sp>
    </p:spTree>
    <p:extLst>
      <p:ext uri="{BB962C8B-B14F-4D97-AF65-F5344CB8AC3E}">
        <p14:creationId xmlns:p14="http://schemas.microsoft.com/office/powerpoint/2010/main" val="233910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9F8F37-E38C-185D-9E41-7F340E953D1B}"/>
              </a:ext>
            </a:extLst>
          </p:cNvPr>
          <p:cNvSpPr>
            <a:spLocks noGrp="1"/>
          </p:cNvSpPr>
          <p:nvPr>
            <p:ph type="sldNum" sz="quarter" idx="12"/>
          </p:nvPr>
        </p:nvSpPr>
        <p:spPr/>
        <p:txBody>
          <a:bodyPr/>
          <a:lstStyle/>
          <a:p>
            <a:fld id="{A06C264A-03B6-44A0-BE1D-CA8DBA4A3ABC}" type="slidenum">
              <a:rPr lang="en-US" smtClean="0"/>
              <a:t>18</a:t>
            </a:fld>
            <a:endParaRPr lang="en-US"/>
          </a:p>
        </p:txBody>
      </p:sp>
      <p:sp>
        <p:nvSpPr>
          <p:cNvPr id="7" name="Google Shape;197;p32">
            <a:extLst>
              <a:ext uri="{FF2B5EF4-FFF2-40B4-BE49-F238E27FC236}">
                <a16:creationId xmlns:a16="http://schemas.microsoft.com/office/drawing/2014/main" id="{B2675180-F19D-C5D1-C798-1AEF64AED058}"/>
              </a:ext>
            </a:extLst>
          </p:cNvPr>
          <p:cNvSpPr txBox="1">
            <a:spLocks noGrp="1"/>
          </p:cNvSpPr>
          <p:nvPr>
            <p:ph type="title"/>
          </p:nvPr>
        </p:nvSpPr>
        <p:spPr>
          <a:xfrm>
            <a:off x="3463961" y="2514361"/>
            <a:ext cx="4991670" cy="763600"/>
          </a:xfrm>
          <a:prstGeom prst="rect">
            <a:avLst/>
          </a:prstGeom>
        </p:spPr>
        <p:txBody>
          <a:bodyPr spcFirstLastPara="1" vert="horz" wrap="square" lIns="121900" tIns="121900" rIns="121900" bIns="121900" rtlCol="0" anchor="t" anchorCtr="0">
            <a:noAutofit/>
          </a:bodyPr>
          <a:lstStyle/>
          <a:p>
            <a:pPr algn="ctr"/>
            <a:r>
              <a:rPr lang="en" sz="4000" dirty="0">
                <a:solidFill>
                  <a:srgbClr val="4472C4"/>
                </a:solidFill>
                <a:latin typeface="Montserrat" panose="00000500000000000000" pitchFamily="2" charset="0"/>
              </a:rPr>
              <a:t>Thank you!</a:t>
            </a:r>
            <a:br>
              <a:rPr lang="en" sz="4000" dirty="0">
                <a:solidFill>
                  <a:srgbClr val="4472C4"/>
                </a:solidFill>
                <a:latin typeface="Montserrat" panose="00000500000000000000" pitchFamily="2" charset="0"/>
              </a:rPr>
            </a:br>
            <a:r>
              <a:rPr lang="en" sz="4000" dirty="0">
                <a:solidFill>
                  <a:srgbClr val="4472C4"/>
                </a:solidFill>
                <a:latin typeface="Montserrat" panose="00000500000000000000" pitchFamily="2" charset="0"/>
              </a:rPr>
              <a:t>Any Questions? </a:t>
            </a:r>
            <a:endParaRPr sz="4000" dirty="0">
              <a:solidFill>
                <a:srgbClr val="4472C4"/>
              </a:solidFill>
              <a:latin typeface="Montserrat" panose="00000500000000000000" pitchFamily="2" charset="0"/>
            </a:endParaRPr>
          </a:p>
        </p:txBody>
      </p:sp>
      <p:pic>
        <p:nvPicPr>
          <p:cNvPr id="8" name="Picture 7">
            <a:extLst>
              <a:ext uri="{FF2B5EF4-FFF2-40B4-BE49-F238E27FC236}">
                <a16:creationId xmlns:a16="http://schemas.microsoft.com/office/drawing/2014/main" id="{689AAE07-45A6-49A4-9D9F-487510D01474}"/>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grpSp>
        <p:nvGrpSpPr>
          <p:cNvPr id="2" name="Google Shape;9716;p77">
            <a:extLst>
              <a:ext uri="{FF2B5EF4-FFF2-40B4-BE49-F238E27FC236}">
                <a16:creationId xmlns:a16="http://schemas.microsoft.com/office/drawing/2014/main" id="{A285638D-E04F-3FA4-8D80-014A2FDEECA1}"/>
              </a:ext>
            </a:extLst>
          </p:cNvPr>
          <p:cNvGrpSpPr/>
          <p:nvPr/>
        </p:nvGrpSpPr>
        <p:grpSpPr>
          <a:xfrm>
            <a:off x="5784138" y="3884172"/>
            <a:ext cx="351315" cy="349486"/>
            <a:chOff x="685475" y="2318350"/>
            <a:chExt cx="297750" cy="296200"/>
          </a:xfrm>
        </p:grpSpPr>
        <p:sp>
          <p:nvSpPr>
            <p:cNvPr id="3" name="Google Shape;9717;p77">
              <a:extLst>
                <a:ext uri="{FF2B5EF4-FFF2-40B4-BE49-F238E27FC236}">
                  <a16:creationId xmlns:a16="http://schemas.microsoft.com/office/drawing/2014/main" id="{0BA4D492-41D9-A195-3C60-13EC2E1BC05B}"/>
                </a:ext>
              </a:extLst>
            </p:cNvPr>
            <p:cNvSpPr/>
            <p:nvPr/>
          </p:nvSpPr>
          <p:spPr>
            <a:xfrm>
              <a:off x="685475" y="2371925"/>
              <a:ext cx="142600" cy="241975"/>
            </a:xfrm>
            <a:custGeom>
              <a:avLst/>
              <a:gdLst/>
              <a:ahLst/>
              <a:cxnLst/>
              <a:rect l="l" t="t" r="r" b="b"/>
              <a:pathLst>
                <a:path w="5704" h="9679" extrusionOk="0">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718;p77">
              <a:extLst>
                <a:ext uri="{FF2B5EF4-FFF2-40B4-BE49-F238E27FC236}">
                  <a16:creationId xmlns:a16="http://schemas.microsoft.com/office/drawing/2014/main" id="{5CED7BA8-118D-5E8D-A93B-0D52C40D9A9F}"/>
                </a:ext>
              </a:extLst>
            </p:cNvPr>
            <p:cNvSpPr/>
            <p:nvPr/>
          </p:nvSpPr>
          <p:spPr>
            <a:xfrm>
              <a:off x="839850" y="2371925"/>
              <a:ext cx="143375" cy="242625"/>
            </a:xfrm>
            <a:custGeom>
              <a:avLst/>
              <a:gdLst/>
              <a:ahLst/>
              <a:cxnLst/>
              <a:rect l="l" t="t" r="r" b="b"/>
              <a:pathLst>
                <a:path w="5735" h="9705" extrusionOk="0">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19;p77">
              <a:extLst>
                <a:ext uri="{FF2B5EF4-FFF2-40B4-BE49-F238E27FC236}">
                  <a16:creationId xmlns:a16="http://schemas.microsoft.com/office/drawing/2014/main" id="{608CC7E4-5C4B-4EB4-9F66-E252FD73342C}"/>
                </a:ext>
              </a:extLst>
            </p:cNvPr>
            <p:cNvSpPr/>
            <p:nvPr/>
          </p:nvSpPr>
          <p:spPr>
            <a:xfrm>
              <a:off x="772900" y="2318350"/>
              <a:ext cx="122125" cy="105075"/>
            </a:xfrm>
            <a:custGeom>
              <a:avLst/>
              <a:gdLst/>
              <a:ahLst/>
              <a:cxnLst/>
              <a:rect l="l" t="t" r="r" b="b"/>
              <a:pathLst>
                <a:path w="4885" h="4203" extrusionOk="0">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299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p:txBody>
          <a:bodyPr/>
          <a:lstStyle/>
          <a:p>
            <a:r>
              <a:rPr lang="en-US" dirty="0"/>
              <a:t>Table of Contents</a:t>
            </a:r>
          </a:p>
        </p:txBody>
      </p:sp>
      <p:sp>
        <p:nvSpPr>
          <p:cNvPr id="198" name="Google Shape;198;p32"/>
          <p:cNvSpPr txBox="1">
            <a:spLocks noGrp="1"/>
          </p:cNvSpPr>
          <p:nvPr>
            <p:ph type="ctrTitle" idx="2"/>
          </p:nvPr>
        </p:nvSpPr>
        <p:spPr/>
        <p:txBody>
          <a:bodyPr/>
          <a:lstStyle/>
          <a:p>
            <a:r>
              <a:rPr lang="en-US" dirty="0"/>
              <a:t>ANN review</a:t>
            </a:r>
          </a:p>
        </p:txBody>
      </p:sp>
      <p:sp>
        <p:nvSpPr>
          <p:cNvPr id="199" name="Google Shape;199;p32"/>
          <p:cNvSpPr txBox="1">
            <a:spLocks noGrp="1"/>
          </p:cNvSpPr>
          <p:nvPr>
            <p:ph type="title" idx="3"/>
          </p:nvPr>
        </p:nvSpPr>
        <p:spPr/>
        <p:txBody>
          <a:bodyPr/>
          <a:lstStyle/>
          <a:p>
            <a:r>
              <a:rPr lang="en"/>
              <a:t>01</a:t>
            </a:r>
          </a:p>
        </p:txBody>
      </p:sp>
      <p:sp>
        <p:nvSpPr>
          <p:cNvPr id="200" name="Google Shape;200;p32"/>
          <p:cNvSpPr txBox="1">
            <a:spLocks noGrp="1"/>
          </p:cNvSpPr>
          <p:nvPr>
            <p:ph type="subTitle" idx="1"/>
          </p:nvPr>
        </p:nvSpPr>
        <p:spPr>
          <a:xfrm>
            <a:off x="3076067" y="2376871"/>
            <a:ext cx="2867200" cy="1023600"/>
          </a:xfrm>
        </p:spPr>
        <p:txBody>
          <a:bodyPr/>
          <a:lstStyle/>
          <a:p>
            <a:pPr marL="0" indent="0"/>
            <a:r>
              <a:rPr lang="es-ES" dirty="0"/>
              <a:t>ANN </a:t>
            </a:r>
            <a:r>
              <a:rPr lang="es-ES" dirty="0" err="1"/>
              <a:t>fundamentals</a:t>
            </a:r>
            <a:r>
              <a:rPr lang="es-ES" dirty="0"/>
              <a:t> </a:t>
            </a:r>
            <a:endParaRPr lang="en-US" dirty="0"/>
          </a:p>
          <a:p>
            <a:pPr marL="0" indent="0"/>
            <a:endParaRPr lang="en" dirty="0"/>
          </a:p>
          <a:p>
            <a:endParaRPr lang="en" dirty="0"/>
          </a:p>
        </p:txBody>
      </p:sp>
      <p:sp>
        <p:nvSpPr>
          <p:cNvPr id="201" name="Google Shape;201;p32"/>
          <p:cNvSpPr txBox="1">
            <a:spLocks noGrp="1"/>
          </p:cNvSpPr>
          <p:nvPr>
            <p:ph type="ctrTitle" idx="4"/>
          </p:nvPr>
        </p:nvSpPr>
        <p:spPr>
          <a:xfrm>
            <a:off x="8367467" y="1929084"/>
            <a:ext cx="2867200" cy="512000"/>
          </a:xfrm>
        </p:spPr>
        <p:txBody>
          <a:bodyPr/>
          <a:lstStyle/>
          <a:p>
            <a:r>
              <a:rPr lang="es-ES" dirty="0"/>
              <a:t>Python Script</a:t>
            </a:r>
          </a:p>
        </p:txBody>
      </p:sp>
      <p:sp>
        <p:nvSpPr>
          <p:cNvPr id="202" name="Google Shape;202;p32"/>
          <p:cNvSpPr txBox="1">
            <a:spLocks noGrp="1"/>
          </p:cNvSpPr>
          <p:nvPr>
            <p:ph type="title" idx="5"/>
          </p:nvPr>
        </p:nvSpPr>
        <p:spPr/>
        <p:txBody>
          <a:bodyPr/>
          <a:lstStyle/>
          <a:p>
            <a:r>
              <a:rPr lang="en"/>
              <a:t>02</a:t>
            </a:r>
          </a:p>
        </p:txBody>
      </p:sp>
      <p:sp>
        <p:nvSpPr>
          <p:cNvPr id="203" name="Google Shape;203;p32"/>
          <p:cNvSpPr txBox="1">
            <a:spLocks noGrp="1"/>
          </p:cNvSpPr>
          <p:nvPr>
            <p:ph type="subTitle" idx="6"/>
          </p:nvPr>
        </p:nvSpPr>
        <p:spPr>
          <a:xfrm>
            <a:off x="8367467" y="2441084"/>
            <a:ext cx="3478370" cy="1023600"/>
          </a:xfrm>
        </p:spPr>
        <p:txBody>
          <a:bodyPr/>
          <a:lstStyle/>
          <a:p>
            <a:pPr marL="0" indent="0"/>
            <a:r>
              <a:rPr lang="en" dirty="0"/>
              <a:t>Hands on a Deep Neural Network for Californian House Classification</a:t>
            </a:r>
          </a:p>
        </p:txBody>
      </p:sp>
      <p:sp>
        <p:nvSpPr>
          <p:cNvPr id="204" name="Google Shape;204;p32"/>
          <p:cNvSpPr txBox="1">
            <a:spLocks noGrp="1"/>
          </p:cNvSpPr>
          <p:nvPr>
            <p:ph type="ctrTitle" idx="7"/>
          </p:nvPr>
        </p:nvSpPr>
        <p:spPr/>
        <p:txBody>
          <a:bodyPr/>
          <a:lstStyle/>
          <a:p>
            <a:r>
              <a:rPr lang="en-US" dirty="0"/>
              <a:t>Final Project </a:t>
            </a:r>
          </a:p>
        </p:txBody>
      </p:sp>
      <p:sp>
        <p:nvSpPr>
          <p:cNvPr id="205" name="Google Shape;205;p32"/>
          <p:cNvSpPr txBox="1">
            <a:spLocks noGrp="1"/>
          </p:cNvSpPr>
          <p:nvPr>
            <p:ph type="title" idx="8"/>
          </p:nvPr>
        </p:nvSpPr>
        <p:spPr/>
        <p:txBody>
          <a:bodyPr/>
          <a:lstStyle/>
          <a:p>
            <a:r>
              <a:rPr lang="en"/>
              <a:t>03</a:t>
            </a:r>
          </a:p>
        </p:txBody>
      </p:sp>
      <p:sp>
        <p:nvSpPr>
          <p:cNvPr id="206" name="Google Shape;206;p32"/>
          <p:cNvSpPr txBox="1">
            <a:spLocks noGrp="1"/>
          </p:cNvSpPr>
          <p:nvPr>
            <p:ph type="subTitle" idx="9"/>
          </p:nvPr>
        </p:nvSpPr>
        <p:spPr>
          <a:xfrm>
            <a:off x="2856734" y="4272623"/>
            <a:ext cx="2867200" cy="1023600"/>
          </a:xfrm>
        </p:spPr>
        <p:txBody>
          <a:bodyPr/>
          <a:lstStyle/>
          <a:p>
            <a:r>
              <a:rPr lang="en-US" dirty="0"/>
              <a:t>	Assignments Definition</a:t>
            </a:r>
          </a:p>
          <a:p>
            <a:endParaRPr lang="en-US" dirty="0"/>
          </a:p>
        </p:txBody>
      </p:sp>
      <p:sp>
        <p:nvSpPr>
          <p:cNvPr id="207" name="Google Shape;207;p32"/>
          <p:cNvSpPr txBox="1">
            <a:spLocks noGrp="1"/>
          </p:cNvSpPr>
          <p:nvPr>
            <p:ph type="ctrTitle" idx="13"/>
          </p:nvPr>
        </p:nvSpPr>
        <p:spPr/>
        <p:txBody>
          <a:bodyPr/>
          <a:lstStyle/>
          <a:p>
            <a:r>
              <a:rPr lang="en-US" dirty="0"/>
              <a:t>Extra</a:t>
            </a:r>
          </a:p>
        </p:txBody>
      </p:sp>
      <p:sp>
        <p:nvSpPr>
          <p:cNvPr id="208" name="Google Shape;208;p32"/>
          <p:cNvSpPr txBox="1">
            <a:spLocks noGrp="1"/>
          </p:cNvSpPr>
          <p:nvPr>
            <p:ph type="title" idx="14"/>
          </p:nvPr>
        </p:nvSpPr>
        <p:spPr/>
        <p:txBody>
          <a:bodyPr/>
          <a:lstStyle/>
          <a:p>
            <a:r>
              <a:rPr lang="en"/>
              <a:t>04</a:t>
            </a:r>
          </a:p>
        </p:txBody>
      </p:sp>
      <p:sp>
        <p:nvSpPr>
          <p:cNvPr id="209" name="Google Shape;209;p32"/>
          <p:cNvSpPr txBox="1">
            <a:spLocks noGrp="1"/>
          </p:cNvSpPr>
          <p:nvPr>
            <p:ph type="subTitle" idx="15"/>
          </p:nvPr>
        </p:nvSpPr>
        <p:spPr>
          <a:xfrm>
            <a:off x="8367467" y="4375558"/>
            <a:ext cx="3172266" cy="1023600"/>
          </a:xfrm>
        </p:spPr>
        <p:txBody>
          <a:bodyPr/>
          <a:lstStyle/>
          <a:p>
            <a:pPr marL="0" indent="0"/>
            <a:r>
              <a:rPr lang="en-US" dirty="0"/>
              <a:t>Deep Dive in Data related Career Paths</a:t>
            </a:r>
          </a:p>
          <a:p>
            <a:pPr marL="0" indent="0"/>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3C7D09-0DD2-ECE0-2600-D0A3ECB96E87}"/>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sp>
        <p:nvSpPr>
          <p:cNvPr id="5" name="Slide Number Placeholder 4">
            <a:extLst>
              <a:ext uri="{FF2B5EF4-FFF2-40B4-BE49-F238E27FC236}">
                <a16:creationId xmlns:a16="http://schemas.microsoft.com/office/drawing/2014/main" id="{CD7B85AF-DBE1-F8B8-491C-6388D23694D4}"/>
              </a:ext>
            </a:extLst>
          </p:cNvPr>
          <p:cNvSpPr>
            <a:spLocks noGrp="1"/>
          </p:cNvSpPr>
          <p:nvPr>
            <p:ph type="sldNum" sz="quarter" idx="12"/>
          </p:nvPr>
        </p:nvSpPr>
        <p:spPr>
          <a:xfrm>
            <a:off x="9092717" y="6483165"/>
            <a:ext cx="2743200" cy="365125"/>
          </a:xfrm>
        </p:spPr>
        <p:txBody>
          <a:bodyPr/>
          <a:lstStyle/>
          <a:p>
            <a:fld id="{1D36BD2D-7CE9-4F20-8064-E77C20EF817F}" type="slidenum">
              <a:rPr lang="en-US" smtClean="0"/>
              <a:t>3</a:t>
            </a:fld>
            <a:endParaRPr lang="en-US"/>
          </a:p>
        </p:txBody>
      </p:sp>
      <p:pic>
        <p:nvPicPr>
          <p:cNvPr id="7" name="Picture 6">
            <a:extLst>
              <a:ext uri="{FF2B5EF4-FFF2-40B4-BE49-F238E27FC236}">
                <a16:creationId xmlns:a16="http://schemas.microsoft.com/office/drawing/2014/main" id="{EAAABED5-CD57-B44F-43E6-A678B5765058}"/>
              </a:ext>
            </a:extLst>
          </p:cNvPr>
          <p:cNvPicPr>
            <a:picLocks noChangeAspect="1"/>
          </p:cNvPicPr>
          <p:nvPr/>
        </p:nvPicPr>
        <p:blipFill>
          <a:blip r:embed="rId4"/>
          <a:stretch>
            <a:fillRect/>
          </a:stretch>
        </p:blipFill>
        <p:spPr>
          <a:xfrm>
            <a:off x="1171393" y="816380"/>
            <a:ext cx="9849214" cy="5849347"/>
          </a:xfrm>
          <a:prstGeom prst="rect">
            <a:avLst/>
          </a:prstGeom>
        </p:spPr>
      </p:pic>
    </p:spTree>
    <p:extLst>
      <p:ext uri="{BB962C8B-B14F-4D97-AF65-F5344CB8AC3E}">
        <p14:creationId xmlns:p14="http://schemas.microsoft.com/office/powerpoint/2010/main" val="409293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0ECD02-6744-7CCE-A880-6F8D5EE5768E}"/>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sp>
        <p:nvSpPr>
          <p:cNvPr id="5" name="Slide Number Placeholder 4">
            <a:extLst>
              <a:ext uri="{FF2B5EF4-FFF2-40B4-BE49-F238E27FC236}">
                <a16:creationId xmlns:a16="http://schemas.microsoft.com/office/drawing/2014/main" id="{CF45AA31-2A72-5166-ECDF-ABC085495C24}"/>
              </a:ext>
            </a:extLst>
          </p:cNvPr>
          <p:cNvSpPr>
            <a:spLocks noGrp="1"/>
          </p:cNvSpPr>
          <p:nvPr>
            <p:ph type="sldNum" sz="quarter" idx="12"/>
          </p:nvPr>
        </p:nvSpPr>
        <p:spPr/>
        <p:txBody>
          <a:bodyPr/>
          <a:lstStyle/>
          <a:p>
            <a:fld id="{863887D3-EABE-46C7-BEBB-4CA6FCD66106}" type="slidenum">
              <a:rPr lang="en-US" smtClean="0"/>
              <a:t>4</a:t>
            </a:fld>
            <a:endParaRPr lang="en-US"/>
          </a:p>
        </p:txBody>
      </p:sp>
      <p:pic>
        <p:nvPicPr>
          <p:cNvPr id="9" name="Picture 8">
            <a:extLst>
              <a:ext uri="{FF2B5EF4-FFF2-40B4-BE49-F238E27FC236}">
                <a16:creationId xmlns:a16="http://schemas.microsoft.com/office/drawing/2014/main" id="{3FAF82B6-533C-7D9F-F766-50A170124591}"/>
              </a:ext>
            </a:extLst>
          </p:cNvPr>
          <p:cNvPicPr>
            <a:picLocks noChangeAspect="1"/>
          </p:cNvPicPr>
          <p:nvPr/>
        </p:nvPicPr>
        <p:blipFill>
          <a:blip r:embed="rId4"/>
          <a:stretch>
            <a:fillRect/>
          </a:stretch>
        </p:blipFill>
        <p:spPr>
          <a:xfrm>
            <a:off x="336478" y="1552979"/>
            <a:ext cx="7263279" cy="2598564"/>
          </a:xfrm>
          <a:prstGeom prst="rect">
            <a:avLst/>
          </a:prstGeom>
        </p:spPr>
      </p:pic>
      <p:sp>
        <p:nvSpPr>
          <p:cNvPr id="10" name="TextBox 9">
            <a:extLst>
              <a:ext uri="{FF2B5EF4-FFF2-40B4-BE49-F238E27FC236}">
                <a16:creationId xmlns:a16="http://schemas.microsoft.com/office/drawing/2014/main" id="{75A0D4DA-BB90-6AD0-ECA6-3DB28EA48C45}"/>
              </a:ext>
            </a:extLst>
          </p:cNvPr>
          <p:cNvSpPr txBox="1"/>
          <p:nvPr/>
        </p:nvSpPr>
        <p:spPr>
          <a:xfrm>
            <a:off x="455123" y="1058443"/>
            <a:ext cx="6855431" cy="369332"/>
          </a:xfrm>
          <a:prstGeom prst="rect">
            <a:avLst/>
          </a:prstGeom>
          <a:noFill/>
        </p:spPr>
        <p:txBody>
          <a:bodyPr wrap="square">
            <a:spAutoFit/>
          </a:bodyPr>
          <a:lstStyle/>
          <a:p>
            <a:r>
              <a:rPr lang="en-US" b="1" dirty="0">
                <a:solidFill>
                  <a:schemeClr val="accent1"/>
                </a:solidFill>
              </a:rPr>
              <a:t>California housing dataset Median house classification problem</a:t>
            </a:r>
            <a:endParaRPr lang="en-US" dirty="0">
              <a:solidFill>
                <a:schemeClr val="accent1"/>
              </a:solidFill>
            </a:endParaRPr>
          </a:p>
        </p:txBody>
      </p:sp>
      <p:sp>
        <p:nvSpPr>
          <p:cNvPr id="11" name="TextBox 10">
            <a:extLst>
              <a:ext uri="{FF2B5EF4-FFF2-40B4-BE49-F238E27FC236}">
                <a16:creationId xmlns:a16="http://schemas.microsoft.com/office/drawing/2014/main" id="{B0725DF5-8A6C-80F0-EC18-A46DEB5E84D5}"/>
              </a:ext>
            </a:extLst>
          </p:cNvPr>
          <p:cNvSpPr txBox="1"/>
          <p:nvPr/>
        </p:nvSpPr>
        <p:spPr>
          <a:xfrm>
            <a:off x="455123" y="163798"/>
            <a:ext cx="6097712" cy="769441"/>
          </a:xfrm>
          <a:prstGeom prst="rect">
            <a:avLst/>
          </a:prstGeom>
          <a:noFill/>
        </p:spPr>
        <p:txBody>
          <a:bodyPr wrap="square">
            <a:spAutoFit/>
          </a:bodyPr>
          <a:lstStyle/>
          <a:p>
            <a:r>
              <a:rPr lang="es-ES" sz="4400" dirty="0">
                <a:solidFill>
                  <a:srgbClr val="4472C4"/>
                </a:solidFill>
                <a:latin typeface="Calibri Light" panose="020F0302020204030204"/>
                <a:ea typeface="+mj-ea"/>
                <a:cs typeface="+mj-cs"/>
              </a:rPr>
              <a:t>Case </a:t>
            </a:r>
            <a:r>
              <a:rPr lang="es-ES" sz="4400" dirty="0" err="1">
                <a:solidFill>
                  <a:srgbClr val="4472C4"/>
                </a:solidFill>
                <a:latin typeface="Calibri Light" panose="020F0302020204030204"/>
                <a:ea typeface="+mj-ea"/>
                <a:cs typeface="+mj-cs"/>
              </a:rPr>
              <a:t>Study</a:t>
            </a:r>
            <a:r>
              <a:rPr lang="es-ES" sz="4400" dirty="0">
                <a:solidFill>
                  <a:srgbClr val="4472C4"/>
                </a:solidFill>
                <a:latin typeface="Calibri Light" panose="020F0302020204030204"/>
                <a:ea typeface="+mj-ea"/>
                <a:cs typeface="+mj-cs"/>
              </a:rPr>
              <a:t> </a:t>
            </a:r>
            <a:endPar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endParaRPr>
          </a:p>
        </p:txBody>
      </p:sp>
      <p:sp>
        <p:nvSpPr>
          <p:cNvPr id="13" name="TextBox 12">
            <a:extLst>
              <a:ext uri="{FF2B5EF4-FFF2-40B4-BE49-F238E27FC236}">
                <a16:creationId xmlns:a16="http://schemas.microsoft.com/office/drawing/2014/main" id="{5BC69D23-9AAC-EEFB-853C-2152CEAC68CA}"/>
              </a:ext>
            </a:extLst>
          </p:cNvPr>
          <p:cNvSpPr txBox="1"/>
          <p:nvPr/>
        </p:nvSpPr>
        <p:spPr>
          <a:xfrm>
            <a:off x="8147496" y="1978124"/>
            <a:ext cx="3759790" cy="1323439"/>
          </a:xfrm>
          <a:prstGeom prst="rect">
            <a:avLst/>
          </a:prstGeom>
          <a:noFill/>
        </p:spPr>
        <p:txBody>
          <a:bodyPr wrap="square">
            <a:spAutoFit/>
          </a:bodyPr>
          <a:lstStyle/>
          <a:p>
            <a:r>
              <a:rPr lang="en-US" sz="2000" dirty="0"/>
              <a:t>Median house value: </a:t>
            </a:r>
          </a:p>
          <a:p>
            <a:r>
              <a:rPr lang="en-US" sz="2000" dirty="0"/>
              <a:t>Cheap [15, 141.3]; </a:t>
            </a:r>
          </a:p>
          <a:p>
            <a:r>
              <a:rPr lang="en-US" sz="2000" dirty="0"/>
              <a:t>Averaged [141.4, 230.2]; </a:t>
            </a:r>
          </a:p>
          <a:p>
            <a:r>
              <a:rPr lang="en-US" sz="2000" dirty="0"/>
              <a:t>Expensive [230.3, 500] </a:t>
            </a:r>
            <a:r>
              <a:rPr lang="en-US" sz="2000" dirty="0" err="1"/>
              <a:t>th</a:t>
            </a:r>
            <a:r>
              <a:rPr lang="en-US" sz="2000" dirty="0"/>
              <a:t>$.</a:t>
            </a:r>
          </a:p>
        </p:txBody>
      </p:sp>
      <p:pic>
        <p:nvPicPr>
          <p:cNvPr id="2" name="Picture 1">
            <a:extLst>
              <a:ext uri="{FF2B5EF4-FFF2-40B4-BE49-F238E27FC236}">
                <a16:creationId xmlns:a16="http://schemas.microsoft.com/office/drawing/2014/main" id="{0228FF55-F3E3-8560-3878-2687FE48C5D7}"/>
              </a:ext>
            </a:extLst>
          </p:cNvPr>
          <p:cNvPicPr>
            <a:picLocks noChangeAspect="1"/>
          </p:cNvPicPr>
          <p:nvPr/>
        </p:nvPicPr>
        <p:blipFill>
          <a:blip r:embed="rId5"/>
          <a:stretch>
            <a:fillRect/>
          </a:stretch>
        </p:blipFill>
        <p:spPr>
          <a:xfrm>
            <a:off x="264176" y="4064867"/>
            <a:ext cx="8616593" cy="2179197"/>
          </a:xfrm>
          <a:prstGeom prst="rect">
            <a:avLst/>
          </a:prstGeom>
        </p:spPr>
      </p:pic>
      <p:sp>
        <p:nvSpPr>
          <p:cNvPr id="7" name="TextBox 6">
            <a:extLst>
              <a:ext uri="{FF2B5EF4-FFF2-40B4-BE49-F238E27FC236}">
                <a16:creationId xmlns:a16="http://schemas.microsoft.com/office/drawing/2014/main" id="{21AE8AC3-2908-ACC1-5F9E-1C33DF133376}"/>
              </a:ext>
            </a:extLst>
          </p:cNvPr>
          <p:cNvSpPr txBox="1"/>
          <p:nvPr/>
        </p:nvSpPr>
        <p:spPr>
          <a:xfrm>
            <a:off x="8610600" y="4151543"/>
            <a:ext cx="3759790" cy="1754326"/>
          </a:xfrm>
          <a:prstGeom prst="rect">
            <a:avLst/>
          </a:prstGeom>
          <a:noFill/>
        </p:spPr>
        <p:txBody>
          <a:bodyPr wrap="square">
            <a:spAutoFit/>
          </a:bodyPr>
          <a:lstStyle/>
          <a:p>
            <a:endParaRPr lang="en-US" dirty="0"/>
          </a:p>
          <a:p>
            <a:r>
              <a:rPr lang="en-US" b="1" dirty="0"/>
              <a:t>Attributes</a:t>
            </a:r>
            <a:r>
              <a:rPr lang="en-US" dirty="0"/>
              <a:t>: </a:t>
            </a:r>
          </a:p>
          <a:p>
            <a:r>
              <a:rPr lang="en-US" dirty="0"/>
              <a:t>longitude, latitude, median age, </a:t>
            </a:r>
          </a:p>
          <a:p>
            <a:r>
              <a:rPr lang="en-US" dirty="0"/>
              <a:t>total rooms, total bedrooms, </a:t>
            </a:r>
          </a:p>
          <a:p>
            <a:r>
              <a:rPr lang="en-US" dirty="0"/>
              <a:t>population, households, median income, ocean proximity. </a:t>
            </a:r>
          </a:p>
        </p:txBody>
      </p:sp>
      <p:sp>
        <p:nvSpPr>
          <p:cNvPr id="6" name="TextBox 5">
            <a:extLst>
              <a:ext uri="{FF2B5EF4-FFF2-40B4-BE49-F238E27FC236}">
                <a16:creationId xmlns:a16="http://schemas.microsoft.com/office/drawing/2014/main" id="{594EA264-6712-2310-45DB-D40E66EC137B}"/>
              </a:ext>
            </a:extLst>
          </p:cNvPr>
          <p:cNvSpPr txBox="1"/>
          <p:nvPr/>
        </p:nvSpPr>
        <p:spPr>
          <a:xfrm>
            <a:off x="7599757" y="3719560"/>
            <a:ext cx="1636710" cy="400110"/>
          </a:xfrm>
          <a:prstGeom prst="rect">
            <a:avLst/>
          </a:prstGeom>
          <a:noFill/>
        </p:spPr>
        <p:txBody>
          <a:bodyPr wrap="square">
            <a:spAutoFit/>
          </a:bodyPr>
          <a:lstStyle/>
          <a:p>
            <a:r>
              <a:rPr lang="en-US" sz="2000" dirty="0">
                <a:solidFill>
                  <a:srgbClr val="FFC000"/>
                </a:solidFill>
              </a:rPr>
              <a:t>Hot Encoded</a:t>
            </a:r>
          </a:p>
        </p:txBody>
      </p:sp>
    </p:spTree>
    <p:extLst>
      <p:ext uri="{BB962C8B-B14F-4D97-AF65-F5344CB8AC3E}">
        <p14:creationId xmlns:p14="http://schemas.microsoft.com/office/powerpoint/2010/main" val="333133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5EAD8A-2AAE-DCCF-157B-2F5E7B9958F3}"/>
              </a:ext>
            </a:extLst>
          </p:cNvPr>
          <p:cNvSpPr>
            <a:spLocks noGrp="1"/>
          </p:cNvSpPr>
          <p:nvPr>
            <p:ph type="sldNum" sz="quarter" idx="12"/>
          </p:nvPr>
        </p:nvSpPr>
        <p:spPr/>
        <p:txBody>
          <a:bodyPr/>
          <a:lstStyle/>
          <a:p>
            <a:fld id="{1D36BD2D-7CE9-4F20-8064-E77C20EF817F}" type="slidenum">
              <a:rPr lang="en-US" smtClean="0"/>
              <a:t>5</a:t>
            </a:fld>
            <a:endParaRPr lang="en-US"/>
          </a:p>
        </p:txBody>
      </p:sp>
      <p:sp>
        <p:nvSpPr>
          <p:cNvPr id="4" name="TextBox 3">
            <a:extLst>
              <a:ext uri="{FF2B5EF4-FFF2-40B4-BE49-F238E27FC236}">
                <a16:creationId xmlns:a16="http://schemas.microsoft.com/office/drawing/2014/main" id="{108BC5F9-6761-298B-FE91-E03C00E721F8}"/>
              </a:ext>
            </a:extLst>
          </p:cNvPr>
          <p:cNvSpPr txBox="1"/>
          <p:nvPr/>
        </p:nvSpPr>
        <p:spPr>
          <a:xfrm>
            <a:off x="654978" y="1984511"/>
            <a:ext cx="5673903" cy="3693319"/>
          </a:xfrm>
          <a:prstGeom prst="rect">
            <a:avLst/>
          </a:prstGeom>
          <a:noFill/>
        </p:spPr>
        <p:txBody>
          <a:bodyPr wrap="square">
            <a:spAutoFit/>
          </a:bodyPr>
          <a:lstStyle/>
          <a:p>
            <a:r>
              <a:rPr lang="en-US" dirty="0"/>
              <a:t>We could make the one-hidden layer NN more powerful by adding more hidden neurons, but with just one level of abstraction, fitting large datasets is very hard with shallow NN. </a:t>
            </a:r>
          </a:p>
          <a:p>
            <a:endParaRPr lang="en-US" dirty="0"/>
          </a:p>
          <a:p>
            <a:r>
              <a:rPr lang="en-US" dirty="0"/>
              <a:t>We can rather </a:t>
            </a:r>
            <a:r>
              <a:rPr lang="en-US" b="1" dirty="0"/>
              <a:t>increase the number of layers</a:t>
            </a:r>
          </a:p>
          <a:p>
            <a:r>
              <a:rPr lang="en-US" dirty="0"/>
              <a:t>Multiple layers of abstraction to progressively </a:t>
            </a:r>
            <a:r>
              <a:rPr lang="en-US" b="1" dirty="0"/>
              <a:t>extract higher level features from the raw input</a:t>
            </a:r>
            <a:r>
              <a:rPr lang="en-US" dirty="0"/>
              <a:t>, and pick out which features improve performance. </a:t>
            </a:r>
          </a:p>
          <a:p>
            <a:endParaRPr lang="en-US" dirty="0"/>
          </a:p>
          <a:p>
            <a:r>
              <a:rPr lang="en-US" dirty="0"/>
              <a:t>Deep NN can achieve better accuracy than shallow NN. </a:t>
            </a:r>
          </a:p>
          <a:p>
            <a:r>
              <a:rPr lang="en-US" dirty="0"/>
              <a:t>Deep learning comes into play to solve the difficulties arisen from training deep neural networks</a:t>
            </a:r>
          </a:p>
        </p:txBody>
      </p:sp>
      <p:sp>
        <p:nvSpPr>
          <p:cNvPr id="5" name="TextBox 4">
            <a:extLst>
              <a:ext uri="{FF2B5EF4-FFF2-40B4-BE49-F238E27FC236}">
                <a16:creationId xmlns:a16="http://schemas.microsoft.com/office/drawing/2014/main" id="{EBDBEF94-1F11-E34A-4237-2B5D88252888}"/>
              </a:ext>
            </a:extLst>
          </p:cNvPr>
          <p:cNvSpPr txBox="1"/>
          <p:nvPr/>
        </p:nvSpPr>
        <p:spPr>
          <a:xfrm>
            <a:off x="455122" y="163798"/>
            <a:ext cx="7795025" cy="769441"/>
          </a:xfrm>
          <a:prstGeom prst="rect">
            <a:avLst/>
          </a:prstGeom>
          <a:noFill/>
        </p:spPr>
        <p:txBody>
          <a:bodyPr wrap="square">
            <a:spAutoFit/>
          </a:bodyPr>
          <a:lstStyle/>
          <a:p>
            <a:r>
              <a:rPr lang="es-ES" sz="4400" dirty="0" err="1">
                <a:solidFill>
                  <a:srgbClr val="4472C4"/>
                </a:solidFill>
                <a:latin typeface="Calibri Light" panose="020F0302020204030204"/>
                <a:ea typeface="+mj-ea"/>
                <a:cs typeface="+mj-cs"/>
              </a:rPr>
              <a:t>From</a:t>
            </a:r>
            <a:r>
              <a:rPr lang="es-ES" sz="4400" dirty="0">
                <a:solidFill>
                  <a:srgbClr val="4472C4"/>
                </a:solidFill>
                <a:latin typeface="Calibri Light" panose="020F0302020204030204"/>
                <a:ea typeface="+mj-ea"/>
                <a:cs typeface="+mj-cs"/>
              </a:rPr>
              <a:t> ML </a:t>
            </a:r>
            <a:r>
              <a:rPr lang="es-ES" sz="4400" dirty="0" err="1">
                <a:solidFill>
                  <a:srgbClr val="4472C4"/>
                </a:solidFill>
                <a:latin typeface="Calibri Light" panose="020F0302020204030204"/>
                <a:ea typeface="+mj-ea"/>
                <a:cs typeface="+mj-cs"/>
              </a:rPr>
              <a:t>to</a:t>
            </a:r>
            <a:r>
              <a:rPr lang="es-ES" sz="4400" dirty="0">
                <a:solidFill>
                  <a:srgbClr val="4472C4"/>
                </a:solidFill>
                <a:latin typeface="Calibri Light" panose="020F0302020204030204"/>
                <a:ea typeface="+mj-ea"/>
                <a:cs typeface="+mj-cs"/>
              </a:rPr>
              <a:t> Deep </a:t>
            </a:r>
            <a:r>
              <a:rPr lang="es-ES" sz="4400" dirty="0" err="1">
                <a:solidFill>
                  <a:srgbClr val="4472C4"/>
                </a:solidFill>
                <a:latin typeface="Calibri Light" panose="020F0302020204030204"/>
                <a:ea typeface="+mj-ea"/>
                <a:cs typeface="+mj-cs"/>
              </a:rPr>
              <a:t>Learning</a:t>
            </a:r>
            <a:endPar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endParaRPr>
          </a:p>
        </p:txBody>
      </p:sp>
      <p:pic>
        <p:nvPicPr>
          <p:cNvPr id="6" name="Picture 5">
            <a:extLst>
              <a:ext uri="{FF2B5EF4-FFF2-40B4-BE49-F238E27FC236}">
                <a16:creationId xmlns:a16="http://schemas.microsoft.com/office/drawing/2014/main" id="{CB42F049-BB80-61DD-BA40-AFC5FB1CFCFF}"/>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pic>
        <p:nvPicPr>
          <p:cNvPr id="8" name="Picture 7">
            <a:extLst>
              <a:ext uri="{FF2B5EF4-FFF2-40B4-BE49-F238E27FC236}">
                <a16:creationId xmlns:a16="http://schemas.microsoft.com/office/drawing/2014/main" id="{8E84F3A6-3978-C888-0847-3D170326BFE5}"/>
              </a:ext>
            </a:extLst>
          </p:cNvPr>
          <p:cNvPicPr>
            <a:picLocks noChangeAspect="1"/>
          </p:cNvPicPr>
          <p:nvPr/>
        </p:nvPicPr>
        <p:blipFill>
          <a:blip r:embed="rId4"/>
          <a:stretch>
            <a:fillRect/>
          </a:stretch>
        </p:blipFill>
        <p:spPr>
          <a:xfrm>
            <a:off x="6513817" y="1265320"/>
            <a:ext cx="5410440" cy="5083435"/>
          </a:xfrm>
          <a:prstGeom prst="rect">
            <a:avLst/>
          </a:prstGeom>
        </p:spPr>
      </p:pic>
    </p:spTree>
    <p:extLst>
      <p:ext uri="{BB962C8B-B14F-4D97-AF65-F5344CB8AC3E}">
        <p14:creationId xmlns:p14="http://schemas.microsoft.com/office/powerpoint/2010/main" val="141118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7E1EC4-215E-F752-3F6B-D68E1D88846C}"/>
              </a:ext>
            </a:extLst>
          </p:cNvPr>
          <p:cNvSpPr>
            <a:spLocks noGrp="1"/>
          </p:cNvSpPr>
          <p:nvPr>
            <p:ph type="sldNum" sz="quarter" idx="12"/>
          </p:nvPr>
        </p:nvSpPr>
        <p:spPr/>
        <p:txBody>
          <a:bodyPr/>
          <a:lstStyle/>
          <a:p>
            <a:fld id="{863887D3-EABE-46C7-BEBB-4CA6FCD66106}" type="slidenum">
              <a:rPr lang="en-US" smtClean="0"/>
              <a:t>6</a:t>
            </a:fld>
            <a:endParaRPr lang="en-US"/>
          </a:p>
        </p:txBody>
      </p:sp>
      <p:pic>
        <p:nvPicPr>
          <p:cNvPr id="3" name="Picture 2">
            <a:extLst>
              <a:ext uri="{FF2B5EF4-FFF2-40B4-BE49-F238E27FC236}">
                <a16:creationId xmlns:a16="http://schemas.microsoft.com/office/drawing/2014/main" id="{5AD9E139-F30B-85F5-FBBF-8DEAC149173F}"/>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sp>
        <p:nvSpPr>
          <p:cNvPr id="4" name="TextBox 3">
            <a:extLst>
              <a:ext uri="{FF2B5EF4-FFF2-40B4-BE49-F238E27FC236}">
                <a16:creationId xmlns:a16="http://schemas.microsoft.com/office/drawing/2014/main" id="{1D053FC9-34E0-073F-14BA-32779B49CE44}"/>
              </a:ext>
            </a:extLst>
          </p:cNvPr>
          <p:cNvSpPr txBox="1"/>
          <p:nvPr/>
        </p:nvSpPr>
        <p:spPr>
          <a:xfrm>
            <a:off x="598961" y="381476"/>
            <a:ext cx="7178576" cy="769441"/>
          </a:xfrm>
          <a:prstGeom prst="rect">
            <a:avLst/>
          </a:prstGeom>
          <a:noFill/>
        </p:spPr>
        <p:txBody>
          <a:bodyPr wrap="square">
            <a:spAutoFit/>
          </a:bodyPr>
          <a:lstStyle/>
          <a:p>
            <a:r>
              <a:rPr lang="es-ES" sz="4400" dirty="0" err="1">
                <a:solidFill>
                  <a:srgbClr val="4472C4"/>
                </a:solidFill>
                <a:latin typeface="Calibri Light" panose="020F0302020204030204"/>
                <a:ea typeface="+mj-ea"/>
                <a:cs typeface="+mj-cs"/>
              </a:rPr>
              <a:t>From</a:t>
            </a:r>
            <a:r>
              <a:rPr lang="es-ES" sz="4400" dirty="0">
                <a:solidFill>
                  <a:srgbClr val="4472C4"/>
                </a:solidFill>
                <a:latin typeface="Calibri Light" panose="020F0302020204030204"/>
                <a:ea typeface="+mj-ea"/>
                <a:cs typeface="+mj-cs"/>
              </a:rPr>
              <a:t> </a:t>
            </a:r>
            <a:r>
              <a:rPr lang="es-ES" sz="4400" dirty="0" err="1">
                <a:solidFill>
                  <a:srgbClr val="4472C4"/>
                </a:solidFill>
                <a:latin typeface="Calibri Light" panose="020F0302020204030204"/>
                <a:ea typeface="+mj-ea"/>
                <a:cs typeface="+mj-cs"/>
              </a:rPr>
              <a:t>Shallow</a:t>
            </a:r>
            <a:r>
              <a:rPr lang="es-ES" sz="4400" dirty="0">
                <a:solidFill>
                  <a:srgbClr val="4472C4"/>
                </a:solidFill>
                <a:latin typeface="Calibri Light" panose="020F0302020204030204"/>
                <a:ea typeface="+mj-ea"/>
                <a:cs typeface="+mj-cs"/>
              </a:rPr>
              <a:t> </a:t>
            </a:r>
            <a:r>
              <a:rPr lang="es-ES" sz="4400" dirty="0" err="1">
                <a:solidFill>
                  <a:srgbClr val="4472C4"/>
                </a:solidFill>
                <a:latin typeface="Calibri Light" panose="020F0302020204030204"/>
                <a:ea typeface="+mj-ea"/>
                <a:cs typeface="+mj-cs"/>
              </a:rPr>
              <a:t>to</a:t>
            </a:r>
            <a:r>
              <a:rPr lang="es-ES" sz="4400" dirty="0">
                <a:solidFill>
                  <a:srgbClr val="4472C4"/>
                </a:solidFill>
                <a:latin typeface="Calibri Light" panose="020F0302020204030204"/>
                <a:ea typeface="+mj-ea"/>
                <a:cs typeface="+mj-cs"/>
              </a:rPr>
              <a:t> Deep </a:t>
            </a:r>
            <a:endPar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endParaRPr>
          </a:p>
        </p:txBody>
      </p:sp>
      <p:pic>
        <p:nvPicPr>
          <p:cNvPr id="5" name="Picture 4">
            <a:extLst>
              <a:ext uri="{FF2B5EF4-FFF2-40B4-BE49-F238E27FC236}">
                <a16:creationId xmlns:a16="http://schemas.microsoft.com/office/drawing/2014/main" id="{ECCC6AFB-14CF-1819-0BC8-87BF9C787A71}"/>
              </a:ext>
            </a:extLst>
          </p:cNvPr>
          <p:cNvPicPr>
            <a:picLocks noChangeAspect="1"/>
          </p:cNvPicPr>
          <p:nvPr/>
        </p:nvPicPr>
        <p:blipFill rotWithShape="1">
          <a:blip r:embed="rId4"/>
          <a:srcRect l="2669" t="12679" r="2614" b="14667"/>
          <a:stretch/>
        </p:blipFill>
        <p:spPr>
          <a:xfrm>
            <a:off x="1530444" y="1803462"/>
            <a:ext cx="9329109" cy="3251075"/>
          </a:xfrm>
          <a:prstGeom prst="rect">
            <a:avLst/>
          </a:prstGeom>
        </p:spPr>
      </p:pic>
      <p:grpSp>
        <p:nvGrpSpPr>
          <p:cNvPr id="11" name="Google Shape;10892;p81">
            <a:extLst>
              <a:ext uri="{FF2B5EF4-FFF2-40B4-BE49-F238E27FC236}">
                <a16:creationId xmlns:a16="http://schemas.microsoft.com/office/drawing/2014/main" id="{3693129F-BDF2-BE63-FDE8-726AE0CA1839}"/>
              </a:ext>
            </a:extLst>
          </p:cNvPr>
          <p:cNvGrpSpPr/>
          <p:nvPr/>
        </p:nvGrpSpPr>
        <p:grpSpPr>
          <a:xfrm>
            <a:off x="11381286" y="6135587"/>
            <a:ext cx="454631" cy="441525"/>
            <a:chOff x="-1333975" y="2365850"/>
            <a:chExt cx="292225" cy="293575"/>
          </a:xfrm>
        </p:grpSpPr>
        <p:sp>
          <p:nvSpPr>
            <p:cNvPr id="12" name="Google Shape;10893;p81">
              <a:extLst>
                <a:ext uri="{FF2B5EF4-FFF2-40B4-BE49-F238E27FC236}">
                  <a16:creationId xmlns:a16="http://schemas.microsoft.com/office/drawing/2014/main" id="{5BD0AF91-EB89-6263-7643-1F6C5E2908A3}"/>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94;p81">
              <a:extLst>
                <a:ext uri="{FF2B5EF4-FFF2-40B4-BE49-F238E27FC236}">
                  <a16:creationId xmlns:a16="http://schemas.microsoft.com/office/drawing/2014/main" id="{518EE878-86AE-8988-2435-8A55B6FBD549}"/>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95;p81">
              <a:extLst>
                <a:ext uri="{FF2B5EF4-FFF2-40B4-BE49-F238E27FC236}">
                  <a16:creationId xmlns:a16="http://schemas.microsoft.com/office/drawing/2014/main" id="{8E168FF1-5422-C2BA-CD59-C60F6CCB9A65}"/>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96;p81">
              <a:extLst>
                <a:ext uri="{FF2B5EF4-FFF2-40B4-BE49-F238E27FC236}">
                  <a16:creationId xmlns:a16="http://schemas.microsoft.com/office/drawing/2014/main" id="{7066EDA9-0ED3-8954-A031-EF7B7665E422}"/>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97;p81">
              <a:extLst>
                <a:ext uri="{FF2B5EF4-FFF2-40B4-BE49-F238E27FC236}">
                  <a16:creationId xmlns:a16="http://schemas.microsoft.com/office/drawing/2014/main" id="{759AED9C-F171-B51B-A944-913298F10380}"/>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98;p81">
              <a:extLst>
                <a:ext uri="{FF2B5EF4-FFF2-40B4-BE49-F238E27FC236}">
                  <a16:creationId xmlns:a16="http://schemas.microsoft.com/office/drawing/2014/main" id="{C71D3773-5A23-FF4C-D72F-D6582BA9F8E1}"/>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899;p81">
              <a:extLst>
                <a:ext uri="{FF2B5EF4-FFF2-40B4-BE49-F238E27FC236}">
                  <a16:creationId xmlns:a16="http://schemas.microsoft.com/office/drawing/2014/main" id="{C363ADD6-05F4-369A-A028-1CAF0FC1BDDB}"/>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900;p81">
              <a:extLst>
                <a:ext uri="{FF2B5EF4-FFF2-40B4-BE49-F238E27FC236}">
                  <a16:creationId xmlns:a16="http://schemas.microsoft.com/office/drawing/2014/main" id="{A1EAB245-CBB6-F7E4-C137-284DC3067F09}"/>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868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CA8D2-7DF9-6B3B-F743-06273F331B34}"/>
              </a:ext>
            </a:extLst>
          </p:cNvPr>
          <p:cNvSpPr>
            <a:spLocks noGrp="1"/>
          </p:cNvSpPr>
          <p:nvPr>
            <p:ph type="sldNum" sz="quarter" idx="12"/>
          </p:nvPr>
        </p:nvSpPr>
        <p:spPr/>
        <p:txBody>
          <a:bodyPr/>
          <a:lstStyle/>
          <a:p>
            <a:fld id="{1D36BD2D-7CE9-4F20-8064-E77C20EF817F}" type="slidenum">
              <a:rPr lang="en-US" smtClean="0"/>
              <a:t>7</a:t>
            </a:fld>
            <a:endParaRPr lang="en-US"/>
          </a:p>
        </p:txBody>
      </p:sp>
      <p:pic>
        <p:nvPicPr>
          <p:cNvPr id="3" name="Picture 2">
            <a:extLst>
              <a:ext uri="{FF2B5EF4-FFF2-40B4-BE49-F238E27FC236}">
                <a16:creationId xmlns:a16="http://schemas.microsoft.com/office/drawing/2014/main" id="{96FCB1E2-F7A7-1ECA-FE17-98CE6BECD899}"/>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sp>
        <p:nvSpPr>
          <p:cNvPr id="6" name="TextBox 5">
            <a:extLst>
              <a:ext uri="{FF2B5EF4-FFF2-40B4-BE49-F238E27FC236}">
                <a16:creationId xmlns:a16="http://schemas.microsoft.com/office/drawing/2014/main" id="{F8CCBD43-25F5-8A7D-3AC7-7A8DE9AD0330}"/>
              </a:ext>
            </a:extLst>
          </p:cNvPr>
          <p:cNvSpPr txBox="1"/>
          <p:nvPr/>
        </p:nvSpPr>
        <p:spPr>
          <a:xfrm>
            <a:off x="455123" y="163798"/>
            <a:ext cx="7178576" cy="769441"/>
          </a:xfrm>
          <a:prstGeom prst="rect">
            <a:avLst/>
          </a:prstGeom>
          <a:noFill/>
        </p:spPr>
        <p:txBody>
          <a:bodyPr wrap="square">
            <a:spAutoFit/>
          </a:bodyPr>
          <a:lstStyle/>
          <a:p>
            <a:r>
              <a:rPr lang="es-ES" sz="4400" dirty="0">
                <a:solidFill>
                  <a:srgbClr val="4472C4"/>
                </a:solidFill>
                <a:latin typeface="Calibri Light" panose="020F0302020204030204"/>
                <a:ea typeface="+mj-ea"/>
                <a:cs typeface="+mj-cs"/>
              </a:rPr>
              <a:t>ANN </a:t>
            </a:r>
            <a:r>
              <a:rPr lang="es-ES" sz="4400" dirty="0" err="1">
                <a:solidFill>
                  <a:srgbClr val="4472C4"/>
                </a:solidFill>
                <a:latin typeface="Calibri Light" panose="020F0302020204030204"/>
                <a:ea typeface="+mj-ea"/>
                <a:cs typeface="+mj-cs"/>
              </a:rPr>
              <a:t>type</a:t>
            </a:r>
            <a:endPar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endParaRPr>
          </a:p>
        </p:txBody>
      </p:sp>
      <p:pic>
        <p:nvPicPr>
          <p:cNvPr id="8" name="Picture 7">
            <a:extLst>
              <a:ext uri="{FF2B5EF4-FFF2-40B4-BE49-F238E27FC236}">
                <a16:creationId xmlns:a16="http://schemas.microsoft.com/office/drawing/2014/main" id="{359B8AA7-9889-F185-E418-C965E4CA97B1}"/>
              </a:ext>
            </a:extLst>
          </p:cNvPr>
          <p:cNvPicPr>
            <a:picLocks noChangeAspect="1"/>
          </p:cNvPicPr>
          <p:nvPr/>
        </p:nvPicPr>
        <p:blipFill>
          <a:blip r:embed="rId4"/>
          <a:stretch>
            <a:fillRect/>
          </a:stretch>
        </p:blipFill>
        <p:spPr>
          <a:xfrm>
            <a:off x="1448657" y="828958"/>
            <a:ext cx="9092629" cy="5709954"/>
          </a:xfrm>
          <a:prstGeom prst="rect">
            <a:avLst/>
          </a:prstGeom>
        </p:spPr>
      </p:pic>
    </p:spTree>
    <p:extLst>
      <p:ext uri="{BB962C8B-B14F-4D97-AF65-F5344CB8AC3E}">
        <p14:creationId xmlns:p14="http://schemas.microsoft.com/office/powerpoint/2010/main" val="243551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3A5C2D-B2AB-82AA-80C1-49BBC32F96C2}"/>
              </a:ext>
            </a:extLst>
          </p:cNvPr>
          <p:cNvPicPr>
            <a:picLocks noChangeAspect="1"/>
          </p:cNvPicPr>
          <p:nvPr/>
        </p:nvPicPr>
        <p:blipFill>
          <a:blip r:embed="rId2"/>
          <a:stretch>
            <a:fillRect/>
          </a:stretch>
        </p:blipFill>
        <p:spPr>
          <a:xfrm>
            <a:off x="1925685" y="1906021"/>
            <a:ext cx="9910232" cy="4632891"/>
          </a:xfrm>
          <a:prstGeom prst="rect">
            <a:avLst/>
          </a:prstGeom>
        </p:spPr>
      </p:pic>
      <p:sp>
        <p:nvSpPr>
          <p:cNvPr id="6" name="TextBox 5">
            <a:extLst>
              <a:ext uri="{FF2B5EF4-FFF2-40B4-BE49-F238E27FC236}">
                <a16:creationId xmlns:a16="http://schemas.microsoft.com/office/drawing/2014/main" id="{328C8520-A97A-C3C3-F29F-E62AE88A0ABC}"/>
              </a:ext>
            </a:extLst>
          </p:cNvPr>
          <p:cNvSpPr txBox="1"/>
          <p:nvPr/>
        </p:nvSpPr>
        <p:spPr>
          <a:xfrm>
            <a:off x="326928" y="1111696"/>
            <a:ext cx="5334133" cy="1477328"/>
          </a:xfrm>
          <a:prstGeom prst="rect">
            <a:avLst/>
          </a:prstGeom>
          <a:noFill/>
        </p:spPr>
        <p:txBody>
          <a:bodyPr wrap="square">
            <a:spAutoFit/>
          </a:bodyPr>
          <a:lstStyle/>
          <a:p>
            <a:r>
              <a:rPr lang="en-US" i="1" dirty="0"/>
              <a:t>Hyperparameters: </a:t>
            </a:r>
          </a:p>
          <a:p>
            <a:r>
              <a:rPr lang="en-US" dirty="0"/>
              <a:t>9-10,000-10,000-10,000-3 </a:t>
            </a:r>
          </a:p>
          <a:p>
            <a:r>
              <a:rPr lang="en-US" dirty="0"/>
              <a:t>Learning rate: 0.1; </a:t>
            </a:r>
          </a:p>
          <a:p>
            <a:r>
              <a:rPr lang="en-US" dirty="0"/>
              <a:t>Batch size: 500</a:t>
            </a:r>
          </a:p>
          <a:p>
            <a:r>
              <a:rPr lang="en-US" dirty="0"/>
              <a:t>Activation functions: tanh - </a:t>
            </a:r>
            <a:r>
              <a:rPr lang="en-US" dirty="0" err="1"/>
              <a:t>softmax</a:t>
            </a:r>
            <a:endParaRPr lang="en-US" dirty="0"/>
          </a:p>
        </p:txBody>
      </p:sp>
      <p:sp>
        <p:nvSpPr>
          <p:cNvPr id="2" name="Slide Number Placeholder 1">
            <a:extLst>
              <a:ext uri="{FF2B5EF4-FFF2-40B4-BE49-F238E27FC236}">
                <a16:creationId xmlns:a16="http://schemas.microsoft.com/office/drawing/2014/main" id="{D7E434CD-5CB5-86FC-73F6-D236D2F9FB44}"/>
              </a:ext>
            </a:extLst>
          </p:cNvPr>
          <p:cNvSpPr>
            <a:spLocks noGrp="1"/>
          </p:cNvSpPr>
          <p:nvPr>
            <p:ph type="sldNum" sz="quarter" idx="12"/>
          </p:nvPr>
        </p:nvSpPr>
        <p:spPr/>
        <p:txBody>
          <a:bodyPr/>
          <a:lstStyle/>
          <a:p>
            <a:fld id="{1D36BD2D-7CE9-4F20-8064-E77C20EF817F}" type="slidenum">
              <a:rPr lang="en-US" smtClean="0"/>
              <a:t>8</a:t>
            </a:fld>
            <a:endParaRPr lang="en-US"/>
          </a:p>
        </p:txBody>
      </p:sp>
      <p:pic>
        <p:nvPicPr>
          <p:cNvPr id="7" name="Picture 6">
            <a:extLst>
              <a:ext uri="{FF2B5EF4-FFF2-40B4-BE49-F238E27FC236}">
                <a16:creationId xmlns:a16="http://schemas.microsoft.com/office/drawing/2014/main" id="{0EC4CC5A-2545-26A4-EA43-81714C3B75D0}"/>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sp>
        <p:nvSpPr>
          <p:cNvPr id="8" name="TextBox 7">
            <a:extLst>
              <a:ext uri="{FF2B5EF4-FFF2-40B4-BE49-F238E27FC236}">
                <a16:creationId xmlns:a16="http://schemas.microsoft.com/office/drawing/2014/main" id="{0C43D383-F4A8-7E7E-BA5E-49480A50B07F}"/>
              </a:ext>
            </a:extLst>
          </p:cNvPr>
          <p:cNvSpPr txBox="1"/>
          <p:nvPr/>
        </p:nvSpPr>
        <p:spPr>
          <a:xfrm>
            <a:off x="455123" y="163798"/>
            <a:ext cx="7178576" cy="769441"/>
          </a:xfrm>
          <a:prstGeom prst="rect">
            <a:avLst/>
          </a:prstGeom>
          <a:noFill/>
        </p:spPr>
        <p:txBody>
          <a:bodyPr wrap="square">
            <a:spAutoFit/>
          </a:bodyPr>
          <a:lstStyle/>
          <a:p>
            <a:r>
              <a:rPr lang="es-ES" sz="4400" dirty="0">
                <a:solidFill>
                  <a:srgbClr val="4472C4"/>
                </a:solidFill>
                <a:latin typeface="Calibri Light" panose="020F0302020204030204"/>
                <a:ea typeface="+mj-ea"/>
                <a:cs typeface="+mj-cs"/>
              </a:rPr>
              <a:t>ANN </a:t>
            </a:r>
            <a:r>
              <a:rPr lang="es-ES" sz="4400" dirty="0" err="1">
                <a:solidFill>
                  <a:srgbClr val="4472C4"/>
                </a:solidFill>
                <a:latin typeface="Calibri Light" panose="020F0302020204030204"/>
                <a:ea typeface="+mj-ea"/>
                <a:cs typeface="+mj-cs"/>
              </a:rPr>
              <a:t>Architecture</a:t>
            </a:r>
            <a:r>
              <a:rPr lang="es-ES" sz="4400" dirty="0">
                <a:solidFill>
                  <a:srgbClr val="4472C4"/>
                </a:solidFill>
                <a:latin typeface="Calibri Light" panose="020F0302020204030204"/>
                <a:ea typeface="+mj-ea"/>
                <a:cs typeface="+mj-cs"/>
              </a:rPr>
              <a:t> n.1</a:t>
            </a:r>
            <a:endPar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98977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BD4507-7468-A89F-4455-3DC62B16C6E0}"/>
              </a:ext>
            </a:extLst>
          </p:cNvPr>
          <p:cNvSpPr>
            <a:spLocks noGrp="1"/>
          </p:cNvSpPr>
          <p:nvPr>
            <p:ph type="sldNum" sz="quarter" idx="12"/>
          </p:nvPr>
        </p:nvSpPr>
        <p:spPr/>
        <p:txBody>
          <a:bodyPr/>
          <a:lstStyle/>
          <a:p>
            <a:fld id="{863887D3-EABE-46C7-BEBB-4CA6FCD66106}" type="slidenum">
              <a:rPr lang="en-US" smtClean="0"/>
              <a:t>9</a:t>
            </a:fld>
            <a:endParaRPr lang="en-US"/>
          </a:p>
        </p:txBody>
      </p:sp>
      <p:pic>
        <p:nvPicPr>
          <p:cNvPr id="3" name="Picture 2">
            <a:extLst>
              <a:ext uri="{FF2B5EF4-FFF2-40B4-BE49-F238E27FC236}">
                <a16:creationId xmlns:a16="http://schemas.microsoft.com/office/drawing/2014/main" id="{DFF47ABE-8419-8956-F7AA-78AEE5974C54}"/>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51675" y="163798"/>
            <a:ext cx="2384242" cy="518727"/>
          </a:xfrm>
          <a:prstGeom prst="rect">
            <a:avLst/>
          </a:prstGeom>
        </p:spPr>
      </p:pic>
      <p:pic>
        <p:nvPicPr>
          <p:cNvPr id="4" name="Picture 2" descr="Google Colaboratory Colab - Guía Completa Español - Marketing Branding">
            <a:hlinkClick r:id="rId4"/>
            <a:extLst>
              <a:ext uri="{FF2B5EF4-FFF2-40B4-BE49-F238E27FC236}">
                <a16:creationId xmlns:a16="http://schemas.microsoft.com/office/drawing/2014/main" id="{9B417D40-5254-70DE-5666-5D9B891DB2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0103" y="985913"/>
            <a:ext cx="3951791" cy="2634527"/>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951;p75">
            <a:extLst>
              <a:ext uri="{FF2B5EF4-FFF2-40B4-BE49-F238E27FC236}">
                <a16:creationId xmlns:a16="http://schemas.microsoft.com/office/drawing/2014/main" id="{46E666A6-F17E-D38E-DC6F-EE98199D2681}"/>
              </a:ext>
            </a:extLst>
          </p:cNvPr>
          <p:cNvSpPr/>
          <p:nvPr/>
        </p:nvSpPr>
        <p:spPr>
          <a:xfrm>
            <a:off x="4044411" y="2407226"/>
            <a:ext cx="352455" cy="340168"/>
          </a:xfrm>
          <a:custGeom>
            <a:avLst/>
            <a:gdLst/>
            <a:ahLst/>
            <a:cxnLst/>
            <a:rect l="l" t="t" r="r" b="b"/>
            <a:pathLst>
              <a:path w="20023" h="19325" extrusionOk="0">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pic>
        <p:nvPicPr>
          <p:cNvPr id="9" name="Picture 4" descr="Introducción a la programación en Python para geólogos - Escuela de  Geología Profesional">
            <a:extLst>
              <a:ext uri="{FF2B5EF4-FFF2-40B4-BE49-F238E27FC236}">
                <a16:creationId xmlns:a16="http://schemas.microsoft.com/office/drawing/2014/main" id="{789F1DB4-1542-AD11-B400-B676366DB3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4901" y="2945876"/>
            <a:ext cx="3189270" cy="13832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17DEBD9-A2EA-8327-381C-37D5A2CD2DE6}"/>
              </a:ext>
            </a:extLst>
          </p:cNvPr>
          <p:cNvSpPr txBox="1"/>
          <p:nvPr/>
        </p:nvSpPr>
        <p:spPr>
          <a:xfrm>
            <a:off x="455123" y="163798"/>
            <a:ext cx="7178576" cy="769441"/>
          </a:xfrm>
          <a:prstGeom prst="rect">
            <a:avLst/>
          </a:prstGeom>
          <a:noFill/>
        </p:spPr>
        <p:txBody>
          <a:bodyPr wrap="square">
            <a:spAutoFit/>
          </a:bodyPr>
          <a:lstStyle/>
          <a:p>
            <a:r>
              <a:rPr lang="es-ES" sz="4400" dirty="0" err="1">
                <a:solidFill>
                  <a:srgbClr val="4472C4"/>
                </a:solidFill>
                <a:latin typeface="Calibri Light" panose="020F0302020204030204"/>
                <a:ea typeface="+mj-ea"/>
                <a:cs typeface="+mj-cs"/>
              </a:rPr>
              <a:t>Hands</a:t>
            </a:r>
            <a:r>
              <a:rPr lang="es-ES" sz="4400" dirty="0">
                <a:solidFill>
                  <a:srgbClr val="4472C4"/>
                </a:solidFill>
                <a:latin typeface="Calibri Light" panose="020F0302020204030204"/>
                <a:ea typeface="+mj-ea"/>
                <a:cs typeface="+mj-cs"/>
              </a:rPr>
              <a:t> </a:t>
            </a:r>
            <a:r>
              <a:rPr lang="es-ES" sz="4400" dirty="0" err="1">
                <a:solidFill>
                  <a:srgbClr val="4472C4"/>
                </a:solidFill>
                <a:latin typeface="Calibri Light" panose="020F0302020204030204"/>
                <a:ea typeface="+mj-ea"/>
                <a:cs typeface="+mj-cs"/>
              </a:rPr>
              <a:t>on</a:t>
            </a:r>
            <a:r>
              <a:rPr lang="es-ES" sz="4400" dirty="0">
                <a:solidFill>
                  <a:srgbClr val="4472C4"/>
                </a:solidFill>
                <a:latin typeface="Calibri Light" panose="020F0302020204030204"/>
                <a:ea typeface="+mj-ea"/>
                <a:cs typeface="+mj-cs"/>
              </a:rPr>
              <a:t> pt.1</a:t>
            </a:r>
            <a:endParaRPr kumimoji="0" lang="es-ES" sz="4400" b="0" i="0" u="none" strike="noStrike" kern="1200" cap="none" spc="0" normalizeH="0" baseline="0" noProof="0" dirty="0">
              <a:ln>
                <a:noFill/>
              </a:ln>
              <a:solidFill>
                <a:srgbClr val="4472C4"/>
              </a:solidFill>
              <a:effectLst/>
              <a:uLnTx/>
              <a:uFillTx/>
              <a:latin typeface="Calibri Light" panose="020F0302020204030204"/>
              <a:ea typeface="+mj-ea"/>
              <a:cs typeface="+mj-cs"/>
            </a:endParaRPr>
          </a:p>
        </p:txBody>
      </p:sp>
      <p:pic>
        <p:nvPicPr>
          <p:cNvPr id="11266" name="Picture 2" descr="ChatGPT - Wikipedia">
            <a:extLst>
              <a:ext uri="{FF2B5EF4-FFF2-40B4-BE49-F238E27FC236}">
                <a16:creationId xmlns:a16="http://schemas.microsoft.com/office/drawing/2014/main" id="{7069E72C-B180-0264-A097-FE77D5573C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9455" y="4329139"/>
            <a:ext cx="898023" cy="8980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823C04-E0C5-F33C-5350-5E593C9449D4}"/>
              </a:ext>
            </a:extLst>
          </p:cNvPr>
          <p:cNvSpPr txBox="1"/>
          <p:nvPr/>
        </p:nvSpPr>
        <p:spPr>
          <a:xfrm>
            <a:off x="666782" y="4909761"/>
            <a:ext cx="6097712" cy="369332"/>
          </a:xfrm>
          <a:prstGeom prst="rect">
            <a:avLst/>
          </a:prstGeom>
          <a:noFill/>
        </p:spPr>
        <p:txBody>
          <a:bodyPr wrap="square">
            <a:spAutoFit/>
          </a:bodyPr>
          <a:lstStyle/>
          <a:p>
            <a:r>
              <a:rPr lang="es-ES" b="1" dirty="0"/>
              <a:t>2. Deep ANN </a:t>
            </a:r>
            <a:r>
              <a:rPr lang="es-ES" b="1" dirty="0" err="1"/>
              <a:t>with</a:t>
            </a:r>
            <a:r>
              <a:rPr lang="es-ES" b="1" dirty="0"/>
              <a:t> </a:t>
            </a:r>
            <a:r>
              <a:rPr lang="es-ES" b="1" dirty="0" err="1"/>
              <a:t>tanh</a:t>
            </a:r>
            <a:r>
              <a:rPr lang="es-ES" b="1" dirty="0"/>
              <a:t> and </a:t>
            </a:r>
            <a:r>
              <a:rPr lang="es-ES" b="1" dirty="0" err="1"/>
              <a:t>Keras.ipynb</a:t>
            </a:r>
            <a:endParaRPr lang="en-US" b="1" dirty="0"/>
          </a:p>
        </p:txBody>
      </p:sp>
      <p:grpSp>
        <p:nvGrpSpPr>
          <p:cNvPr id="7" name="Google Shape;10892;p81">
            <a:extLst>
              <a:ext uri="{FF2B5EF4-FFF2-40B4-BE49-F238E27FC236}">
                <a16:creationId xmlns:a16="http://schemas.microsoft.com/office/drawing/2014/main" id="{670B06CC-8A39-6A55-F14E-DD95C6BB1095}"/>
              </a:ext>
            </a:extLst>
          </p:cNvPr>
          <p:cNvGrpSpPr/>
          <p:nvPr/>
        </p:nvGrpSpPr>
        <p:grpSpPr>
          <a:xfrm>
            <a:off x="11381286" y="6135587"/>
            <a:ext cx="454631" cy="441525"/>
            <a:chOff x="-1333975" y="2365850"/>
            <a:chExt cx="292225" cy="293575"/>
          </a:xfrm>
        </p:grpSpPr>
        <p:sp>
          <p:nvSpPr>
            <p:cNvPr id="11" name="Google Shape;10893;p81">
              <a:extLst>
                <a:ext uri="{FF2B5EF4-FFF2-40B4-BE49-F238E27FC236}">
                  <a16:creationId xmlns:a16="http://schemas.microsoft.com/office/drawing/2014/main" id="{3D900822-90CD-3D36-9C88-DD81FEB75E47}"/>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94;p81">
              <a:extLst>
                <a:ext uri="{FF2B5EF4-FFF2-40B4-BE49-F238E27FC236}">
                  <a16:creationId xmlns:a16="http://schemas.microsoft.com/office/drawing/2014/main" id="{25274E41-B7AB-DC33-2AD0-801E0569E81F}"/>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95;p81">
              <a:extLst>
                <a:ext uri="{FF2B5EF4-FFF2-40B4-BE49-F238E27FC236}">
                  <a16:creationId xmlns:a16="http://schemas.microsoft.com/office/drawing/2014/main" id="{B638BFCD-9097-3573-87CF-923EDC5F31DC}"/>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96;p81">
              <a:extLst>
                <a:ext uri="{FF2B5EF4-FFF2-40B4-BE49-F238E27FC236}">
                  <a16:creationId xmlns:a16="http://schemas.microsoft.com/office/drawing/2014/main" id="{83513B98-DCB6-40CA-52EA-26C00D642168}"/>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97;p81">
              <a:extLst>
                <a:ext uri="{FF2B5EF4-FFF2-40B4-BE49-F238E27FC236}">
                  <a16:creationId xmlns:a16="http://schemas.microsoft.com/office/drawing/2014/main" id="{917EDF0C-6D51-B6E5-1296-2BF64093DE28}"/>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98;p81">
              <a:extLst>
                <a:ext uri="{FF2B5EF4-FFF2-40B4-BE49-F238E27FC236}">
                  <a16:creationId xmlns:a16="http://schemas.microsoft.com/office/drawing/2014/main" id="{5993C3C4-C451-1C67-A45F-AC726DBEB110}"/>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99;p81">
              <a:extLst>
                <a:ext uri="{FF2B5EF4-FFF2-40B4-BE49-F238E27FC236}">
                  <a16:creationId xmlns:a16="http://schemas.microsoft.com/office/drawing/2014/main" id="{C6520BD6-4578-BA76-0471-93CF03D3C459}"/>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900;p81">
              <a:extLst>
                <a:ext uri="{FF2B5EF4-FFF2-40B4-BE49-F238E27FC236}">
                  <a16:creationId xmlns:a16="http://schemas.microsoft.com/office/drawing/2014/main" id="{43C72E1F-602E-2E4F-1FF2-58A6D5126B04}"/>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6492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4253</TotalTime>
  <Words>767</Words>
  <Application>Microsoft Office PowerPoint</Application>
  <PresentationFormat>Widescreen</PresentationFormat>
  <Paragraphs>137</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Fira Sans Extra Condensed Medium</vt:lpstr>
      <vt:lpstr>Montserrat</vt:lpstr>
      <vt:lpstr>Söhne</vt:lpstr>
      <vt:lpstr>Office Theme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Alderisi, Serena (CYS INF SM)</dc:creator>
  <cp:lastModifiedBy>Alderisi, Serena (CYS INF SM)</cp:lastModifiedBy>
  <cp:revision>5</cp:revision>
  <dcterms:created xsi:type="dcterms:W3CDTF">2023-05-17T16:38:09Z</dcterms:created>
  <dcterms:modified xsi:type="dcterms:W3CDTF">2023-05-20T15:31:31Z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2023-05-20T15:31:31Z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23e91098-b560-4806-b3bb-679559dd0e86</vt:lpwstr>
  </property>
  <property fmtid="{D5CDD505-2E9C-101B-9397-08002B2CF9AE}" pid="8" name="MSIP_Label_9d258917-277f-42cd-a3cd-14c4e9ee58bc_ContentBits">
    <vt:lpwstr>0</vt:lpwstr>
  </property>
  <property fmtid="{D5CDD505-2E9C-101B-9397-08002B2CF9AE}" pid="9" name="Document_Confidentiality">
    <vt:lpwstr>Restricted</vt:lpwstr>
  </property>
</Properties>
</file>