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1" r:id="rId2"/>
    <p:sldId id="262" r:id="rId3"/>
    <p:sldId id="263" r:id="rId4"/>
    <p:sldId id="2615" r:id="rId5"/>
    <p:sldId id="2656" r:id="rId6"/>
    <p:sldId id="2655" r:id="rId7"/>
    <p:sldId id="2653" r:id="rId8"/>
    <p:sldId id="2657" r:id="rId9"/>
    <p:sldId id="2644" r:id="rId10"/>
    <p:sldId id="2658" r:id="rId11"/>
    <p:sldId id="2651" r:id="rId12"/>
    <p:sldId id="2654" r:id="rId13"/>
    <p:sldId id="269" r:id="rId14"/>
    <p:sldId id="28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BA8E0-B877-4370-B5A3-8EE07A8F987A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56B54-E3AB-41F5-86FE-EFEE94D20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877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9469d1f4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9469d1f4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F980-7082-8CB0-F412-98C7607D0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9C2014-2BA0-7504-B8BE-939AE5B91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6A6F5-81D8-1278-E699-C8D0885D5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545AC-67A8-49FE-80C9-E0D1858C51BD}" type="datetime1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E04A4-8A57-16AB-D253-85ACBE7E1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CD7FD-0E5A-9EFC-0C2D-0ABB975C6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BD2D-7CE9-4F20-8064-E77C20EF8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365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EDC5A-1BF8-DD4B-7E02-2E39F5BF0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B4BCC0-FAB1-D6FD-E8B3-15AD5EDFC2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9D6A4-0187-E22A-198C-3077A1002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EE99E-1AE1-479B-B08A-844F07D8A5D7}" type="datetime1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1A903-0A7F-C540-A585-B2F7132F9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2895C-A15A-22EB-6F2E-B9EA20BDC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BD2D-7CE9-4F20-8064-E77C20EF8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31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02F0C5-A27D-5FBF-14CF-392B4BCDB6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59B1F4-4FF6-778D-EA05-9AD115751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8BAF4-9D06-64D3-2C5B-712E0A72E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49B6C-C749-4EB7-B178-BF7EAB3B22F9}" type="datetime1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AFA20-8DCD-10C0-69D0-61CE56B39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61875-B6F0-6562-6AF5-391E11038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BD2D-7CE9-4F20-8064-E77C20EF8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72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ctrTitle" idx="2"/>
          </p:nvPr>
        </p:nvSpPr>
        <p:spPr>
          <a:xfrm>
            <a:off x="3080467" y="1929084"/>
            <a:ext cx="2867200" cy="5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3" hasCustomPrompt="1"/>
          </p:nvPr>
        </p:nvSpPr>
        <p:spPr>
          <a:xfrm>
            <a:off x="957067" y="2028033"/>
            <a:ext cx="1991200" cy="12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9333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3080467" y="2478500"/>
            <a:ext cx="2867200" cy="1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ctrTitle" idx="4"/>
          </p:nvPr>
        </p:nvSpPr>
        <p:spPr>
          <a:xfrm>
            <a:off x="8310733" y="1929084"/>
            <a:ext cx="2867200" cy="5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 idx="5" hasCustomPrompt="1"/>
          </p:nvPr>
        </p:nvSpPr>
        <p:spPr>
          <a:xfrm>
            <a:off x="6248533" y="2028033"/>
            <a:ext cx="1991200" cy="12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9333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6"/>
          </p:nvPr>
        </p:nvSpPr>
        <p:spPr>
          <a:xfrm>
            <a:off x="8367733" y="2478504"/>
            <a:ext cx="2867200" cy="1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ctrTitle" idx="7"/>
          </p:nvPr>
        </p:nvSpPr>
        <p:spPr>
          <a:xfrm>
            <a:off x="3080467" y="3825036"/>
            <a:ext cx="2867200" cy="5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 idx="8" hasCustomPrompt="1"/>
          </p:nvPr>
        </p:nvSpPr>
        <p:spPr>
          <a:xfrm>
            <a:off x="957067" y="3947267"/>
            <a:ext cx="1991200" cy="12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9333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9"/>
          </p:nvPr>
        </p:nvSpPr>
        <p:spPr>
          <a:xfrm>
            <a:off x="3080467" y="4397767"/>
            <a:ext cx="2867200" cy="1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ctrTitle" idx="13"/>
          </p:nvPr>
        </p:nvSpPr>
        <p:spPr>
          <a:xfrm>
            <a:off x="8367533" y="3825033"/>
            <a:ext cx="2867200" cy="5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 idx="14" hasCustomPrompt="1"/>
          </p:nvPr>
        </p:nvSpPr>
        <p:spPr>
          <a:xfrm>
            <a:off x="6248533" y="3947267"/>
            <a:ext cx="1991200" cy="12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9333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5"/>
          </p:nvPr>
        </p:nvSpPr>
        <p:spPr>
          <a:xfrm>
            <a:off x="8367733" y="4397767"/>
            <a:ext cx="2867200" cy="1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67" y="6445700"/>
            <a:ext cx="6096000" cy="41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6" name="Google Shape;76;p14"/>
          <p:cNvSpPr/>
          <p:nvPr/>
        </p:nvSpPr>
        <p:spPr>
          <a:xfrm>
            <a:off x="6096000" y="6445700"/>
            <a:ext cx="6096000" cy="41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390244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CB43A-9F2C-2162-E1E4-93F35A97D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7373E-6008-6538-C977-0E8E7897B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11815-1061-66B9-B57F-4C599271E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4327F-4A4B-44AE-AD2F-FFF7F45F635B}" type="datetime1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B6F15-6475-7453-0DAB-2A95B9803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C28EB-D6C7-538F-ACD9-3D18C208B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BD2D-7CE9-4F20-8064-E77C20EF8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67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E783F-ABBE-8769-BBDF-A6E19270A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DC764-B239-C178-ECCC-4466E8413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EF803-2614-E9E8-0A39-85221FA0C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90AF-19B0-4646-985D-8497F263CE80}" type="datetime1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4836E-5EE7-0E2B-372D-775EA1EFF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E3E21-BB3A-F703-DCDF-727047034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BD2D-7CE9-4F20-8064-E77C20EF8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11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37A63-9BD3-D24A-FE6C-9BADD4EE5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BD3F0-BDB7-D710-3373-ACB4657232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F9B368-AEAB-53E5-2C77-F6A6D747F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5F195B-6AE9-49F0-2316-15E2C8B2B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32A0-5CBF-41D5-BD0B-71D09E83A791}" type="datetime1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505BD-CC95-6631-FEDA-D059B6577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275A8-A18F-84DD-2FF4-C484CEA57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BD2D-7CE9-4F20-8064-E77C20EF8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76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BF6BE-8791-F0C3-12CE-83DDA7B43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4DF05-BFDE-9053-C612-7FEA7F73F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64ADF1-3932-9DC1-E161-1AE8BAD8A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7FCF25-106B-6FCE-3374-68FDC76FF1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774080-A432-2BC3-FFEA-5C774E26D5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5903B9-7BB8-39F1-7D40-A784A0F02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A04D-AF63-4E73-AD49-1C74F48C1E0A}" type="datetime1">
              <a:rPr lang="en-US" smtClean="0"/>
              <a:t>5/18/2023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484BD7-B4D1-F03B-7FFE-CACA180BF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F3688C-36FE-B473-F01C-2BFDD5153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BD2D-7CE9-4F20-8064-E77C20EF8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596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59F1E-7186-B3A2-FDD7-2D3FD244D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86A050-A370-00DC-43B4-D0BF0FC26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FB68C-5E28-4050-8918-65736364CA5D}" type="datetime1">
              <a:rPr lang="en-US" smtClean="0"/>
              <a:t>5/18/2023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DD64C5-9F6E-E05F-A4C4-490649083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D3A192-779A-C49B-E404-B41D2D5CB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BD2D-7CE9-4F20-8064-E77C20EF8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781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96DA59-0747-0FF0-50EC-8B633479D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E0C34-21F0-48AF-9ED0-0E025BD26F65}" type="datetime1">
              <a:rPr lang="en-US" smtClean="0"/>
              <a:t>5/18/2023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7CFA9A-B2AD-E8A5-C99C-2BE45D73C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E8BDA4-D2CD-BBBB-0898-F1A328923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BD2D-7CE9-4F20-8064-E77C20EF8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085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9A315-D87C-89E5-9820-F8795ACA3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6414E-3EFB-BF01-4303-0281D0C23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1B91B8-F189-1841-95A1-4E7B0B248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2AE52C-E06B-7BAF-1A7D-06AE89AA4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2009-0D6F-440E-8854-7767CD602655}" type="datetime1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F786F-C43D-06CD-32A2-D446E4889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CC430-973E-488F-C719-8DA9847DF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BD2D-7CE9-4F20-8064-E77C20EF8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489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2A6A7-425B-A955-7B75-8E46869FF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564ECC-F5DB-2662-DDED-9B4373CA4D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C9A88F-EABC-42F7-8FF7-F7BE4CA79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55FE2-B827-2BC2-BD70-C01426B5C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988C9-E5B6-4617-AAAB-726AC474D0C4}" type="datetime1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17C983-4F98-4079-6CE5-9745BC302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AE1F43-AAC5-5DC7-4A5E-4CE7E1EA0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BD2D-7CE9-4F20-8064-E77C20EF8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78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7DE623-3D60-E816-EEC3-B05E11F44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C56FF-012D-F61E-B3AB-49DAAF13E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D5964-549C-4F23-C119-676EFC675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37614-D649-425E-9A9E-B867698275B4}" type="datetime1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E3CE2-2A31-92AB-D261-BCEFDC65CE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5289A-312D-6830-637F-664050FC0F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6BD2D-7CE9-4F20-8064-E77C20EF8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41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8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neuralnetworksanddeeplearning.com/chap5.html" TargetMode="External"/><Relationship Id="rId4" Type="http://schemas.openxmlformats.org/officeDocument/2006/relationships/hyperlink" Target="https://towardsdatascience.com/building-our-first-neural-network-in-keras-bdc8abbc17f5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hyperlink" Target="https://colab.research.googl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F404C32-6315-A179-F788-14A939EA4C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0144"/>
            <a:ext cx="12192000" cy="8132063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BE609E-6EEA-BF77-D717-97296DC6783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535" y="379556"/>
            <a:ext cx="2970752" cy="6463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18AF98-D83A-A318-31FE-D28B8F48DC25}"/>
              </a:ext>
            </a:extLst>
          </p:cNvPr>
          <p:cNvSpPr txBox="1"/>
          <p:nvPr/>
        </p:nvSpPr>
        <p:spPr>
          <a:xfrm>
            <a:off x="8507002" y="3244334"/>
            <a:ext cx="32757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ANALISI DI MERCATO 2022-2023</a:t>
            </a:r>
          </a:p>
          <a:p>
            <a:r>
              <a:rPr lang="es-ES" dirty="0">
                <a:solidFill>
                  <a:schemeClr val="bg1"/>
                </a:solidFill>
              </a:rPr>
              <a:t>SIAFA 19/05/2023</a:t>
            </a:r>
          </a:p>
          <a:p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5139BF-6592-A398-A989-0C82DBA06C74}"/>
              </a:ext>
            </a:extLst>
          </p:cNvPr>
          <p:cNvSpPr txBox="1"/>
          <p:nvPr/>
        </p:nvSpPr>
        <p:spPr>
          <a:xfrm>
            <a:off x="5565487" y="5773136"/>
            <a:ext cx="633979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it-IT" sz="2400" dirty="0">
                <a:solidFill>
                  <a:srgbClr val="07A8FB"/>
                </a:solidFill>
              </a:rPr>
              <a:t>Serena Alderisi </a:t>
            </a:r>
          </a:p>
          <a:p>
            <a:pPr algn="r"/>
            <a:r>
              <a:rPr lang="it-IT" sz="2400" dirty="0">
                <a:solidFill>
                  <a:srgbClr val="07A8FB"/>
                </a:solidFill>
              </a:rPr>
              <a:t>M.Sc. Data Scientist</a:t>
            </a:r>
            <a:endParaRPr lang="en-US" sz="2400" dirty="0">
              <a:solidFill>
                <a:srgbClr val="07A8FB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4C2519-3ACA-037D-E415-F9018A0A7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87D3-EABE-46C7-BEBB-4CA6FCD661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04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1A89B-4F4C-75E1-D6D5-6EA12F12E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BD2D-7CE9-4F20-8064-E77C20EF817F}" type="slidenum">
              <a:rPr lang="en-US" smtClean="0"/>
              <a:t>10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3A16B4-A601-9AC2-05A3-0163CC1C0283}"/>
              </a:ext>
            </a:extLst>
          </p:cNvPr>
          <p:cNvSpPr txBox="1"/>
          <p:nvPr/>
        </p:nvSpPr>
        <p:spPr>
          <a:xfrm>
            <a:off x="455123" y="163798"/>
            <a:ext cx="71785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400" dirty="0" err="1">
                <a:solidFill>
                  <a:srgbClr val="4472C4"/>
                </a:solidFill>
                <a:latin typeface="Calibri Light" panose="020F0302020204030204"/>
                <a:ea typeface="+mj-ea"/>
                <a:cs typeface="+mj-cs"/>
              </a:rPr>
              <a:t>Hands</a:t>
            </a:r>
            <a:r>
              <a:rPr lang="es-ES" sz="4400" dirty="0">
                <a:solidFill>
                  <a:srgbClr val="4472C4"/>
                </a:solidFill>
                <a:latin typeface="Calibri Light" panose="020F0302020204030204"/>
                <a:ea typeface="+mj-ea"/>
                <a:cs typeface="+mj-cs"/>
              </a:rPr>
              <a:t> </a:t>
            </a:r>
            <a:r>
              <a:rPr lang="es-ES" sz="4400" dirty="0" err="1">
                <a:solidFill>
                  <a:srgbClr val="4472C4"/>
                </a:solidFill>
                <a:latin typeface="Calibri Light" panose="020F0302020204030204"/>
                <a:ea typeface="+mj-ea"/>
                <a:cs typeface="+mj-cs"/>
              </a:rPr>
              <a:t>on</a:t>
            </a:r>
            <a:r>
              <a:rPr lang="es-ES" sz="4400" dirty="0">
                <a:solidFill>
                  <a:srgbClr val="4472C4"/>
                </a:solidFill>
                <a:latin typeface="Calibri Light" panose="020F0302020204030204"/>
                <a:ea typeface="+mj-ea"/>
                <a:cs typeface="+mj-cs"/>
              </a:rPr>
              <a:t> </a:t>
            </a:r>
            <a:r>
              <a:rPr lang="es-ES" sz="4400" dirty="0" err="1">
                <a:solidFill>
                  <a:srgbClr val="4472C4"/>
                </a:solidFill>
                <a:latin typeface="Calibri Light" panose="020F0302020204030204"/>
                <a:ea typeface="+mj-ea"/>
                <a:cs typeface="+mj-cs"/>
              </a:rPr>
              <a:t>results</a:t>
            </a:r>
            <a:endParaRPr kumimoji="0" lang="es-ES" sz="44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366B69-D717-AB67-00D6-C51D8B4B867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1675" y="163798"/>
            <a:ext cx="2384242" cy="5187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11EF49-D9E6-1A99-BBB3-EADE84135286}"/>
              </a:ext>
            </a:extLst>
          </p:cNvPr>
          <p:cNvSpPr txBox="1"/>
          <p:nvPr/>
        </p:nvSpPr>
        <p:spPr>
          <a:xfrm>
            <a:off x="572784" y="1027684"/>
            <a:ext cx="60977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Deep ANN tanh results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73BF3C-BA7F-7194-1B11-07D0AF4E3C70}"/>
              </a:ext>
            </a:extLst>
          </p:cNvPr>
          <p:cNvSpPr txBox="1"/>
          <p:nvPr/>
        </p:nvSpPr>
        <p:spPr>
          <a:xfrm>
            <a:off x="572784" y="1427794"/>
            <a:ext cx="609771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Hyperparameters: </a:t>
            </a:r>
          </a:p>
          <a:p>
            <a:r>
              <a:rPr lang="en-US" dirty="0"/>
              <a:t>Stop condition: 600 epochs </a:t>
            </a:r>
          </a:p>
          <a:p>
            <a:r>
              <a:rPr lang="en-US" dirty="0"/>
              <a:t>Learning rate =0.1</a:t>
            </a:r>
          </a:p>
          <a:p>
            <a:r>
              <a:rPr lang="en-US" dirty="0"/>
              <a:t> Mini-batch size = 500 </a:t>
            </a:r>
          </a:p>
          <a:p>
            <a:r>
              <a:rPr lang="en-US" dirty="0"/>
              <a:t>Hidden layers = 10,000-10,000-10,000 </a:t>
            </a:r>
          </a:p>
          <a:p>
            <a:r>
              <a:rPr lang="en-US" dirty="0"/>
              <a:t>Activation functions: tanh - </a:t>
            </a:r>
            <a:r>
              <a:rPr lang="en-US" dirty="0" err="1"/>
              <a:t>softmax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10F163A-F8F1-5A07-514D-820B59A761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932"/>
          <a:stretch/>
        </p:blipFill>
        <p:spPr>
          <a:xfrm>
            <a:off x="4795658" y="1673793"/>
            <a:ext cx="7270176" cy="45284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7AE051A-17FB-010F-3D1C-BE235B106C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784" y="3318464"/>
            <a:ext cx="4308437" cy="322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99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CE8870-E51A-1A5A-3A61-DF39776E7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87D3-EABE-46C7-BEBB-4CA6FCD66106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C82DF6-1EE6-2BE7-E0B2-7EC6170496AC}"/>
              </a:ext>
            </a:extLst>
          </p:cNvPr>
          <p:cNvSpPr txBox="1"/>
          <p:nvPr/>
        </p:nvSpPr>
        <p:spPr>
          <a:xfrm>
            <a:off x="489665" y="354043"/>
            <a:ext cx="437042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s-ES" sz="4400" b="0" i="0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Work</a:t>
            </a:r>
            <a:r>
              <a:rPr kumimoji="0" lang="es-ES" sz="4400" b="0" i="0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es-ES" sz="4400" b="0" i="0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Groups</a:t>
            </a:r>
            <a:r>
              <a:rPr kumimoji="0" lang="es-ES" sz="4400" b="0" i="0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Plan 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122F61F-50FA-B0C5-DF91-7C4EB38838F6}"/>
              </a:ext>
            </a:extLst>
          </p:cNvPr>
          <p:cNvGraphicFramePr>
            <a:graphicFrameLocks noGrp="1"/>
          </p:cNvGraphicFramePr>
          <p:nvPr/>
        </p:nvGraphicFramePr>
        <p:xfrm>
          <a:off x="556482" y="2482739"/>
          <a:ext cx="11079036" cy="3601422"/>
        </p:xfrm>
        <a:graphic>
          <a:graphicData uri="http://schemas.openxmlformats.org/drawingml/2006/table">
            <a:tbl>
              <a:tblPr firstRow="1" bandRow="1"/>
              <a:tblGrid>
                <a:gridCol w="1669636">
                  <a:extLst>
                    <a:ext uri="{9D8B030D-6E8A-4147-A177-3AD203B41FA5}">
                      <a16:colId xmlns:a16="http://schemas.microsoft.com/office/drawing/2014/main" val="1992148370"/>
                    </a:ext>
                  </a:extLst>
                </a:gridCol>
                <a:gridCol w="9409400">
                  <a:extLst>
                    <a:ext uri="{9D8B030D-6E8A-4147-A177-3AD203B41FA5}">
                      <a16:colId xmlns:a16="http://schemas.microsoft.com/office/drawing/2014/main" val="1699665994"/>
                    </a:ext>
                  </a:extLst>
                </a:gridCol>
              </a:tblGrid>
              <a:tr h="600237">
                <a:tc>
                  <a:txBody>
                    <a:bodyPr/>
                    <a:lstStyle/>
                    <a:p>
                      <a:r>
                        <a:rPr lang="es-ES" b="1" dirty="0" err="1"/>
                        <a:t>Name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1" dirty="0" err="1"/>
                        <a:t>Members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193703"/>
                  </a:ext>
                </a:extLst>
              </a:tr>
              <a:tr h="600237">
                <a:tc>
                  <a:txBody>
                    <a:bodyPr/>
                    <a:lstStyle/>
                    <a:p>
                      <a:r>
                        <a:rPr lang="es-ES" dirty="0" err="1"/>
                        <a:t>Group</a:t>
                      </a:r>
                      <a:r>
                        <a:rPr lang="es-ES" dirty="0"/>
                        <a:t>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Jacopo</a:t>
                      </a:r>
                      <a:r>
                        <a:rPr lang="es-ES" dirty="0"/>
                        <a:t> Esposito, Vittorio </a:t>
                      </a:r>
                      <a:r>
                        <a:rPr lang="es-ES" dirty="0" err="1"/>
                        <a:t>Zoccola</a:t>
                      </a:r>
                      <a:r>
                        <a:rPr lang="es-ES" dirty="0"/>
                        <a:t>,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156137"/>
                  </a:ext>
                </a:extLst>
              </a:tr>
              <a:tr h="6002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/>
                        <a:t>Group</a:t>
                      </a:r>
                      <a:r>
                        <a:rPr lang="es-ES" dirty="0"/>
                        <a:t>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Angelo</a:t>
                      </a:r>
                      <a:r>
                        <a:rPr lang="es-ES" dirty="0"/>
                        <a:t> Pio </a:t>
                      </a:r>
                      <a:r>
                        <a:rPr lang="es-ES" dirty="0" err="1"/>
                        <a:t>Tuccillo</a:t>
                      </a:r>
                      <a:r>
                        <a:rPr lang="es-ES" dirty="0"/>
                        <a:t>, </a:t>
                      </a:r>
                      <a:r>
                        <a:rPr lang="es-ES" dirty="0" err="1"/>
                        <a:t>Gennaro</a:t>
                      </a:r>
                      <a:r>
                        <a:rPr lang="es-ES" dirty="0"/>
                        <a:t> di </a:t>
                      </a:r>
                      <a:r>
                        <a:rPr lang="es-ES" dirty="0" err="1"/>
                        <a:t>Stasio</a:t>
                      </a:r>
                      <a:r>
                        <a:rPr lang="es-ES" dirty="0"/>
                        <a:t>, Martina </a:t>
                      </a:r>
                      <a:r>
                        <a:rPr lang="es-ES" dirty="0" err="1"/>
                        <a:t>Ruggiero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911261"/>
                  </a:ext>
                </a:extLst>
              </a:tr>
              <a:tr h="600237">
                <a:tc>
                  <a:txBody>
                    <a:bodyPr/>
                    <a:lstStyle/>
                    <a:p>
                      <a:r>
                        <a:rPr lang="es-ES" dirty="0" err="1"/>
                        <a:t>Group</a:t>
                      </a:r>
                      <a:r>
                        <a:rPr lang="es-ES" dirty="0"/>
                        <a:t> 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Davide </a:t>
                      </a:r>
                      <a:r>
                        <a:rPr lang="es-ES" dirty="0" err="1"/>
                        <a:t>Fiorentini</a:t>
                      </a:r>
                      <a:r>
                        <a:rPr lang="es-ES" dirty="0"/>
                        <a:t>, Pasquale </a:t>
                      </a:r>
                      <a:r>
                        <a:rPr lang="es-ES" dirty="0" err="1"/>
                        <a:t>Ruopolo</a:t>
                      </a:r>
                      <a:r>
                        <a:rPr lang="es-ES" dirty="0"/>
                        <a:t>, </a:t>
                      </a:r>
                      <a:r>
                        <a:rPr lang="es-ES" dirty="0" err="1"/>
                        <a:t>Fabrizio</a:t>
                      </a:r>
                      <a:r>
                        <a:rPr lang="es-ES" dirty="0"/>
                        <a:t> Zheng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819142"/>
                  </a:ext>
                </a:extLst>
              </a:tr>
              <a:tr h="600237">
                <a:tc>
                  <a:txBody>
                    <a:bodyPr/>
                    <a:lstStyle/>
                    <a:p>
                      <a:r>
                        <a:rPr lang="es-ES" dirty="0" err="1"/>
                        <a:t>Group</a:t>
                      </a:r>
                      <a:r>
                        <a:rPr lang="es-ES" dirty="0"/>
                        <a:t> 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Rosa Izzo, Serena </a:t>
                      </a:r>
                      <a:r>
                        <a:rPr lang="es-ES" dirty="0" err="1"/>
                        <a:t>Fucile</a:t>
                      </a:r>
                      <a:r>
                        <a:rPr lang="es-ES" dirty="0"/>
                        <a:t>, </a:t>
                      </a:r>
                      <a:r>
                        <a:rPr lang="es-ES" dirty="0" err="1"/>
                        <a:t>Sarconio</a:t>
                      </a:r>
                      <a:r>
                        <a:rPr lang="es-ES" dirty="0"/>
                        <a:t> Daniele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099774"/>
                  </a:ext>
                </a:extLst>
              </a:tr>
              <a:tr h="600237">
                <a:tc>
                  <a:txBody>
                    <a:bodyPr/>
                    <a:lstStyle/>
                    <a:p>
                      <a:r>
                        <a:rPr lang="es-ES" dirty="0" err="1"/>
                        <a:t>Group</a:t>
                      </a:r>
                      <a:r>
                        <a:rPr lang="es-ES" dirty="0"/>
                        <a:t> 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Francesco </a:t>
                      </a:r>
                      <a:r>
                        <a:rPr lang="es-ES" dirty="0" err="1"/>
                        <a:t>Palmisano</a:t>
                      </a:r>
                      <a:r>
                        <a:rPr lang="es-ES" dirty="0"/>
                        <a:t>, Andrea </a:t>
                      </a:r>
                      <a:r>
                        <a:rPr lang="es-ES" dirty="0" err="1"/>
                        <a:t>Cappabianca</a:t>
                      </a:r>
                      <a:r>
                        <a:rPr lang="es-ES" dirty="0"/>
                        <a:t> , Milena </a:t>
                      </a:r>
                      <a:r>
                        <a:rPr lang="es-ES" dirty="0" err="1"/>
                        <a:t>Aiello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195770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ADF14E5A-E869-CAA2-16F7-2AE05F3CB27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1675" y="163798"/>
            <a:ext cx="2384242" cy="5187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372827D-683E-7117-92D0-872D95804E65}"/>
              </a:ext>
            </a:extLst>
          </p:cNvPr>
          <p:cNvSpPr txBox="1"/>
          <p:nvPr/>
        </p:nvSpPr>
        <p:spPr>
          <a:xfrm>
            <a:off x="419100" y="1409347"/>
            <a:ext cx="11353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The following table displays the working groups that will perform the ANN Optimization assignment in Python.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Ea</a:t>
            </a:r>
            <a:r>
              <a:rPr lang="en-US" dirty="0">
                <a:solidFill>
                  <a:srgbClr val="222222"/>
                </a:solidFill>
                <a:latin typeface="Lato" panose="020F0502020204030203" pitchFamily="34" charset="0"/>
              </a:rPr>
              <a:t>ch group will provide a short presentation on the achieved results on 26/05/2023.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43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A651E4-C5A4-AAC8-437D-19468FAA5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BD2D-7CE9-4F20-8064-E77C20EF817F}" type="slidenum">
              <a:rPr lang="en-US" smtClean="0"/>
              <a:t>12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C8A79A-87E9-5366-E01F-DC1DD00C1FF9}"/>
              </a:ext>
            </a:extLst>
          </p:cNvPr>
          <p:cNvSpPr txBox="1"/>
          <p:nvPr/>
        </p:nvSpPr>
        <p:spPr>
          <a:xfrm>
            <a:off x="489664" y="1588029"/>
            <a:ext cx="1073998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presentation has 2 goals :</a:t>
            </a:r>
          </a:p>
          <a:p>
            <a:endParaRPr lang="en-US" dirty="0"/>
          </a:p>
          <a:p>
            <a:r>
              <a:rPr lang="en-US" dirty="0"/>
              <a:t>	1. Improve the performance of the basic shallow network (</a:t>
            </a:r>
            <a:r>
              <a:rPr lang="en-US" i="1" dirty="0"/>
              <a:t>1.One Hidden Layer with </a:t>
            </a:r>
            <a:r>
              <a:rPr lang="en-US" i="1" dirty="0" err="1"/>
              <a:t>Tensorflow.ipynb</a:t>
            </a:r>
            <a:r>
              <a:rPr lang="en-US" dirty="0"/>
              <a:t>) 	and briefly showing the obtained results.     </a:t>
            </a:r>
          </a:p>
          <a:p>
            <a:r>
              <a:rPr lang="en-US" dirty="0"/>
              <a:t>	This task has the </a:t>
            </a:r>
            <a:r>
              <a:rPr lang="en-US" i="1" dirty="0"/>
              <a:t>30%</a:t>
            </a:r>
            <a:r>
              <a:rPr lang="en-US" dirty="0"/>
              <a:t> of impact on the project.</a:t>
            </a:r>
          </a:p>
          <a:p>
            <a:endParaRPr lang="en-US" dirty="0"/>
          </a:p>
          <a:p>
            <a:r>
              <a:rPr lang="en-US" dirty="0"/>
              <a:t>	2. Improve the performance of the basic deep neural network (</a:t>
            </a:r>
            <a:r>
              <a:rPr lang="en-US" i="1" dirty="0"/>
              <a:t>2.Deep ANN with tanh and </a:t>
            </a:r>
            <a:r>
              <a:rPr lang="en-US" i="1" dirty="0" err="1"/>
              <a:t>Keras.ipynb</a:t>
            </a:r>
            <a:r>
              <a:rPr lang="en-US" dirty="0"/>
              <a:t>) 	and explain results and attempts.     </a:t>
            </a:r>
          </a:p>
          <a:p>
            <a:r>
              <a:rPr lang="en-US" dirty="0"/>
              <a:t>	This task has the </a:t>
            </a:r>
            <a:r>
              <a:rPr lang="en-US" i="1" dirty="0"/>
              <a:t>70%</a:t>
            </a:r>
            <a:r>
              <a:rPr lang="en-US" dirty="0"/>
              <a:t> of impact on the project.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537A32-92B3-9B78-BC8B-1C23A20DF4B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1675" y="163798"/>
            <a:ext cx="2384242" cy="5187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9B7681-EA42-E951-FFCB-C58DB649219F}"/>
              </a:ext>
            </a:extLst>
          </p:cNvPr>
          <p:cNvSpPr txBox="1"/>
          <p:nvPr/>
        </p:nvSpPr>
        <p:spPr>
          <a:xfrm>
            <a:off x="489665" y="354043"/>
            <a:ext cx="437042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s-ES" sz="4400" b="0" i="0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Final Project</a:t>
            </a:r>
          </a:p>
        </p:txBody>
      </p:sp>
      <p:pic>
        <p:nvPicPr>
          <p:cNvPr id="8" name="Graphic 7" descr="Ribbon with solid fill">
            <a:extLst>
              <a:ext uri="{FF2B5EF4-FFF2-40B4-BE49-F238E27FC236}">
                <a16:creationId xmlns:a16="http://schemas.microsoft.com/office/drawing/2014/main" id="{C0368713-FA8A-A4B3-4728-40E6453C56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9664" y="2155421"/>
            <a:ext cx="914400" cy="914400"/>
          </a:xfrm>
          <a:prstGeom prst="rect">
            <a:avLst/>
          </a:prstGeom>
        </p:spPr>
      </p:pic>
      <p:pic>
        <p:nvPicPr>
          <p:cNvPr id="10" name="Graphic 9" descr="Trophy with solid fill">
            <a:extLst>
              <a:ext uri="{FF2B5EF4-FFF2-40B4-BE49-F238E27FC236}">
                <a16:creationId xmlns:a16="http://schemas.microsoft.com/office/drawing/2014/main" id="{BBF79B85-9A6D-A64B-9D1A-1AB467F02F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9664" y="3180013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057E9FD-EF64-11FA-9748-ADBC8909C182}"/>
              </a:ext>
            </a:extLst>
          </p:cNvPr>
          <p:cNvSpPr txBox="1"/>
          <p:nvPr/>
        </p:nvSpPr>
        <p:spPr>
          <a:xfrm>
            <a:off x="489664" y="4421822"/>
            <a:ext cx="948568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Each group will provide a </a:t>
            </a:r>
            <a:r>
              <a:rPr lang="en-US" b="1" dirty="0"/>
              <a:t>power point presentation </a:t>
            </a:r>
            <a:r>
              <a:rPr lang="en-US" dirty="0"/>
              <a:t>about the work that has been done.</a:t>
            </a:r>
          </a:p>
          <a:p>
            <a:r>
              <a:rPr lang="en-US" dirty="0"/>
              <a:t>Each group will have a slot of </a:t>
            </a:r>
            <a:r>
              <a:rPr lang="en-US" b="1" dirty="0"/>
              <a:t>10 minutes </a:t>
            </a:r>
            <a:r>
              <a:rPr lang="en-US" dirty="0"/>
              <a:t>to present their results. </a:t>
            </a:r>
          </a:p>
          <a:p>
            <a:r>
              <a:rPr lang="en-US" b="1" dirty="0"/>
              <a:t>Each team member </a:t>
            </a:r>
            <a:r>
              <a:rPr lang="en-US" dirty="0"/>
              <a:t>will have the chance to present. </a:t>
            </a:r>
          </a:p>
        </p:txBody>
      </p:sp>
    </p:spTree>
    <p:extLst>
      <p:ext uri="{BB962C8B-B14F-4D97-AF65-F5344CB8AC3E}">
        <p14:creationId xmlns:p14="http://schemas.microsoft.com/office/powerpoint/2010/main" val="997509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57F2AA-2A0F-6415-051D-F39697595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C264A-03B6-44A0-BE1D-CA8DBA4A3ABC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A84571-F327-AA40-E390-9963BF238A7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1675" y="163798"/>
            <a:ext cx="2384242" cy="5187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C54A85-A192-8108-807E-1D5397CE0B6A}"/>
              </a:ext>
            </a:extLst>
          </p:cNvPr>
          <p:cNvSpPr txBox="1"/>
          <p:nvPr/>
        </p:nvSpPr>
        <p:spPr>
          <a:xfrm>
            <a:off x="489665" y="354043"/>
            <a:ext cx="609771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400" dirty="0" err="1">
                <a:solidFill>
                  <a:srgbClr val="4472C4"/>
                </a:solidFill>
                <a:latin typeface="Calibri Light" panose="020F0302020204030204"/>
                <a:ea typeface="+mj-ea"/>
                <a:cs typeface="+mj-cs"/>
              </a:rPr>
              <a:t>Complementary</a:t>
            </a:r>
            <a:r>
              <a:rPr kumimoji="0" lang="es-ES" sz="4400" b="0" i="0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es-ES" sz="4400" b="0" i="0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Readings</a:t>
            </a:r>
            <a:r>
              <a:rPr kumimoji="0" lang="es-ES" sz="4400" b="0" i="0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</a:p>
        </p:txBody>
      </p:sp>
      <p:grpSp>
        <p:nvGrpSpPr>
          <p:cNvPr id="8" name="Google Shape;10892;p81">
            <a:extLst>
              <a:ext uri="{FF2B5EF4-FFF2-40B4-BE49-F238E27FC236}">
                <a16:creationId xmlns:a16="http://schemas.microsoft.com/office/drawing/2014/main" id="{90B0C603-7640-2C8A-3005-67CA635FA9DD}"/>
              </a:ext>
            </a:extLst>
          </p:cNvPr>
          <p:cNvGrpSpPr/>
          <p:nvPr/>
        </p:nvGrpSpPr>
        <p:grpSpPr>
          <a:xfrm>
            <a:off x="6445322" y="370133"/>
            <a:ext cx="656689" cy="599098"/>
            <a:chOff x="-1333975" y="2365850"/>
            <a:chExt cx="292225" cy="293575"/>
          </a:xfrm>
        </p:grpSpPr>
        <p:sp>
          <p:nvSpPr>
            <p:cNvPr id="9" name="Google Shape;10893;p81">
              <a:extLst>
                <a:ext uri="{FF2B5EF4-FFF2-40B4-BE49-F238E27FC236}">
                  <a16:creationId xmlns:a16="http://schemas.microsoft.com/office/drawing/2014/main" id="{29058F7F-9552-A1B6-1618-804F34F7202F}"/>
                </a:ext>
              </a:extLst>
            </p:cNvPr>
            <p:cNvSpPr/>
            <p:nvPr/>
          </p:nvSpPr>
          <p:spPr>
            <a:xfrm>
              <a:off x="-1285150" y="2365850"/>
              <a:ext cx="191225" cy="293575"/>
            </a:xfrm>
            <a:custGeom>
              <a:avLst/>
              <a:gdLst/>
              <a:ahLst/>
              <a:cxnLst/>
              <a:rect l="l" t="t" r="r" b="b"/>
              <a:pathLst>
                <a:path w="7649" h="11743" extrusionOk="0">
                  <a:moveTo>
                    <a:pt x="3813" y="684"/>
                  </a:moveTo>
                  <a:cubicBezTo>
                    <a:pt x="5545" y="684"/>
                    <a:pt x="6900" y="2039"/>
                    <a:pt x="6900" y="3740"/>
                  </a:cubicBezTo>
                  <a:cubicBezTo>
                    <a:pt x="6931" y="4780"/>
                    <a:pt x="6553" y="5347"/>
                    <a:pt x="6270" y="5788"/>
                  </a:cubicBezTo>
                  <a:cubicBezTo>
                    <a:pt x="5797" y="6544"/>
                    <a:pt x="5608" y="6922"/>
                    <a:pt x="5608" y="7930"/>
                  </a:cubicBezTo>
                  <a:cubicBezTo>
                    <a:pt x="5608" y="8119"/>
                    <a:pt x="5451" y="8277"/>
                    <a:pt x="5230" y="8277"/>
                  </a:cubicBezTo>
                  <a:lnTo>
                    <a:pt x="2489" y="8277"/>
                  </a:lnTo>
                  <a:cubicBezTo>
                    <a:pt x="2300" y="8277"/>
                    <a:pt x="2143" y="8119"/>
                    <a:pt x="2143" y="7930"/>
                  </a:cubicBezTo>
                  <a:cubicBezTo>
                    <a:pt x="2143" y="6922"/>
                    <a:pt x="1922" y="6576"/>
                    <a:pt x="1450" y="5820"/>
                  </a:cubicBezTo>
                  <a:cubicBezTo>
                    <a:pt x="1198" y="5347"/>
                    <a:pt x="567" y="4528"/>
                    <a:pt x="788" y="3205"/>
                  </a:cubicBezTo>
                  <a:cubicBezTo>
                    <a:pt x="1040" y="1819"/>
                    <a:pt x="2237" y="684"/>
                    <a:pt x="3813" y="684"/>
                  </a:cubicBezTo>
                  <a:close/>
                  <a:moveTo>
                    <a:pt x="4852" y="8907"/>
                  </a:moveTo>
                  <a:lnTo>
                    <a:pt x="4852" y="9569"/>
                  </a:lnTo>
                  <a:lnTo>
                    <a:pt x="4506" y="9569"/>
                  </a:lnTo>
                  <a:cubicBezTo>
                    <a:pt x="4285" y="9569"/>
                    <a:pt x="4128" y="9726"/>
                    <a:pt x="4128" y="9915"/>
                  </a:cubicBezTo>
                  <a:cubicBezTo>
                    <a:pt x="4128" y="10136"/>
                    <a:pt x="4285" y="10293"/>
                    <a:pt x="4506" y="10293"/>
                  </a:cubicBezTo>
                  <a:lnTo>
                    <a:pt x="4852" y="10293"/>
                  </a:lnTo>
                  <a:lnTo>
                    <a:pt x="4852" y="10640"/>
                  </a:lnTo>
                  <a:cubicBezTo>
                    <a:pt x="4884" y="10829"/>
                    <a:pt x="4726" y="10986"/>
                    <a:pt x="4537" y="10986"/>
                  </a:cubicBezTo>
                  <a:lnTo>
                    <a:pt x="3151" y="10986"/>
                  </a:lnTo>
                  <a:cubicBezTo>
                    <a:pt x="2962" y="10986"/>
                    <a:pt x="2804" y="10829"/>
                    <a:pt x="2804" y="10640"/>
                  </a:cubicBezTo>
                  <a:lnTo>
                    <a:pt x="2804" y="10293"/>
                  </a:lnTo>
                  <a:lnTo>
                    <a:pt x="3151" y="10293"/>
                  </a:lnTo>
                  <a:cubicBezTo>
                    <a:pt x="3371" y="10293"/>
                    <a:pt x="3529" y="10136"/>
                    <a:pt x="3529" y="9915"/>
                  </a:cubicBezTo>
                  <a:cubicBezTo>
                    <a:pt x="3529" y="9726"/>
                    <a:pt x="3371" y="9569"/>
                    <a:pt x="3151" y="9569"/>
                  </a:cubicBezTo>
                  <a:lnTo>
                    <a:pt x="2804" y="9569"/>
                  </a:lnTo>
                  <a:lnTo>
                    <a:pt x="2804" y="8907"/>
                  </a:lnTo>
                  <a:close/>
                  <a:moveTo>
                    <a:pt x="3897" y="1"/>
                  </a:moveTo>
                  <a:cubicBezTo>
                    <a:pt x="3632" y="1"/>
                    <a:pt x="3361" y="28"/>
                    <a:pt x="3088" y="86"/>
                  </a:cubicBezTo>
                  <a:cubicBezTo>
                    <a:pt x="1607" y="401"/>
                    <a:pt x="441" y="1566"/>
                    <a:pt x="158" y="3079"/>
                  </a:cubicBezTo>
                  <a:cubicBezTo>
                    <a:pt x="0" y="3992"/>
                    <a:pt x="158" y="4969"/>
                    <a:pt x="631" y="5757"/>
                  </a:cubicBezTo>
                  <a:cubicBezTo>
                    <a:pt x="757" y="5914"/>
                    <a:pt x="820" y="6072"/>
                    <a:pt x="914" y="6229"/>
                  </a:cubicBezTo>
                  <a:cubicBezTo>
                    <a:pt x="1355" y="6891"/>
                    <a:pt x="1450" y="7143"/>
                    <a:pt x="1450" y="7962"/>
                  </a:cubicBezTo>
                  <a:cubicBezTo>
                    <a:pt x="1450" y="8403"/>
                    <a:pt x="1733" y="8781"/>
                    <a:pt x="2143" y="8939"/>
                  </a:cubicBezTo>
                  <a:lnTo>
                    <a:pt x="2143" y="10703"/>
                  </a:lnTo>
                  <a:cubicBezTo>
                    <a:pt x="2143" y="11270"/>
                    <a:pt x="2615" y="11743"/>
                    <a:pt x="3151" y="11743"/>
                  </a:cubicBezTo>
                  <a:lnTo>
                    <a:pt x="4537" y="11743"/>
                  </a:lnTo>
                  <a:cubicBezTo>
                    <a:pt x="5073" y="11743"/>
                    <a:pt x="5545" y="11270"/>
                    <a:pt x="5545" y="10703"/>
                  </a:cubicBezTo>
                  <a:lnTo>
                    <a:pt x="5545" y="8939"/>
                  </a:lnTo>
                  <a:cubicBezTo>
                    <a:pt x="5955" y="8781"/>
                    <a:pt x="6238" y="8435"/>
                    <a:pt x="6238" y="7962"/>
                  </a:cubicBezTo>
                  <a:lnTo>
                    <a:pt x="6238" y="7930"/>
                  </a:lnTo>
                  <a:cubicBezTo>
                    <a:pt x="6238" y="7143"/>
                    <a:pt x="6427" y="6828"/>
                    <a:pt x="6805" y="6229"/>
                  </a:cubicBezTo>
                  <a:cubicBezTo>
                    <a:pt x="7089" y="5788"/>
                    <a:pt x="7593" y="5032"/>
                    <a:pt x="7593" y="3835"/>
                  </a:cubicBezTo>
                  <a:cubicBezTo>
                    <a:pt x="7649" y="1658"/>
                    <a:pt x="5950" y="1"/>
                    <a:pt x="389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894;p81">
              <a:extLst>
                <a:ext uri="{FF2B5EF4-FFF2-40B4-BE49-F238E27FC236}">
                  <a16:creationId xmlns:a16="http://schemas.microsoft.com/office/drawing/2014/main" id="{5289623C-820E-FBD3-182F-A8FFE0CAFDA5}"/>
                </a:ext>
              </a:extLst>
            </p:cNvPr>
            <p:cNvSpPr/>
            <p:nvPr/>
          </p:nvSpPr>
          <p:spPr>
            <a:xfrm>
              <a:off x="-1076425" y="2452250"/>
              <a:ext cx="34675" cy="18150"/>
            </a:xfrm>
            <a:custGeom>
              <a:avLst/>
              <a:gdLst/>
              <a:ahLst/>
              <a:cxnLst/>
              <a:rect l="l" t="t" r="r" b="b"/>
              <a:pathLst>
                <a:path w="1387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29" y="725"/>
                    <a:pt x="1386" y="568"/>
                    <a:pt x="1386" y="379"/>
                  </a:cubicBezTo>
                  <a:cubicBezTo>
                    <a:pt x="1386" y="158"/>
                    <a:pt x="1229" y="1"/>
                    <a:pt x="104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895;p81">
              <a:extLst>
                <a:ext uri="{FF2B5EF4-FFF2-40B4-BE49-F238E27FC236}">
                  <a16:creationId xmlns:a16="http://schemas.microsoft.com/office/drawing/2014/main" id="{7CE049C4-628D-7684-CB50-1346A17A5093}"/>
                </a:ext>
              </a:extLst>
            </p:cNvPr>
            <p:cNvSpPr/>
            <p:nvPr/>
          </p:nvSpPr>
          <p:spPr>
            <a:xfrm>
              <a:off x="-1333975" y="2452250"/>
              <a:ext cx="34675" cy="18150"/>
            </a:xfrm>
            <a:custGeom>
              <a:avLst/>
              <a:gdLst/>
              <a:ahLst/>
              <a:cxnLst/>
              <a:rect l="l" t="t" r="r" b="b"/>
              <a:pathLst>
                <a:path w="1387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08" y="725"/>
                  </a:lnTo>
                  <a:cubicBezTo>
                    <a:pt x="1197" y="694"/>
                    <a:pt x="1386" y="536"/>
                    <a:pt x="1386" y="379"/>
                  </a:cubicBezTo>
                  <a:cubicBezTo>
                    <a:pt x="1386" y="158"/>
                    <a:pt x="1197" y="1"/>
                    <a:pt x="100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896;p81">
              <a:extLst>
                <a:ext uri="{FF2B5EF4-FFF2-40B4-BE49-F238E27FC236}">
                  <a16:creationId xmlns:a16="http://schemas.microsoft.com/office/drawing/2014/main" id="{F7A845EA-B7F9-493D-348C-5316E1179CC1}"/>
                </a:ext>
              </a:extLst>
            </p:cNvPr>
            <p:cNvSpPr/>
            <p:nvPr/>
          </p:nvSpPr>
          <p:spPr>
            <a:xfrm>
              <a:off x="-1093750" y="2383050"/>
              <a:ext cx="35450" cy="26575"/>
            </a:xfrm>
            <a:custGeom>
              <a:avLst/>
              <a:gdLst/>
              <a:ahLst/>
              <a:cxnLst/>
              <a:rect l="l" t="t" r="r" b="b"/>
              <a:pathLst>
                <a:path w="1418" h="1063" extrusionOk="0">
                  <a:moveTo>
                    <a:pt x="992" y="1"/>
                  </a:moveTo>
                  <a:cubicBezTo>
                    <a:pt x="931" y="1"/>
                    <a:pt x="870" y="19"/>
                    <a:pt x="819" y="59"/>
                  </a:cubicBezTo>
                  <a:lnTo>
                    <a:pt x="221" y="406"/>
                  </a:lnTo>
                  <a:cubicBezTo>
                    <a:pt x="63" y="500"/>
                    <a:pt x="0" y="721"/>
                    <a:pt x="95" y="878"/>
                  </a:cubicBezTo>
                  <a:cubicBezTo>
                    <a:pt x="159" y="985"/>
                    <a:pt x="295" y="1063"/>
                    <a:pt x="415" y="1063"/>
                  </a:cubicBezTo>
                  <a:cubicBezTo>
                    <a:pt x="473" y="1063"/>
                    <a:pt x="527" y="1045"/>
                    <a:pt x="567" y="1005"/>
                  </a:cubicBezTo>
                  <a:lnTo>
                    <a:pt x="1166" y="658"/>
                  </a:lnTo>
                  <a:cubicBezTo>
                    <a:pt x="1323" y="563"/>
                    <a:pt x="1418" y="343"/>
                    <a:pt x="1292" y="185"/>
                  </a:cubicBezTo>
                  <a:cubicBezTo>
                    <a:pt x="1249" y="79"/>
                    <a:pt x="1120" y="1"/>
                    <a:pt x="99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897;p81">
              <a:extLst>
                <a:ext uri="{FF2B5EF4-FFF2-40B4-BE49-F238E27FC236}">
                  <a16:creationId xmlns:a16="http://schemas.microsoft.com/office/drawing/2014/main" id="{B564242E-2497-7541-ADC8-483DF790CC2A}"/>
                </a:ext>
              </a:extLst>
            </p:cNvPr>
            <p:cNvSpPr/>
            <p:nvPr/>
          </p:nvSpPr>
          <p:spPr>
            <a:xfrm>
              <a:off x="-1317450" y="2512575"/>
              <a:ext cx="35475" cy="26225"/>
            </a:xfrm>
            <a:custGeom>
              <a:avLst/>
              <a:gdLst/>
              <a:ahLst/>
              <a:cxnLst/>
              <a:rect l="l" t="t" r="r" b="b"/>
              <a:pathLst>
                <a:path w="1419" h="1049" extrusionOk="0">
                  <a:moveTo>
                    <a:pt x="1005" y="1"/>
                  </a:moveTo>
                  <a:cubicBezTo>
                    <a:pt x="944" y="1"/>
                    <a:pt x="880" y="15"/>
                    <a:pt x="820" y="45"/>
                  </a:cubicBezTo>
                  <a:lnTo>
                    <a:pt x="221" y="392"/>
                  </a:lnTo>
                  <a:cubicBezTo>
                    <a:pt x="64" y="486"/>
                    <a:pt x="1" y="707"/>
                    <a:pt x="127" y="864"/>
                  </a:cubicBezTo>
                  <a:cubicBezTo>
                    <a:pt x="169" y="971"/>
                    <a:pt x="299" y="1049"/>
                    <a:pt x="427" y="1049"/>
                  </a:cubicBezTo>
                  <a:cubicBezTo>
                    <a:pt x="488" y="1049"/>
                    <a:pt x="548" y="1031"/>
                    <a:pt x="599" y="990"/>
                  </a:cubicBezTo>
                  <a:lnTo>
                    <a:pt x="1166" y="644"/>
                  </a:lnTo>
                  <a:cubicBezTo>
                    <a:pt x="1324" y="549"/>
                    <a:pt x="1418" y="329"/>
                    <a:pt x="1292" y="171"/>
                  </a:cubicBezTo>
                  <a:cubicBezTo>
                    <a:pt x="1250" y="64"/>
                    <a:pt x="1134" y="1"/>
                    <a:pt x="100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898;p81">
              <a:extLst>
                <a:ext uri="{FF2B5EF4-FFF2-40B4-BE49-F238E27FC236}">
                  <a16:creationId xmlns:a16="http://schemas.microsoft.com/office/drawing/2014/main" id="{F76581FF-1F54-40D3-FAE0-EBE0D66AFFDC}"/>
                </a:ext>
              </a:extLst>
            </p:cNvPr>
            <p:cNvSpPr/>
            <p:nvPr/>
          </p:nvSpPr>
          <p:spPr>
            <a:xfrm>
              <a:off x="-1092975" y="2512575"/>
              <a:ext cx="34675" cy="25525"/>
            </a:xfrm>
            <a:custGeom>
              <a:avLst/>
              <a:gdLst/>
              <a:ahLst/>
              <a:cxnLst/>
              <a:rect l="l" t="t" r="r" b="b"/>
              <a:pathLst>
                <a:path w="1387" h="1021" extrusionOk="0">
                  <a:moveTo>
                    <a:pt x="378" y="1"/>
                  </a:moveTo>
                  <a:cubicBezTo>
                    <a:pt x="264" y="1"/>
                    <a:pt x="149" y="64"/>
                    <a:pt x="64" y="171"/>
                  </a:cubicBezTo>
                  <a:cubicBezTo>
                    <a:pt x="1" y="329"/>
                    <a:pt x="32" y="518"/>
                    <a:pt x="190" y="644"/>
                  </a:cubicBezTo>
                  <a:lnTo>
                    <a:pt x="788" y="990"/>
                  </a:lnTo>
                  <a:cubicBezTo>
                    <a:pt x="838" y="1010"/>
                    <a:pt x="891" y="1021"/>
                    <a:pt x="944" y="1021"/>
                  </a:cubicBezTo>
                  <a:cubicBezTo>
                    <a:pt x="1059" y="1021"/>
                    <a:pt x="1175" y="972"/>
                    <a:pt x="1261" y="864"/>
                  </a:cubicBezTo>
                  <a:cubicBezTo>
                    <a:pt x="1387" y="675"/>
                    <a:pt x="1292" y="486"/>
                    <a:pt x="1135" y="392"/>
                  </a:cubicBezTo>
                  <a:lnTo>
                    <a:pt x="536" y="45"/>
                  </a:lnTo>
                  <a:cubicBezTo>
                    <a:pt x="486" y="15"/>
                    <a:pt x="432" y="1"/>
                    <a:pt x="37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899;p81">
              <a:extLst>
                <a:ext uri="{FF2B5EF4-FFF2-40B4-BE49-F238E27FC236}">
                  <a16:creationId xmlns:a16="http://schemas.microsoft.com/office/drawing/2014/main" id="{BC8F0880-8D0D-7054-C1A6-FC3164D4063F}"/>
                </a:ext>
              </a:extLst>
            </p:cNvPr>
            <p:cNvSpPr/>
            <p:nvPr/>
          </p:nvSpPr>
          <p:spPr>
            <a:xfrm>
              <a:off x="-1316650" y="2383750"/>
              <a:ext cx="34675" cy="25525"/>
            </a:xfrm>
            <a:custGeom>
              <a:avLst/>
              <a:gdLst/>
              <a:ahLst/>
              <a:cxnLst/>
              <a:rect l="l" t="t" r="r" b="b"/>
              <a:pathLst>
                <a:path w="1387" h="1021" extrusionOk="0">
                  <a:moveTo>
                    <a:pt x="405" y="1"/>
                  </a:moveTo>
                  <a:cubicBezTo>
                    <a:pt x="283" y="1"/>
                    <a:pt x="159" y="50"/>
                    <a:pt x="95" y="157"/>
                  </a:cubicBezTo>
                  <a:cubicBezTo>
                    <a:pt x="0" y="315"/>
                    <a:pt x="63" y="504"/>
                    <a:pt x="221" y="630"/>
                  </a:cubicBezTo>
                  <a:lnTo>
                    <a:pt x="788" y="977"/>
                  </a:lnTo>
                  <a:cubicBezTo>
                    <a:pt x="838" y="1007"/>
                    <a:pt x="895" y="1021"/>
                    <a:pt x="953" y="1021"/>
                  </a:cubicBezTo>
                  <a:cubicBezTo>
                    <a:pt x="1074" y="1021"/>
                    <a:pt x="1196" y="958"/>
                    <a:pt x="1260" y="850"/>
                  </a:cubicBezTo>
                  <a:cubicBezTo>
                    <a:pt x="1386" y="693"/>
                    <a:pt x="1292" y="504"/>
                    <a:pt x="1134" y="378"/>
                  </a:cubicBezTo>
                  <a:lnTo>
                    <a:pt x="567" y="31"/>
                  </a:lnTo>
                  <a:cubicBezTo>
                    <a:pt x="517" y="11"/>
                    <a:pt x="461" y="1"/>
                    <a:pt x="40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900;p81">
              <a:extLst>
                <a:ext uri="{FF2B5EF4-FFF2-40B4-BE49-F238E27FC236}">
                  <a16:creationId xmlns:a16="http://schemas.microsoft.com/office/drawing/2014/main" id="{456BB92C-5337-CB90-0442-29E56C18794B}"/>
                </a:ext>
              </a:extLst>
            </p:cNvPr>
            <p:cNvSpPr/>
            <p:nvPr/>
          </p:nvSpPr>
          <p:spPr>
            <a:xfrm>
              <a:off x="-1239475" y="2401575"/>
              <a:ext cx="102425" cy="153100"/>
            </a:xfrm>
            <a:custGeom>
              <a:avLst/>
              <a:gdLst/>
              <a:ahLst/>
              <a:cxnLst/>
              <a:rect l="l" t="t" r="r" b="b"/>
              <a:pathLst>
                <a:path w="4097" h="6124" extrusionOk="0">
                  <a:moveTo>
                    <a:pt x="1733" y="1492"/>
                  </a:moveTo>
                  <a:lnTo>
                    <a:pt x="1733" y="2343"/>
                  </a:lnTo>
                  <a:cubicBezTo>
                    <a:pt x="1733" y="2500"/>
                    <a:pt x="1796" y="2626"/>
                    <a:pt x="1922" y="2658"/>
                  </a:cubicBezTo>
                  <a:lnTo>
                    <a:pt x="3246" y="3225"/>
                  </a:lnTo>
                  <a:lnTo>
                    <a:pt x="2395" y="4611"/>
                  </a:lnTo>
                  <a:lnTo>
                    <a:pt x="2395" y="3729"/>
                  </a:lnTo>
                  <a:cubicBezTo>
                    <a:pt x="2395" y="3572"/>
                    <a:pt x="2332" y="3445"/>
                    <a:pt x="2206" y="3414"/>
                  </a:cubicBezTo>
                  <a:lnTo>
                    <a:pt x="851" y="2878"/>
                  </a:lnTo>
                  <a:lnTo>
                    <a:pt x="1733" y="1492"/>
                  </a:lnTo>
                  <a:close/>
                  <a:moveTo>
                    <a:pt x="2038" y="0"/>
                  </a:moveTo>
                  <a:cubicBezTo>
                    <a:pt x="1919" y="0"/>
                    <a:pt x="1814" y="47"/>
                    <a:pt x="1765" y="169"/>
                  </a:cubicBezTo>
                  <a:lnTo>
                    <a:pt x="64" y="2941"/>
                  </a:lnTo>
                  <a:cubicBezTo>
                    <a:pt x="32" y="3004"/>
                    <a:pt x="1" y="3130"/>
                    <a:pt x="32" y="3225"/>
                  </a:cubicBezTo>
                  <a:cubicBezTo>
                    <a:pt x="64" y="3288"/>
                    <a:pt x="158" y="3382"/>
                    <a:pt x="221" y="3414"/>
                  </a:cubicBezTo>
                  <a:lnTo>
                    <a:pt x="1733" y="4013"/>
                  </a:lnTo>
                  <a:lnTo>
                    <a:pt x="1733" y="5808"/>
                  </a:lnTo>
                  <a:cubicBezTo>
                    <a:pt x="1733" y="5966"/>
                    <a:pt x="1859" y="6092"/>
                    <a:pt x="1954" y="6123"/>
                  </a:cubicBezTo>
                  <a:lnTo>
                    <a:pt x="2049" y="6123"/>
                  </a:lnTo>
                  <a:cubicBezTo>
                    <a:pt x="2143" y="6123"/>
                    <a:pt x="2269" y="6092"/>
                    <a:pt x="2301" y="5966"/>
                  </a:cubicBezTo>
                  <a:lnTo>
                    <a:pt x="4002" y="3225"/>
                  </a:lnTo>
                  <a:cubicBezTo>
                    <a:pt x="4033" y="3130"/>
                    <a:pt x="4096" y="3004"/>
                    <a:pt x="4033" y="2941"/>
                  </a:cubicBezTo>
                  <a:cubicBezTo>
                    <a:pt x="4033" y="2878"/>
                    <a:pt x="3970" y="2784"/>
                    <a:pt x="3907" y="2752"/>
                  </a:cubicBezTo>
                  <a:lnTo>
                    <a:pt x="2395" y="2154"/>
                  </a:lnTo>
                  <a:lnTo>
                    <a:pt x="2395" y="358"/>
                  </a:lnTo>
                  <a:cubicBezTo>
                    <a:pt x="2395" y="169"/>
                    <a:pt x="2269" y="74"/>
                    <a:pt x="2143" y="11"/>
                  </a:cubicBezTo>
                  <a:cubicBezTo>
                    <a:pt x="2108" y="4"/>
                    <a:pt x="2072" y="0"/>
                    <a:pt x="203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88EF7516-7C26-307E-DB1E-97700ABEB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Building our first neural network in </a:t>
            </a:r>
            <a:r>
              <a:rPr lang="en-US" dirty="0" err="1">
                <a:hlinkClick r:id="rId4"/>
              </a:rPr>
              <a:t>keras</a:t>
            </a:r>
            <a:endParaRPr lang="en-US" dirty="0"/>
          </a:p>
          <a:p>
            <a:r>
              <a:rPr lang="en-US" dirty="0">
                <a:hlinkClick r:id="rId5"/>
              </a:rPr>
              <a:t>Neural networks and deep learning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108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F8F37-E38C-185D-9E41-7F340E95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C264A-03B6-44A0-BE1D-CA8DBA4A3ABC}" type="slidenum">
              <a:rPr lang="en-US" smtClean="0"/>
              <a:t>14</a:t>
            </a:fld>
            <a:endParaRPr lang="en-US"/>
          </a:p>
        </p:txBody>
      </p:sp>
      <p:sp>
        <p:nvSpPr>
          <p:cNvPr id="7" name="Google Shape;197;p32">
            <a:extLst>
              <a:ext uri="{FF2B5EF4-FFF2-40B4-BE49-F238E27FC236}">
                <a16:creationId xmlns:a16="http://schemas.microsoft.com/office/drawing/2014/main" id="{B2675180-F19D-C5D1-C798-1AEF64AED0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63961" y="2514361"/>
            <a:ext cx="499167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 sz="4000" dirty="0">
                <a:solidFill>
                  <a:srgbClr val="4472C4"/>
                </a:solidFill>
                <a:latin typeface="Montserrat" panose="00000500000000000000" pitchFamily="2" charset="0"/>
              </a:rPr>
              <a:t>Thank you!</a:t>
            </a:r>
            <a:br>
              <a:rPr lang="en" sz="4000" dirty="0">
                <a:solidFill>
                  <a:srgbClr val="4472C4"/>
                </a:solidFill>
                <a:latin typeface="Montserrat" panose="00000500000000000000" pitchFamily="2" charset="0"/>
              </a:rPr>
            </a:br>
            <a:r>
              <a:rPr lang="en" sz="4000" dirty="0">
                <a:solidFill>
                  <a:srgbClr val="4472C4"/>
                </a:solidFill>
                <a:latin typeface="Montserrat" panose="00000500000000000000" pitchFamily="2" charset="0"/>
              </a:rPr>
              <a:t>Any Questions? </a:t>
            </a:r>
            <a:endParaRPr sz="4000" dirty="0">
              <a:solidFill>
                <a:srgbClr val="4472C4"/>
              </a:solidFill>
              <a:latin typeface="Montserrat" panose="00000500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9AAE07-45A6-49A4-9D9F-487510D0147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1675" y="163798"/>
            <a:ext cx="2384242" cy="518727"/>
          </a:xfrm>
          <a:prstGeom prst="rect">
            <a:avLst/>
          </a:prstGeom>
        </p:spPr>
      </p:pic>
      <p:grpSp>
        <p:nvGrpSpPr>
          <p:cNvPr id="2" name="Google Shape;9716;p77">
            <a:extLst>
              <a:ext uri="{FF2B5EF4-FFF2-40B4-BE49-F238E27FC236}">
                <a16:creationId xmlns:a16="http://schemas.microsoft.com/office/drawing/2014/main" id="{A285638D-E04F-3FA4-8D80-014A2FDEECA1}"/>
              </a:ext>
            </a:extLst>
          </p:cNvPr>
          <p:cNvGrpSpPr/>
          <p:nvPr/>
        </p:nvGrpSpPr>
        <p:grpSpPr>
          <a:xfrm>
            <a:off x="5784138" y="3884172"/>
            <a:ext cx="351315" cy="349486"/>
            <a:chOff x="685475" y="2318350"/>
            <a:chExt cx="297750" cy="296200"/>
          </a:xfrm>
        </p:grpSpPr>
        <p:sp>
          <p:nvSpPr>
            <p:cNvPr id="3" name="Google Shape;9717;p77">
              <a:extLst>
                <a:ext uri="{FF2B5EF4-FFF2-40B4-BE49-F238E27FC236}">
                  <a16:creationId xmlns:a16="http://schemas.microsoft.com/office/drawing/2014/main" id="{0BA4D492-41D9-A195-3C60-13EC2E1BC05B}"/>
                </a:ext>
              </a:extLst>
            </p:cNvPr>
            <p:cNvSpPr/>
            <p:nvPr/>
          </p:nvSpPr>
          <p:spPr>
            <a:xfrm>
              <a:off x="685475" y="2371925"/>
              <a:ext cx="142600" cy="241975"/>
            </a:xfrm>
            <a:custGeom>
              <a:avLst/>
              <a:gdLst/>
              <a:ahLst/>
              <a:cxnLst/>
              <a:rect l="l" t="t" r="r" b="b"/>
              <a:pathLst>
                <a:path w="5704" h="9679" extrusionOk="0">
                  <a:moveTo>
                    <a:pt x="2080" y="662"/>
                  </a:moveTo>
                  <a:cubicBezTo>
                    <a:pt x="2458" y="662"/>
                    <a:pt x="2773" y="977"/>
                    <a:pt x="2773" y="1387"/>
                  </a:cubicBezTo>
                  <a:cubicBezTo>
                    <a:pt x="2773" y="1765"/>
                    <a:pt x="2458" y="2080"/>
                    <a:pt x="2080" y="2080"/>
                  </a:cubicBezTo>
                  <a:cubicBezTo>
                    <a:pt x="1671" y="2080"/>
                    <a:pt x="1356" y="1765"/>
                    <a:pt x="1356" y="1387"/>
                  </a:cubicBezTo>
                  <a:cubicBezTo>
                    <a:pt x="1356" y="977"/>
                    <a:pt x="1734" y="662"/>
                    <a:pt x="2080" y="662"/>
                  </a:cubicBezTo>
                  <a:close/>
                  <a:moveTo>
                    <a:pt x="2962" y="6900"/>
                  </a:moveTo>
                  <a:lnTo>
                    <a:pt x="3120" y="7593"/>
                  </a:lnTo>
                  <a:lnTo>
                    <a:pt x="1135" y="7593"/>
                  </a:lnTo>
                  <a:lnTo>
                    <a:pt x="1293" y="6900"/>
                  </a:lnTo>
                  <a:close/>
                  <a:moveTo>
                    <a:pt x="1742" y="2767"/>
                  </a:moveTo>
                  <a:cubicBezTo>
                    <a:pt x="1866" y="2767"/>
                    <a:pt x="1991" y="2831"/>
                    <a:pt x="2049" y="2962"/>
                  </a:cubicBezTo>
                  <a:lnTo>
                    <a:pt x="2553" y="3938"/>
                  </a:lnTo>
                  <a:cubicBezTo>
                    <a:pt x="2584" y="4064"/>
                    <a:pt x="2742" y="4127"/>
                    <a:pt x="2868" y="4127"/>
                  </a:cubicBezTo>
                  <a:lnTo>
                    <a:pt x="3813" y="4127"/>
                  </a:lnTo>
                  <a:cubicBezTo>
                    <a:pt x="4002" y="4127"/>
                    <a:pt x="4159" y="4285"/>
                    <a:pt x="4159" y="4474"/>
                  </a:cubicBezTo>
                  <a:cubicBezTo>
                    <a:pt x="4159" y="4695"/>
                    <a:pt x="4002" y="4852"/>
                    <a:pt x="3813" y="4852"/>
                  </a:cubicBezTo>
                  <a:lnTo>
                    <a:pt x="2427" y="4852"/>
                  </a:lnTo>
                  <a:cubicBezTo>
                    <a:pt x="2301" y="4852"/>
                    <a:pt x="2175" y="4758"/>
                    <a:pt x="2112" y="4631"/>
                  </a:cubicBezTo>
                  <a:cubicBezTo>
                    <a:pt x="2042" y="4515"/>
                    <a:pt x="1919" y="4450"/>
                    <a:pt x="1784" y="4450"/>
                  </a:cubicBezTo>
                  <a:cubicBezTo>
                    <a:pt x="1737" y="4450"/>
                    <a:pt x="1688" y="4458"/>
                    <a:pt x="1639" y="4474"/>
                  </a:cubicBezTo>
                  <a:cubicBezTo>
                    <a:pt x="1482" y="4568"/>
                    <a:pt x="1387" y="4758"/>
                    <a:pt x="1482" y="4947"/>
                  </a:cubicBezTo>
                  <a:cubicBezTo>
                    <a:pt x="1671" y="5325"/>
                    <a:pt x="2017" y="5545"/>
                    <a:pt x="2427" y="5545"/>
                  </a:cubicBezTo>
                  <a:lnTo>
                    <a:pt x="3813" y="5545"/>
                  </a:lnTo>
                  <a:cubicBezTo>
                    <a:pt x="3970" y="5545"/>
                    <a:pt x="4128" y="5671"/>
                    <a:pt x="4159" y="5829"/>
                  </a:cubicBezTo>
                  <a:lnTo>
                    <a:pt x="4853" y="8570"/>
                  </a:lnTo>
                  <a:cubicBezTo>
                    <a:pt x="4916" y="8790"/>
                    <a:pt x="4790" y="8979"/>
                    <a:pt x="4632" y="9011"/>
                  </a:cubicBezTo>
                  <a:cubicBezTo>
                    <a:pt x="4608" y="9015"/>
                    <a:pt x="4584" y="9017"/>
                    <a:pt x="4560" y="9017"/>
                  </a:cubicBezTo>
                  <a:cubicBezTo>
                    <a:pt x="4403" y="9017"/>
                    <a:pt x="4273" y="8927"/>
                    <a:pt x="4191" y="8790"/>
                  </a:cubicBezTo>
                  <a:lnTo>
                    <a:pt x="3655" y="6522"/>
                  </a:lnTo>
                  <a:cubicBezTo>
                    <a:pt x="3592" y="6364"/>
                    <a:pt x="3498" y="6270"/>
                    <a:pt x="3277" y="6270"/>
                  </a:cubicBezTo>
                  <a:lnTo>
                    <a:pt x="1040" y="6270"/>
                  </a:lnTo>
                  <a:cubicBezTo>
                    <a:pt x="914" y="6270"/>
                    <a:pt x="851" y="6207"/>
                    <a:pt x="757" y="6144"/>
                  </a:cubicBezTo>
                  <a:cubicBezTo>
                    <a:pt x="694" y="5986"/>
                    <a:pt x="694" y="5892"/>
                    <a:pt x="694" y="5797"/>
                  </a:cubicBezTo>
                  <a:lnTo>
                    <a:pt x="1419" y="3025"/>
                  </a:lnTo>
                  <a:cubicBezTo>
                    <a:pt x="1453" y="2855"/>
                    <a:pt x="1597" y="2767"/>
                    <a:pt x="1742" y="2767"/>
                  </a:cubicBezTo>
                  <a:close/>
                  <a:moveTo>
                    <a:pt x="2143" y="0"/>
                  </a:moveTo>
                  <a:cubicBezTo>
                    <a:pt x="1419" y="0"/>
                    <a:pt x="788" y="630"/>
                    <a:pt x="788" y="1387"/>
                  </a:cubicBezTo>
                  <a:cubicBezTo>
                    <a:pt x="788" y="1733"/>
                    <a:pt x="946" y="2080"/>
                    <a:pt x="1135" y="2332"/>
                  </a:cubicBezTo>
                  <a:cubicBezTo>
                    <a:pt x="977" y="2426"/>
                    <a:pt x="851" y="2647"/>
                    <a:pt x="788" y="2867"/>
                  </a:cubicBezTo>
                  <a:lnTo>
                    <a:pt x="64" y="5640"/>
                  </a:lnTo>
                  <a:cubicBezTo>
                    <a:pt x="1" y="5955"/>
                    <a:pt x="64" y="6270"/>
                    <a:pt x="253" y="6522"/>
                  </a:cubicBezTo>
                  <a:cubicBezTo>
                    <a:pt x="347" y="6648"/>
                    <a:pt x="473" y="6774"/>
                    <a:pt x="631" y="6805"/>
                  </a:cubicBezTo>
                  <a:lnTo>
                    <a:pt x="32" y="9263"/>
                  </a:lnTo>
                  <a:cubicBezTo>
                    <a:pt x="1" y="9452"/>
                    <a:pt x="95" y="9609"/>
                    <a:pt x="253" y="9672"/>
                  </a:cubicBezTo>
                  <a:cubicBezTo>
                    <a:pt x="281" y="9676"/>
                    <a:pt x="309" y="9678"/>
                    <a:pt x="335" y="9678"/>
                  </a:cubicBezTo>
                  <a:cubicBezTo>
                    <a:pt x="513" y="9678"/>
                    <a:pt x="639" y="9589"/>
                    <a:pt x="694" y="9452"/>
                  </a:cubicBezTo>
                  <a:lnTo>
                    <a:pt x="977" y="8318"/>
                  </a:lnTo>
                  <a:lnTo>
                    <a:pt x="3372" y="8318"/>
                  </a:lnTo>
                  <a:lnTo>
                    <a:pt x="3529" y="8885"/>
                  </a:lnTo>
                  <a:cubicBezTo>
                    <a:pt x="3661" y="9359"/>
                    <a:pt x="4079" y="9679"/>
                    <a:pt x="4526" y="9679"/>
                  </a:cubicBezTo>
                  <a:cubicBezTo>
                    <a:pt x="4613" y="9679"/>
                    <a:pt x="4702" y="9667"/>
                    <a:pt x="4790" y="9641"/>
                  </a:cubicBezTo>
                  <a:cubicBezTo>
                    <a:pt x="5357" y="9483"/>
                    <a:pt x="5703" y="8916"/>
                    <a:pt x="5546" y="8381"/>
                  </a:cubicBezTo>
                  <a:lnTo>
                    <a:pt x="4821" y="5640"/>
                  </a:lnTo>
                  <a:cubicBezTo>
                    <a:pt x="4790" y="5482"/>
                    <a:pt x="4727" y="5325"/>
                    <a:pt x="4601" y="5199"/>
                  </a:cubicBezTo>
                  <a:cubicBezTo>
                    <a:pt x="4758" y="5010"/>
                    <a:pt x="4884" y="4758"/>
                    <a:pt x="4884" y="4474"/>
                  </a:cubicBezTo>
                  <a:cubicBezTo>
                    <a:pt x="4884" y="3907"/>
                    <a:pt x="4412" y="3466"/>
                    <a:pt x="3844" y="3466"/>
                  </a:cubicBezTo>
                  <a:lnTo>
                    <a:pt x="3088" y="3466"/>
                  </a:lnTo>
                  <a:lnTo>
                    <a:pt x="2710" y="2647"/>
                  </a:lnTo>
                  <a:cubicBezTo>
                    <a:pt x="3183" y="2395"/>
                    <a:pt x="3529" y="1922"/>
                    <a:pt x="3529" y="1387"/>
                  </a:cubicBezTo>
                  <a:cubicBezTo>
                    <a:pt x="3529" y="630"/>
                    <a:pt x="2899" y="0"/>
                    <a:pt x="214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9718;p77">
              <a:extLst>
                <a:ext uri="{FF2B5EF4-FFF2-40B4-BE49-F238E27FC236}">
                  <a16:creationId xmlns:a16="http://schemas.microsoft.com/office/drawing/2014/main" id="{5CED7BA8-118D-5E8D-A93B-0D52C40D9A9F}"/>
                </a:ext>
              </a:extLst>
            </p:cNvPr>
            <p:cNvSpPr/>
            <p:nvPr/>
          </p:nvSpPr>
          <p:spPr>
            <a:xfrm>
              <a:off x="839850" y="2371925"/>
              <a:ext cx="143375" cy="242625"/>
            </a:xfrm>
            <a:custGeom>
              <a:avLst/>
              <a:gdLst/>
              <a:ahLst/>
              <a:cxnLst/>
              <a:rect l="l" t="t" r="r" b="b"/>
              <a:pathLst>
                <a:path w="5735" h="9705" extrusionOk="0">
                  <a:moveTo>
                    <a:pt x="3624" y="662"/>
                  </a:moveTo>
                  <a:cubicBezTo>
                    <a:pt x="4002" y="662"/>
                    <a:pt x="4317" y="977"/>
                    <a:pt x="4317" y="1355"/>
                  </a:cubicBezTo>
                  <a:cubicBezTo>
                    <a:pt x="4317" y="1765"/>
                    <a:pt x="4002" y="2080"/>
                    <a:pt x="3624" y="2080"/>
                  </a:cubicBezTo>
                  <a:cubicBezTo>
                    <a:pt x="3214" y="2080"/>
                    <a:pt x="2899" y="1765"/>
                    <a:pt x="2899" y="1355"/>
                  </a:cubicBezTo>
                  <a:cubicBezTo>
                    <a:pt x="2899" y="977"/>
                    <a:pt x="3214" y="662"/>
                    <a:pt x="3624" y="662"/>
                  </a:cubicBezTo>
                  <a:close/>
                  <a:moveTo>
                    <a:pt x="4317" y="6900"/>
                  </a:moveTo>
                  <a:lnTo>
                    <a:pt x="4474" y="7593"/>
                  </a:lnTo>
                  <a:lnTo>
                    <a:pt x="2490" y="7593"/>
                  </a:lnTo>
                  <a:lnTo>
                    <a:pt x="2647" y="6900"/>
                  </a:lnTo>
                  <a:close/>
                  <a:moveTo>
                    <a:pt x="3962" y="2731"/>
                  </a:moveTo>
                  <a:cubicBezTo>
                    <a:pt x="4108" y="2731"/>
                    <a:pt x="4250" y="2818"/>
                    <a:pt x="4285" y="2993"/>
                  </a:cubicBezTo>
                  <a:lnTo>
                    <a:pt x="4979" y="5734"/>
                  </a:lnTo>
                  <a:cubicBezTo>
                    <a:pt x="5010" y="6018"/>
                    <a:pt x="4853" y="6207"/>
                    <a:pt x="4632" y="6207"/>
                  </a:cubicBezTo>
                  <a:lnTo>
                    <a:pt x="2395" y="6207"/>
                  </a:lnTo>
                  <a:cubicBezTo>
                    <a:pt x="2238" y="6207"/>
                    <a:pt x="2080" y="6333"/>
                    <a:pt x="2049" y="6490"/>
                  </a:cubicBezTo>
                  <a:lnTo>
                    <a:pt x="1482" y="8727"/>
                  </a:lnTo>
                  <a:cubicBezTo>
                    <a:pt x="1456" y="8883"/>
                    <a:pt x="1323" y="8996"/>
                    <a:pt x="1154" y="8996"/>
                  </a:cubicBezTo>
                  <a:cubicBezTo>
                    <a:pt x="1118" y="8996"/>
                    <a:pt x="1080" y="8990"/>
                    <a:pt x="1040" y="8979"/>
                  </a:cubicBezTo>
                  <a:cubicBezTo>
                    <a:pt x="851" y="8916"/>
                    <a:pt x="725" y="8727"/>
                    <a:pt x="820" y="8538"/>
                  </a:cubicBezTo>
                  <a:lnTo>
                    <a:pt x="1513" y="5766"/>
                  </a:lnTo>
                  <a:cubicBezTo>
                    <a:pt x="1576" y="5608"/>
                    <a:pt x="1671" y="5514"/>
                    <a:pt x="1891" y="5514"/>
                  </a:cubicBezTo>
                  <a:lnTo>
                    <a:pt x="3246" y="5514"/>
                  </a:lnTo>
                  <a:cubicBezTo>
                    <a:pt x="3655" y="5514"/>
                    <a:pt x="4002" y="5262"/>
                    <a:pt x="4222" y="4915"/>
                  </a:cubicBezTo>
                  <a:cubicBezTo>
                    <a:pt x="4285" y="4758"/>
                    <a:pt x="4222" y="4537"/>
                    <a:pt x="4033" y="4442"/>
                  </a:cubicBezTo>
                  <a:cubicBezTo>
                    <a:pt x="3993" y="4426"/>
                    <a:pt x="3948" y="4418"/>
                    <a:pt x="3902" y="4418"/>
                  </a:cubicBezTo>
                  <a:cubicBezTo>
                    <a:pt x="3770" y="4418"/>
                    <a:pt x="3631" y="4483"/>
                    <a:pt x="3561" y="4600"/>
                  </a:cubicBezTo>
                  <a:cubicBezTo>
                    <a:pt x="3529" y="4726"/>
                    <a:pt x="3372" y="4789"/>
                    <a:pt x="3246" y="4789"/>
                  </a:cubicBezTo>
                  <a:lnTo>
                    <a:pt x="1891" y="4789"/>
                  </a:lnTo>
                  <a:cubicBezTo>
                    <a:pt x="1671" y="4789"/>
                    <a:pt x="1513" y="4631"/>
                    <a:pt x="1513" y="4442"/>
                  </a:cubicBezTo>
                  <a:cubicBezTo>
                    <a:pt x="1513" y="4253"/>
                    <a:pt x="1671" y="4096"/>
                    <a:pt x="1891" y="4096"/>
                  </a:cubicBezTo>
                  <a:lnTo>
                    <a:pt x="2836" y="4096"/>
                  </a:lnTo>
                  <a:cubicBezTo>
                    <a:pt x="2931" y="4096"/>
                    <a:pt x="3057" y="4001"/>
                    <a:pt x="3151" y="3907"/>
                  </a:cubicBezTo>
                  <a:cubicBezTo>
                    <a:pt x="3151" y="3844"/>
                    <a:pt x="3655" y="2899"/>
                    <a:pt x="3655" y="2899"/>
                  </a:cubicBezTo>
                  <a:cubicBezTo>
                    <a:pt x="3725" y="2787"/>
                    <a:pt x="3845" y="2731"/>
                    <a:pt x="3962" y="2731"/>
                  </a:cubicBezTo>
                  <a:close/>
                  <a:moveTo>
                    <a:pt x="3529" y="0"/>
                  </a:moveTo>
                  <a:cubicBezTo>
                    <a:pt x="2805" y="0"/>
                    <a:pt x="2175" y="630"/>
                    <a:pt x="2175" y="1355"/>
                  </a:cubicBezTo>
                  <a:cubicBezTo>
                    <a:pt x="2175" y="1922"/>
                    <a:pt x="2490" y="2395"/>
                    <a:pt x="2994" y="2615"/>
                  </a:cubicBezTo>
                  <a:lnTo>
                    <a:pt x="2584" y="3466"/>
                  </a:lnTo>
                  <a:lnTo>
                    <a:pt x="1860" y="3466"/>
                  </a:lnTo>
                  <a:cubicBezTo>
                    <a:pt x="1261" y="3466"/>
                    <a:pt x="820" y="3938"/>
                    <a:pt x="820" y="4474"/>
                  </a:cubicBezTo>
                  <a:cubicBezTo>
                    <a:pt x="820" y="4758"/>
                    <a:pt x="946" y="4978"/>
                    <a:pt x="1103" y="5199"/>
                  </a:cubicBezTo>
                  <a:cubicBezTo>
                    <a:pt x="977" y="5325"/>
                    <a:pt x="914" y="5451"/>
                    <a:pt x="851" y="5608"/>
                  </a:cubicBezTo>
                  <a:lnTo>
                    <a:pt x="158" y="8381"/>
                  </a:lnTo>
                  <a:cubicBezTo>
                    <a:pt x="1" y="8916"/>
                    <a:pt x="347" y="9483"/>
                    <a:pt x="914" y="9641"/>
                  </a:cubicBezTo>
                  <a:cubicBezTo>
                    <a:pt x="1002" y="9667"/>
                    <a:pt x="1091" y="9679"/>
                    <a:pt x="1178" y="9679"/>
                  </a:cubicBezTo>
                  <a:cubicBezTo>
                    <a:pt x="1624" y="9679"/>
                    <a:pt x="2038" y="9359"/>
                    <a:pt x="2143" y="8885"/>
                  </a:cubicBezTo>
                  <a:lnTo>
                    <a:pt x="2332" y="8286"/>
                  </a:lnTo>
                  <a:lnTo>
                    <a:pt x="4695" y="8286"/>
                  </a:lnTo>
                  <a:lnTo>
                    <a:pt x="4947" y="9452"/>
                  </a:lnTo>
                  <a:cubicBezTo>
                    <a:pt x="4995" y="9597"/>
                    <a:pt x="5118" y="9704"/>
                    <a:pt x="5257" y="9704"/>
                  </a:cubicBezTo>
                  <a:cubicBezTo>
                    <a:pt x="5300" y="9704"/>
                    <a:pt x="5344" y="9694"/>
                    <a:pt x="5388" y="9672"/>
                  </a:cubicBezTo>
                  <a:cubicBezTo>
                    <a:pt x="5577" y="9641"/>
                    <a:pt x="5703" y="9452"/>
                    <a:pt x="5609" y="9231"/>
                  </a:cubicBezTo>
                  <a:lnTo>
                    <a:pt x="5042" y="6805"/>
                  </a:lnTo>
                  <a:cubicBezTo>
                    <a:pt x="5514" y="6616"/>
                    <a:pt x="5735" y="6144"/>
                    <a:pt x="5640" y="5640"/>
                  </a:cubicBezTo>
                  <a:lnTo>
                    <a:pt x="4916" y="2867"/>
                  </a:lnTo>
                  <a:cubicBezTo>
                    <a:pt x="4884" y="2647"/>
                    <a:pt x="4758" y="2489"/>
                    <a:pt x="4569" y="2332"/>
                  </a:cubicBezTo>
                  <a:cubicBezTo>
                    <a:pt x="4790" y="2080"/>
                    <a:pt x="4916" y="1733"/>
                    <a:pt x="4916" y="1355"/>
                  </a:cubicBezTo>
                  <a:cubicBezTo>
                    <a:pt x="4916" y="630"/>
                    <a:pt x="4285" y="0"/>
                    <a:pt x="352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9719;p77">
              <a:extLst>
                <a:ext uri="{FF2B5EF4-FFF2-40B4-BE49-F238E27FC236}">
                  <a16:creationId xmlns:a16="http://schemas.microsoft.com/office/drawing/2014/main" id="{608CC7E4-5C4B-4EB4-9F66-E252FD73342C}"/>
                </a:ext>
              </a:extLst>
            </p:cNvPr>
            <p:cNvSpPr/>
            <p:nvPr/>
          </p:nvSpPr>
          <p:spPr>
            <a:xfrm>
              <a:off x="772900" y="2318350"/>
              <a:ext cx="122125" cy="105075"/>
            </a:xfrm>
            <a:custGeom>
              <a:avLst/>
              <a:gdLst/>
              <a:ahLst/>
              <a:cxnLst/>
              <a:rect l="l" t="t" r="r" b="b"/>
              <a:pathLst>
                <a:path w="4885" h="4203" extrusionOk="0">
                  <a:moveTo>
                    <a:pt x="3844" y="631"/>
                  </a:moveTo>
                  <a:cubicBezTo>
                    <a:pt x="4034" y="631"/>
                    <a:pt x="4223" y="789"/>
                    <a:pt x="4223" y="978"/>
                  </a:cubicBezTo>
                  <a:lnTo>
                    <a:pt x="4223" y="1734"/>
                  </a:lnTo>
                  <a:cubicBezTo>
                    <a:pt x="4223" y="1923"/>
                    <a:pt x="4034" y="2112"/>
                    <a:pt x="3844" y="2112"/>
                  </a:cubicBezTo>
                  <a:cubicBezTo>
                    <a:pt x="3655" y="2143"/>
                    <a:pt x="3498" y="2301"/>
                    <a:pt x="3498" y="2458"/>
                  </a:cubicBezTo>
                  <a:lnTo>
                    <a:pt x="3498" y="2994"/>
                  </a:lnTo>
                  <a:lnTo>
                    <a:pt x="2679" y="2206"/>
                  </a:lnTo>
                  <a:cubicBezTo>
                    <a:pt x="2584" y="2143"/>
                    <a:pt x="2521" y="2112"/>
                    <a:pt x="2427" y="2112"/>
                  </a:cubicBezTo>
                  <a:lnTo>
                    <a:pt x="1009" y="2112"/>
                  </a:lnTo>
                  <a:cubicBezTo>
                    <a:pt x="820" y="2112"/>
                    <a:pt x="662" y="1923"/>
                    <a:pt x="662" y="1734"/>
                  </a:cubicBezTo>
                  <a:lnTo>
                    <a:pt x="662" y="978"/>
                  </a:lnTo>
                  <a:cubicBezTo>
                    <a:pt x="662" y="789"/>
                    <a:pt x="820" y="631"/>
                    <a:pt x="1009" y="631"/>
                  </a:cubicBezTo>
                  <a:close/>
                  <a:moveTo>
                    <a:pt x="1009" y="1"/>
                  </a:moveTo>
                  <a:cubicBezTo>
                    <a:pt x="442" y="1"/>
                    <a:pt x="1" y="474"/>
                    <a:pt x="1" y="1041"/>
                  </a:cubicBezTo>
                  <a:lnTo>
                    <a:pt x="1" y="1765"/>
                  </a:lnTo>
                  <a:cubicBezTo>
                    <a:pt x="1" y="2364"/>
                    <a:pt x="473" y="2805"/>
                    <a:pt x="1009" y="2805"/>
                  </a:cubicBezTo>
                  <a:lnTo>
                    <a:pt x="2269" y="2805"/>
                  </a:lnTo>
                  <a:lnTo>
                    <a:pt x="3592" y="4097"/>
                  </a:lnTo>
                  <a:cubicBezTo>
                    <a:pt x="3663" y="4167"/>
                    <a:pt x="3770" y="4203"/>
                    <a:pt x="3872" y="4203"/>
                  </a:cubicBezTo>
                  <a:cubicBezTo>
                    <a:pt x="3906" y="4203"/>
                    <a:pt x="3939" y="4199"/>
                    <a:pt x="3970" y="4191"/>
                  </a:cubicBezTo>
                  <a:cubicBezTo>
                    <a:pt x="4097" y="4160"/>
                    <a:pt x="4160" y="4002"/>
                    <a:pt x="4160" y="3876"/>
                  </a:cubicBezTo>
                  <a:lnTo>
                    <a:pt x="4160" y="2773"/>
                  </a:lnTo>
                  <a:cubicBezTo>
                    <a:pt x="4569" y="2616"/>
                    <a:pt x="4884" y="2238"/>
                    <a:pt x="4884" y="1765"/>
                  </a:cubicBezTo>
                  <a:lnTo>
                    <a:pt x="4884" y="1041"/>
                  </a:lnTo>
                  <a:cubicBezTo>
                    <a:pt x="4884" y="442"/>
                    <a:pt x="4412" y="1"/>
                    <a:pt x="384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02997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198" name="Google Shape;198;p32"/>
          <p:cNvSpPr txBox="1">
            <a:spLocks noGrp="1"/>
          </p:cNvSpPr>
          <p:nvPr>
            <p:ph type="ctrTitle" idx="2"/>
          </p:nvPr>
        </p:nvSpPr>
        <p:spPr/>
        <p:txBody>
          <a:bodyPr/>
          <a:lstStyle/>
          <a:p>
            <a:r>
              <a:rPr lang="en-US" dirty="0"/>
              <a:t>ANN review</a:t>
            </a:r>
          </a:p>
        </p:txBody>
      </p:sp>
      <p:sp>
        <p:nvSpPr>
          <p:cNvPr id="199" name="Google Shape;199;p32"/>
          <p:cNvSpPr txBox="1"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"/>
              <a:t>01</a:t>
            </a:r>
          </a:p>
        </p:txBody>
      </p:sp>
      <p:sp>
        <p:nvSpPr>
          <p:cNvPr id="200" name="Google Shape;200;p32"/>
          <p:cNvSpPr txBox="1">
            <a:spLocks noGrp="1"/>
          </p:cNvSpPr>
          <p:nvPr>
            <p:ph type="subTitle" idx="1"/>
          </p:nvPr>
        </p:nvSpPr>
        <p:spPr>
          <a:xfrm>
            <a:off x="3076067" y="2376871"/>
            <a:ext cx="2867200" cy="1023600"/>
          </a:xfrm>
        </p:spPr>
        <p:txBody>
          <a:bodyPr/>
          <a:lstStyle/>
          <a:p>
            <a:pPr marL="0" indent="0"/>
            <a:r>
              <a:rPr lang="es-ES" dirty="0"/>
              <a:t>ANN </a:t>
            </a:r>
            <a:r>
              <a:rPr lang="es-ES" dirty="0" err="1"/>
              <a:t>fundamentals</a:t>
            </a:r>
            <a:r>
              <a:rPr lang="es-ES" dirty="0"/>
              <a:t> </a:t>
            </a:r>
            <a:endParaRPr lang="en-US" dirty="0"/>
          </a:p>
          <a:p>
            <a:pPr marL="0" indent="0"/>
            <a:endParaRPr lang="en" dirty="0"/>
          </a:p>
          <a:p>
            <a:endParaRPr lang="en" dirty="0"/>
          </a:p>
        </p:txBody>
      </p:sp>
      <p:sp>
        <p:nvSpPr>
          <p:cNvPr id="201" name="Google Shape;201;p32"/>
          <p:cNvSpPr txBox="1">
            <a:spLocks noGrp="1"/>
          </p:cNvSpPr>
          <p:nvPr>
            <p:ph type="ctrTitle" idx="4"/>
          </p:nvPr>
        </p:nvSpPr>
        <p:spPr>
          <a:xfrm>
            <a:off x="8367467" y="1929084"/>
            <a:ext cx="2867200" cy="512000"/>
          </a:xfrm>
        </p:spPr>
        <p:txBody>
          <a:bodyPr/>
          <a:lstStyle/>
          <a:p>
            <a:r>
              <a:rPr lang="es-ES" dirty="0"/>
              <a:t>Python Script</a:t>
            </a:r>
          </a:p>
        </p:txBody>
      </p:sp>
      <p:sp>
        <p:nvSpPr>
          <p:cNvPr id="202" name="Google Shape;202;p32"/>
          <p:cNvSpPr txBox="1">
            <a:spLocks noGrp="1"/>
          </p:cNvSpPr>
          <p:nvPr>
            <p:ph type="title" idx="5"/>
          </p:nvPr>
        </p:nvSpPr>
        <p:spPr/>
        <p:txBody>
          <a:bodyPr/>
          <a:lstStyle/>
          <a:p>
            <a:r>
              <a:rPr lang="en"/>
              <a:t>02</a:t>
            </a:r>
          </a:p>
        </p:txBody>
      </p:sp>
      <p:sp>
        <p:nvSpPr>
          <p:cNvPr id="203" name="Google Shape;203;p32"/>
          <p:cNvSpPr txBox="1">
            <a:spLocks noGrp="1"/>
          </p:cNvSpPr>
          <p:nvPr>
            <p:ph type="subTitle" idx="6"/>
          </p:nvPr>
        </p:nvSpPr>
        <p:spPr>
          <a:xfrm>
            <a:off x="8367467" y="2441084"/>
            <a:ext cx="3478370" cy="1023600"/>
          </a:xfrm>
        </p:spPr>
        <p:txBody>
          <a:bodyPr/>
          <a:lstStyle/>
          <a:p>
            <a:pPr marL="0" indent="0"/>
            <a:r>
              <a:rPr lang="en" dirty="0"/>
              <a:t>Hands on a Deep Neural Network for Californian House Classification</a:t>
            </a:r>
          </a:p>
        </p:txBody>
      </p:sp>
      <p:sp>
        <p:nvSpPr>
          <p:cNvPr id="204" name="Google Shape;204;p32"/>
          <p:cNvSpPr txBox="1">
            <a:spLocks noGrp="1"/>
          </p:cNvSpPr>
          <p:nvPr>
            <p:ph type="ctrTitle" idx="7"/>
          </p:nvPr>
        </p:nvSpPr>
        <p:spPr/>
        <p:txBody>
          <a:bodyPr/>
          <a:lstStyle/>
          <a:p>
            <a:r>
              <a:rPr lang="en-US" dirty="0"/>
              <a:t>Final Project </a:t>
            </a:r>
          </a:p>
        </p:txBody>
      </p:sp>
      <p:sp>
        <p:nvSpPr>
          <p:cNvPr id="205" name="Google Shape;205;p32"/>
          <p:cNvSpPr txBox="1">
            <a:spLocks noGrp="1"/>
          </p:cNvSpPr>
          <p:nvPr>
            <p:ph type="title" idx="8"/>
          </p:nvPr>
        </p:nvSpPr>
        <p:spPr/>
        <p:txBody>
          <a:bodyPr/>
          <a:lstStyle/>
          <a:p>
            <a:r>
              <a:rPr lang="en"/>
              <a:t>03</a:t>
            </a:r>
          </a:p>
        </p:txBody>
      </p:sp>
      <p:sp>
        <p:nvSpPr>
          <p:cNvPr id="206" name="Google Shape;206;p32"/>
          <p:cNvSpPr txBox="1">
            <a:spLocks noGrp="1"/>
          </p:cNvSpPr>
          <p:nvPr>
            <p:ph type="subTitle" idx="9"/>
          </p:nvPr>
        </p:nvSpPr>
        <p:spPr>
          <a:xfrm>
            <a:off x="2856734" y="4272623"/>
            <a:ext cx="2867200" cy="1023600"/>
          </a:xfrm>
        </p:spPr>
        <p:txBody>
          <a:bodyPr/>
          <a:lstStyle/>
          <a:p>
            <a:r>
              <a:rPr lang="en-US" dirty="0"/>
              <a:t>	Assignments Definition</a:t>
            </a:r>
          </a:p>
          <a:p>
            <a:endParaRPr lang="en-US" dirty="0"/>
          </a:p>
        </p:txBody>
      </p:sp>
      <p:sp>
        <p:nvSpPr>
          <p:cNvPr id="207" name="Google Shape;207;p32"/>
          <p:cNvSpPr txBox="1">
            <a:spLocks noGrp="1"/>
          </p:cNvSpPr>
          <p:nvPr>
            <p:ph type="ctrTitle" idx="13"/>
          </p:nvPr>
        </p:nvSpPr>
        <p:spPr/>
        <p:txBody>
          <a:bodyPr/>
          <a:lstStyle/>
          <a:p>
            <a:r>
              <a:rPr lang="en-US" dirty="0"/>
              <a:t>Extra</a:t>
            </a:r>
          </a:p>
        </p:txBody>
      </p:sp>
      <p:sp>
        <p:nvSpPr>
          <p:cNvPr id="208" name="Google Shape;208;p32"/>
          <p:cNvSpPr txBox="1">
            <a:spLocks noGrp="1"/>
          </p:cNvSpPr>
          <p:nvPr>
            <p:ph type="title" idx="14"/>
          </p:nvPr>
        </p:nvSpPr>
        <p:spPr/>
        <p:txBody>
          <a:bodyPr/>
          <a:lstStyle/>
          <a:p>
            <a:r>
              <a:rPr lang="en"/>
              <a:t>04</a:t>
            </a:r>
          </a:p>
        </p:txBody>
      </p:sp>
      <p:sp>
        <p:nvSpPr>
          <p:cNvPr id="209" name="Google Shape;209;p32"/>
          <p:cNvSpPr txBox="1">
            <a:spLocks noGrp="1"/>
          </p:cNvSpPr>
          <p:nvPr>
            <p:ph type="subTitle" idx="15"/>
          </p:nvPr>
        </p:nvSpPr>
        <p:spPr>
          <a:xfrm>
            <a:off x="8367467" y="4375558"/>
            <a:ext cx="3172266" cy="1023600"/>
          </a:xfrm>
        </p:spPr>
        <p:txBody>
          <a:bodyPr/>
          <a:lstStyle/>
          <a:p>
            <a:pPr marL="0" indent="0"/>
            <a:r>
              <a:rPr lang="en-US" dirty="0"/>
              <a:t>Deep Dive in Data related Career Paths</a:t>
            </a:r>
          </a:p>
          <a:p>
            <a:pPr marL="0" indent="0"/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160CC3-5185-F75B-5FA0-2B8E8AAAB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015" y="682525"/>
            <a:ext cx="10635969" cy="60184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83C7D09-0DD2-ECE0-2600-D0A3ECB96E8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1675" y="163798"/>
            <a:ext cx="2384242" cy="51872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7B85AF-DBE1-F8B8-491C-6388D2369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92717" y="6483165"/>
            <a:ext cx="2743200" cy="365125"/>
          </a:xfrm>
        </p:spPr>
        <p:txBody>
          <a:bodyPr/>
          <a:lstStyle/>
          <a:p>
            <a:fld id="{1D36BD2D-7CE9-4F20-8064-E77C20EF81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931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0ECD02-6744-7CCE-A880-6F8D5EE5768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1675" y="163798"/>
            <a:ext cx="2384242" cy="51872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45AA31-2A72-5166-ECDF-ABC085495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87D3-EABE-46C7-BEBB-4CA6FCD66106}" type="slidenum">
              <a:rPr lang="en-US" smtClean="0"/>
              <a:t>4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AF82B6-533C-7D9F-F766-50A1701245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478" y="1552979"/>
            <a:ext cx="7263279" cy="25985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A0D4DA-BB90-6AD0-ECA6-3DB28EA48C45}"/>
              </a:ext>
            </a:extLst>
          </p:cNvPr>
          <p:cNvSpPr txBox="1"/>
          <p:nvPr/>
        </p:nvSpPr>
        <p:spPr>
          <a:xfrm>
            <a:off x="455123" y="1058443"/>
            <a:ext cx="6855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California housing dataset Median house classification problem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725DF5-8A6C-80F0-EC18-A46DEB5E84D5}"/>
              </a:ext>
            </a:extLst>
          </p:cNvPr>
          <p:cNvSpPr txBox="1"/>
          <p:nvPr/>
        </p:nvSpPr>
        <p:spPr>
          <a:xfrm>
            <a:off x="455123" y="163798"/>
            <a:ext cx="609771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400" dirty="0">
                <a:solidFill>
                  <a:srgbClr val="4472C4"/>
                </a:solidFill>
                <a:latin typeface="Calibri Light" panose="020F0302020204030204"/>
                <a:ea typeface="+mj-ea"/>
                <a:cs typeface="+mj-cs"/>
              </a:rPr>
              <a:t>Case </a:t>
            </a:r>
            <a:r>
              <a:rPr lang="es-ES" sz="4400" dirty="0" err="1">
                <a:solidFill>
                  <a:srgbClr val="4472C4"/>
                </a:solidFill>
                <a:latin typeface="Calibri Light" panose="020F0302020204030204"/>
                <a:ea typeface="+mj-ea"/>
                <a:cs typeface="+mj-cs"/>
              </a:rPr>
              <a:t>Study</a:t>
            </a:r>
            <a:r>
              <a:rPr lang="es-ES" sz="4400" dirty="0">
                <a:solidFill>
                  <a:srgbClr val="4472C4"/>
                </a:solidFill>
                <a:latin typeface="Calibri Light" panose="020F0302020204030204"/>
                <a:ea typeface="+mj-ea"/>
                <a:cs typeface="+mj-cs"/>
              </a:rPr>
              <a:t> </a:t>
            </a:r>
            <a:endParaRPr kumimoji="0" lang="es-ES" sz="44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C69D23-9AAC-EEFB-853C-2152CEAC68CA}"/>
              </a:ext>
            </a:extLst>
          </p:cNvPr>
          <p:cNvSpPr txBox="1"/>
          <p:nvPr/>
        </p:nvSpPr>
        <p:spPr>
          <a:xfrm>
            <a:off x="8147496" y="1978124"/>
            <a:ext cx="375979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Median house value: </a:t>
            </a:r>
          </a:p>
          <a:p>
            <a:r>
              <a:rPr lang="en-US" sz="2000" dirty="0"/>
              <a:t>Cheap [15, 141.3]; </a:t>
            </a:r>
          </a:p>
          <a:p>
            <a:r>
              <a:rPr lang="en-US" sz="2000" dirty="0"/>
              <a:t>Averaged [141.4, 230.2]; </a:t>
            </a:r>
          </a:p>
          <a:p>
            <a:r>
              <a:rPr lang="en-US" sz="2000" dirty="0"/>
              <a:t>Expensive [230.3, 500] </a:t>
            </a:r>
            <a:r>
              <a:rPr lang="en-US" sz="2000" dirty="0" err="1"/>
              <a:t>th</a:t>
            </a:r>
            <a:r>
              <a:rPr lang="en-US" sz="2000" dirty="0"/>
              <a:t>$.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228FF55-F3E3-8560-3878-2687FE48C5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176" y="4064867"/>
            <a:ext cx="8616593" cy="21791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AE8AC3-2908-ACC1-5F9E-1C33DF133376}"/>
              </a:ext>
            </a:extLst>
          </p:cNvPr>
          <p:cNvSpPr txBox="1"/>
          <p:nvPr/>
        </p:nvSpPr>
        <p:spPr>
          <a:xfrm>
            <a:off x="8610600" y="4151543"/>
            <a:ext cx="375979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b="1" dirty="0"/>
              <a:t>Attributes</a:t>
            </a:r>
            <a:r>
              <a:rPr lang="en-US" dirty="0"/>
              <a:t>: </a:t>
            </a:r>
          </a:p>
          <a:p>
            <a:r>
              <a:rPr lang="en-US" dirty="0"/>
              <a:t>longitude, latitude, median age, </a:t>
            </a:r>
          </a:p>
          <a:p>
            <a:r>
              <a:rPr lang="en-US" dirty="0"/>
              <a:t>total rooms, total bedrooms, </a:t>
            </a:r>
          </a:p>
          <a:p>
            <a:r>
              <a:rPr lang="en-US" dirty="0"/>
              <a:t>population, households, median income, ocean proximity.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4EA264-6712-2310-45DB-D40E66EC137B}"/>
              </a:ext>
            </a:extLst>
          </p:cNvPr>
          <p:cNvSpPr txBox="1"/>
          <p:nvPr/>
        </p:nvSpPr>
        <p:spPr>
          <a:xfrm>
            <a:off x="7599757" y="3719560"/>
            <a:ext cx="16367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</a:rPr>
              <a:t>Hot Encoded</a:t>
            </a:r>
          </a:p>
        </p:txBody>
      </p:sp>
    </p:spTree>
    <p:extLst>
      <p:ext uri="{BB962C8B-B14F-4D97-AF65-F5344CB8AC3E}">
        <p14:creationId xmlns:p14="http://schemas.microsoft.com/office/powerpoint/2010/main" val="3331331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5EAD8A-2AAE-DCCF-157B-2F5E7B995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BD2D-7CE9-4F20-8064-E77C20EF817F}" type="slidenum">
              <a:rPr lang="en-US" smtClean="0"/>
              <a:t>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8BC5F9-6761-298B-FE91-E03C00E721F8}"/>
              </a:ext>
            </a:extLst>
          </p:cNvPr>
          <p:cNvSpPr txBox="1"/>
          <p:nvPr/>
        </p:nvSpPr>
        <p:spPr>
          <a:xfrm>
            <a:off x="531689" y="1265320"/>
            <a:ext cx="609771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 could make the one-hidden layer NN more powerful by adding more hidden neurons.</a:t>
            </a:r>
          </a:p>
          <a:p>
            <a:r>
              <a:rPr lang="en-US" dirty="0"/>
              <a:t> In fact, one-hidden layer NN can approximate functions with an arbitrary low error. n Just one level of abstraction. n Fitting large datasets is very hard with shallow NN. </a:t>
            </a:r>
          </a:p>
          <a:p>
            <a:r>
              <a:rPr lang="en-US" dirty="0"/>
              <a:t> We can rather increase the number of layers: </a:t>
            </a:r>
          </a:p>
          <a:p>
            <a:r>
              <a:rPr lang="en-US" dirty="0"/>
              <a:t>Multiple layers of abstraction to progressively extract higher level features from the raw input, and pick out which features improve performance. </a:t>
            </a:r>
          </a:p>
          <a:p>
            <a:r>
              <a:rPr lang="en-US" dirty="0"/>
              <a:t> Deep NN can achieve better accuracy than shallow NN. n Deep learning comes into play to solve the difficulties arisen from training deep neural networks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DBEF94-1F11-E34A-4237-2B5D88252888}"/>
              </a:ext>
            </a:extLst>
          </p:cNvPr>
          <p:cNvSpPr txBox="1"/>
          <p:nvPr/>
        </p:nvSpPr>
        <p:spPr>
          <a:xfrm>
            <a:off x="455122" y="163798"/>
            <a:ext cx="779502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400" dirty="0" err="1">
                <a:solidFill>
                  <a:srgbClr val="4472C4"/>
                </a:solidFill>
                <a:latin typeface="Calibri Light" panose="020F0302020204030204"/>
                <a:ea typeface="+mj-ea"/>
                <a:cs typeface="+mj-cs"/>
              </a:rPr>
              <a:t>From</a:t>
            </a:r>
            <a:r>
              <a:rPr lang="es-ES" sz="4400" dirty="0">
                <a:solidFill>
                  <a:srgbClr val="4472C4"/>
                </a:solidFill>
                <a:latin typeface="Calibri Light" panose="020F0302020204030204"/>
                <a:ea typeface="+mj-ea"/>
                <a:cs typeface="+mj-cs"/>
              </a:rPr>
              <a:t> ML </a:t>
            </a:r>
            <a:r>
              <a:rPr lang="es-ES" sz="4400" dirty="0" err="1">
                <a:solidFill>
                  <a:srgbClr val="4472C4"/>
                </a:solidFill>
                <a:latin typeface="Calibri Light" panose="020F0302020204030204"/>
                <a:ea typeface="+mj-ea"/>
                <a:cs typeface="+mj-cs"/>
              </a:rPr>
              <a:t>to</a:t>
            </a:r>
            <a:r>
              <a:rPr lang="es-ES" sz="4400" dirty="0">
                <a:solidFill>
                  <a:srgbClr val="4472C4"/>
                </a:solidFill>
                <a:latin typeface="Calibri Light" panose="020F0302020204030204"/>
                <a:ea typeface="+mj-ea"/>
                <a:cs typeface="+mj-cs"/>
              </a:rPr>
              <a:t> Deep </a:t>
            </a:r>
            <a:r>
              <a:rPr lang="es-ES" sz="4400" dirty="0" err="1">
                <a:solidFill>
                  <a:srgbClr val="4472C4"/>
                </a:solidFill>
                <a:latin typeface="Calibri Light" panose="020F0302020204030204"/>
                <a:ea typeface="+mj-ea"/>
                <a:cs typeface="+mj-cs"/>
              </a:rPr>
              <a:t>Learning</a:t>
            </a:r>
            <a:endParaRPr kumimoji="0" lang="es-ES" sz="44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42F049-BB80-61DD-BA40-AFC5FB1CFCF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1675" y="163798"/>
            <a:ext cx="2384242" cy="5187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84F3A6-3978-C888-0847-3D170326BF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9139" y="2198534"/>
            <a:ext cx="4026778" cy="378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180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8CA8D2-7DF9-6B3B-F743-06273F331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BD2D-7CE9-4F20-8064-E77C20EF817F}" type="slidenum">
              <a:rPr lang="en-US" smtClean="0"/>
              <a:t>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FCB1E2-F7A7-1ECA-FE17-98CE6BECD89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1675" y="163798"/>
            <a:ext cx="2384242" cy="5187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CCBD43-25F5-8A7D-3AC7-7A8DE9AD0330}"/>
              </a:ext>
            </a:extLst>
          </p:cNvPr>
          <p:cNvSpPr txBox="1"/>
          <p:nvPr/>
        </p:nvSpPr>
        <p:spPr>
          <a:xfrm>
            <a:off x="455123" y="163798"/>
            <a:ext cx="71785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400" dirty="0">
                <a:solidFill>
                  <a:srgbClr val="4472C4"/>
                </a:solidFill>
                <a:latin typeface="Calibri Light" panose="020F0302020204030204"/>
                <a:ea typeface="+mj-ea"/>
                <a:cs typeface="+mj-cs"/>
              </a:rPr>
              <a:t>ANN </a:t>
            </a:r>
            <a:r>
              <a:rPr lang="es-ES" sz="4400" dirty="0" err="1">
                <a:solidFill>
                  <a:srgbClr val="4472C4"/>
                </a:solidFill>
                <a:latin typeface="Calibri Light" panose="020F0302020204030204"/>
                <a:ea typeface="+mj-ea"/>
                <a:cs typeface="+mj-cs"/>
              </a:rPr>
              <a:t>type</a:t>
            </a:r>
            <a:endParaRPr kumimoji="0" lang="es-ES" sz="44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9B8AA7-9889-F185-E418-C965E4CA97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8657" y="828958"/>
            <a:ext cx="9092629" cy="570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519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7E1EC4-215E-F752-3F6B-D68E1D888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87D3-EABE-46C7-BEBB-4CA6FCD66106}" type="slidenum">
              <a:rPr lang="en-US" smtClean="0"/>
              <a:t>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D9E139-F30B-85F5-FBBF-8DEAC149173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1675" y="163798"/>
            <a:ext cx="2384242" cy="5187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053FC9-34E0-073F-14BA-32779B49CE44}"/>
              </a:ext>
            </a:extLst>
          </p:cNvPr>
          <p:cNvSpPr txBox="1"/>
          <p:nvPr/>
        </p:nvSpPr>
        <p:spPr>
          <a:xfrm>
            <a:off x="598961" y="381476"/>
            <a:ext cx="71785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400" dirty="0" err="1">
                <a:solidFill>
                  <a:srgbClr val="4472C4"/>
                </a:solidFill>
                <a:latin typeface="Calibri Light" panose="020F0302020204030204"/>
                <a:ea typeface="+mj-ea"/>
                <a:cs typeface="+mj-cs"/>
              </a:rPr>
              <a:t>From</a:t>
            </a:r>
            <a:r>
              <a:rPr lang="es-ES" sz="4400" dirty="0">
                <a:solidFill>
                  <a:srgbClr val="4472C4"/>
                </a:solidFill>
                <a:latin typeface="Calibri Light" panose="020F0302020204030204"/>
                <a:ea typeface="+mj-ea"/>
                <a:cs typeface="+mj-cs"/>
              </a:rPr>
              <a:t> </a:t>
            </a:r>
            <a:r>
              <a:rPr lang="es-ES" sz="4400" dirty="0" err="1">
                <a:solidFill>
                  <a:srgbClr val="4472C4"/>
                </a:solidFill>
                <a:latin typeface="Calibri Light" panose="020F0302020204030204"/>
                <a:ea typeface="+mj-ea"/>
                <a:cs typeface="+mj-cs"/>
              </a:rPr>
              <a:t>Shallow</a:t>
            </a:r>
            <a:r>
              <a:rPr lang="es-ES" sz="4400" dirty="0">
                <a:solidFill>
                  <a:srgbClr val="4472C4"/>
                </a:solidFill>
                <a:latin typeface="Calibri Light" panose="020F0302020204030204"/>
                <a:ea typeface="+mj-ea"/>
                <a:cs typeface="+mj-cs"/>
              </a:rPr>
              <a:t> </a:t>
            </a:r>
            <a:r>
              <a:rPr lang="es-ES" sz="4400" dirty="0" err="1">
                <a:solidFill>
                  <a:srgbClr val="4472C4"/>
                </a:solidFill>
                <a:latin typeface="Calibri Light" panose="020F0302020204030204"/>
                <a:ea typeface="+mj-ea"/>
                <a:cs typeface="+mj-cs"/>
              </a:rPr>
              <a:t>to</a:t>
            </a:r>
            <a:r>
              <a:rPr lang="es-ES" sz="4400" dirty="0">
                <a:solidFill>
                  <a:srgbClr val="4472C4"/>
                </a:solidFill>
                <a:latin typeface="Calibri Light" panose="020F0302020204030204"/>
                <a:ea typeface="+mj-ea"/>
                <a:cs typeface="+mj-cs"/>
              </a:rPr>
              <a:t> Deep </a:t>
            </a:r>
            <a:endParaRPr kumimoji="0" lang="es-ES" sz="44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CC6AFB-14CF-1819-0BC8-87BF9C787A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69" t="12679" r="2614" b="14667"/>
          <a:stretch/>
        </p:blipFill>
        <p:spPr>
          <a:xfrm>
            <a:off x="1530444" y="1803462"/>
            <a:ext cx="9329109" cy="3251075"/>
          </a:xfrm>
          <a:prstGeom prst="rect">
            <a:avLst/>
          </a:prstGeom>
        </p:spPr>
      </p:pic>
      <p:grpSp>
        <p:nvGrpSpPr>
          <p:cNvPr id="11" name="Google Shape;10892;p81">
            <a:extLst>
              <a:ext uri="{FF2B5EF4-FFF2-40B4-BE49-F238E27FC236}">
                <a16:creationId xmlns:a16="http://schemas.microsoft.com/office/drawing/2014/main" id="{3693129F-BDF2-BE63-FDE8-726AE0CA1839}"/>
              </a:ext>
            </a:extLst>
          </p:cNvPr>
          <p:cNvGrpSpPr/>
          <p:nvPr/>
        </p:nvGrpSpPr>
        <p:grpSpPr>
          <a:xfrm>
            <a:off x="11381286" y="6135587"/>
            <a:ext cx="454631" cy="441525"/>
            <a:chOff x="-1333975" y="2365850"/>
            <a:chExt cx="292225" cy="293575"/>
          </a:xfrm>
        </p:grpSpPr>
        <p:sp>
          <p:nvSpPr>
            <p:cNvPr id="12" name="Google Shape;10893;p81">
              <a:extLst>
                <a:ext uri="{FF2B5EF4-FFF2-40B4-BE49-F238E27FC236}">
                  <a16:creationId xmlns:a16="http://schemas.microsoft.com/office/drawing/2014/main" id="{5BD0AF91-EB89-6263-7643-1F6C5E2908A3}"/>
                </a:ext>
              </a:extLst>
            </p:cNvPr>
            <p:cNvSpPr/>
            <p:nvPr/>
          </p:nvSpPr>
          <p:spPr>
            <a:xfrm>
              <a:off x="-1285150" y="2365850"/>
              <a:ext cx="191225" cy="293575"/>
            </a:xfrm>
            <a:custGeom>
              <a:avLst/>
              <a:gdLst/>
              <a:ahLst/>
              <a:cxnLst/>
              <a:rect l="l" t="t" r="r" b="b"/>
              <a:pathLst>
                <a:path w="7649" h="11743" extrusionOk="0">
                  <a:moveTo>
                    <a:pt x="3813" y="684"/>
                  </a:moveTo>
                  <a:cubicBezTo>
                    <a:pt x="5545" y="684"/>
                    <a:pt x="6900" y="2039"/>
                    <a:pt x="6900" y="3740"/>
                  </a:cubicBezTo>
                  <a:cubicBezTo>
                    <a:pt x="6931" y="4780"/>
                    <a:pt x="6553" y="5347"/>
                    <a:pt x="6270" y="5788"/>
                  </a:cubicBezTo>
                  <a:cubicBezTo>
                    <a:pt x="5797" y="6544"/>
                    <a:pt x="5608" y="6922"/>
                    <a:pt x="5608" y="7930"/>
                  </a:cubicBezTo>
                  <a:cubicBezTo>
                    <a:pt x="5608" y="8119"/>
                    <a:pt x="5451" y="8277"/>
                    <a:pt x="5230" y="8277"/>
                  </a:cubicBezTo>
                  <a:lnTo>
                    <a:pt x="2489" y="8277"/>
                  </a:lnTo>
                  <a:cubicBezTo>
                    <a:pt x="2300" y="8277"/>
                    <a:pt x="2143" y="8119"/>
                    <a:pt x="2143" y="7930"/>
                  </a:cubicBezTo>
                  <a:cubicBezTo>
                    <a:pt x="2143" y="6922"/>
                    <a:pt x="1922" y="6576"/>
                    <a:pt x="1450" y="5820"/>
                  </a:cubicBezTo>
                  <a:cubicBezTo>
                    <a:pt x="1198" y="5347"/>
                    <a:pt x="567" y="4528"/>
                    <a:pt x="788" y="3205"/>
                  </a:cubicBezTo>
                  <a:cubicBezTo>
                    <a:pt x="1040" y="1819"/>
                    <a:pt x="2237" y="684"/>
                    <a:pt x="3813" y="684"/>
                  </a:cubicBezTo>
                  <a:close/>
                  <a:moveTo>
                    <a:pt x="4852" y="8907"/>
                  </a:moveTo>
                  <a:lnTo>
                    <a:pt x="4852" y="9569"/>
                  </a:lnTo>
                  <a:lnTo>
                    <a:pt x="4506" y="9569"/>
                  </a:lnTo>
                  <a:cubicBezTo>
                    <a:pt x="4285" y="9569"/>
                    <a:pt x="4128" y="9726"/>
                    <a:pt x="4128" y="9915"/>
                  </a:cubicBezTo>
                  <a:cubicBezTo>
                    <a:pt x="4128" y="10136"/>
                    <a:pt x="4285" y="10293"/>
                    <a:pt x="4506" y="10293"/>
                  </a:cubicBezTo>
                  <a:lnTo>
                    <a:pt x="4852" y="10293"/>
                  </a:lnTo>
                  <a:lnTo>
                    <a:pt x="4852" y="10640"/>
                  </a:lnTo>
                  <a:cubicBezTo>
                    <a:pt x="4884" y="10829"/>
                    <a:pt x="4726" y="10986"/>
                    <a:pt x="4537" y="10986"/>
                  </a:cubicBezTo>
                  <a:lnTo>
                    <a:pt x="3151" y="10986"/>
                  </a:lnTo>
                  <a:cubicBezTo>
                    <a:pt x="2962" y="10986"/>
                    <a:pt x="2804" y="10829"/>
                    <a:pt x="2804" y="10640"/>
                  </a:cubicBezTo>
                  <a:lnTo>
                    <a:pt x="2804" y="10293"/>
                  </a:lnTo>
                  <a:lnTo>
                    <a:pt x="3151" y="10293"/>
                  </a:lnTo>
                  <a:cubicBezTo>
                    <a:pt x="3371" y="10293"/>
                    <a:pt x="3529" y="10136"/>
                    <a:pt x="3529" y="9915"/>
                  </a:cubicBezTo>
                  <a:cubicBezTo>
                    <a:pt x="3529" y="9726"/>
                    <a:pt x="3371" y="9569"/>
                    <a:pt x="3151" y="9569"/>
                  </a:cubicBezTo>
                  <a:lnTo>
                    <a:pt x="2804" y="9569"/>
                  </a:lnTo>
                  <a:lnTo>
                    <a:pt x="2804" y="8907"/>
                  </a:lnTo>
                  <a:close/>
                  <a:moveTo>
                    <a:pt x="3897" y="1"/>
                  </a:moveTo>
                  <a:cubicBezTo>
                    <a:pt x="3632" y="1"/>
                    <a:pt x="3361" y="28"/>
                    <a:pt x="3088" y="86"/>
                  </a:cubicBezTo>
                  <a:cubicBezTo>
                    <a:pt x="1607" y="401"/>
                    <a:pt x="441" y="1566"/>
                    <a:pt x="158" y="3079"/>
                  </a:cubicBezTo>
                  <a:cubicBezTo>
                    <a:pt x="0" y="3992"/>
                    <a:pt x="158" y="4969"/>
                    <a:pt x="631" y="5757"/>
                  </a:cubicBezTo>
                  <a:cubicBezTo>
                    <a:pt x="757" y="5914"/>
                    <a:pt x="820" y="6072"/>
                    <a:pt x="914" y="6229"/>
                  </a:cubicBezTo>
                  <a:cubicBezTo>
                    <a:pt x="1355" y="6891"/>
                    <a:pt x="1450" y="7143"/>
                    <a:pt x="1450" y="7962"/>
                  </a:cubicBezTo>
                  <a:cubicBezTo>
                    <a:pt x="1450" y="8403"/>
                    <a:pt x="1733" y="8781"/>
                    <a:pt x="2143" y="8939"/>
                  </a:cubicBezTo>
                  <a:lnTo>
                    <a:pt x="2143" y="10703"/>
                  </a:lnTo>
                  <a:cubicBezTo>
                    <a:pt x="2143" y="11270"/>
                    <a:pt x="2615" y="11743"/>
                    <a:pt x="3151" y="11743"/>
                  </a:cubicBezTo>
                  <a:lnTo>
                    <a:pt x="4537" y="11743"/>
                  </a:lnTo>
                  <a:cubicBezTo>
                    <a:pt x="5073" y="11743"/>
                    <a:pt x="5545" y="11270"/>
                    <a:pt x="5545" y="10703"/>
                  </a:cubicBezTo>
                  <a:lnTo>
                    <a:pt x="5545" y="8939"/>
                  </a:lnTo>
                  <a:cubicBezTo>
                    <a:pt x="5955" y="8781"/>
                    <a:pt x="6238" y="8435"/>
                    <a:pt x="6238" y="7962"/>
                  </a:cubicBezTo>
                  <a:lnTo>
                    <a:pt x="6238" y="7930"/>
                  </a:lnTo>
                  <a:cubicBezTo>
                    <a:pt x="6238" y="7143"/>
                    <a:pt x="6427" y="6828"/>
                    <a:pt x="6805" y="6229"/>
                  </a:cubicBezTo>
                  <a:cubicBezTo>
                    <a:pt x="7089" y="5788"/>
                    <a:pt x="7593" y="5032"/>
                    <a:pt x="7593" y="3835"/>
                  </a:cubicBezTo>
                  <a:cubicBezTo>
                    <a:pt x="7649" y="1658"/>
                    <a:pt x="5950" y="1"/>
                    <a:pt x="389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894;p81">
              <a:extLst>
                <a:ext uri="{FF2B5EF4-FFF2-40B4-BE49-F238E27FC236}">
                  <a16:creationId xmlns:a16="http://schemas.microsoft.com/office/drawing/2014/main" id="{518EE878-86AE-8988-2435-8A55B6FBD549}"/>
                </a:ext>
              </a:extLst>
            </p:cNvPr>
            <p:cNvSpPr/>
            <p:nvPr/>
          </p:nvSpPr>
          <p:spPr>
            <a:xfrm>
              <a:off x="-1076425" y="2452250"/>
              <a:ext cx="34675" cy="18150"/>
            </a:xfrm>
            <a:custGeom>
              <a:avLst/>
              <a:gdLst/>
              <a:ahLst/>
              <a:cxnLst/>
              <a:rect l="l" t="t" r="r" b="b"/>
              <a:pathLst>
                <a:path w="1387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29" y="725"/>
                    <a:pt x="1386" y="568"/>
                    <a:pt x="1386" y="379"/>
                  </a:cubicBezTo>
                  <a:cubicBezTo>
                    <a:pt x="1386" y="158"/>
                    <a:pt x="1229" y="1"/>
                    <a:pt x="104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895;p81">
              <a:extLst>
                <a:ext uri="{FF2B5EF4-FFF2-40B4-BE49-F238E27FC236}">
                  <a16:creationId xmlns:a16="http://schemas.microsoft.com/office/drawing/2014/main" id="{8E168FF1-5422-C2BA-CD59-C60F6CCB9A65}"/>
                </a:ext>
              </a:extLst>
            </p:cNvPr>
            <p:cNvSpPr/>
            <p:nvPr/>
          </p:nvSpPr>
          <p:spPr>
            <a:xfrm>
              <a:off x="-1333975" y="2452250"/>
              <a:ext cx="34675" cy="18150"/>
            </a:xfrm>
            <a:custGeom>
              <a:avLst/>
              <a:gdLst/>
              <a:ahLst/>
              <a:cxnLst/>
              <a:rect l="l" t="t" r="r" b="b"/>
              <a:pathLst>
                <a:path w="1387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08" y="725"/>
                  </a:lnTo>
                  <a:cubicBezTo>
                    <a:pt x="1197" y="694"/>
                    <a:pt x="1386" y="536"/>
                    <a:pt x="1386" y="379"/>
                  </a:cubicBezTo>
                  <a:cubicBezTo>
                    <a:pt x="1386" y="158"/>
                    <a:pt x="1197" y="1"/>
                    <a:pt x="100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896;p81">
              <a:extLst>
                <a:ext uri="{FF2B5EF4-FFF2-40B4-BE49-F238E27FC236}">
                  <a16:creationId xmlns:a16="http://schemas.microsoft.com/office/drawing/2014/main" id="{7066EDA9-0ED3-8954-A031-EF7B7665E422}"/>
                </a:ext>
              </a:extLst>
            </p:cNvPr>
            <p:cNvSpPr/>
            <p:nvPr/>
          </p:nvSpPr>
          <p:spPr>
            <a:xfrm>
              <a:off x="-1093750" y="2383050"/>
              <a:ext cx="35450" cy="26575"/>
            </a:xfrm>
            <a:custGeom>
              <a:avLst/>
              <a:gdLst/>
              <a:ahLst/>
              <a:cxnLst/>
              <a:rect l="l" t="t" r="r" b="b"/>
              <a:pathLst>
                <a:path w="1418" h="1063" extrusionOk="0">
                  <a:moveTo>
                    <a:pt x="992" y="1"/>
                  </a:moveTo>
                  <a:cubicBezTo>
                    <a:pt x="931" y="1"/>
                    <a:pt x="870" y="19"/>
                    <a:pt x="819" y="59"/>
                  </a:cubicBezTo>
                  <a:lnTo>
                    <a:pt x="221" y="406"/>
                  </a:lnTo>
                  <a:cubicBezTo>
                    <a:pt x="63" y="500"/>
                    <a:pt x="0" y="721"/>
                    <a:pt x="95" y="878"/>
                  </a:cubicBezTo>
                  <a:cubicBezTo>
                    <a:pt x="159" y="985"/>
                    <a:pt x="295" y="1063"/>
                    <a:pt x="415" y="1063"/>
                  </a:cubicBezTo>
                  <a:cubicBezTo>
                    <a:pt x="473" y="1063"/>
                    <a:pt x="527" y="1045"/>
                    <a:pt x="567" y="1005"/>
                  </a:cubicBezTo>
                  <a:lnTo>
                    <a:pt x="1166" y="658"/>
                  </a:lnTo>
                  <a:cubicBezTo>
                    <a:pt x="1323" y="563"/>
                    <a:pt x="1418" y="343"/>
                    <a:pt x="1292" y="185"/>
                  </a:cubicBezTo>
                  <a:cubicBezTo>
                    <a:pt x="1249" y="79"/>
                    <a:pt x="1120" y="1"/>
                    <a:pt x="99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897;p81">
              <a:extLst>
                <a:ext uri="{FF2B5EF4-FFF2-40B4-BE49-F238E27FC236}">
                  <a16:creationId xmlns:a16="http://schemas.microsoft.com/office/drawing/2014/main" id="{759AED9C-F171-B51B-A944-913298F10380}"/>
                </a:ext>
              </a:extLst>
            </p:cNvPr>
            <p:cNvSpPr/>
            <p:nvPr/>
          </p:nvSpPr>
          <p:spPr>
            <a:xfrm>
              <a:off x="-1317450" y="2512575"/>
              <a:ext cx="35475" cy="26225"/>
            </a:xfrm>
            <a:custGeom>
              <a:avLst/>
              <a:gdLst/>
              <a:ahLst/>
              <a:cxnLst/>
              <a:rect l="l" t="t" r="r" b="b"/>
              <a:pathLst>
                <a:path w="1419" h="1049" extrusionOk="0">
                  <a:moveTo>
                    <a:pt x="1005" y="1"/>
                  </a:moveTo>
                  <a:cubicBezTo>
                    <a:pt x="944" y="1"/>
                    <a:pt x="880" y="15"/>
                    <a:pt x="820" y="45"/>
                  </a:cubicBezTo>
                  <a:lnTo>
                    <a:pt x="221" y="392"/>
                  </a:lnTo>
                  <a:cubicBezTo>
                    <a:pt x="64" y="486"/>
                    <a:pt x="1" y="707"/>
                    <a:pt x="127" y="864"/>
                  </a:cubicBezTo>
                  <a:cubicBezTo>
                    <a:pt x="169" y="971"/>
                    <a:pt x="299" y="1049"/>
                    <a:pt x="427" y="1049"/>
                  </a:cubicBezTo>
                  <a:cubicBezTo>
                    <a:pt x="488" y="1049"/>
                    <a:pt x="548" y="1031"/>
                    <a:pt x="599" y="990"/>
                  </a:cubicBezTo>
                  <a:lnTo>
                    <a:pt x="1166" y="644"/>
                  </a:lnTo>
                  <a:cubicBezTo>
                    <a:pt x="1324" y="549"/>
                    <a:pt x="1418" y="329"/>
                    <a:pt x="1292" y="171"/>
                  </a:cubicBezTo>
                  <a:cubicBezTo>
                    <a:pt x="1250" y="64"/>
                    <a:pt x="1134" y="1"/>
                    <a:pt x="100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898;p81">
              <a:extLst>
                <a:ext uri="{FF2B5EF4-FFF2-40B4-BE49-F238E27FC236}">
                  <a16:creationId xmlns:a16="http://schemas.microsoft.com/office/drawing/2014/main" id="{C71D3773-5A23-FF4C-D72F-D6582BA9F8E1}"/>
                </a:ext>
              </a:extLst>
            </p:cNvPr>
            <p:cNvSpPr/>
            <p:nvPr/>
          </p:nvSpPr>
          <p:spPr>
            <a:xfrm>
              <a:off x="-1092975" y="2512575"/>
              <a:ext cx="34675" cy="25525"/>
            </a:xfrm>
            <a:custGeom>
              <a:avLst/>
              <a:gdLst/>
              <a:ahLst/>
              <a:cxnLst/>
              <a:rect l="l" t="t" r="r" b="b"/>
              <a:pathLst>
                <a:path w="1387" h="1021" extrusionOk="0">
                  <a:moveTo>
                    <a:pt x="378" y="1"/>
                  </a:moveTo>
                  <a:cubicBezTo>
                    <a:pt x="264" y="1"/>
                    <a:pt x="149" y="64"/>
                    <a:pt x="64" y="171"/>
                  </a:cubicBezTo>
                  <a:cubicBezTo>
                    <a:pt x="1" y="329"/>
                    <a:pt x="32" y="518"/>
                    <a:pt x="190" y="644"/>
                  </a:cubicBezTo>
                  <a:lnTo>
                    <a:pt x="788" y="990"/>
                  </a:lnTo>
                  <a:cubicBezTo>
                    <a:pt x="838" y="1010"/>
                    <a:pt x="891" y="1021"/>
                    <a:pt x="944" y="1021"/>
                  </a:cubicBezTo>
                  <a:cubicBezTo>
                    <a:pt x="1059" y="1021"/>
                    <a:pt x="1175" y="972"/>
                    <a:pt x="1261" y="864"/>
                  </a:cubicBezTo>
                  <a:cubicBezTo>
                    <a:pt x="1387" y="675"/>
                    <a:pt x="1292" y="486"/>
                    <a:pt x="1135" y="392"/>
                  </a:cubicBezTo>
                  <a:lnTo>
                    <a:pt x="536" y="45"/>
                  </a:lnTo>
                  <a:cubicBezTo>
                    <a:pt x="486" y="15"/>
                    <a:pt x="432" y="1"/>
                    <a:pt x="37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899;p81">
              <a:extLst>
                <a:ext uri="{FF2B5EF4-FFF2-40B4-BE49-F238E27FC236}">
                  <a16:creationId xmlns:a16="http://schemas.microsoft.com/office/drawing/2014/main" id="{C363ADD6-05F4-369A-A028-1CAF0FC1BDDB}"/>
                </a:ext>
              </a:extLst>
            </p:cNvPr>
            <p:cNvSpPr/>
            <p:nvPr/>
          </p:nvSpPr>
          <p:spPr>
            <a:xfrm>
              <a:off x="-1316650" y="2383750"/>
              <a:ext cx="34675" cy="25525"/>
            </a:xfrm>
            <a:custGeom>
              <a:avLst/>
              <a:gdLst/>
              <a:ahLst/>
              <a:cxnLst/>
              <a:rect l="l" t="t" r="r" b="b"/>
              <a:pathLst>
                <a:path w="1387" h="1021" extrusionOk="0">
                  <a:moveTo>
                    <a:pt x="405" y="1"/>
                  </a:moveTo>
                  <a:cubicBezTo>
                    <a:pt x="283" y="1"/>
                    <a:pt x="159" y="50"/>
                    <a:pt x="95" y="157"/>
                  </a:cubicBezTo>
                  <a:cubicBezTo>
                    <a:pt x="0" y="315"/>
                    <a:pt x="63" y="504"/>
                    <a:pt x="221" y="630"/>
                  </a:cubicBezTo>
                  <a:lnTo>
                    <a:pt x="788" y="977"/>
                  </a:lnTo>
                  <a:cubicBezTo>
                    <a:pt x="838" y="1007"/>
                    <a:pt x="895" y="1021"/>
                    <a:pt x="953" y="1021"/>
                  </a:cubicBezTo>
                  <a:cubicBezTo>
                    <a:pt x="1074" y="1021"/>
                    <a:pt x="1196" y="958"/>
                    <a:pt x="1260" y="850"/>
                  </a:cubicBezTo>
                  <a:cubicBezTo>
                    <a:pt x="1386" y="693"/>
                    <a:pt x="1292" y="504"/>
                    <a:pt x="1134" y="378"/>
                  </a:cubicBezTo>
                  <a:lnTo>
                    <a:pt x="567" y="31"/>
                  </a:lnTo>
                  <a:cubicBezTo>
                    <a:pt x="517" y="11"/>
                    <a:pt x="461" y="1"/>
                    <a:pt x="40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900;p81">
              <a:extLst>
                <a:ext uri="{FF2B5EF4-FFF2-40B4-BE49-F238E27FC236}">
                  <a16:creationId xmlns:a16="http://schemas.microsoft.com/office/drawing/2014/main" id="{A1EAB245-CBB6-F7E4-C137-284DC3067F09}"/>
                </a:ext>
              </a:extLst>
            </p:cNvPr>
            <p:cNvSpPr/>
            <p:nvPr/>
          </p:nvSpPr>
          <p:spPr>
            <a:xfrm>
              <a:off x="-1239475" y="2401575"/>
              <a:ext cx="102425" cy="153100"/>
            </a:xfrm>
            <a:custGeom>
              <a:avLst/>
              <a:gdLst/>
              <a:ahLst/>
              <a:cxnLst/>
              <a:rect l="l" t="t" r="r" b="b"/>
              <a:pathLst>
                <a:path w="4097" h="6124" extrusionOk="0">
                  <a:moveTo>
                    <a:pt x="1733" y="1492"/>
                  </a:moveTo>
                  <a:lnTo>
                    <a:pt x="1733" y="2343"/>
                  </a:lnTo>
                  <a:cubicBezTo>
                    <a:pt x="1733" y="2500"/>
                    <a:pt x="1796" y="2626"/>
                    <a:pt x="1922" y="2658"/>
                  </a:cubicBezTo>
                  <a:lnTo>
                    <a:pt x="3246" y="3225"/>
                  </a:lnTo>
                  <a:lnTo>
                    <a:pt x="2395" y="4611"/>
                  </a:lnTo>
                  <a:lnTo>
                    <a:pt x="2395" y="3729"/>
                  </a:lnTo>
                  <a:cubicBezTo>
                    <a:pt x="2395" y="3572"/>
                    <a:pt x="2332" y="3445"/>
                    <a:pt x="2206" y="3414"/>
                  </a:cubicBezTo>
                  <a:lnTo>
                    <a:pt x="851" y="2878"/>
                  </a:lnTo>
                  <a:lnTo>
                    <a:pt x="1733" y="1492"/>
                  </a:lnTo>
                  <a:close/>
                  <a:moveTo>
                    <a:pt x="2038" y="0"/>
                  </a:moveTo>
                  <a:cubicBezTo>
                    <a:pt x="1919" y="0"/>
                    <a:pt x="1814" y="47"/>
                    <a:pt x="1765" y="169"/>
                  </a:cubicBezTo>
                  <a:lnTo>
                    <a:pt x="64" y="2941"/>
                  </a:lnTo>
                  <a:cubicBezTo>
                    <a:pt x="32" y="3004"/>
                    <a:pt x="1" y="3130"/>
                    <a:pt x="32" y="3225"/>
                  </a:cubicBezTo>
                  <a:cubicBezTo>
                    <a:pt x="64" y="3288"/>
                    <a:pt x="158" y="3382"/>
                    <a:pt x="221" y="3414"/>
                  </a:cubicBezTo>
                  <a:lnTo>
                    <a:pt x="1733" y="4013"/>
                  </a:lnTo>
                  <a:lnTo>
                    <a:pt x="1733" y="5808"/>
                  </a:lnTo>
                  <a:cubicBezTo>
                    <a:pt x="1733" y="5966"/>
                    <a:pt x="1859" y="6092"/>
                    <a:pt x="1954" y="6123"/>
                  </a:cubicBezTo>
                  <a:lnTo>
                    <a:pt x="2049" y="6123"/>
                  </a:lnTo>
                  <a:cubicBezTo>
                    <a:pt x="2143" y="6123"/>
                    <a:pt x="2269" y="6092"/>
                    <a:pt x="2301" y="5966"/>
                  </a:cubicBezTo>
                  <a:lnTo>
                    <a:pt x="4002" y="3225"/>
                  </a:lnTo>
                  <a:cubicBezTo>
                    <a:pt x="4033" y="3130"/>
                    <a:pt x="4096" y="3004"/>
                    <a:pt x="4033" y="2941"/>
                  </a:cubicBezTo>
                  <a:cubicBezTo>
                    <a:pt x="4033" y="2878"/>
                    <a:pt x="3970" y="2784"/>
                    <a:pt x="3907" y="2752"/>
                  </a:cubicBezTo>
                  <a:lnTo>
                    <a:pt x="2395" y="2154"/>
                  </a:lnTo>
                  <a:lnTo>
                    <a:pt x="2395" y="358"/>
                  </a:lnTo>
                  <a:cubicBezTo>
                    <a:pt x="2395" y="169"/>
                    <a:pt x="2269" y="74"/>
                    <a:pt x="2143" y="11"/>
                  </a:cubicBezTo>
                  <a:cubicBezTo>
                    <a:pt x="2108" y="4"/>
                    <a:pt x="2072" y="0"/>
                    <a:pt x="203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98680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3A5C2D-B2AB-82AA-80C1-49BBC32F9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685" y="1906021"/>
            <a:ext cx="9910232" cy="46328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8C8520-A97A-C3C3-F29F-E62AE88A0ABC}"/>
              </a:ext>
            </a:extLst>
          </p:cNvPr>
          <p:cNvSpPr txBox="1"/>
          <p:nvPr/>
        </p:nvSpPr>
        <p:spPr>
          <a:xfrm>
            <a:off x="326928" y="1111696"/>
            <a:ext cx="533413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Hyperparameters: </a:t>
            </a:r>
          </a:p>
          <a:p>
            <a:r>
              <a:rPr lang="en-US" dirty="0"/>
              <a:t>9-10,000-10,000-10,000-3 </a:t>
            </a:r>
          </a:p>
          <a:p>
            <a:r>
              <a:rPr lang="en-US" dirty="0"/>
              <a:t>Learning rate: 0.1; </a:t>
            </a:r>
          </a:p>
          <a:p>
            <a:r>
              <a:rPr lang="en-US" dirty="0"/>
              <a:t>Batch size: 500</a:t>
            </a:r>
          </a:p>
          <a:p>
            <a:r>
              <a:rPr lang="en-US" dirty="0"/>
              <a:t>Activation functions: tanh - </a:t>
            </a:r>
            <a:r>
              <a:rPr lang="en-US" dirty="0" err="1"/>
              <a:t>softmax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E434CD-5CB5-86FC-73F6-D236D2F9F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BD2D-7CE9-4F20-8064-E77C20EF817F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C4CC5A-2545-26A4-EA43-81714C3B75D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1675" y="163798"/>
            <a:ext cx="2384242" cy="5187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43D383-F4A8-7E7E-BA5E-49480A50B07F}"/>
              </a:ext>
            </a:extLst>
          </p:cNvPr>
          <p:cNvSpPr txBox="1"/>
          <p:nvPr/>
        </p:nvSpPr>
        <p:spPr>
          <a:xfrm>
            <a:off x="455123" y="163798"/>
            <a:ext cx="71785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400" dirty="0">
                <a:solidFill>
                  <a:srgbClr val="4472C4"/>
                </a:solidFill>
                <a:latin typeface="Calibri Light" panose="020F0302020204030204"/>
                <a:ea typeface="+mj-ea"/>
                <a:cs typeface="+mj-cs"/>
              </a:rPr>
              <a:t>ANN </a:t>
            </a:r>
            <a:r>
              <a:rPr lang="es-ES" sz="4400" dirty="0" err="1">
                <a:solidFill>
                  <a:srgbClr val="4472C4"/>
                </a:solidFill>
                <a:latin typeface="Calibri Light" panose="020F0302020204030204"/>
                <a:ea typeface="+mj-ea"/>
                <a:cs typeface="+mj-cs"/>
              </a:rPr>
              <a:t>Architecture</a:t>
            </a:r>
            <a:endParaRPr kumimoji="0" lang="es-ES" sz="44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89779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BD4507-7468-A89F-4455-3DC62B16C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87D3-EABE-46C7-BEBB-4CA6FCD66106}" type="slidenum">
              <a:rPr lang="en-US" smtClean="0"/>
              <a:t>9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F47ABE-8419-8956-F7AA-78AEE5974C5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1675" y="163798"/>
            <a:ext cx="2384242" cy="518727"/>
          </a:xfrm>
          <a:prstGeom prst="rect">
            <a:avLst/>
          </a:prstGeom>
        </p:spPr>
      </p:pic>
      <p:pic>
        <p:nvPicPr>
          <p:cNvPr id="4" name="Picture 2" descr="Google Colaboratory Colab - Guía Completa Español - Marketing Branding">
            <a:hlinkClick r:id="rId4"/>
            <a:extLst>
              <a:ext uri="{FF2B5EF4-FFF2-40B4-BE49-F238E27FC236}">
                <a16:creationId xmlns:a16="http://schemas.microsoft.com/office/drawing/2014/main" id="{9B417D40-5254-70DE-5666-5D9B891DB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103" y="985913"/>
            <a:ext cx="3951791" cy="2634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8951;p75">
            <a:extLst>
              <a:ext uri="{FF2B5EF4-FFF2-40B4-BE49-F238E27FC236}">
                <a16:creationId xmlns:a16="http://schemas.microsoft.com/office/drawing/2014/main" id="{46E666A6-F17E-D38E-DC6F-EE98199D2681}"/>
              </a:ext>
            </a:extLst>
          </p:cNvPr>
          <p:cNvSpPr/>
          <p:nvPr/>
        </p:nvSpPr>
        <p:spPr>
          <a:xfrm>
            <a:off x="4044411" y="2407226"/>
            <a:ext cx="352455" cy="340168"/>
          </a:xfrm>
          <a:custGeom>
            <a:avLst/>
            <a:gdLst/>
            <a:ahLst/>
            <a:cxnLst/>
            <a:rect l="l" t="t" r="r" b="b"/>
            <a:pathLst>
              <a:path w="20023" h="19325" extrusionOk="0">
                <a:moveTo>
                  <a:pt x="15671" y="3398"/>
                </a:moveTo>
                <a:cubicBezTo>
                  <a:pt x="15707" y="3398"/>
                  <a:pt x="15744" y="3402"/>
                  <a:pt x="15780" y="3409"/>
                </a:cubicBezTo>
                <a:lnTo>
                  <a:pt x="15801" y="3415"/>
                </a:lnTo>
                <a:cubicBezTo>
                  <a:pt x="15814" y="3415"/>
                  <a:pt x="15823" y="3418"/>
                  <a:pt x="15835" y="3421"/>
                </a:cubicBezTo>
                <a:cubicBezTo>
                  <a:pt x="15844" y="3424"/>
                  <a:pt x="15856" y="3430"/>
                  <a:pt x="15868" y="3433"/>
                </a:cubicBezTo>
                <a:lnTo>
                  <a:pt x="15886" y="3439"/>
                </a:lnTo>
                <a:cubicBezTo>
                  <a:pt x="15892" y="3442"/>
                  <a:pt x="15898" y="3445"/>
                  <a:pt x="15904" y="3448"/>
                </a:cubicBezTo>
                <a:cubicBezTo>
                  <a:pt x="15922" y="3457"/>
                  <a:pt x="15943" y="3466"/>
                  <a:pt x="15964" y="3478"/>
                </a:cubicBezTo>
                <a:cubicBezTo>
                  <a:pt x="15986" y="3494"/>
                  <a:pt x="16010" y="3509"/>
                  <a:pt x="16031" y="3524"/>
                </a:cubicBezTo>
                <a:cubicBezTo>
                  <a:pt x="16046" y="3536"/>
                  <a:pt x="16058" y="3551"/>
                  <a:pt x="16073" y="3563"/>
                </a:cubicBezTo>
                <a:cubicBezTo>
                  <a:pt x="16085" y="3575"/>
                  <a:pt x="16100" y="3590"/>
                  <a:pt x="16112" y="3605"/>
                </a:cubicBezTo>
                <a:cubicBezTo>
                  <a:pt x="16294" y="3829"/>
                  <a:pt x="16279" y="4158"/>
                  <a:pt x="16073" y="4363"/>
                </a:cubicBezTo>
                <a:lnTo>
                  <a:pt x="13054" y="7383"/>
                </a:lnTo>
                <a:cubicBezTo>
                  <a:pt x="12939" y="7232"/>
                  <a:pt x="12815" y="7090"/>
                  <a:pt x="12682" y="6954"/>
                </a:cubicBezTo>
                <a:cubicBezTo>
                  <a:pt x="12546" y="6821"/>
                  <a:pt x="12405" y="6697"/>
                  <a:pt x="12254" y="6582"/>
                </a:cubicBezTo>
                <a:lnTo>
                  <a:pt x="15273" y="3563"/>
                </a:lnTo>
                <a:cubicBezTo>
                  <a:pt x="15380" y="3456"/>
                  <a:pt x="15523" y="3398"/>
                  <a:pt x="15671" y="3398"/>
                </a:cubicBezTo>
                <a:close/>
                <a:moveTo>
                  <a:pt x="9887" y="9183"/>
                </a:moveTo>
                <a:cubicBezTo>
                  <a:pt x="10031" y="9183"/>
                  <a:pt x="10176" y="9238"/>
                  <a:pt x="10288" y="9348"/>
                </a:cubicBezTo>
                <a:cubicBezTo>
                  <a:pt x="10511" y="9575"/>
                  <a:pt x="10508" y="9937"/>
                  <a:pt x="10279" y="10157"/>
                </a:cubicBezTo>
                <a:cubicBezTo>
                  <a:pt x="10169" y="10268"/>
                  <a:pt x="10024" y="10323"/>
                  <a:pt x="9879" y="10323"/>
                </a:cubicBezTo>
                <a:cubicBezTo>
                  <a:pt x="9734" y="10323"/>
                  <a:pt x="9589" y="10268"/>
                  <a:pt x="9479" y="10157"/>
                </a:cubicBezTo>
                <a:cubicBezTo>
                  <a:pt x="9258" y="9937"/>
                  <a:pt x="9258" y="9578"/>
                  <a:pt x="9479" y="9357"/>
                </a:cubicBezTo>
                <a:cubicBezTo>
                  <a:pt x="9590" y="9241"/>
                  <a:pt x="9739" y="9183"/>
                  <a:pt x="9887" y="9183"/>
                </a:cubicBezTo>
                <a:close/>
                <a:moveTo>
                  <a:pt x="15746" y="1062"/>
                </a:moveTo>
                <a:cubicBezTo>
                  <a:pt x="16469" y="1062"/>
                  <a:pt x="17193" y="1337"/>
                  <a:pt x="17746" y="1890"/>
                </a:cubicBezTo>
                <a:cubicBezTo>
                  <a:pt x="18878" y="3022"/>
                  <a:pt x="18845" y="4870"/>
                  <a:pt x="17673" y="5963"/>
                </a:cubicBezTo>
                <a:lnTo>
                  <a:pt x="11879" y="11758"/>
                </a:lnTo>
                <a:cubicBezTo>
                  <a:pt x="11337" y="12300"/>
                  <a:pt x="10612" y="12586"/>
                  <a:pt x="9878" y="12586"/>
                </a:cubicBezTo>
                <a:cubicBezTo>
                  <a:pt x="9472" y="12586"/>
                  <a:pt x="9062" y="12499"/>
                  <a:pt x="8679" y="12319"/>
                </a:cubicBezTo>
                <a:lnTo>
                  <a:pt x="8663" y="12313"/>
                </a:lnTo>
                <a:cubicBezTo>
                  <a:pt x="8198" y="12093"/>
                  <a:pt x="7803" y="11746"/>
                  <a:pt x="7516" y="11317"/>
                </a:cubicBezTo>
                <a:lnTo>
                  <a:pt x="8346" y="10487"/>
                </a:lnTo>
                <a:cubicBezTo>
                  <a:pt x="8645" y="11113"/>
                  <a:pt x="9259" y="11453"/>
                  <a:pt x="9883" y="11453"/>
                </a:cubicBezTo>
                <a:cubicBezTo>
                  <a:pt x="10311" y="11453"/>
                  <a:pt x="10744" y="11293"/>
                  <a:pt x="11082" y="10955"/>
                </a:cubicBezTo>
                <a:lnTo>
                  <a:pt x="16873" y="5160"/>
                </a:lnTo>
                <a:cubicBezTo>
                  <a:pt x="17541" y="4514"/>
                  <a:pt x="17562" y="3448"/>
                  <a:pt x="16922" y="2775"/>
                </a:cubicBezTo>
                <a:cubicBezTo>
                  <a:pt x="16588" y="2423"/>
                  <a:pt x="16140" y="2245"/>
                  <a:pt x="15690" y="2245"/>
                </a:cubicBezTo>
                <a:cubicBezTo>
                  <a:pt x="15275" y="2245"/>
                  <a:pt x="14860" y="2395"/>
                  <a:pt x="14533" y="2699"/>
                </a:cubicBezTo>
                <a:cubicBezTo>
                  <a:pt x="14512" y="2718"/>
                  <a:pt x="14491" y="2739"/>
                  <a:pt x="14470" y="2760"/>
                </a:cubicBezTo>
                <a:lnTo>
                  <a:pt x="11212" y="6021"/>
                </a:lnTo>
                <a:cubicBezTo>
                  <a:pt x="10783" y="5867"/>
                  <a:pt x="10333" y="5791"/>
                  <a:pt x="9877" y="5791"/>
                </a:cubicBezTo>
                <a:lnTo>
                  <a:pt x="9838" y="5791"/>
                </a:lnTo>
                <a:lnTo>
                  <a:pt x="13673" y="1963"/>
                </a:lnTo>
                <a:cubicBezTo>
                  <a:pt x="14232" y="1363"/>
                  <a:pt x="14988" y="1062"/>
                  <a:pt x="15746" y="1062"/>
                </a:cubicBezTo>
                <a:close/>
                <a:moveTo>
                  <a:pt x="6707" y="12129"/>
                </a:moveTo>
                <a:cubicBezTo>
                  <a:pt x="6819" y="12283"/>
                  <a:pt x="6942" y="12425"/>
                  <a:pt x="7078" y="12558"/>
                </a:cubicBezTo>
                <a:cubicBezTo>
                  <a:pt x="7211" y="12694"/>
                  <a:pt x="7353" y="12818"/>
                  <a:pt x="7507" y="12932"/>
                </a:cubicBezTo>
                <a:lnTo>
                  <a:pt x="4675" y="15762"/>
                </a:lnTo>
                <a:cubicBezTo>
                  <a:pt x="4565" y="15872"/>
                  <a:pt x="4420" y="15927"/>
                  <a:pt x="4275" y="15927"/>
                </a:cubicBezTo>
                <a:cubicBezTo>
                  <a:pt x="4130" y="15927"/>
                  <a:pt x="3985" y="15872"/>
                  <a:pt x="3875" y="15762"/>
                </a:cubicBezTo>
                <a:cubicBezTo>
                  <a:pt x="3654" y="15541"/>
                  <a:pt x="3654" y="15182"/>
                  <a:pt x="3875" y="14961"/>
                </a:cubicBezTo>
                <a:lnTo>
                  <a:pt x="6707" y="12129"/>
                </a:lnTo>
                <a:close/>
                <a:moveTo>
                  <a:pt x="9884" y="6926"/>
                </a:moveTo>
                <a:cubicBezTo>
                  <a:pt x="10290" y="6926"/>
                  <a:pt x="10698" y="7013"/>
                  <a:pt x="11082" y="7192"/>
                </a:cubicBezTo>
                <a:lnTo>
                  <a:pt x="11094" y="7198"/>
                </a:lnTo>
                <a:cubicBezTo>
                  <a:pt x="11562" y="7422"/>
                  <a:pt x="11958" y="7766"/>
                  <a:pt x="12242" y="8198"/>
                </a:cubicBezTo>
                <a:lnTo>
                  <a:pt x="11411" y="9028"/>
                </a:lnTo>
                <a:cubicBezTo>
                  <a:pt x="11112" y="8400"/>
                  <a:pt x="10499" y="8061"/>
                  <a:pt x="9877" y="8061"/>
                </a:cubicBezTo>
                <a:cubicBezTo>
                  <a:pt x="9448" y="8061"/>
                  <a:pt x="9016" y="8222"/>
                  <a:pt x="8679" y="8560"/>
                </a:cubicBezTo>
                <a:lnTo>
                  <a:pt x="3074" y="14161"/>
                </a:lnTo>
                <a:cubicBezTo>
                  <a:pt x="2410" y="14822"/>
                  <a:pt x="2410" y="15900"/>
                  <a:pt x="3074" y="16562"/>
                </a:cubicBezTo>
                <a:cubicBezTo>
                  <a:pt x="3405" y="16894"/>
                  <a:pt x="3840" y="17060"/>
                  <a:pt x="4275" y="17060"/>
                </a:cubicBezTo>
                <a:cubicBezTo>
                  <a:pt x="4710" y="17060"/>
                  <a:pt x="5144" y="16894"/>
                  <a:pt x="5475" y="16562"/>
                </a:cubicBezTo>
                <a:lnTo>
                  <a:pt x="8546" y="13491"/>
                </a:lnTo>
                <a:cubicBezTo>
                  <a:pt x="8974" y="13642"/>
                  <a:pt x="9424" y="13720"/>
                  <a:pt x="9880" y="13720"/>
                </a:cubicBezTo>
                <a:lnTo>
                  <a:pt x="9920" y="13720"/>
                </a:lnTo>
                <a:lnTo>
                  <a:pt x="6275" y="17362"/>
                </a:lnTo>
                <a:cubicBezTo>
                  <a:pt x="5716" y="17961"/>
                  <a:pt x="4960" y="18262"/>
                  <a:pt x="4202" y="18262"/>
                </a:cubicBezTo>
                <a:cubicBezTo>
                  <a:pt x="3479" y="18262"/>
                  <a:pt x="2755" y="17987"/>
                  <a:pt x="2202" y="17434"/>
                </a:cubicBezTo>
                <a:cubicBezTo>
                  <a:pt x="1070" y="16302"/>
                  <a:pt x="1103" y="14454"/>
                  <a:pt x="2274" y="13361"/>
                </a:cubicBezTo>
                <a:lnTo>
                  <a:pt x="7878" y="7757"/>
                </a:lnTo>
                <a:cubicBezTo>
                  <a:pt x="8422" y="7214"/>
                  <a:pt x="9147" y="6926"/>
                  <a:pt x="9884" y="6926"/>
                </a:cubicBezTo>
                <a:close/>
                <a:moveTo>
                  <a:pt x="15673" y="1"/>
                </a:moveTo>
                <a:cubicBezTo>
                  <a:pt x="14659" y="1"/>
                  <a:pt x="13644" y="388"/>
                  <a:pt x="12870" y="1162"/>
                </a:cubicBezTo>
                <a:lnTo>
                  <a:pt x="7078" y="6957"/>
                </a:lnTo>
                <a:lnTo>
                  <a:pt x="1471" y="12561"/>
                </a:lnTo>
                <a:cubicBezTo>
                  <a:pt x="339" y="13693"/>
                  <a:pt x="1" y="15399"/>
                  <a:pt x="614" y="16879"/>
                </a:cubicBezTo>
                <a:cubicBezTo>
                  <a:pt x="1230" y="18358"/>
                  <a:pt x="2673" y="19324"/>
                  <a:pt x="4276" y="19324"/>
                </a:cubicBezTo>
                <a:cubicBezTo>
                  <a:pt x="4280" y="19325"/>
                  <a:pt x="4284" y="19325"/>
                  <a:pt x="4288" y="19325"/>
                </a:cubicBezTo>
                <a:cubicBezTo>
                  <a:pt x="5334" y="19325"/>
                  <a:pt x="6338" y="18908"/>
                  <a:pt x="7078" y="18165"/>
                </a:cubicBezTo>
                <a:lnTo>
                  <a:pt x="12682" y="12561"/>
                </a:lnTo>
                <a:lnTo>
                  <a:pt x="18477" y="6767"/>
                </a:lnTo>
                <a:cubicBezTo>
                  <a:pt x="20023" y="5221"/>
                  <a:pt x="20023" y="2711"/>
                  <a:pt x="18477" y="1162"/>
                </a:cubicBezTo>
                <a:cubicBezTo>
                  <a:pt x="17702" y="388"/>
                  <a:pt x="16688" y="1"/>
                  <a:pt x="15673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5D74"/>
              </a:solidFill>
            </a:endParaRPr>
          </a:p>
        </p:txBody>
      </p:sp>
      <p:pic>
        <p:nvPicPr>
          <p:cNvPr id="9" name="Picture 4" descr="Introducción a la programación en Python para geólogos - Escuela de  Geología Profesional">
            <a:extLst>
              <a:ext uri="{FF2B5EF4-FFF2-40B4-BE49-F238E27FC236}">
                <a16:creationId xmlns:a16="http://schemas.microsoft.com/office/drawing/2014/main" id="{789F1DB4-1542-AD11-B400-B676366DB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901" y="2945876"/>
            <a:ext cx="3189270" cy="1383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7DEBD9-A2EA-8327-381C-37D5A2CD2DE6}"/>
              </a:ext>
            </a:extLst>
          </p:cNvPr>
          <p:cNvSpPr txBox="1"/>
          <p:nvPr/>
        </p:nvSpPr>
        <p:spPr>
          <a:xfrm>
            <a:off x="455123" y="163798"/>
            <a:ext cx="71785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400" dirty="0" err="1">
                <a:solidFill>
                  <a:srgbClr val="4472C4"/>
                </a:solidFill>
                <a:latin typeface="Calibri Light" panose="020F0302020204030204"/>
                <a:ea typeface="+mj-ea"/>
                <a:cs typeface="+mj-cs"/>
              </a:rPr>
              <a:t>Hands</a:t>
            </a:r>
            <a:r>
              <a:rPr lang="es-ES" sz="4400" dirty="0">
                <a:solidFill>
                  <a:srgbClr val="4472C4"/>
                </a:solidFill>
                <a:latin typeface="Calibri Light" panose="020F0302020204030204"/>
                <a:ea typeface="+mj-ea"/>
                <a:cs typeface="+mj-cs"/>
              </a:rPr>
              <a:t> </a:t>
            </a:r>
            <a:r>
              <a:rPr lang="es-ES" sz="4400" dirty="0" err="1">
                <a:solidFill>
                  <a:srgbClr val="4472C4"/>
                </a:solidFill>
                <a:latin typeface="Calibri Light" panose="020F0302020204030204"/>
                <a:ea typeface="+mj-ea"/>
                <a:cs typeface="+mj-cs"/>
              </a:rPr>
              <a:t>on</a:t>
            </a:r>
            <a:endParaRPr kumimoji="0" lang="es-ES" sz="44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11266" name="Picture 2" descr="ChatGPT - Wikipedia">
            <a:extLst>
              <a:ext uri="{FF2B5EF4-FFF2-40B4-BE49-F238E27FC236}">
                <a16:creationId xmlns:a16="http://schemas.microsoft.com/office/drawing/2014/main" id="{7069E72C-B180-0264-A097-FE77D5573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455" y="4329139"/>
            <a:ext cx="898023" cy="898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823C04-E0C5-F33C-5350-5E593C9449D4}"/>
              </a:ext>
            </a:extLst>
          </p:cNvPr>
          <p:cNvSpPr txBox="1"/>
          <p:nvPr/>
        </p:nvSpPr>
        <p:spPr>
          <a:xfrm>
            <a:off x="584588" y="4864559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 err="1"/>
              <a:t>One</a:t>
            </a:r>
            <a:r>
              <a:rPr lang="es-ES" b="1" dirty="0"/>
              <a:t> </a:t>
            </a:r>
            <a:r>
              <a:rPr lang="es-ES" b="1" dirty="0" err="1"/>
              <a:t>Hidden</a:t>
            </a:r>
            <a:r>
              <a:rPr lang="es-ES" b="1" dirty="0"/>
              <a:t> </a:t>
            </a:r>
            <a:r>
              <a:rPr lang="es-ES" b="1" dirty="0" err="1"/>
              <a:t>Layer</a:t>
            </a:r>
            <a:r>
              <a:rPr lang="es-ES" b="1" dirty="0"/>
              <a:t> </a:t>
            </a:r>
            <a:r>
              <a:rPr lang="es-ES" b="1" dirty="0" err="1"/>
              <a:t>with</a:t>
            </a:r>
            <a:r>
              <a:rPr lang="es-ES" b="1" dirty="0"/>
              <a:t> </a:t>
            </a:r>
            <a:r>
              <a:rPr lang="es-ES" b="1" dirty="0" err="1"/>
              <a:t>Tensorflow</a:t>
            </a:r>
            <a:r>
              <a:rPr lang="es-ES" b="1" dirty="0"/>
              <a:t> </a:t>
            </a:r>
            <a:endParaRPr lang="en-US" b="1" dirty="0"/>
          </a:p>
        </p:txBody>
      </p:sp>
      <p:grpSp>
        <p:nvGrpSpPr>
          <p:cNvPr id="7" name="Google Shape;10892;p81">
            <a:extLst>
              <a:ext uri="{FF2B5EF4-FFF2-40B4-BE49-F238E27FC236}">
                <a16:creationId xmlns:a16="http://schemas.microsoft.com/office/drawing/2014/main" id="{670B06CC-8A39-6A55-F14E-DD95C6BB1095}"/>
              </a:ext>
            </a:extLst>
          </p:cNvPr>
          <p:cNvGrpSpPr/>
          <p:nvPr/>
        </p:nvGrpSpPr>
        <p:grpSpPr>
          <a:xfrm>
            <a:off x="11381286" y="6135587"/>
            <a:ext cx="454631" cy="441525"/>
            <a:chOff x="-1333975" y="2365850"/>
            <a:chExt cx="292225" cy="293575"/>
          </a:xfrm>
        </p:grpSpPr>
        <p:sp>
          <p:nvSpPr>
            <p:cNvPr id="11" name="Google Shape;10893;p81">
              <a:extLst>
                <a:ext uri="{FF2B5EF4-FFF2-40B4-BE49-F238E27FC236}">
                  <a16:creationId xmlns:a16="http://schemas.microsoft.com/office/drawing/2014/main" id="{3D900822-90CD-3D36-9C88-DD81FEB75E47}"/>
                </a:ext>
              </a:extLst>
            </p:cNvPr>
            <p:cNvSpPr/>
            <p:nvPr/>
          </p:nvSpPr>
          <p:spPr>
            <a:xfrm>
              <a:off x="-1285150" y="2365850"/>
              <a:ext cx="191225" cy="293575"/>
            </a:xfrm>
            <a:custGeom>
              <a:avLst/>
              <a:gdLst/>
              <a:ahLst/>
              <a:cxnLst/>
              <a:rect l="l" t="t" r="r" b="b"/>
              <a:pathLst>
                <a:path w="7649" h="11743" extrusionOk="0">
                  <a:moveTo>
                    <a:pt x="3813" y="684"/>
                  </a:moveTo>
                  <a:cubicBezTo>
                    <a:pt x="5545" y="684"/>
                    <a:pt x="6900" y="2039"/>
                    <a:pt x="6900" y="3740"/>
                  </a:cubicBezTo>
                  <a:cubicBezTo>
                    <a:pt x="6931" y="4780"/>
                    <a:pt x="6553" y="5347"/>
                    <a:pt x="6270" y="5788"/>
                  </a:cubicBezTo>
                  <a:cubicBezTo>
                    <a:pt x="5797" y="6544"/>
                    <a:pt x="5608" y="6922"/>
                    <a:pt x="5608" y="7930"/>
                  </a:cubicBezTo>
                  <a:cubicBezTo>
                    <a:pt x="5608" y="8119"/>
                    <a:pt x="5451" y="8277"/>
                    <a:pt x="5230" y="8277"/>
                  </a:cubicBezTo>
                  <a:lnTo>
                    <a:pt x="2489" y="8277"/>
                  </a:lnTo>
                  <a:cubicBezTo>
                    <a:pt x="2300" y="8277"/>
                    <a:pt x="2143" y="8119"/>
                    <a:pt x="2143" y="7930"/>
                  </a:cubicBezTo>
                  <a:cubicBezTo>
                    <a:pt x="2143" y="6922"/>
                    <a:pt x="1922" y="6576"/>
                    <a:pt x="1450" y="5820"/>
                  </a:cubicBezTo>
                  <a:cubicBezTo>
                    <a:pt x="1198" y="5347"/>
                    <a:pt x="567" y="4528"/>
                    <a:pt x="788" y="3205"/>
                  </a:cubicBezTo>
                  <a:cubicBezTo>
                    <a:pt x="1040" y="1819"/>
                    <a:pt x="2237" y="684"/>
                    <a:pt x="3813" y="684"/>
                  </a:cubicBezTo>
                  <a:close/>
                  <a:moveTo>
                    <a:pt x="4852" y="8907"/>
                  </a:moveTo>
                  <a:lnTo>
                    <a:pt x="4852" y="9569"/>
                  </a:lnTo>
                  <a:lnTo>
                    <a:pt x="4506" y="9569"/>
                  </a:lnTo>
                  <a:cubicBezTo>
                    <a:pt x="4285" y="9569"/>
                    <a:pt x="4128" y="9726"/>
                    <a:pt x="4128" y="9915"/>
                  </a:cubicBezTo>
                  <a:cubicBezTo>
                    <a:pt x="4128" y="10136"/>
                    <a:pt x="4285" y="10293"/>
                    <a:pt x="4506" y="10293"/>
                  </a:cubicBezTo>
                  <a:lnTo>
                    <a:pt x="4852" y="10293"/>
                  </a:lnTo>
                  <a:lnTo>
                    <a:pt x="4852" y="10640"/>
                  </a:lnTo>
                  <a:cubicBezTo>
                    <a:pt x="4884" y="10829"/>
                    <a:pt x="4726" y="10986"/>
                    <a:pt x="4537" y="10986"/>
                  </a:cubicBezTo>
                  <a:lnTo>
                    <a:pt x="3151" y="10986"/>
                  </a:lnTo>
                  <a:cubicBezTo>
                    <a:pt x="2962" y="10986"/>
                    <a:pt x="2804" y="10829"/>
                    <a:pt x="2804" y="10640"/>
                  </a:cubicBezTo>
                  <a:lnTo>
                    <a:pt x="2804" y="10293"/>
                  </a:lnTo>
                  <a:lnTo>
                    <a:pt x="3151" y="10293"/>
                  </a:lnTo>
                  <a:cubicBezTo>
                    <a:pt x="3371" y="10293"/>
                    <a:pt x="3529" y="10136"/>
                    <a:pt x="3529" y="9915"/>
                  </a:cubicBezTo>
                  <a:cubicBezTo>
                    <a:pt x="3529" y="9726"/>
                    <a:pt x="3371" y="9569"/>
                    <a:pt x="3151" y="9569"/>
                  </a:cubicBezTo>
                  <a:lnTo>
                    <a:pt x="2804" y="9569"/>
                  </a:lnTo>
                  <a:lnTo>
                    <a:pt x="2804" y="8907"/>
                  </a:lnTo>
                  <a:close/>
                  <a:moveTo>
                    <a:pt x="3897" y="1"/>
                  </a:moveTo>
                  <a:cubicBezTo>
                    <a:pt x="3632" y="1"/>
                    <a:pt x="3361" y="28"/>
                    <a:pt x="3088" y="86"/>
                  </a:cubicBezTo>
                  <a:cubicBezTo>
                    <a:pt x="1607" y="401"/>
                    <a:pt x="441" y="1566"/>
                    <a:pt x="158" y="3079"/>
                  </a:cubicBezTo>
                  <a:cubicBezTo>
                    <a:pt x="0" y="3992"/>
                    <a:pt x="158" y="4969"/>
                    <a:pt x="631" y="5757"/>
                  </a:cubicBezTo>
                  <a:cubicBezTo>
                    <a:pt x="757" y="5914"/>
                    <a:pt x="820" y="6072"/>
                    <a:pt x="914" y="6229"/>
                  </a:cubicBezTo>
                  <a:cubicBezTo>
                    <a:pt x="1355" y="6891"/>
                    <a:pt x="1450" y="7143"/>
                    <a:pt x="1450" y="7962"/>
                  </a:cubicBezTo>
                  <a:cubicBezTo>
                    <a:pt x="1450" y="8403"/>
                    <a:pt x="1733" y="8781"/>
                    <a:pt x="2143" y="8939"/>
                  </a:cubicBezTo>
                  <a:lnTo>
                    <a:pt x="2143" y="10703"/>
                  </a:lnTo>
                  <a:cubicBezTo>
                    <a:pt x="2143" y="11270"/>
                    <a:pt x="2615" y="11743"/>
                    <a:pt x="3151" y="11743"/>
                  </a:cubicBezTo>
                  <a:lnTo>
                    <a:pt x="4537" y="11743"/>
                  </a:lnTo>
                  <a:cubicBezTo>
                    <a:pt x="5073" y="11743"/>
                    <a:pt x="5545" y="11270"/>
                    <a:pt x="5545" y="10703"/>
                  </a:cubicBezTo>
                  <a:lnTo>
                    <a:pt x="5545" y="8939"/>
                  </a:lnTo>
                  <a:cubicBezTo>
                    <a:pt x="5955" y="8781"/>
                    <a:pt x="6238" y="8435"/>
                    <a:pt x="6238" y="7962"/>
                  </a:cubicBezTo>
                  <a:lnTo>
                    <a:pt x="6238" y="7930"/>
                  </a:lnTo>
                  <a:cubicBezTo>
                    <a:pt x="6238" y="7143"/>
                    <a:pt x="6427" y="6828"/>
                    <a:pt x="6805" y="6229"/>
                  </a:cubicBezTo>
                  <a:cubicBezTo>
                    <a:pt x="7089" y="5788"/>
                    <a:pt x="7593" y="5032"/>
                    <a:pt x="7593" y="3835"/>
                  </a:cubicBezTo>
                  <a:cubicBezTo>
                    <a:pt x="7649" y="1658"/>
                    <a:pt x="5950" y="1"/>
                    <a:pt x="389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894;p81">
              <a:extLst>
                <a:ext uri="{FF2B5EF4-FFF2-40B4-BE49-F238E27FC236}">
                  <a16:creationId xmlns:a16="http://schemas.microsoft.com/office/drawing/2014/main" id="{25274E41-B7AB-DC33-2AD0-801E0569E81F}"/>
                </a:ext>
              </a:extLst>
            </p:cNvPr>
            <p:cNvSpPr/>
            <p:nvPr/>
          </p:nvSpPr>
          <p:spPr>
            <a:xfrm>
              <a:off x="-1076425" y="2452250"/>
              <a:ext cx="34675" cy="18150"/>
            </a:xfrm>
            <a:custGeom>
              <a:avLst/>
              <a:gdLst/>
              <a:ahLst/>
              <a:cxnLst/>
              <a:rect l="l" t="t" r="r" b="b"/>
              <a:pathLst>
                <a:path w="1387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29" y="725"/>
                    <a:pt x="1386" y="568"/>
                    <a:pt x="1386" y="379"/>
                  </a:cubicBezTo>
                  <a:cubicBezTo>
                    <a:pt x="1386" y="158"/>
                    <a:pt x="1229" y="1"/>
                    <a:pt x="104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895;p81">
              <a:extLst>
                <a:ext uri="{FF2B5EF4-FFF2-40B4-BE49-F238E27FC236}">
                  <a16:creationId xmlns:a16="http://schemas.microsoft.com/office/drawing/2014/main" id="{B638BFCD-9097-3573-87CF-923EDC5F31DC}"/>
                </a:ext>
              </a:extLst>
            </p:cNvPr>
            <p:cNvSpPr/>
            <p:nvPr/>
          </p:nvSpPr>
          <p:spPr>
            <a:xfrm>
              <a:off x="-1333975" y="2452250"/>
              <a:ext cx="34675" cy="18150"/>
            </a:xfrm>
            <a:custGeom>
              <a:avLst/>
              <a:gdLst/>
              <a:ahLst/>
              <a:cxnLst/>
              <a:rect l="l" t="t" r="r" b="b"/>
              <a:pathLst>
                <a:path w="1387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08" y="725"/>
                  </a:lnTo>
                  <a:cubicBezTo>
                    <a:pt x="1197" y="694"/>
                    <a:pt x="1386" y="536"/>
                    <a:pt x="1386" y="379"/>
                  </a:cubicBezTo>
                  <a:cubicBezTo>
                    <a:pt x="1386" y="158"/>
                    <a:pt x="1197" y="1"/>
                    <a:pt x="100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896;p81">
              <a:extLst>
                <a:ext uri="{FF2B5EF4-FFF2-40B4-BE49-F238E27FC236}">
                  <a16:creationId xmlns:a16="http://schemas.microsoft.com/office/drawing/2014/main" id="{83513B98-DCB6-40CA-52EA-26C00D642168}"/>
                </a:ext>
              </a:extLst>
            </p:cNvPr>
            <p:cNvSpPr/>
            <p:nvPr/>
          </p:nvSpPr>
          <p:spPr>
            <a:xfrm>
              <a:off x="-1093750" y="2383050"/>
              <a:ext cx="35450" cy="26575"/>
            </a:xfrm>
            <a:custGeom>
              <a:avLst/>
              <a:gdLst/>
              <a:ahLst/>
              <a:cxnLst/>
              <a:rect l="l" t="t" r="r" b="b"/>
              <a:pathLst>
                <a:path w="1418" h="1063" extrusionOk="0">
                  <a:moveTo>
                    <a:pt x="992" y="1"/>
                  </a:moveTo>
                  <a:cubicBezTo>
                    <a:pt x="931" y="1"/>
                    <a:pt x="870" y="19"/>
                    <a:pt x="819" y="59"/>
                  </a:cubicBezTo>
                  <a:lnTo>
                    <a:pt x="221" y="406"/>
                  </a:lnTo>
                  <a:cubicBezTo>
                    <a:pt x="63" y="500"/>
                    <a:pt x="0" y="721"/>
                    <a:pt x="95" y="878"/>
                  </a:cubicBezTo>
                  <a:cubicBezTo>
                    <a:pt x="159" y="985"/>
                    <a:pt x="295" y="1063"/>
                    <a:pt x="415" y="1063"/>
                  </a:cubicBezTo>
                  <a:cubicBezTo>
                    <a:pt x="473" y="1063"/>
                    <a:pt x="527" y="1045"/>
                    <a:pt x="567" y="1005"/>
                  </a:cubicBezTo>
                  <a:lnTo>
                    <a:pt x="1166" y="658"/>
                  </a:lnTo>
                  <a:cubicBezTo>
                    <a:pt x="1323" y="563"/>
                    <a:pt x="1418" y="343"/>
                    <a:pt x="1292" y="185"/>
                  </a:cubicBezTo>
                  <a:cubicBezTo>
                    <a:pt x="1249" y="79"/>
                    <a:pt x="1120" y="1"/>
                    <a:pt x="99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897;p81">
              <a:extLst>
                <a:ext uri="{FF2B5EF4-FFF2-40B4-BE49-F238E27FC236}">
                  <a16:creationId xmlns:a16="http://schemas.microsoft.com/office/drawing/2014/main" id="{917EDF0C-6D51-B6E5-1296-2BF64093DE28}"/>
                </a:ext>
              </a:extLst>
            </p:cNvPr>
            <p:cNvSpPr/>
            <p:nvPr/>
          </p:nvSpPr>
          <p:spPr>
            <a:xfrm>
              <a:off x="-1317450" y="2512575"/>
              <a:ext cx="35475" cy="26225"/>
            </a:xfrm>
            <a:custGeom>
              <a:avLst/>
              <a:gdLst/>
              <a:ahLst/>
              <a:cxnLst/>
              <a:rect l="l" t="t" r="r" b="b"/>
              <a:pathLst>
                <a:path w="1419" h="1049" extrusionOk="0">
                  <a:moveTo>
                    <a:pt x="1005" y="1"/>
                  </a:moveTo>
                  <a:cubicBezTo>
                    <a:pt x="944" y="1"/>
                    <a:pt x="880" y="15"/>
                    <a:pt x="820" y="45"/>
                  </a:cubicBezTo>
                  <a:lnTo>
                    <a:pt x="221" y="392"/>
                  </a:lnTo>
                  <a:cubicBezTo>
                    <a:pt x="64" y="486"/>
                    <a:pt x="1" y="707"/>
                    <a:pt x="127" y="864"/>
                  </a:cubicBezTo>
                  <a:cubicBezTo>
                    <a:pt x="169" y="971"/>
                    <a:pt x="299" y="1049"/>
                    <a:pt x="427" y="1049"/>
                  </a:cubicBezTo>
                  <a:cubicBezTo>
                    <a:pt x="488" y="1049"/>
                    <a:pt x="548" y="1031"/>
                    <a:pt x="599" y="990"/>
                  </a:cubicBezTo>
                  <a:lnTo>
                    <a:pt x="1166" y="644"/>
                  </a:lnTo>
                  <a:cubicBezTo>
                    <a:pt x="1324" y="549"/>
                    <a:pt x="1418" y="329"/>
                    <a:pt x="1292" y="171"/>
                  </a:cubicBezTo>
                  <a:cubicBezTo>
                    <a:pt x="1250" y="64"/>
                    <a:pt x="1134" y="1"/>
                    <a:pt x="100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898;p81">
              <a:extLst>
                <a:ext uri="{FF2B5EF4-FFF2-40B4-BE49-F238E27FC236}">
                  <a16:creationId xmlns:a16="http://schemas.microsoft.com/office/drawing/2014/main" id="{5993C3C4-C451-1C67-A45F-AC726DBEB110}"/>
                </a:ext>
              </a:extLst>
            </p:cNvPr>
            <p:cNvSpPr/>
            <p:nvPr/>
          </p:nvSpPr>
          <p:spPr>
            <a:xfrm>
              <a:off x="-1092975" y="2512575"/>
              <a:ext cx="34675" cy="25525"/>
            </a:xfrm>
            <a:custGeom>
              <a:avLst/>
              <a:gdLst/>
              <a:ahLst/>
              <a:cxnLst/>
              <a:rect l="l" t="t" r="r" b="b"/>
              <a:pathLst>
                <a:path w="1387" h="1021" extrusionOk="0">
                  <a:moveTo>
                    <a:pt x="378" y="1"/>
                  </a:moveTo>
                  <a:cubicBezTo>
                    <a:pt x="264" y="1"/>
                    <a:pt x="149" y="64"/>
                    <a:pt x="64" y="171"/>
                  </a:cubicBezTo>
                  <a:cubicBezTo>
                    <a:pt x="1" y="329"/>
                    <a:pt x="32" y="518"/>
                    <a:pt x="190" y="644"/>
                  </a:cubicBezTo>
                  <a:lnTo>
                    <a:pt x="788" y="990"/>
                  </a:lnTo>
                  <a:cubicBezTo>
                    <a:pt x="838" y="1010"/>
                    <a:pt x="891" y="1021"/>
                    <a:pt x="944" y="1021"/>
                  </a:cubicBezTo>
                  <a:cubicBezTo>
                    <a:pt x="1059" y="1021"/>
                    <a:pt x="1175" y="972"/>
                    <a:pt x="1261" y="864"/>
                  </a:cubicBezTo>
                  <a:cubicBezTo>
                    <a:pt x="1387" y="675"/>
                    <a:pt x="1292" y="486"/>
                    <a:pt x="1135" y="392"/>
                  </a:cubicBezTo>
                  <a:lnTo>
                    <a:pt x="536" y="45"/>
                  </a:lnTo>
                  <a:cubicBezTo>
                    <a:pt x="486" y="15"/>
                    <a:pt x="432" y="1"/>
                    <a:pt x="37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899;p81">
              <a:extLst>
                <a:ext uri="{FF2B5EF4-FFF2-40B4-BE49-F238E27FC236}">
                  <a16:creationId xmlns:a16="http://schemas.microsoft.com/office/drawing/2014/main" id="{C6520BD6-4578-BA76-0471-93CF03D3C459}"/>
                </a:ext>
              </a:extLst>
            </p:cNvPr>
            <p:cNvSpPr/>
            <p:nvPr/>
          </p:nvSpPr>
          <p:spPr>
            <a:xfrm>
              <a:off x="-1316650" y="2383750"/>
              <a:ext cx="34675" cy="25525"/>
            </a:xfrm>
            <a:custGeom>
              <a:avLst/>
              <a:gdLst/>
              <a:ahLst/>
              <a:cxnLst/>
              <a:rect l="l" t="t" r="r" b="b"/>
              <a:pathLst>
                <a:path w="1387" h="1021" extrusionOk="0">
                  <a:moveTo>
                    <a:pt x="405" y="1"/>
                  </a:moveTo>
                  <a:cubicBezTo>
                    <a:pt x="283" y="1"/>
                    <a:pt x="159" y="50"/>
                    <a:pt x="95" y="157"/>
                  </a:cubicBezTo>
                  <a:cubicBezTo>
                    <a:pt x="0" y="315"/>
                    <a:pt x="63" y="504"/>
                    <a:pt x="221" y="630"/>
                  </a:cubicBezTo>
                  <a:lnTo>
                    <a:pt x="788" y="977"/>
                  </a:lnTo>
                  <a:cubicBezTo>
                    <a:pt x="838" y="1007"/>
                    <a:pt x="895" y="1021"/>
                    <a:pt x="953" y="1021"/>
                  </a:cubicBezTo>
                  <a:cubicBezTo>
                    <a:pt x="1074" y="1021"/>
                    <a:pt x="1196" y="958"/>
                    <a:pt x="1260" y="850"/>
                  </a:cubicBezTo>
                  <a:cubicBezTo>
                    <a:pt x="1386" y="693"/>
                    <a:pt x="1292" y="504"/>
                    <a:pt x="1134" y="378"/>
                  </a:cubicBezTo>
                  <a:lnTo>
                    <a:pt x="567" y="31"/>
                  </a:lnTo>
                  <a:cubicBezTo>
                    <a:pt x="517" y="11"/>
                    <a:pt x="461" y="1"/>
                    <a:pt x="40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900;p81">
              <a:extLst>
                <a:ext uri="{FF2B5EF4-FFF2-40B4-BE49-F238E27FC236}">
                  <a16:creationId xmlns:a16="http://schemas.microsoft.com/office/drawing/2014/main" id="{43C72E1F-602E-2E4F-1FF2-58A6D5126B04}"/>
                </a:ext>
              </a:extLst>
            </p:cNvPr>
            <p:cNvSpPr/>
            <p:nvPr/>
          </p:nvSpPr>
          <p:spPr>
            <a:xfrm>
              <a:off x="-1239475" y="2401575"/>
              <a:ext cx="102425" cy="153100"/>
            </a:xfrm>
            <a:custGeom>
              <a:avLst/>
              <a:gdLst/>
              <a:ahLst/>
              <a:cxnLst/>
              <a:rect l="l" t="t" r="r" b="b"/>
              <a:pathLst>
                <a:path w="4097" h="6124" extrusionOk="0">
                  <a:moveTo>
                    <a:pt x="1733" y="1492"/>
                  </a:moveTo>
                  <a:lnTo>
                    <a:pt x="1733" y="2343"/>
                  </a:lnTo>
                  <a:cubicBezTo>
                    <a:pt x="1733" y="2500"/>
                    <a:pt x="1796" y="2626"/>
                    <a:pt x="1922" y="2658"/>
                  </a:cubicBezTo>
                  <a:lnTo>
                    <a:pt x="3246" y="3225"/>
                  </a:lnTo>
                  <a:lnTo>
                    <a:pt x="2395" y="4611"/>
                  </a:lnTo>
                  <a:lnTo>
                    <a:pt x="2395" y="3729"/>
                  </a:lnTo>
                  <a:cubicBezTo>
                    <a:pt x="2395" y="3572"/>
                    <a:pt x="2332" y="3445"/>
                    <a:pt x="2206" y="3414"/>
                  </a:cubicBezTo>
                  <a:lnTo>
                    <a:pt x="851" y="2878"/>
                  </a:lnTo>
                  <a:lnTo>
                    <a:pt x="1733" y="1492"/>
                  </a:lnTo>
                  <a:close/>
                  <a:moveTo>
                    <a:pt x="2038" y="0"/>
                  </a:moveTo>
                  <a:cubicBezTo>
                    <a:pt x="1919" y="0"/>
                    <a:pt x="1814" y="47"/>
                    <a:pt x="1765" y="169"/>
                  </a:cubicBezTo>
                  <a:lnTo>
                    <a:pt x="64" y="2941"/>
                  </a:lnTo>
                  <a:cubicBezTo>
                    <a:pt x="32" y="3004"/>
                    <a:pt x="1" y="3130"/>
                    <a:pt x="32" y="3225"/>
                  </a:cubicBezTo>
                  <a:cubicBezTo>
                    <a:pt x="64" y="3288"/>
                    <a:pt x="158" y="3382"/>
                    <a:pt x="221" y="3414"/>
                  </a:cubicBezTo>
                  <a:lnTo>
                    <a:pt x="1733" y="4013"/>
                  </a:lnTo>
                  <a:lnTo>
                    <a:pt x="1733" y="5808"/>
                  </a:lnTo>
                  <a:cubicBezTo>
                    <a:pt x="1733" y="5966"/>
                    <a:pt x="1859" y="6092"/>
                    <a:pt x="1954" y="6123"/>
                  </a:cubicBezTo>
                  <a:lnTo>
                    <a:pt x="2049" y="6123"/>
                  </a:lnTo>
                  <a:cubicBezTo>
                    <a:pt x="2143" y="6123"/>
                    <a:pt x="2269" y="6092"/>
                    <a:pt x="2301" y="5966"/>
                  </a:cubicBezTo>
                  <a:lnTo>
                    <a:pt x="4002" y="3225"/>
                  </a:lnTo>
                  <a:cubicBezTo>
                    <a:pt x="4033" y="3130"/>
                    <a:pt x="4096" y="3004"/>
                    <a:pt x="4033" y="2941"/>
                  </a:cubicBezTo>
                  <a:cubicBezTo>
                    <a:pt x="4033" y="2878"/>
                    <a:pt x="3970" y="2784"/>
                    <a:pt x="3907" y="2752"/>
                  </a:cubicBezTo>
                  <a:lnTo>
                    <a:pt x="2395" y="2154"/>
                  </a:lnTo>
                  <a:lnTo>
                    <a:pt x="2395" y="358"/>
                  </a:lnTo>
                  <a:cubicBezTo>
                    <a:pt x="2395" y="169"/>
                    <a:pt x="2269" y="74"/>
                    <a:pt x="2143" y="11"/>
                  </a:cubicBezTo>
                  <a:cubicBezTo>
                    <a:pt x="2108" y="4"/>
                    <a:pt x="2072" y="0"/>
                    <a:pt x="203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56492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2554</TotalTime>
  <Words>545</Words>
  <Application>Microsoft Office PowerPoint</Application>
  <PresentationFormat>Widescreen</PresentationFormat>
  <Paragraphs>99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Fira Sans Extra Condensed Medium</vt:lpstr>
      <vt:lpstr>Lato</vt:lpstr>
      <vt:lpstr>Montserrat</vt:lpstr>
      <vt:lpstr>Office Theme</vt:lpstr>
      <vt:lpstr>PowerPoint Presentation</vt:lpstr>
      <vt:lpstr>Table of 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 Any Questions?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Alderisi, Serena (CYS INF SM)</dc:creator>
  <cp:lastModifiedBy>Alderisi, Serena (CYS INF SM)</cp:lastModifiedBy>
  <cp:revision>2</cp:revision>
  <dcterms:created xsi:type="dcterms:W3CDTF">2023-05-17T16:38:09Z</dcterms:created>
  <dcterms:modified xsi:type="dcterms:W3CDTF">2023-05-19T11:12:36Z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d258917-277f-42cd-a3cd-14c4e9ee58bc_Enabled">
    <vt:lpwstr>true</vt:lpwstr>
  </property>
  <property fmtid="{D5CDD505-2E9C-101B-9397-08002B2CF9AE}" pid="3" name="MSIP_Label_9d258917-277f-42cd-a3cd-14c4e9ee58bc_SetDate">
    <vt:lpwstr>2023-05-19T11:12:35Z</vt:lpwstr>
  </property>
  <property fmtid="{D5CDD505-2E9C-101B-9397-08002B2CF9AE}" pid="4" name="MSIP_Label_9d258917-277f-42cd-a3cd-14c4e9ee58bc_Method">
    <vt:lpwstr>Standard</vt:lpwstr>
  </property>
  <property fmtid="{D5CDD505-2E9C-101B-9397-08002B2CF9AE}" pid="5" name="MSIP_Label_9d258917-277f-42cd-a3cd-14c4e9ee58bc_Name">
    <vt:lpwstr>restricted</vt:lpwstr>
  </property>
  <property fmtid="{D5CDD505-2E9C-101B-9397-08002B2CF9AE}" pid="6" name="MSIP_Label_9d258917-277f-42cd-a3cd-14c4e9ee58bc_SiteId">
    <vt:lpwstr>38ae3bcd-9579-4fd4-adda-b42e1495d55a</vt:lpwstr>
  </property>
  <property fmtid="{D5CDD505-2E9C-101B-9397-08002B2CF9AE}" pid="7" name="MSIP_Label_9d258917-277f-42cd-a3cd-14c4e9ee58bc_ActionId">
    <vt:lpwstr>23e91098-b560-4806-b3bb-679559dd0e86</vt:lpwstr>
  </property>
  <property fmtid="{D5CDD505-2E9C-101B-9397-08002B2CF9AE}" pid="8" name="MSIP_Label_9d258917-277f-42cd-a3cd-14c4e9ee58bc_ContentBits">
    <vt:lpwstr>0</vt:lpwstr>
  </property>
  <property fmtid="{D5CDD505-2E9C-101B-9397-08002B2CF9AE}" pid="9" name="Document_Confidentiality">
    <vt:lpwstr>Restricted</vt:lpwstr>
  </property>
</Properties>
</file>