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0" r:id="rId2"/>
    <p:sldMasterId id="2147483695" r:id="rId3"/>
  </p:sldMasterIdLst>
  <p:sldIdLst>
    <p:sldId id="256" r:id="rId4"/>
    <p:sldId id="266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7" r:id="rId13"/>
    <p:sldId id="278" r:id="rId14"/>
    <p:sldId id="279" r:id="rId15"/>
    <p:sldId id="263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94A496E-5CEF-4507-8FE4-1652711FE57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9AFE007-F193-4870-A21A-7EC6DE0C47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4A496E-5CEF-4507-8FE4-1652711FE57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FE007-F193-4870-A21A-7EC6DE0C47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69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4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ncizar Sans Bold" panose="020B08020403000000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ncizar Sans Regular" panose="020B060204030000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12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94A496E-5CEF-4507-8FE4-1652711FE57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9AFE007-F193-4870-A21A-7EC6DE0C47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40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ncizar Sans Bold" panose="020B08020403000000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ncizar Sans Regular" panose="020B060204030000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94A496E-5CEF-4507-8FE4-1652711FE57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9AFE007-F193-4870-A21A-7EC6DE0C47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12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94A496E-5CEF-4507-8FE4-1652711FE57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9AFE007-F193-4870-A21A-7EC6DE0C47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4A496E-5CEF-4507-8FE4-1652711FE57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FE007-F193-4870-A21A-7EC6DE0C47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6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ncizar Sans Bold" panose="020B08020403000000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ncizar Sans Regular" panose="020B060204030000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12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11/06/2020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" y="0"/>
            <a:ext cx="9137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" y="0"/>
            <a:ext cx="913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" y="0"/>
            <a:ext cx="911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prix.com/es/data-warehousing-y-metodologia-hefesto/34-datawarehouse-manager#x1-450003.4.4.2" TargetMode="External"/><Relationship Id="rId2" Type="http://schemas.openxmlformats.org/officeDocument/2006/relationships/hyperlink" Target="https://www.dataprix.com/es/data-warehousing-y-metodologia-hefesto/34-datawarehouse-manager#x1-440003.4.4.1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dataprix.com/es/data-warehousing-y-metodologia-hefesto/34-datawarehouse-manager#x1-460003.4.4.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878855"/>
            <a:ext cx="7772400" cy="1470025"/>
          </a:xfrm>
        </p:spPr>
        <p:txBody>
          <a:bodyPr/>
          <a:lstStyle/>
          <a:p>
            <a:r>
              <a:rPr lang="es-CO" sz="6600" dirty="0">
                <a:latin typeface="Ancizar Sans Regular" panose="020B0602040300000003" pitchFamily="34" charset="0"/>
                <a:ea typeface="+mn-ea"/>
                <a:cs typeface="+mn-cs"/>
              </a:rPr>
              <a:t>BODEGAS DE DATOS</a:t>
            </a:r>
            <a:endParaRPr lang="es-CO" sz="6600" dirty="0">
              <a:latin typeface="Ancizar Sans Regular" panose="020B0602040300000003" pitchFamily="34" charset="0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5085184"/>
            <a:ext cx="6400800" cy="1752600"/>
          </a:xfrm>
        </p:spPr>
        <p:txBody>
          <a:bodyPr/>
          <a:lstStyle/>
          <a:p>
            <a:r>
              <a:rPr lang="es-CO" b="1" dirty="0" smtClean="0"/>
              <a:t>Sistemas de bases de datos masivos</a:t>
            </a:r>
          </a:p>
          <a:p>
            <a:r>
              <a:rPr lang="es-CO" b="1" dirty="0" smtClean="0"/>
              <a:t>Asistente de Docencia:</a:t>
            </a:r>
          </a:p>
          <a:p>
            <a:r>
              <a:rPr lang="es-CO" b="1" dirty="0" smtClean="0"/>
              <a:t>Alejandro Serrate Hincapie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9347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r>
              <a:rPr lang="es-CO" dirty="0">
                <a:latin typeface="Ancizar Sans Regular"/>
              </a:rPr>
              <a:t>Esquema Constelación</a:t>
            </a:r>
            <a:endParaRPr lang="es-CO" dirty="0">
              <a:latin typeface="Ancizar Sans Regular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9" y="1484784"/>
            <a:ext cx="7374089" cy="41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5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s-CO" dirty="0">
                <a:latin typeface="Ancizar Sans Regular"/>
              </a:rPr>
              <a:t>Cubo multidimensional</a:t>
            </a:r>
            <a:endParaRPr lang="es-CO" dirty="0">
              <a:latin typeface="Ancizar Sans Regular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r>
              <a:rPr lang="es-ES" sz="2000" dirty="0">
                <a:latin typeface="Ancizar Sans Regular"/>
              </a:rPr>
              <a:t>Un cubo multidimensional o hipercubo, representa o convierte los datos planos que se encuentran en filas y columnas, en una matriz de N dimensiones.</a:t>
            </a:r>
          </a:p>
          <a:p>
            <a:r>
              <a:rPr lang="es-ES" sz="2000" dirty="0">
                <a:latin typeface="Ancizar Sans Regular"/>
              </a:rPr>
              <a:t>Los objetos más importantes que se pueden incluir en un cubo multidimensional, son los siguientes:</a:t>
            </a:r>
          </a:p>
          <a:p>
            <a:r>
              <a:rPr lang="es-ES" sz="2000" dirty="0">
                <a:latin typeface="Ancizar Sans Regular"/>
                <a:hlinkClick r:id="rId2"/>
              </a:rPr>
              <a:t>Indicadores</a:t>
            </a:r>
            <a:r>
              <a:rPr lang="es-ES" sz="2000" dirty="0">
                <a:latin typeface="Ancizar Sans Regular"/>
              </a:rPr>
              <a:t>: sumarizaciones que se efectúan sobre algún hecho o expresiones basadas en sumarizaciones, pertenecientes a una tabla de hechos.</a:t>
            </a:r>
          </a:p>
          <a:p>
            <a:r>
              <a:rPr lang="es-ES" sz="2000" dirty="0">
                <a:latin typeface="Ancizar Sans Regular"/>
                <a:hlinkClick r:id="rId3"/>
              </a:rPr>
              <a:t>Atributos</a:t>
            </a:r>
            <a:r>
              <a:rPr lang="es-ES" sz="2000" dirty="0">
                <a:latin typeface="Ancizar Sans Regular"/>
              </a:rPr>
              <a:t>: campos o criterios de análisis, pertenecientes a tablas de dimensiones.</a:t>
            </a:r>
          </a:p>
          <a:p>
            <a:r>
              <a:rPr lang="es-ES" sz="2000" dirty="0">
                <a:latin typeface="Ancizar Sans Regular"/>
                <a:hlinkClick r:id="rId4"/>
              </a:rPr>
              <a:t>Jerarquías</a:t>
            </a:r>
            <a:r>
              <a:rPr lang="es-ES" sz="2000" dirty="0">
                <a:latin typeface="Ancizar Sans Regular"/>
              </a:rPr>
              <a:t>: representa una relación lógica entre dos o más atributos.</a:t>
            </a:r>
          </a:p>
          <a:p>
            <a:r>
              <a:rPr lang="es-ES" sz="2000" dirty="0">
                <a:latin typeface="Ancizar Sans Regular"/>
              </a:rPr>
              <a:t>De esta manera en un cubo multidimensional, los atributos existen a lo largo de varios ejes o dimensiones, y la intersección de las mismas representa el valor que tomará el indicador que se está evaluando</a:t>
            </a:r>
            <a:r>
              <a:rPr lang="es-ES" sz="2000" dirty="0"/>
              <a:t>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8669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es-CO" dirty="0">
                <a:latin typeface="Ancizar Sans Regular"/>
              </a:rPr>
              <a:t>Cubo multidimensional</a:t>
            </a:r>
            <a:endParaRPr lang="es-CO" dirty="0">
              <a:latin typeface="Ancizar Sans Regular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58" y="1988840"/>
            <a:ext cx="663011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92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9067998" cy="625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s-ES" sz="3600" dirty="0">
                <a:latin typeface="Ancizar Sans Regular"/>
                <a:ea typeface="+mn-ea"/>
                <a:cs typeface="+mn-cs"/>
              </a:rPr>
              <a:t>Introducción</a:t>
            </a:r>
            <a:r>
              <a:rPr lang="es-ES" sz="3600" dirty="0">
                <a:latin typeface="Ancizar Sans Regular" panose="020B0602040300000003" pitchFamily="34" charset="0"/>
                <a:ea typeface="+mn-ea"/>
                <a:cs typeface="+mn-cs"/>
              </a:rPr>
              <a:t> al modelamiento dimensional</a:t>
            </a:r>
            <a:endParaRPr lang="es-CO" sz="3600" dirty="0">
              <a:latin typeface="Ancizar Sans Regular" panose="020B0602040300000003" pitchFamily="34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latin typeface="Ancizar Sans Regular"/>
              </a:rPr>
              <a:t>Preguntas de negocio se centran en las medidas que se agrupan por las dimensiones del negocio</a:t>
            </a:r>
          </a:p>
          <a:p>
            <a:r>
              <a:rPr lang="es-ES" dirty="0" smtClean="0">
                <a:latin typeface="Ancizar Sans Regular"/>
              </a:rPr>
              <a:t>Las medidas son hechos sobre el negocio</a:t>
            </a:r>
          </a:p>
          <a:p>
            <a:r>
              <a:rPr lang="es-ES" dirty="0" smtClean="0">
                <a:latin typeface="Ancizar Sans Regular"/>
              </a:rPr>
              <a:t>Las dimensiones son las formas en que se pueden agregar las medidas:</a:t>
            </a:r>
          </a:p>
          <a:p>
            <a:pPr lvl="1"/>
            <a:r>
              <a:rPr lang="es-ES" dirty="0" smtClean="0">
                <a:latin typeface="Ancizar Sans Regular"/>
              </a:rPr>
              <a:t>Ejemplos:</a:t>
            </a:r>
          </a:p>
          <a:p>
            <a:pPr lvl="2"/>
            <a:r>
              <a:rPr lang="es-ES" dirty="0" smtClean="0">
                <a:latin typeface="Ancizar Sans Regular"/>
              </a:rPr>
              <a:t>Los ingresos por ventas por </a:t>
            </a:r>
            <a:r>
              <a:rPr lang="es-ES" dirty="0" smtClean="0">
                <a:latin typeface="Ancizar Sans Regular"/>
              </a:rPr>
              <a:t>vendedor.</a:t>
            </a:r>
            <a:endParaRPr lang="es-ES" dirty="0" smtClean="0">
              <a:latin typeface="Ancizar Sans Regular"/>
            </a:endParaRPr>
          </a:p>
          <a:p>
            <a:pPr lvl="2"/>
            <a:r>
              <a:rPr lang="es-ES" dirty="0" smtClean="0">
                <a:latin typeface="Ancizar Sans Regular"/>
              </a:rPr>
              <a:t>Beneficio por línea de </a:t>
            </a:r>
            <a:r>
              <a:rPr lang="es-ES" dirty="0" smtClean="0">
                <a:latin typeface="Ancizar Sans Regular"/>
              </a:rPr>
              <a:t>producto.</a:t>
            </a:r>
            <a:endParaRPr lang="es-ES" dirty="0" smtClean="0">
              <a:latin typeface="Ancizar Sans Regular"/>
            </a:endParaRPr>
          </a:p>
          <a:p>
            <a:pPr lvl="2"/>
            <a:r>
              <a:rPr lang="es-ES" dirty="0" smtClean="0">
                <a:latin typeface="Ancizar Sans Regular"/>
              </a:rPr>
              <a:t>Cantidad de pedido por </a:t>
            </a:r>
            <a:r>
              <a:rPr lang="es-ES" dirty="0" smtClean="0">
                <a:latin typeface="Ancizar Sans Regular"/>
              </a:rPr>
              <a:t>producto.</a:t>
            </a:r>
            <a:endParaRPr lang="es-ES" dirty="0" smtClean="0">
              <a:latin typeface="Ancizar Sans Regular"/>
            </a:endParaRPr>
          </a:p>
          <a:p>
            <a:pPr lvl="2"/>
            <a:r>
              <a:rPr lang="es-ES" dirty="0" smtClean="0">
                <a:latin typeface="Ancizar Sans Regular"/>
              </a:rPr>
              <a:t>Costo por </a:t>
            </a:r>
            <a:r>
              <a:rPr lang="es-ES" dirty="0" smtClean="0">
                <a:latin typeface="Ancizar Sans Regular"/>
              </a:rPr>
              <a:t>producto.</a:t>
            </a:r>
            <a:endParaRPr lang="es-ES" dirty="0" smtClean="0">
              <a:latin typeface="Ancizar Sans Regular"/>
            </a:endParaRPr>
          </a:p>
          <a:p>
            <a:pPr lvl="2"/>
            <a:r>
              <a:rPr lang="es-ES" dirty="0" smtClean="0">
                <a:latin typeface="Ancizar Sans Regular"/>
              </a:rPr>
              <a:t>Los ingresos por ventas por cliente</a:t>
            </a:r>
          </a:p>
          <a:p>
            <a:pPr lvl="2"/>
            <a:r>
              <a:rPr lang="es-ES" dirty="0" smtClean="0">
                <a:latin typeface="Ancizar Sans Regular"/>
              </a:rPr>
              <a:t>Beneficio por región</a:t>
            </a:r>
          </a:p>
          <a:p>
            <a:pPr lvl="2"/>
            <a:r>
              <a:rPr lang="es-ES" dirty="0" smtClean="0">
                <a:latin typeface="Ancizar Sans Regular"/>
              </a:rPr>
              <a:t>Los ingresos de ventas por </a:t>
            </a:r>
          </a:p>
          <a:p>
            <a:pPr marL="914400" lvl="2" indent="0">
              <a:buNone/>
            </a:pPr>
            <a:r>
              <a:rPr lang="es-ES" dirty="0" smtClean="0">
                <a:latin typeface="Ancizar Sans Regular"/>
              </a:rPr>
              <a:t>    trimestre fiscal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40671"/>
            <a:ext cx="3599675" cy="24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es-CO" sz="3600" dirty="0">
                <a:latin typeface="Ancizar Sans Regular" panose="020B0602040300000003" pitchFamily="34" charset="0"/>
                <a:ea typeface="+mn-ea"/>
                <a:cs typeface="+mn-cs"/>
              </a:rPr>
              <a:t>Modelo Multidimensional</a:t>
            </a:r>
            <a:endParaRPr lang="es-CO" sz="3600" dirty="0">
              <a:latin typeface="Ancizar Sans Regular" panose="020B0602040300000003" pitchFamily="34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s-CO" sz="2600" dirty="0">
                <a:latin typeface="Ancizar Sans Regular"/>
              </a:rPr>
              <a:t>Son modelos de datos como conjuntos de medidas descritas por dimensiones</a:t>
            </a:r>
          </a:p>
          <a:p>
            <a:r>
              <a:rPr lang="es-CO" sz="2600" dirty="0">
                <a:latin typeface="Ancizar Sans Regular"/>
              </a:rPr>
              <a:t>Adecuado para resumir y organizar datos</a:t>
            </a:r>
          </a:p>
          <a:p>
            <a:r>
              <a:rPr lang="es-CO" sz="2600" dirty="0">
                <a:latin typeface="Ancizar Sans Regular"/>
              </a:rPr>
              <a:t>Enfocado a trabajar sobre datos de tipo numérico</a:t>
            </a:r>
          </a:p>
          <a:p>
            <a:r>
              <a:rPr lang="es-CO" sz="2600" dirty="0">
                <a:latin typeface="Ancizar Sans Regular"/>
              </a:rPr>
              <a:t>Más simple: Más fácil de visualizar y entender</a:t>
            </a:r>
          </a:p>
          <a:p>
            <a:r>
              <a:rPr lang="es-CO" sz="2600" dirty="0">
                <a:latin typeface="Ancizar Sans Regular"/>
              </a:rPr>
              <a:t>Donde las dimensiones son las perspectivas o entidades respecto a las cuales una organización quiere mantener sus datos organizados(ej. </a:t>
            </a:r>
            <a:r>
              <a:rPr lang="es-CO" sz="2600" dirty="0">
                <a:latin typeface="Ancizar Sans Regular"/>
              </a:rPr>
              <a:t>T</a:t>
            </a:r>
            <a:r>
              <a:rPr lang="es-CO" sz="2600" dirty="0">
                <a:latin typeface="Ancizar Sans Regular"/>
              </a:rPr>
              <a:t>iempo,localizacion,clientes,proveedores)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81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r>
              <a:rPr lang="es-CO" sz="3600" dirty="0">
                <a:latin typeface="Ancizar Sans Regular" panose="020B0602040300000003" pitchFamily="34" charset="0"/>
                <a:ea typeface="+mn-ea"/>
                <a:cs typeface="+mn-cs"/>
              </a:rPr>
              <a:t>Visualización Modelo Multidimensional</a:t>
            </a:r>
            <a:endParaRPr lang="es-CO" sz="3600" dirty="0">
              <a:latin typeface="Ancizar Sans Regular" panose="020B0602040300000003" pitchFamily="34" charset="0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364" y="1483392"/>
            <a:ext cx="5887272" cy="410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7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</p:spPr>
        <p:txBody>
          <a:bodyPr/>
          <a:lstStyle/>
          <a:p>
            <a:r>
              <a:rPr lang="es-CO" sz="3600" dirty="0">
                <a:latin typeface="Ancizar Sans Regular" panose="020B0602040300000003" pitchFamily="34" charset="0"/>
                <a:ea typeface="+mn-ea"/>
                <a:cs typeface="+mn-cs"/>
              </a:rPr>
              <a:t>Tabla de Hechos</a:t>
            </a:r>
            <a:endParaRPr lang="es-CO" sz="3600" dirty="0">
              <a:latin typeface="Ancizar Sans Regular" panose="020B0602040300000003" pitchFamily="34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es-CO" sz="2600" dirty="0" smtClean="0">
                <a:latin typeface="Ancizar Sans Regular"/>
              </a:rPr>
              <a:t>Un hecho son transacciones que han ocurrido en algún momento en el pasado y es muy poco probable que cambien en el futuro, los hechos se pueden analizar de diferentes formas dependiendo de la información de referencia y las dimensiones sirven para representar cada uno de los factores por los cuales se pueden analizar una determinada Área del negocio</a:t>
            </a:r>
            <a:endParaRPr lang="es-CO" sz="2600" dirty="0">
              <a:latin typeface="Anciz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749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/>
          <a:lstStyle/>
          <a:p>
            <a:r>
              <a:rPr lang="es-CO" dirty="0" smtClean="0">
                <a:latin typeface="Ancizar Sans Regular"/>
              </a:rPr>
              <a:t>Tabla de Hechos</a:t>
            </a:r>
            <a:endParaRPr lang="es-CO" dirty="0">
              <a:latin typeface="Ancizar Sans Regular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069160"/>
          </a:xfrm>
        </p:spPr>
        <p:txBody>
          <a:bodyPr/>
          <a:lstStyle/>
          <a:p>
            <a:r>
              <a:rPr lang="es-CO" sz="2600" dirty="0" smtClean="0">
                <a:latin typeface="Ancizar Sans Regular"/>
              </a:rPr>
              <a:t>Es la tabla principal del modelo donde se encuentran las medidas de rendimiento de una organización</a:t>
            </a:r>
          </a:p>
          <a:p>
            <a:r>
              <a:rPr lang="es-CO" sz="2600" dirty="0" smtClean="0">
                <a:latin typeface="Ancizar Sans Regular"/>
              </a:rPr>
              <a:t>Las dimensiones determinan el contexto de las tablas de hechos</a:t>
            </a:r>
          </a:p>
          <a:p>
            <a:r>
              <a:rPr lang="es-CO" sz="2600" dirty="0" smtClean="0">
                <a:latin typeface="Ancizar Sans Regular"/>
              </a:rPr>
              <a:t>Cada hecho particular está asociado a un miembro de cada dimensión</a:t>
            </a:r>
          </a:p>
          <a:p>
            <a:r>
              <a:rPr lang="es-CO" sz="2600" dirty="0" smtClean="0">
                <a:latin typeface="Ancizar Sans Regular"/>
              </a:rPr>
              <a:t>Hecho=medida de negocio:</a:t>
            </a:r>
          </a:p>
          <a:p>
            <a:pPr lvl="4"/>
            <a:r>
              <a:rPr lang="es-CO" sz="2600" dirty="0" smtClean="0">
                <a:latin typeface="Ancizar Sans Regular"/>
              </a:rPr>
              <a:t>Unidades vendidas</a:t>
            </a:r>
          </a:p>
          <a:p>
            <a:pPr lvl="4"/>
            <a:r>
              <a:rPr lang="es-CO" sz="2600" dirty="0" smtClean="0">
                <a:latin typeface="Ancizar Sans Regular"/>
              </a:rPr>
              <a:t>Cliente atendidos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49371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/>
          <a:lstStyle/>
          <a:p>
            <a:r>
              <a:rPr lang="es-CO" dirty="0">
                <a:latin typeface="Ancizar Sans Regular"/>
              </a:rPr>
              <a:t>Modelo estrella</a:t>
            </a:r>
            <a:endParaRPr lang="es-CO" dirty="0">
              <a:latin typeface="Ancizar Sans Regular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es-CO" sz="2600" dirty="0" smtClean="0">
                <a:latin typeface="Ancizar Sans Regular"/>
              </a:rPr>
              <a:t>Donde:</a:t>
            </a:r>
          </a:p>
          <a:p>
            <a:r>
              <a:rPr lang="es-CO" sz="2600" dirty="0" smtClean="0">
                <a:latin typeface="Ancizar Sans Regular"/>
              </a:rPr>
              <a:t>Cada fila es una medida</a:t>
            </a:r>
          </a:p>
          <a:p>
            <a:r>
              <a:rPr lang="es-CO" sz="2600" dirty="0" smtClean="0">
                <a:latin typeface="Ancizar Sans Regular"/>
              </a:rPr>
              <a:t>Fila = medidas</a:t>
            </a:r>
          </a:p>
          <a:p>
            <a:r>
              <a:rPr lang="es-CO" sz="2600" dirty="0" smtClean="0">
                <a:latin typeface="Ancizar Sans Regular"/>
              </a:rPr>
              <a:t>Todos deben estar en la misma granularidad una o mas medidas y muchas llaves foráneas a dimensiones.</a:t>
            </a:r>
          </a:p>
          <a:p>
            <a:r>
              <a:rPr lang="es-CO" sz="2600" dirty="0" smtClean="0">
                <a:latin typeface="Ancizar Sans Regular"/>
              </a:rPr>
              <a:t>Relación muchos a muchos</a:t>
            </a:r>
            <a:endParaRPr lang="es-CO" sz="2600" dirty="0">
              <a:latin typeface="Anciz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065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s-CO" dirty="0">
                <a:latin typeface="Ancizar Sans Regular"/>
              </a:rPr>
              <a:t>Modelo Estrella</a:t>
            </a:r>
            <a:endParaRPr lang="es-CO" dirty="0">
              <a:latin typeface="Ancizar Sans Regular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45" y="1628800"/>
            <a:ext cx="6787015" cy="450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40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es-CO" dirty="0">
                <a:latin typeface="Ancizar Sans Regular"/>
              </a:rPr>
              <a:t>Esquema copo de nieve</a:t>
            </a:r>
            <a:endParaRPr lang="es-CO" dirty="0">
              <a:latin typeface="Ancizar Sans Regular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s-CO" sz="2500" dirty="0" smtClean="0">
                <a:latin typeface="Ancizar Sans Regular"/>
              </a:rPr>
              <a:t>Este esquema representa una extensión del modelo en estrella cuando las tablas de dimensiones se organizan en jerarquías de dimensiones.</a:t>
            </a:r>
          </a:p>
          <a:p>
            <a:r>
              <a:rPr lang="es-ES" sz="2500" dirty="0">
                <a:latin typeface="Ancizar Sans Regular"/>
              </a:rPr>
              <a:t>Este modelo es más cercano a un modelo de entidad relación, que al modelo en estrella, debido a que sus tablas de dimensiones están normalizadas.</a:t>
            </a:r>
            <a:endParaRPr lang="es-CO" sz="2500" dirty="0">
              <a:latin typeface="Ancizar Sans Regular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1" y="3976087"/>
            <a:ext cx="6745299" cy="276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829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Unal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ormación de disposi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tos de dependen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TemaUnal2</Template>
  <TotalTime>5858</TotalTime>
  <Words>495</Words>
  <Application>Microsoft Office PowerPoint</Application>
  <PresentationFormat>Presentación en pantalla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TemaUnal2</vt:lpstr>
      <vt:lpstr>Información de dispositiva</vt:lpstr>
      <vt:lpstr>Datos de dependencia</vt:lpstr>
      <vt:lpstr>BODEGAS DE DATOS</vt:lpstr>
      <vt:lpstr>Introducción al modelamiento dimensional</vt:lpstr>
      <vt:lpstr>Modelo Multidimensional</vt:lpstr>
      <vt:lpstr>Visualización Modelo Multidimensional</vt:lpstr>
      <vt:lpstr>Tabla de Hechos</vt:lpstr>
      <vt:lpstr>Tabla de Hechos</vt:lpstr>
      <vt:lpstr>Modelo estrella</vt:lpstr>
      <vt:lpstr>Modelo Estrella</vt:lpstr>
      <vt:lpstr>Esquema copo de nieve</vt:lpstr>
      <vt:lpstr>Esquema Constelación</vt:lpstr>
      <vt:lpstr>Cubo multidimensional</vt:lpstr>
      <vt:lpstr>Cubo multidimensional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BODEGAS DE DATOS</dc:title>
  <dc:creator>Alejandro Serrate Hincapie</dc:creator>
  <cp:lastModifiedBy>Alejandro Serrate Hincapie</cp:lastModifiedBy>
  <cp:revision>34</cp:revision>
  <dcterms:created xsi:type="dcterms:W3CDTF">2020-05-24T20:40:53Z</dcterms:created>
  <dcterms:modified xsi:type="dcterms:W3CDTF">2020-06-12T02:13:26Z</dcterms:modified>
</cp:coreProperties>
</file>