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57" r:id="rId5"/>
    <p:sldId id="260" r:id="rId6"/>
    <p:sldId id="262" r:id="rId7"/>
    <p:sldId id="263" r:id="rId8"/>
    <p:sldId id="264" r:id="rId9"/>
    <p:sldId id="265" r:id="rId10"/>
    <p:sldId id="266" r:id="rId11"/>
    <p:sldId id="261"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63A1"/>
    <a:srgbClr val="8BA8C4"/>
    <a:srgbClr val="9FBDCF"/>
    <a:srgbClr val="89AABD"/>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1" d="100"/>
          <a:sy n="81" d="100"/>
        </p:scale>
        <p:origin x="114"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2C7EC-CF11-4694-8A2F-EBA4BE42617D}" type="datetimeFigureOut">
              <a:rPr lang="es-CO" smtClean="0"/>
              <a:t>8/10/2023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9E2DC-B0FB-458D-8016-B132BC566C58}" type="slidenum">
              <a:rPr lang="es-CO" smtClean="0"/>
              <a:t>‹Nº›</a:t>
            </a:fld>
            <a:endParaRPr lang="es-CO"/>
          </a:p>
        </p:txBody>
      </p:sp>
    </p:spTree>
    <p:extLst>
      <p:ext uri="{BB962C8B-B14F-4D97-AF65-F5344CB8AC3E}">
        <p14:creationId xmlns:p14="http://schemas.microsoft.com/office/powerpoint/2010/main" val="45156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df5c1735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df5c1735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df5c1735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df5c173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7df5c1735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7df5c1735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7df5c1735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7df5c1735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38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7df5c1735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7df5c1735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df5c1735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df5c173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df5c1735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df5c173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71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df5c1735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df5c173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47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A36C1-95E4-46DF-B8BC-734E281840E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041C9D6-FF8F-4540-A65E-812AB8B81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7BD93EF-0DEA-41CE-B88B-4BA307025D5D}"/>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5" name="Marcador de pie de página 4">
            <a:extLst>
              <a:ext uri="{FF2B5EF4-FFF2-40B4-BE49-F238E27FC236}">
                <a16:creationId xmlns:a16="http://schemas.microsoft.com/office/drawing/2014/main" id="{FDE58200-1E7E-4947-916A-EFB5169D3C9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6121B94-4321-44D1-A65B-45B40276A54C}"/>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106766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3C616-3B73-4B12-B4FC-9CE7465CE00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52B9F-2E41-4388-BFD0-8CAF7C284F9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8BE6B40-24AC-44C9-B646-4F134E54A443}"/>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5" name="Marcador de pie de página 4">
            <a:extLst>
              <a:ext uri="{FF2B5EF4-FFF2-40B4-BE49-F238E27FC236}">
                <a16:creationId xmlns:a16="http://schemas.microsoft.com/office/drawing/2014/main" id="{20EC7FC7-7553-4B97-A345-777A6686137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BC561B8-76EC-42FB-B21A-344AFDAC9F85}"/>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381019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7B64C0-3893-4317-B499-2F0934CE1A4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86F1A1B-D62F-4EC5-9E51-E45F4AA8C9D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C7BE445-D8AF-4392-9737-7E8934F47E8A}"/>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5" name="Marcador de pie de página 4">
            <a:extLst>
              <a:ext uri="{FF2B5EF4-FFF2-40B4-BE49-F238E27FC236}">
                <a16:creationId xmlns:a16="http://schemas.microsoft.com/office/drawing/2014/main" id="{ED9D9388-70E4-4CB7-BCE2-6313416897A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C39936A-960C-4B5C-ABB0-B13C43C3B20D}"/>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21374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901CB-DE1C-4DDA-867B-1E3B1A5A10E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6610C4D-2845-4C0D-8209-3927C2A638B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E3724CD-8F85-4A48-8845-4298B80F6D50}"/>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5" name="Marcador de pie de página 4">
            <a:extLst>
              <a:ext uri="{FF2B5EF4-FFF2-40B4-BE49-F238E27FC236}">
                <a16:creationId xmlns:a16="http://schemas.microsoft.com/office/drawing/2014/main" id="{F410977B-6197-4CF8-A066-C087F86DFC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5741D3-39D1-407B-AD5C-4E01548F4086}"/>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279866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C1D7D-E598-4593-82A4-78655B004C2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4117829-CFD0-492C-A203-2B1BB16A3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9643545-CA0F-426B-B0EB-967E3770CD9A}"/>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5" name="Marcador de pie de página 4">
            <a:extLst>
              <a:ext uri="{FF2B5EF4-FFF2-40B4-BE49-F238E27FC236}">
                <a16:creationId xmlns:a16="http://schemas.microsoft.com/office/drawing/2014/main" id="{095BD9B7-2971-4FE3-94B4-BC431C17C4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D3D8235-8B98-44E6-8DC5-59C858780F7C}"/>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111073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459F8-A0AA-4E25-B013-4322D67F6D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B6B6556-CD08-49FE-B8BD-141D9ED176D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FA8611A-4F7A-4F69-803B-CBB97F2C82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8D4E138-EB79-472B-A185-22BB674A441A}"/>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6" name="Marcador de pie de página 5">
            <a:extLst>
              <a:ext uri="{FF2B5EF4-FFF2-40B4-BE49-F238E27FC236}">
                <a16:creationId xmlns:a16="http://schemas.microsoft.com/office/drawing/2014/main" id="{A5E899B6-B431-4DD3-BE18-9333793A44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7FC4EAA-CA97-4606-BCD5-7B444C550C1E}"/>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108256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AABFF-EF24-4CC6-9023-92BD19CD576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3F7CFD2-2AA5-4BC1-8FE2-54BBBB551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99C0EBC-7E3B-498C-967C-0E8F536AC24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7A0CBC5-6AF0-4F71-BBC8-92381910D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150AED-E931-4EA0-BD3A-06C23E5B68E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7BF41CD-81FC-4B0C-9321-AD712D1B1F65}"/>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8" name="Marcador de pie de página 7">
            <a:extLst>
              <a:ext uri="{FF2B5EF4-FFF2-40B4-BE49-F238E27FC236}">
                <a16:creationId xmlns:a16="http://schemas.microsoft.com/office/drawing/2014/main" id="{1C4933A9-16C6-4061-A101-7BFBD5A820F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313C789-06E2-4055-99F9-CE25166CE9EF}"/>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265514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7BAB2-BBE6-4018-8FEA-D12EF38B618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3744EE1-17DD-419E-A0C8-738F8877F04B}"/>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4" name="Marcador de pie de página 3">
            <a:extLst>
              <a:ext uri="{FF2B5EF4-FFF2-40B4-BE49-F238E27FC236}">
                <a16:creationId xmlns:a16="http://schemas.microsoft.com/office/drawing/2014/main" id="{32E224BD-A999-43ED-BED4-C4E2FFB2678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61BECF3-168A-4D45-BD41-ADFCD113A7F6}"/>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339344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C33BB4-28EB-4B90-BE4E-C8ABAEE9ABB2}"/>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3" name="Marcador de pie de página 2">
            <a:extLst>
              <a:ext uri="{FF2B5EF4-FFF2-40B4-BE49-F238E27FC236}">
                <a16:creationId xmlns:a16="http://schemas.microsoft.com/office/drawing/2014/main" id="{562B0648-5B1F-461A-923C-5AF52D1E958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49D6A97-B0E8-4F70-A2B3-9D77F9537223}"/>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8420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D8B55-9B52-40AA-951E-87A8F75E85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426BFE5-0B55-455B-9EF8-90FDD529E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E884EA0-D95A-4C78-B0F8-016967CE2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89BD45-76AC-44A1-A6E4-BC2881D3641B}"/>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6" name="Marcador de pie de página 5">
            <a:extLst>
              <a:ext uri="{FF2B5EF4-FFF2-40B4-BE49-F238E27FC236}">
                <a16:creationId xmlns:a16="http://schemas.microsoft.com/office/drawing/2014/main" id="{0522FE40-1917-48EC-93C6-C2F5AA8642F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A42CE22-CD0D-42F5-B0FF-C8C633D51523}"/>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381490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68102-B7B5-4FA9-B379-2E6281EC20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46A6056-B3C5-48B5-B621-044C4F5F9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1B87505-5B65-44E9-8E0E-3BE123F70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303C75-8A80-4A8D-A7E0-5CA3C7212941}"/>
              </a:ext>
            </a:extLst>
          </p:cNvPr>
          <p:cNvSpPr>
            <a:spLocks noGrp="1"/>
          </p:cNvSpPr>
          <p:nvPr>
            <p:ph type="dt" sz="half" idx="10"/>
          </p:nvPr>
        </p:nvSpPr>
        <p:spPr/>
        <p:txBody>
          <a:bodyPr/>
          <a:lstStyle/>
          <a:p>
            <a:fld id="{8910D904-1855-42E6-A203-D015240C46CB}" type="datetimeFigureOut">
              <a:rPr lang="es-CO" smtClean="0"/>
              <a:t>8/10/2023</a:t>
            </a:fld>
            <a:endParaRPr lang="es-CO"/>
          </a:p>
        </p:txBody>
      </p:sp>
      <p:sp>
        <p:nvSpPr>
          <p:cNvPr id="6" name="Marcador de pie de página 5">
            <a:extLst>
              <a:ext uri="{FF2B5EF4-FFF2-40B4-BE49-F238E27FC236}">
                <a16:creationId xmlns:a16="http://schemas.microsoft.com/office/drawing/2014/main" id="{9DF00292-8BC6-42C7-922C-50EAF74E2CB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D8DB53D-B5E8-487E-B4E9-DECA227F0BA1}"/>
              </a:ext>
            </a:extLst>
          </p:cNvPr>
          <p:cNvSpPr>
            <a:spLocks noGrp="1"/>
          </p:cNvSpPr>
          <p:nvPr>
            <p:ph type="sldNum" sz="quarter" idx="12"/>
          </p:nvPr>
        </p:nvSpPr>
        <p:spPr/>
        <p:txBody>
          <a:bodyPr/>
          <a:lstStyle/>
          <a:p>
            <a:fld id="{B0E3429A-340B-4C6C-9D6C-3FDF6503C13A}" type="slidenum">
              <a:rPr lang="es-CO" smtClean="0"/>
              <a:t>‹Nº›</a:t>
            </a:fld>
            <a:endParaRPr lang="es-CO"/>
          </a:p>
        </p:txBody>
      </p:sp>
    </p:spTree>
    <p:extLst>
      <p:ext uri="{BB962C8B-B14F-4D97-AF65-F5344CB8AC3E}">
        <p14:creationId xmlns:p14="http://schemas.microsoft.com/office/powerpoint/2010/main" val="309928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69ED9B1-6E8D-40FE-A540-EBB838E37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1F95DD-88FF-400C-B78E-784FBE33F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C2E641-A65E-4FB1-A164-FF2B1EA69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0D904-1855-42E6-A203-D015240C46CB}" type="datetimeFigureOut">
              <a:rPr lang="es-CO" smtClean="0"/>
              <a:t>8/10/2023</a:t>
            </a:fld>
            <a:endParaRPr lang="es-CO"/>
          </a:p>
        </p:txBody>
      </p:sp>
      <p:sp>
        <p:nvSpPr>
          <p:cNvPr id="5" name="Marcador de pie de página 4">
            <a:extLst>
              <a:ext uri="{FF2B5EF4-FFF2-40B4-BE49-F238E27FC236}">
                <a16:creationId xmlns:a16="http://schemas.microsoft.com/office/drawing/2014/main" id="{B9CA457B-5979-49B9-B687-A970AD0B7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B15633C-D1C2-45DA-B072-5436DD5D2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3429A-340B-4C6C-9D6C-3FDF6503C13A}" type="slidenum">
              <a:rPr lang="es-CO" smtClean="0"/>
              <a:t>‹Nº›</a:t>
            </a:fld>
            <a:endParaRPr lang="es-CO"/>
          </a:p>
        </p:txBody>
      </p:sp>
    </p:spTree>
    <p:extLst>
      <p:ext uri="{BB962C8B-B14F-4D97-AF65-F5344CB8AC3E}">
        <p14:creationId xmlns:p14="http://schemas.microsoft.com/office/powerpoint/2010/main" val="2598191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BC38A-D090-43F2-81FC-56A2F3705B3D}"/>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7B78EB36-F112-4BD3-85A9-7AE7EC220A24}"/>
              </a:ext>
            </a:extLst>
          </p:cNvPr>
          <p:cNvSpPr>
            <a:spLocks noGrp="1"/>
          </p:cNvSpPr>
          <p:nvPr>
            <p:ph type="subTitle" idx="1"/>
          </p:nvPr>
        </p:nvSpPr>
        <p:spPr/>
        <p:txBody>
          <a:bodyPr/>
          <a:lstStyle/>
          <a:p>
            <a:endParaRPr lang="es-CO"/>
          </a:p>
        </p:txBody>
      </p:sp>
      <p:pic>
        <p:nvPicPr>
          <p:cNvPr id="6" name="Grafik 5">
            <a:extLst>
              <a:ext uri="{FF2B5EF4-FFF2-40B4-BE49-F238E27FC236}">
                <a16:creationId xmlns:a16="http://schemas.microsoft.com/office/drawing/2014/main" id="{DD55D363-BDBF-4256-B515-A3C24E7C091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619" y="0"/>
            <a:ext cx="12201524" cy="6858000"/>
          </a:xfrm>
          <a:prstGeom prst="rect">
            <a:avLst/>
          </a:prstGeom>
        </p:spPr>
      </p:pic>
      <p:sp>
        <p:nvSpPr>
          <p:cNvPr id="8" name="Rechteck 8">
            <a:extLst>
              <a:ext uri="{FF2B5EF4-FFF2-40B4-BE49-F238E27FC236}">
                <a16:creationId xmlns:a16="http://schemas.microsoft.com/office/drawing/2014/main" id="{13DF0A14-842C-4563-98B7-487B555E35BA}"/>
              </a:ext>
            </a:extLst>
          </p:cNvPr>
          <p:cNvSpPr/>
          <p:nvPr/>
        </p:nvSpPr>
        <p:spPr>
          <a:xfrm>
            <a:off x="0" y="0"/>
            <a:ext cx="9239249" cy="6858000"/>
          </a:xfrm>
          <a:prstGeom prst="rect">
            <a:avLst/>
          </a:prstGeom>
          <a:gradFill>
            <a:gsLst>
              <a:gs pos="0">
                <a:schemeClr val="tx1">
                  <a:alpha val="75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err="1">
              <a:ln>
                <a:noFill/>
              </a:ln>
              <a:solidFill>
                <a:srgbClr val="FFFFFF"/>
              </a:solidFill>
              <a:effectLst/>
              <a:uLnTx/>
              <a:uFillTx/>
              <a:latin typeface="Graphik"/>
              <a:ea typeface="+mn-ea"/>
              <a:cs typeface="+mn-cs"/>
            </a:endParaRPr>
          </a:p>
        </p:txBody>
      </p:sp>
      <p:sp>
        <p:nvSpPr>
          <p:cNvPr id="9" name="Google Shape;154;p28">
            <a:extLst>
              <a:ext uri="{FF2B5EF4-FFF2-40B4-BE49-F238E27FC236}">
                <a16:creationId xmlns:a16="http://schemas.microsoft.com/office/drawing/2014/main" id="{3CD62BB6-87AA-4C9A-B332-2FC5D9F32469}"/>
              </a:ext>
            </a:extLst>
          </p:cNvPr>
          <p:cNvSpPr txBox="1"/>
          <p:nvPr/>
        </p:nvSpPr>
        <p:spPr>
          <a:xfrm>
            <a:off x="260217" y="3427917"/>
            <a:ext cx="4402319" cy="1292631"/>
          </a:xfrm>
          <a:prstGeom prst="rect">
            <a:avLst/>
          </a:prstGeom>
          <a:noFill/>
          <a:ln>
            <a:noFill/>
          </a:ln>
        </p:spPr>
        <p:txBody>
          <a:bodyPr spcFirstLastPara="1" wrap="square" lIns="91425" tIns="91425" rIns="91425" bIns="91425" anchor="t" anchorCtr="0">
            <a:spAutoFit/>
          </a:bodyPr>
          <a:lstStyle/>
          <a:p>
            <a:pPr algn="l"/>
            <a:r>
              <a:rPr lang="es-MX" sz="2400" b="0" i="0" dirty="0">
                <a:solidFill>
                  <a:schemeClr val="bg1"/>
                </a:solidFill>
                <a:effectLst/>
                <a:latin typeface="Söhne"/>
              </a:rPr>
              <a:t>Por cada dólar que gana alguien en África en Europa, ganan aproximadamente $32.19</a:t>
            </a:r>
          </a:p>
        </p:txBody>
      </p:sp>
      <p:sp>
        <p:nvSpPr>
          <p:cNvPr id="10" name="Google Shape;161;p29">
            <a:extLst>
              <a:ext uri="{FF2B5EF4-FFF2-40B4-BE49-F238E27FC236}">
                <a16:creationId xmlns:a16="http://schemas.microsoft.com/office/drawing/2014/main" id="{4A0C0934-9317-4CE0-985D-BC38957B802B}"/>
              </a:ext>
            </a:extLst>
          </p:cNvPr>
          <p:cNvSpPr txBox="1"/>
          <p:nvPr/>
        </p:nvSpPr>
        <p:spPr>
          <a:xfrm>
            <a:off x="220004" y="1643262"/>
            <a:ext cx="11533628" cy="624000"/>
          </a:xfrm>
          <a:prstGeom prst="rect">
            <a:avLst/>
          </a:prstGeom>
          <a:noFill/>
          <a:ln>
            <a:noFill/>
          </a:ln>
        </p:spPr>
        <p:txBody>
          <a:bodyPr spcFirstLastPara="1" wrap="square" lIns="121900" tIns="60933" rIns="121900" bIns="60933" anchor="t" anchorCtr="0">
            <a:noAutofit/>
          </a:bodyPr>
          <a:lstStyle/>
          <a:p>
            <a:r>
              <a:rPr lang="es" sz="3200" b="1" dirty="0">
                <a:solidFill>
                  <a:schemeClr val="bg1"/>
                </a:solidFill>
                <a:latin typeface="Inter"/>
                <a:ea typeface="Inter"/>
                <a:cs typeface="Inter"/>
                <a:sym typeface="Inter"/>
              </a:rPr>
              <a:t>Taller 2</a:t>
            </a:r>
          </a:p>
          <a:p>
            <a:r>
              <a:rPr lang="es" sz="3200" b="1" dirty="0">
                <a:solidFill>
                  <a:schemeClr val="bg1"/>
                </a:solidFill>
                <a:latin typeface="Inter"/>
                <a:ea typeface="Inter"/>
                <a:cs typeface="Inter"/>
                <a:sym typeface="Inter"/>
              </a:rPr>
              <a:t>Andrés Gutierrez</a:t>
            </a:r>
            <a:endParaRPr sz="3200" b="1" dirty="0">
              <a:solidFill>
                <a:schemeClr val="bg1"/>
              </a:solidFill>
              <a:latin typeface="Lato"/>
              <a:ea typeface="Lato"/>
              <a:cs typeface="Lato"/>
              <a:sym typeface="Lato"/>
            </a:endParaRPr>
          </a:p>
        </p:txBody>
      </p:sp>
    </p:spTree>
    <p:extLst>
      <p:ext uri="{BB962C8B-B14F-4D97-AF65-F5344CB8AC3E}">
        <p14:creationId xmlns:p14="http://schemas.microsoft.com/office/powerpoint/2010/main" val="214134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30"/>
          <p:cNvSpPr txBox="1"/>
          <p:nvPr/>
        </p:nvSpPr>
        <p:spPr>
          <a:xfrm>
            <a:off x="341696" y="546265"/>
            <a:ext cx="10274843" cy="624000"/>
          </a:xfrm>
          <a:prstGeom prst="rect">
            <a:avLst/>
          </a:prstGeom>
          <a:noFill/>
          <a:ln>
            <a:noFill/>
          </a:ln>
        </p:spPr>
        <p:txBody>
          <a:bodyPr spcFirstLastPara="1" wrap="square" lIns="121900" tIns="60933" rIns="121900" bIns="60933" anchor="t" anchorCtr="0">
            <a:noAutofit/>
          </a:bodyPr>
          <a:lstStyle/>
          <a:p>
            <a:r>
              <a:rPr lang="es-CO" sz="3200" b="1" dirty="0">
                <a:solidFill>
                  <a:srgbClr val="064BFB"/>
                </a:solidFill>
                <a:latin typeface="Inter"/>
                <a:ea typeface="Inter"/>
                <a:cs typeface="Inter"/>
                <a:sym typeface="Inter"/>
              </a:rPr>
              <a:t>Recomendaciones de Política Pública:</a:t>
            </a:r>
            <a:endParaRPr sz="3200" b="1" dirty="0">
              <a:solidFill>
                <a:srgbClr val="CFD4DC"/>
              </a:solidFill>
              <a:latin typeface="Lato"/>
              <a:ea typeface="Lato"/>
              <a:cs typeface="Lato"/>
              <a:sym typeface="Lato"/>
            </a:endParaRPr>
          </a:p>
        </p:txBody>
      </p:sp>
      <p:sp>
        <p:nvSpPr>
          <p:cNvPr id="176" name="Google Shape;176;p30"/>
          <p:cNvSpPr txBox="1"/>
          <p:nvPr/>
        </p:nvSpPr>
        <p:spPr>
          <a:xfrm>
            <a:off x="389198" y="1651770"/>
            <a:ext cx="10191715" cy="3939500"/>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s-MX" sz="1600" b="1" dirty="0">
                <a:solidFill>
                  <a:srgbClr val="7A8493"/>
                </a:solidFill>
                <a:latin typeface="Inter"/>
                <a:ea typeface="Inter"/>
                <a:cs typeface="Inter SemiBold"/>
                <a:sym typeface="Inter"/>
              </a:rPr>
              <a:t>Inversión Tecnológica</a:t>
            </a:r>
            <a:r>
              <a:rPr lang="es-MX" sz="1600" dirty="0">
                <a:solidFill>
                  <a:srgbClr val="7A8493"/>
                </a:solidFill>
                <a:latin typeface="Inter"/>
                <a:ea typeface="Inter"/>
                <a:cs typeface="Inter SemiBold"/>
                <a:sym typeface="Inter"/>
              </a:rPr>
              <a:t>: Promover el desarrollo de infraestructura digital y programas de alfabetización tecnológica.</a:t>
            </a:r>
          </a:p>
          <a:p>
            <a:pPr>
              <a:buClr>
                <a:schemeClr val="dk1"/>
              </a:buClr>
              <a:buSzPts val="1100"/>
            </a:pPr>
            <a:endParaRPr lang="es-MX" sz="1600" dirty="0">
              <a:solidFill>
                <a:srgbClr val="7A8493"/>
              </a:solidFill>
              <a:latin typeface="Inter"/>
              <a:ea typeface="Inter"/>
              <a:cs typeface="Inter SemiBold"/>
              <a:sym typeface="Inter"/>
            </a:endParaRPr>
          </a:p>
          <a:p>
            <a:pPr>
              <a:buClr>
                <a:schemeClr val="dk1"/>
              </a:buClr>
              <a:buSzPts val="1100"/>
            </a:pPr>
            <a:r>
              <a:rPr lang="es-MX" sz="1600" b="1" dirty="0">
                <a:solidFill>
                  <a:srgbClr val="7A8493"/>
                </a:solidFill>
                <a:latin typeface="Inter"/>
                <a:ea typeface="Inter"/>
                <a:cs typeface="Inter SemiBold"/>
                <a:sym typeface="Inter"/>
              </a:rPr>
              <a:t>Fortalecimiento de la Salud: </a:t>
            </a:r>
            <a:r>
              <a:rPr lang="es-MX" sz="1600" dirty="0">
                <a:solidFill>
                  <a:srgbClr val="7A8493"/>
                </a:solidFill>
                <a:latin typeface="Inter"/>
                <a:ea typeface="Inter"/>
                <a:cs typeface="Inter SemiBold"/>
                <a:sym typeface="Inter"/>
              </a:rPr>
              <a:t>Mejorar los sistemas de detección temprana de enfermedades y concientización sobre el consumo de alcohol.</a:t>
            </a:r>
          </a:p>
          <a:p>
            <a:pPr>
              <a:buClr>
                <a:schemeClr val="dk1"/>
              </a:buClr>
              <a:buSzPts val="1100"/>
            </a:pPr>
            <a:endParaRPr lang="es-MX" sz="1600" dirty="0">
              <a:solidFill>
                <a:srgbClr val="7A8493"/>
              </a:solidFill>
              <a:latin typeface="Inter"/>
              <a:ea typeface="Inter"/>
              <a:cs typeface="Inter SemiBold"/>
              <a:sym typeface="Inter"/>
            </a:endParaRPr>
          </a:p>
          <a:p>
            <a:pPr>
              <a:buClr>
                <a:schemeClr val="dk1"/>
              </a:buClr>
              <a:buSzPts val="1100"/>
            </a:pPr>
            <a:r>
              <a:rPr lang="es-MX" sz="1600" b="1" dirty="0">
                <a:solidFill>
                  <a:srgbClr val="7A8493"/>
                </a:solidFill>
                <a:latin typeface="Inter"/>
                <a:ea typeface="Inter"/>
                <a:cs typeface="Inter SemiBold"/>
                <a:sym typeface="Inter"/>
              </a:rPr>
              <a:t>Promoción de la Igualdad de Género: </a:t>
            </a:r>
            <a:r>
              <a:rPr lang="es-MX" sz="1600" dirty="0">
                <a:solidFill>
                  <a:srgbClr val="7A8493"/>
                </a:solidFill>
                <a:latin typeface="Inter"/>
                <a:ea typeface="Inter"/>
                <a:cs typeface="Inter SemiBold"/>
                <a:sym typeface="Inter"/>
              </a:rPr>
              <a:t>Implementar políticas que fomenten la participación activa de las mujeres en la fuerza laboral y aseguren igualdad salarial.</a:t>
            </a:r>
          </a:p>
          <a:p>
            <a:pPr>
              <a:buClr>
                <a:schemeClr val="dk1"/>
              </a:buClr>
              <a:buSzPts val="1100"/>
            </a:pPr>
            <a:endParaRPr lang="es-MX" sz="1600" dirty="0">
              <a:solidFill>
                <a:srgbClr val="7A8493"/>
              </a:solidFill>
              <a:latin typeface="Inter"/>
              <a:ea typeface="Inter"/>
              <a:cs typeface="Inter SemiBold"/>
              <a:sym typeface="Inter"/>
            </a:endParaRPr>
          </a:p>
          <a:p>
            <a:pPr>
              <a:buClr>
                <a:schemeClr val="dk1"/>
              </a:buClr>
              <a:buSzPts val="1100"/>
            </a:pPr>
            <a:r>
              <a:rPr lang="es-MX" sz="1600" b="1" dirty="0">
                <a:solidFill>
                  <a:srgbClr val="7A8493"/>
                </a:solidFill>
                <a:latin typeface="Inter"/>
                <a:ea typeface="Inter"/>
                <a:cs typeface="Inter SemiBold"/>
                <a:sym typeface="Inter"/>
              </a:rPr>
              <a:t>Conclusión:</a:t>
            </a:r>
          </a:p>
          <a:p>
            <a:pPr>
              <a:buClr>
                <a:schemeClr val="dk1"/>
              </a:buClr>
              <a:buSzPts val="1100"/>
            </a:pPr>
            <a:r>
              <a:rPr lang="es-MX" sz="1600" dirty="0">
                <a:solidFill>
                  <a:srgbClr val="7A8493"/>
                </a:solidFill>
                <a:latin typeface="Inter"/>
                <a:ea typeface="Inter"/>
                <a:cs typeface="Inter SemiBold"/>
                <a:sym typeface="Inter"/>
              </a:rPr>
              <a:t>La relación entre el PIB y estos indicadores sugiere que el fortalecimiento en áreas de tecnología, salud y equidad de género puede ser indicativo de la estabilidad y sostenibilidad del desarrollo de un país. Estas mejoras pueden señalar al Banco Mundial que un país no solo está en una trayectoria positiva de desarrollo, sino que también tiene la capacidad de manejar responsabilidades financieras internacionales.</a:t>
            </a:r>
          </a:p>
          <a:p>
            <a:pPr>
              <a:buClr>
                <a:schemeClr val="dk1"/>
              </a:buClr>
              <a:buSzPts val="1100"/>
            </a:pPr>
            <a:endParaRPr lang="es-MX" sz="1600" dirty="0">
              <a:solidFill>
                <a:srgbClr val="7A8493"/>
              </a:solidFill>
              <a:latin typeface="Inter"/>
              <a:ea typeface="Inter"/>
              <a:cs typeface="Inter SemiBold"/>
              <a:sym typeface="Inter"/>
            </a:endParaRPr>
          </a:p>
        </p:txBody>
      </p:sp>
    </p:spTree>
    <p:extLst>
      <p:ext uri="{BB962C8B-B14F-4D97-AF65-F5344CB8AC3E}">
        <p14:creationId xmlns:p14="http://schemas.microsoft.com/office/powerpoint/2010/main" val="334482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descr="Gráfico, Gráfico de dispersión&#10;&#10;Descripción generada automáticamente">
            <a:extLst>
              <a:ext uri="{FF2B5EF4-FFF2-40B4-BE49-F238E27FC236}">
                <a16:creationId xmlns:a16="http://schemas.microsoft.com/office/drawing/2014/main" id="{61399F56-036B-41AD-8507-DD4DF8EA3B4B}"/>
              </a:ext>
            </a:extLst>
          </p:cNvPr>
          <p:cNvPicPr>
            <a:picLocks noChangeAspect="1"/>
          </p:cNvPicPr>
          <p:nvPr/>
        </p:nvPicPr>
        <p:blipFill>
          <a:blip r:embed="rId2"/>
          <a:stretch>
            <a:fillRect/>
          </a:stretch>
        </p:blipFill>
        <p:spPr>
          <a:xfrm>
            <a:off x="4632478" y="2396014"/>
            <a:ext cx="2880360" cy="1757019"/>
          </a:xfrm>
          <a:prstGeom prst="rect">
            <a:avLst/>
          </a:prstGeom>
        </p:spPr>
      </p:pic>
      <p:sp>
        <p:nvSpPr>
          <p:cNvPr id="22" name="Rectangle 21">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n 16">
            <a:extLst>
              <a:ext uri="{FF2B5EF4-FFF2-40B4-BE49-F238E27FC236}">
                <a16:creationId xmlns:a16="http://schemas.microsoft.com/office/drawing/2014/main" id="{326E33A3-4C67-4651-855B-8B66795ED408}"/>
              </a:ext>
            </a:extLst>
          </p:cNvPr>
          <p:cNvPicPr>
            <a:picLocks noChangeAspect="1"/>
          </p:cNvPicPr>
          <p:nvPr/>
        </p:nvPicPr>
        <p:blipFill>
          <a:blip r:embed="rId3"/>
          <a:stretch>
            <a:fillRect/>
          </a:stretch>
        </p:blipFill>
        <p:spPr>
          <a:xfrm>
            <a:off x="1090735" y="2575732"/>
            <a:ext cx="2880360" cy="1489558"/>
          </a:xfrm>
          <a:prstGeom prst="rect">
            <a:avLst/>
          </a:prstGeom>
        </p:spPr>
      </p:pic>
      <p:pic>
        <p:nvPicPr>
          <p:cNvPr id="19" name="Imagen 18" descr="Gráfico, Gráfico de dispersión&#10;&#10;Descripción generada automáticamente">
            <a:extLst>
              <a:ext uri="{FF2B5EF4-FFF2-40B4-BE49-F238E27FC236}">
                <a16:creationId xmlns:a16="http://schemas.microsoft.com/office/drawing/2014/main" id="{3A290A3D-5D30-491C-A14C-8958B8EBB52A}"/>
              </a:ext>
            </a:extLst>
          </p:cNvPr>
          <p:cNvPicPr>
            <a:picLocks noChangeAspect="1"/>
          </p:cNvPicPr>
          <p:nvPr/>
        </p:nvPicPr>
        <p:blipFill>
          <a:blip r:embed="rId4"/>
          <a:stretch>
            <a:fillRect/>
          </a:stretch>
        </p:blipFill>
        <p:spPr>
          <a:xfrm>
            <a:off x="8374396" y="2452728"/>
            <a:ext cx="2879083" cy="1777833"/>
          </a:xfrm>
          <a:prstGeom prst="rect">
            <a:avLst/>
          </a:prstGeom>
        </p:spPr>
      </p:pic>
    </p:spTree>
    <p:extLst>
      <p:ext uri="{BB962C8B-B14F-4D97-AF65-F5344CB8AC3E}">
        <p14:creationId xmlns:p14="http://schemas.microsoft.com/office/powerpoint/2010/main" val="412891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29"/>
          <p:cNvSpPr txBox="1"/>
          <p:nvPr/>
        </p:nvSpPr>
        <p:spPr>
          <a:xfrm>
            <a:off x="401073" y="520633"/>
            <a:ext cx="11533628"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¿Cuál es el problema?  </a:t>
            </a:r>
            <a:r>
              <a:rPr lang="es" sz="3200" b="1" dirty="0">
                <a:solidFill>
                  <a:srgbClr val="CFD4DC"/>
                </a:solidFill>
                <a:latin typeface="Inter"/>
                <a:ea typeface="Inter"/>
                <a:cs typeface="Inter"/>
                <a:sym typeface="Inter"/>
              </a:rPr>
              <a:t>(cómo se espera usar el modelo)</a:t>
            </a:r>
            <a:endParaRPr sz="3200" b="1" dirty="0">
              <a:solidFill>
                <a:srgbClr val="CFD4DC"/>
              </a:solidFill>
              <a:latin typeface="Lato"/>
              <a:ea typeface="Lato"/>
              <a:cs typeface="Lato"/>
              <a:sym typeface="Lato"/>
            </a:endParaRPr>
          </a:p>
        </p:txBody>
      </p:sp>
      <p:sp>
        <p:nvSpPr>
          <p:cNvPr id="162" name="Google Shape;162;p29"/>
          <p:cNvSpPr txBox="1"/>
          <p:nvPr/>
        </p:nvSpPr>
        <p:spPr>
          <a:xfrm>
            <a:off x="500074" y="1242955"/>
            <a:ext cx="9218400" cy="1969730"/>
          </a:xfrm>
          <a:prstGeom prst="rect">
            <a:avLst/>
          </a:prstGeom>
          <a:noFill/>
          <a:ln>
            <a:noFill/>
          </a:ln>
        </p:spPr>
        <p:txBody>
          <a:bodyPr spcFirstLastPara="1" wrap="square" lIns="121900" tIns="121900" rIns="121900" bIns="121900" anchor="t" anchorCtr="0">
            <a:spAutoFit/>
          </a:bodyPr>
          <a:lstStyle/>
          <a:p>
            <a:r>
              <a:rPr lang="es-MX" sz="1600" dirty="0">
                <a:solidFill>
                  <a:srgbClr val="7A8493"/>
                </a:solidFill>
                <a:latin typeface="Inter"/>
                <a:ea typeface="Inter"/>
                <a:cs typeface="Inter"/>
                <a:sym typeface="Inter"/>
              </a:rPr>
              <a:t>La salida del modelo (modelo de regresión para la predicción del GDP) identifica relaciones clave entre el PIB y otros indicadores relevantes. A partir de estas relaciones, se propondrán políticas públicas específicas, que a su vez indican la capacidad de un país para administrar préstamos del Banco Mundial.</a:t>
            </a:r>
          </a:p>
          <a:p>
            <a:endParaRPr lang="es-MX" sz="1600" dirty="0">
              <a:solidFill>
                <a:srgbClr val="7A8493"/>
              </a:solidFill>
              <a:latin typeface="Inter"/>
              <a:ea typeface="Inter"/>
              <a:cs typeface="Inter"/>
              <a:sym typeface="Inter"/>
            </a:endParaRPr>
          </a:p>
          <a:p>
            <a:br>
              <a:rPr lang="es-MX" sz="1600" dirty="0">
                <a:solidFill>
                  <a:srgbClr val="7A8493"/>
                </a:solidFill>
                <a:latin typeface="Inter"/>
                <a:ea typeface="Inter"/>
                <a:cs typeface="Inter"/>
                <a:sym typeface="Inter"/>
              </a:rPr>
            </a:br>
            <a:endParaRPr lang="es-MX" sz="1600" dirty="0">
              <a:solidFill>
                <a:srgbClr val="7A8493"/>
              </a:solidFill>
              <a:latin typeface="Inter SemiBold"/>
              <a:ea typeface="Inter SemiBold"/>
              <a:cs typeface="Inter SemiBold"/>
              <a:sym typeface="Inter SemiBold"/>
            </a:endParaRPr>
          </a:p>
        </p:txBody>
      </p:sp>
      <p:sp>
        <p:nvSpPr>
          <p:cNvPr id="169" name="Google Shape;169;p29"/>
          <p:cNvSpPr txBox="1"/>
          <p:nvPr/>
        </p:nvSpPr>
        <p:spPr>
          <a:xfrm>
            <a:off x="2304731" y="1981953"/>
            <a:ext cx="4708765" cy="523180"/>
          </a:xfrm>
          <a:prstGeom prst="rect">
            <a:avLst/>
          </a:prstGeom>
          <a:noFill/>
          <a:ln>
            <a:noFill/>
          </a:ln>
        </p:spPr>
        <p:txBody>
          <a:bodyPr spcFirstLastPara="1" wrap="square" lIns="121900" tIns="121900" rIns="121900" bIns="121900" anchor="t" anchorCtr="0">
            <a:spAutoFit/>
          </a:bodyPr>
          <a:lstStyle/>
          <a:p>
            <a:r>
              <a:rPr lang="es" dirty="0">
                <a:solidFill>
                  <a:srgbClr val="F70E78"/>
                </a:solidFill>
                <a:latin typeface="Roboto Mono Medium"/>
                <a:ea typeface="Roboto Mono Medium"/>
                <a:cs typeface="Roboto Mono Medium"/>
                <a:sym typeface="Roboto Mono Medium"/>
              </a:rPr>
              <a:t>La interpretabilidad es la clave</a:t>
            </a:r>
            <a:endParaRPr sz="1200" dirty="0">
              <a:solidFill>
                <a:srgbClr val="F70E78"/>
              </a:solidFill>
              <a:latin typeface="Roboto Mono Medium"/>
              <a:ea typeface="Roboto Mono Medium"/>
              <a:cs typeface="Roboto Mono Medium"/>
              <a:sym typeface="Roboto Mono Medium"/>
            </a:endParaRPr>
          </a:p>
        </p:txBody>
      </p:sp>
      <p:pic>
        <p:nvPicPr>
          <p:cNvPr id="7" name="Imagen 6">
            <a:extLst>
              <a:ext uri="{FF2B5EF4-FFF2-40B4-BE49-F238E27FC236}">
                <a16:creationId xmlns:a16="http://schemas.microsoft.com/office/drawing/2014/main" id="{931A7136-F06A-4281-B1FC-A92CFFFEB5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9766" y="2677791"/>
            <a:ext cx="6889623" cy="3992117"/>
          </a:xfrm>
          <a:prstGeom prst="rect">
            <a:avLst/>
          </a:prstGeom>
        </p:spPr>
      </p:pic>
      <p:grpSp>
        <p:nvGrpSpPr>
          <p:cNvPr id="20" name="Google Shape;163;p29">
            <a:extLst>
              <a:ext uri="{FF2B5EF4-FFF2-40B4-BE49-F238E27FC236}">
                <a16:creationId xmlns:a16="http://schemas.microsoft.com/office/drawing/2014/main" id="{227235FC-025C-4335-938F-D9338815B7AB}"/>
              </a:ext>
            </a:extLst>
          </p:cNvPr>
          <p:cNvGrpSpPr/>
          <p:nvPr/>
        </p:nvGrpSpPr>
        <p:grpSpPr>
          <a:xfrm>
            <a:off x="7301333" y="5585998"/>
            <a:ext cx="1026139" cy="518989"/>
            <a:chOff x="2177246" y="3169925"/>
            <a:chExt cx="769604" cy="389242"/>
          </a:xfrm>
        </p:grpSpPr>
        <p:sp>
          <p:nvSpPr>
            <p:cNvPr id="21" name="Google Shape;164;p29">
              <a:extLst>
                <a:ext uri="{FF2B5EF4-FFF2-40B4-BE49-F238E27FC236}">
                  <a16:creationId xmlns:a16="http://schemas.microsoft.com/office/drawing/2014/main" id="{7020DE96-2C51-4750-A677-4D998F9B2456}"/>
                </a:ext>
              </a:extLst>
            </p:cNvPr>
            <p:cNvSpPr/>
            <p:nvPr/>
          </p:nvSpPr>
          <p:spPr>
            <a:xfrm>
              <a:off x="2177250" y="3169925"/>
              <a:ext cx="769600" cy="358125"/>
            </a:xfrm>
            <a:custGeom>
              <a:avLst/>
              <a:gdLst/>
              <a:ahLst/>
              <a:cxnLst/>
              <a:rect l="l" t="t" r="r" b="b"/>
              <a:pathLst>
                <a:path w="30784" h="14325" extrusionOk="0">
                  <a:moveTo>
                    <a:pt x="0" y="14325"/>
                  </a:moveTo>
                  <a:cubicBezTo>
                    <a:pt x="9931" y="8896"/>
                    <a:pt x="19466" y="0"/>
                    <a:pt x="30784" y="0"/>
                  </a:cubicBezTo>
                </a:path>
              </a:pathLst>
            </a:custGeom>
            <a:noFill/>
            <a:ln w="9525" cap="flat" cmpd="sng">
              <a:solidFill>
                <a:srgbClr val="F70E78"/>
              </a:solidFill>
              <a:prstDash val="solid"/>
              <a:round/>
              <a:headEnd type="none" w="med" len="med"/>
              <a:tailEnd type="none" w="med" len="med"/>
            </a:ln>
          </p:spPr>
        </p:sp>
        <p:sp>
          <p:nvSpPr>
            <p:cNvPr id="22" name="Google Shape;165;p29">
              <a:extLst>
                <a:ext uri="{FF2B5EF4-FFF2-40B4-BE49-F238E27FC236}">
                  <a16:creationId xmlns:a16="http://schemas.microsoft.com/office/drawing/2014/main" id="{479CA7A6-9F0D-48DF-B5A7-7E4B800D341E}"/>
                </a:ext>
              </a:extLst>
            </p:cNvPr>
            <p:cNvSpPr/>
            <p:nvPr/>
          </p:nvSpPr>
          <p:spPr>
            <a:xfrm>
              <a:off x="2177250" y="3436625"/>
              <a:ext cx="60950" cy="83825"/>
            </a:xfrm>
            <a:custGeom>
              <a:avLst/>
              <a:gdLst/>
              <a:ahLst/>
              <a:cxnLst/>
              <a:rect l="l" t="t" r="r" b="b"/>
              <a:pathLst>
                <a:path w="2438" h="3353" extrusionOk="0">
                  <a:moveTo>
                    <a:pt x="0" y="3353"/>
                  </a:moveTo>
                  <a:cubicBezTo>
                    <a:pt x="1105" y="2523"/>
                    <a:pt x="2001" y="1311"/>
                    <a:pt x="2438" y="0"/>
                  </a:cubicBezTo>
                </a:path>
              </a:pathLst>
            </a:custGeom>
            <a:noFill/>
            <a:ln w="9525" cap="flat" cmpd="sng">
              <a:solidFill>
                <a:srgbClr val="F70E78"/>
              </a:solidFill>
              <a:prstDash val="solid"/>
              <a:round/>
              <a:headEnd type="none" w="med" len="med"/>
              <a:tailEnd type="none" w="med" len="med"/>
            </a:ln>
          </p:spPr>
        </p:sp>
        <p:sp>
          <p:nvSpPr>
            <p:cNvPr id="23" name="Google Shape;166;p29">
              <a:extLst>
                <a:ext uri="{FF2B5EF4-FFF2-40B4-BE49-F238E27FC236}">
                  <a16:creationId xmlns:a16="http://schemas.microsoft.com/office/drawing/2014/main" id="{277A760A-742F-4292-8D15-BF0845AA2FCC}"/>
                </a:ext>
              </a:extLst>
            </p:cNvPr>
            <p:cNvSpPr/>
            <p:nvPr/>
          </p:nvSpPr>
          <p:spPr>
            <a:xfrm rot="667674">
              <a:off x="2180439" y="3501398"/>
              <a:ext cx="129525" cy="45700"/>
            </a:xfrm>
            <a:custGeom>
              <a:avLst/>
              <a:gdLst/>
              <a:ahLst/>
              <a:cxnLst/>
              <a:rect l="l" t="t" r="r" b="b"/>
              <a:pathLst>
                <a:path w="5181" h="1828" extrusionOk="0">
                  <a:moveTo>
                    <a:pt x="0" y="1828"/>
                  </a:moveTo>
                  <a:cubicBezTo>
                    <a:pt x="1524" y="812"/>
                    <a:pt x="3350" y="0"/>
                    <a:pt x="5181" y="0"/>
                  </a:cubicBezTo>
                </a:path>
              </a:pathLst>
            </a:custGeom>
            <a:noFill/>
            <a:ln w="9525" cap="flat" cmpd="sng">
              <a:solidFill>
                <a:srgbClr val="F70E78"/>
              </a:solidFill>
              <a:prstDash val="solid"/>
              <a:round/>
              <a:headEnd type="none" w="med" len="med"/>
              <a:tailEnd type="none" w="med" len="med"/>
            </a:ln>
          </p:spPr>
        </p:sp>
      </p:grpSp>
      <p:sp>
        <p:nvSpPr>
          <p:cNvPr id="24" name="Google Shape;168;p29">
            <a:extLst>
              <a:ext uri="{FF2B5EF4-FFF2-40B4-BE49-F238E27FC236}">
                <a16:creationId xmlns:a16="http://schemas.microsoft.com/office/drawing/2014/main" id="{F8D9B34D-3188-4B99-AD2E-4BEE8F45C6A1}"/>
              </a:ext>
            </a:extLst>
          </p:cNvPr>
          <p:cNvSpPr txBox="1"/>
          <p:nvPr/>
        </p:nvSpPr>
        <p:spPr>
          <a:xfrm>
            <a:off x="8341464" y="5376794"/>
            <a:ext cx="2958400" cy="430847"/>
          </a:xfrm>
          <a:prstGeom prst="rect">
            <a:avLst/>
          </a:prstGeom>
          <a:noFill/>
          <a:ln>
            <a:noFill/>
          </a:ln>
        </p:spPr>
        <p:txBody>
          <a:bodyPr spcFirstLastPara="1" wrap="square" lIns="121900" tIns="121900" rIns="121900" bIns="121900" anchor="t" anchorCtr="0">
            <a:spAutoFit/>
          </a:bodyPr>
          <a:lstStyle/>
          <a:p>
            <a:r>
              <a:rPr lang="es" sz="1200" dirty="0">
                <a:solidFill>
                  <a:srgbClr val="F70E78"/>
                </a:solidFill>
                <a:latin typeface="Roboto Mono Medium"/>
                <a:ea typeface="Roboto Mono Medium"/>
                <a:cs typeface="Roboto Mono Medium"/>
                <a:sym typeface="Roboto Mono Medium"/>
              </a:rPr>
              <a:t>Quitando Outlier</a:t>
            </a:r>
            <a:endParaRPr sz="1200" dirty="0">
              <a:solidFill>
                <a:srgbClr val="F70E78"/>
              </a:solidFill>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7" name="Google Shape;177;p30"/>
          <p:cNvSpPr txBox="1"/>
          <p:nvPr/>
        </p:nvSpPr>
        <p:spPr>
          <a:xfrm>
            <a:off x="543578" y="4973386"/>
            <a:ext cx="8291664"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Selección medida de rendimiento</a:t>
            </a:r>
            <a:endParaRPr sz="3200" b="1" dirty="0">
              <a:solidFill>
                <a:srgbClr val="CFD4DC"/>
              </a:solidFill>
              <a:latin typeface="Lato"/>
              <a:ea typeface="Lato"/>
              <a:cs typeface="Lato"/>
              <a:sym typeface="Lato"/>
            </a:endParaRPr>
          </a:p>
        </p:txBody>
      </p:sp>
      <p:sp>
        <p:nvSpPr>
          <p:cNvPr id="178" name="Google Shape;178;p30"/>
          <p:cNvSpPr txBox="1"/>
          <p:nvPr/>
        </p:nvSpPr>
        <p:spPr>
          <a:xfrm>
            <a:off x="246693" y="5569295"/>
            <a:ext cx="9437600" cy="984845"/>
          </a:xfrm>
          <a:prstGeom prst="rect">
            <a:avLst/>
          </a:prstGeom>
          <a:noFill/>
          <a:ln>
            <a:noFill/>
          </a:ln>
        </p:spPr>
        <p:txBody>
          <a:bodyPr spcFirstLastPara="1" wrap="square" lIns="121900" tIns="121900" rIns="121900" bIns="121900" anchor="t" anchorCtr="0">
            <a:spAutoFit/>
          </a:bodyPr>
          <a:lstStyle/>
          <a:p>
            <a:pPr marL="203195">
              <a:buClr>
                <a:srgbClr val="7A8493"/>
              </a:buClr>
              <a:buSzPts val="1200"/>
            </a:pPr>
            <a:r>
              <a:rPr lang="es-MX" sz="1600" dirty="0">
                <a:solidFill>
                  <a:srgbClr val="7A8493"/>
                </a:solidFill>
                <a:latin typeface="Inter"/>
                <a:ea typeface="Inter"/>
                <a:cs typeface="Inter"/>
                <a:sym typeface="Inter"/>
              </a:rPr>
              <a:t>Una medida de rendimiento típica para los problemas de regresión es la raíz del error cuadrático medio (RMSE por sus siglas en inglés), que da una idea de qué nivel de error suele tener el sistema en sus predicciones, con un peso más elevado para errores grandes</a:t>
            </a:r>
            <a:endParaRPr sz="1600" dirty="0">
              <a:solidFill>
                <a:srgbClr val="7A8493"/>
              </a:solidFill>
              <a:latin typeface="Inter"/>
              <a:ea typeface="Inter"/>
              <a:cs typeface="Inter"/>
              <a:sym typeface="Inter"/>
            </a:endParaRPr>
          </a:p>
        </p:txBody>
      </p:sp>
      <p:sp>
        <p:nvSpPr>
          <p:cNvPr id="10" name="Google Shape;177;p30">
            <a:extLst>
              <a:ext uri="{FF2B5EF4-FFF2-40B4-BE49-F238E27FC236}">
                <a16:creationId xmlns:a16="http://schemas.microsoft.com/office/drawing/2014/main" id="{A8EEDCC5-75F8-4A2E-810D-840EDB124C0C}"/>
              </a:ext>
            </a:extLst>
          </p:cNvPr>
          <p:cNvSpPr txBox="1"/>
          <p:nvPr/>
        </p:nvSpPr>
        <p:spPr>
          <a:xfrm>
            <a:off x="410970" y="411282"/>
            <a:ext cx="8291664"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¿De dónde partimos?</a:t>
            </a:r>
            <a:endParaRPr sz="3200" b="1" dirty="0">
              <a:solidFill>
                <a:srgbClr val="CFD4DC"/>
              </a:solidFill>
              <a:latin typeface="Lato"/>
              <a:ea typeface="Lato"/>
              <a:cs typeface="Lato"/>
              <a:sym typeface="Lato"/>
            </a:endParaRPr>
          </a:p>
        </p:txBody>
      </p:sp>
      <p:sp>
        <p:nvSpPr>
          <p:cNvPr id="11" name="Google Shape;178;p30">
            <a:extLst>
              <a:ext uri="{FF2B5EF4-FFF2-40B4-BE49-F238E27FC236}">
                <a16:creationId xmlns:a16="http://schemas.microsoft.com/office/drawing/2014/main" id="{1C51E2C5-20D8-49FB-B089-90DB15BB34B6}"/>
              </a:ext>
            </a:extLst>
          </p:cNvPr>
          <p:cNvSpPr txBox="1"/>
          <p:nvPr/>
        </p:nvSpPr>
        <p:spPr>
          <a:xfrm>
            <a:off x="268465" y="1030942"/>
            <a:ext cx="9437600" cy="1723508"/>
          </a:xfrm>
          <a:prstGeom prst="rect">
            <a:avLst/>
          </a:prstGeom>
          <a:noFill/>
          <a:ln>
            <a:noFill/>
          </a:ln>
        </p:spPr>
        <p:txBody>
          <a:bodyPr spcFirstLastPara="1" wrap="square" lIns="121900" tIns="121900" rIns="121900" bIns="121900" anchor="t" anchorCtr="0">
            <a:spAutoFit/>
          </a:bodyPr>
          <a:lstStyle/>
          <a:p>
            <a:pPr marL="203195">
              <a:buClr>
                <a:srgbClr val="7A8493"/>
              </a:buClr>
              <a:buSzPts val="1200"/>
            </a:pPr>
            <a:r>
              <a:rPr lang="es-MX" sz="1600" dirty="0">
                <a:solidFill>
                  <a:srgbClr val="7A8493"/>
                </a:solidFill>
                <a:latin typeface="Inter"/>
                <a:ea typeface="Inter"/>
                <a:cs typeface="Inter"/>
                <a:sym typeface="Inter"/>
              </a:rPr>
              <a:t>Después de realizar la limpieza de datos el conjunto de datos final contaba con 163 observaciones y 16 columnas. Los atributos contaban con diferentes escalas La mayoría de los países tienen un PIB per cápita bajo, con pocos países en el extremo superior. Más adelante se agrega la variable continente y se ve su relación con el GDP de cada país.</a:t>
            </a:r>
          </a:p>
          <a:p>
            <a:pPr marL="203195">
              <a:buClr>
                <a:srgbClr val="7A8493"/>
              </a:buClr>
              <a:buSzPts val="1200"/>
            </a:pPr>
            <a:r>
              <a:rPr lang="es-MX" sz="1600" dirty="0">
                <a:solidFill>
                  <a:srgbClr val="7A8493"/>
                </a:solidFill>
                <a:latin typeface="Inter"/>
                <a:ea typeface="Inter"/>
                <a:cs typeface="Inter"/>
                <a:sym typeface="Inter"/>
              </a:rPr>
              <a:t>Además, se  creó una matriz de correlaciones para entender la relación de las distintas variables con la variable objetivo</a:t>
            </a:r>
          </a:p>
        </p:txBody>
      </p:sp>
      <p:pic>
        <p:nvPicPr>
          <p:cNvPr id="5" name="Imagen 4">
            <a:extLst>
              <a:ext uri="{FF2B5EF4-FFF2-40B4-BE49-F238E27FC236}">
                <a16:creationId xmlns:a16="http://schemas.microsoft.com/office/drawing/2014/main" id="{841712D6-B221-40F9-8362-C5800A055CC0}"/>
              </a:ext>
            </a:extLst>
          </p:cNvPr>
          <p:cNvPicPr>
            <a:picLocks noChangeAspect="1"/>
          </p:cNvPicPr>
          <p:nvPr/>
        </p:nvPicPr>
        <p:blipFill>
          <a:blip r:embed="rId3"/>
          <a:stretch>
            <a:fillRect/>
          </a:stretch>
        </p:blipFill>
        <p:spPr>
          <a:xfrm>
            <a:off x="1702932" y="2642322"/>
            <a:ext cx="6696075" cy="2238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9879EB4-69D2-43D2-8EE8-7FBEAD1F1202}"/>
              </a:ext>
            </a:extLst>
          </p:cNvPr>
          <p:cNvPicPr>
            <a:picLocks noChangeAspect="1"/>
          </p:cNvPicPr>
          <p:nvPr/>
        </p:nvPicPr>
        <p:blipFill>
          <a:blip r:embed="rId2"/>
          <a:stretch>
            <a:fillRect/>
          </a:stretch>
        </p:blipFill>
        <p:spPr>
          <a:xfrm>
            <a:off x="5925871" y="1858601"/>
            <a:ext cx="5410200" cy="4191000"/>
          </a:xfrm>
          <a:prstGeom prst="rect">
            <a:avLst/>
          </a:prstGeom>
        </p:spPr>
      </p:pic>
      <p:sp>
        <p:nvSpPr>
          <p:cNvPr id="20" name="Google Shape;175;p30">
            <a:extLst>
              <a:ext uri="{FF2B5EF4-FFF2-40B4-BE49-F238E27FC236}">
                <a16:creationId xmlns:a16="http://schemas.microsoft.com/office/drawing/2014/main" id="{88CDDFC5-3A56-4DD6-95BB-FC85745DAA31}"/>
              </a:ext>
            </a:extLst>
          </p:cNvPr>
          <p:cNvSpPr txBox="1"/>
          <p:nvPr/>
        </p:nvSpPr>
        <p:spPr>
          <a:xfrm>
            <a:off x="436700" y="520633"/>
            <a:ext cx="6364000" cy="624000"/>
          </a:xfrm>
          <a:prstGeom prst="rect">
            <a:avLst/>
          </a:prstGeom>
          <a:noFill/>
          <a:ln>
            <a:noFill/>
          </a:ln>
        </p:spPr>
        <p:txBody>
          <a:bodyPr spcFirstLastPara="1" wrap="square" lIns="121900" tIns="60933" rIns="121900" bIns="60933" anchor="t" anchorCtr="0">
            <a:noAutofit/>
          </a:bodyPr>
          <a:lstStyle/>
          <a:p>
            <a:r>
              <a:rPr lang="es-CO" sz="3200" b="1" dirty="0">
                <a:solidFill>
                  <a:srgbClr val="064BFB"/>
                </a:solidFill>
                <a:latin typeface="Inter"/>
                <a:ea typeface="Inter"/>
                <a:cs typeface="Inter"/>
                <a:sym typeface="Inter"/>
              </a:rPr>
              <a:t>Selección de variables</a:t>
            </a:r>
            <a:endParaRPr lang="es-CO" sz="3200" b="1" dirty="0">
              <a:solidFill>
                <a:srgbClr val="CFD4DC"/>
              </a:solidFill>
              <a:latin typeface="Lato"/>
              <a:ea typeface="Lato"/>
              <a:cs typeface="Lato"/>
              <a:sym typeface="Lato"/>
            </a:endParaRPr>
          </a:p>
        </p:txBody>
      </p:sp>
      <p:sp>
        <p:nvSpPr>
          <p:cNvPr id="21" name="Google Shape;176;p30">
            <a:extLst>
              <a:ext uri="{FF2B5EF4-FFF2-40B4-BE49-F238E27FC236}">
                <a16:creationId xmlns:a16="http://schemas.microsoft.com/office/drawing/2014/main" id="{AA1228BD-BDE5-4341-8C94-A79B03B929DA}"/>
              </a:ext>
            </a:extLst>
          </p:cNvPr>
          <p:cNvSpPr txBox="1"/>
          <p:nvPr/>
        </p:nvSpPr>
        <p:spPr>
          <a:xfrm>
            <a:off x="427647" y="1215793"/>
            <a:ext cx="9218400" cy="984845"/>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s" sz="1600" dirty="0">
                <a:solidFill>
                  <a:srgbClr val="7A8493"/>
                </a:solidFill>
                <a:latin typeface="Inter"/>
                <a:ea typeface="Inter SemiBold"/>
                <a:cs typeface="Inter SemiBold"/>
                <a:sym typeface="Inter"/>
              </a:rPr>
              <a:t>Calculamos el coeficiente de correlación r de Pearson, para entender cómo se relacionan las diferentes variables con  ‘incomepeperson’</a:t>
            </a:r>
          </a:p>
          <a:p>
            <a:pPr>
              <a:buClr>
                <a:schemeClr val="dk1"/>
              </a:buClr>
              <a:buSzPts val="1100"/>
            </a:pPr>
            <a:endParaRPr sz="1600" dirty="0">
              <a:solidFill>
                <a:srgbClr val="7A8493"/>
              </a:solidFill>
              <a:latin typeface="Inter SemiBold"/>
              <a:ea typeface="Inter SemiBold"/>
              <a:cs typeface="Inter SemiBold"/>
              <a:sym typeface="Inter SemiBold"/>
            </a:endParaRPr>
          </a:p>
        </p:txBody>
      </p:sp>
      <p:sp>
        <p:nvSpPr>
          <p:cNvPr id="22" name="Google Shape;176;p30">
            <a:extLst>
              <a:ext uri="{FF2B5EF4-FFF2-40B4-BE49-F238E27FC236}">
                <a16:creationId xmlns:a16="http://schemas.microsoft.com/office/drawing/2014/main" id="{2D580684-F385-461B-AC48-E6A4AF18FD92}"/>
              </a:ext>
            </a:extLst>
          </p:cNvPr>
          <p:cNvSpPr txBox="1"/>
          <p:nvPr/>
        </p:nvSpPr>
        <p:spPr>
          <a:xfrm>
            <a:off x="607209" y="3857896"/>
            <a:ext cx="4752443" cy="135417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s-MX" dirty="0">
                <a:solidFill>
                  <a:srgbClr val="F70E78"/>
                </a:solidFill>
                <a:latin typeface="Roboto Mono Medium"/>
                <a:sym typeface="Inter"/>
              </a:rPr>
              <a:t>Debido a que la correlación de Pearson solo mide relaciones lineales pueden perderse relaciones no lineales al usar este como el único criterio. </a:t>
            </a:r>
            <a:endParaRPr dirty="0">
              <a:solidFill>
                <a:srgbClr val="F70E78"/>
              </a:solidFill>
              <a:latin typeface="Roboto Mono Medium"/>
              <a:sym typeface="Inter SemiBold"/>
            </a:endParaRPr>
          </a:p>
        </p:txBody>
      </p:sp>
      <p:sp>
        <p:nvSpPr>
          <p:cNvPr id="23" name="Google Shape;176;p30">
            <a:extLst>
              <a:ext uri="{FF2B5EF4-FFF2-40B4-BE49-F238E27FC236}">
                <a16:creationId xmlns:a16="http://schemas.microsoft.com/office/drawing/2014/main" id="{482FC82B-3DB0-45C1-BED2-B12124F60327}"/>
              </a:ext>
            </a:extLst>
          </p:cNvPr>
          <p:cNvSpPr txBox="1"/>
          <p:nvPr/>
        </p:nvSpPr>
        <p:spPr>
          <a:xfrm>
            <a:off x="453299" y="2391235"/>
            <a:ext cx="5666844" cy="123106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s" sz="1600" dirty="0">
                <a:solidFill>
                  <a:srgbClr val="7A8493"/>
                </a:solidFill>
                <a:latin typeface="Inter"/>
                <a:ea typeface="Inter SemiBold"/>
                <a:cs typeface="Inter SemiBold"/>
                <a:sym typeface="Inter"/>
              </a:rPr>
              <a:t>También usamos este coeficiente para evitar las variables que entre ellas tienen un coeficiente de correlación muy alto para evitar problemas de multicolinealidad.</a:t>
            </a:r>
          </a:p>
          <a:p>
            <a:pPr>
              <a:buClr>
                <a:schemeClr val="dk1"/>
              </a:buClr>
              <a:buSzPts val="1100"/>
            </a:pPr>
            <a:endParaRPr sz="1600" dirty="0">
              <a:solidFill>
                <a:srgbClr val="7A8493"/>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19447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32"/>
          <p:cNvSpPr txBox="1"/>
          <p:nvPr/>
        </p:nvSpPr>
        <p:spPr>
          <a:xfrm>
            <a:off x="228470" y="185655"/>
            <a:ext cx="6364000"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Lato"/>
                <a:cs typeface="Lato"/>
                <a:sym typeface="Inter"/>
              </a:rPr>
              <a:t>Por ejemplo</a:t>
            </a:r>
            <a:endParaRPr sz="3200" b="1" dirty="0">
              <a:solidFill>
                <a:srgbClr val="CFD4DC"/>
              </a:solidFill>
              <a:latin typeface="Lato"/>
              <a:ea typeface="Lato"/>
              <a:cs typeface="Lato"/>
              <a:sym typeface="Lato"/>
            </a:endParaRPr>
          </a:p>
        </p:txBody>
      </p:sp>
      <p:sp>
        <p:nvSpPr>
          <p:cNvPr id="218" name="Google Shape;218;p32"/>
          <p:cNvSpPr txBox="1"/>
          <p:nvPr/>
        </p:nvSpPr>
        <p:spPr>
          <a:xfrm>
            <a:off x="2973600" y="138432"/>
            <a:ext cx="9218400" cy="738623"/>
          </a:xfrm>
          <a:prstGeom prst="rect">
            <a:avLst/>
          </a:prstGeom>
          <a:noFill/>
          <a:ln>
            <a:noFill/>
          </a:ln>
        </p:spPr>
        <p:txBody>
          <a:bodyPr spcFirstLastPara="1" wrap="square" lIns="121900" tIns="121900" rIns="121900" bIns="121900" anchor="t" anchorCtr="0">
            <a:spAutoFit/>
          </a:bodyPr>
          <a:lstStyle/>
          <a:p>
            <a:r>
              <a:rPr lang="es-MX" sz="1600" dirty="0">
                <a:solidFill>
                  <a:srgbClr val="7A8493"/>
                </a:solidFill>
                <a:latin typeface="Inter"/>
                <a:ea typeface="Inter"/>
                <a:cs typeface="Inter"/>
                <a:sym typeface="Inter"/>
              </a:rPr>
              <a:t>Algunas de las variables cuentan con una relación exponencial con</a:t>
            </a:r>
            <a:r>
              <a:rPr lang="es" sz="1600" dirty="0">
                <a:solidFill>
                  <a:srgbClr val="7A8493"/>
                </a:solidFill>
                <a:latin typeface="Inter"/>
                <a:ea typeface="Inter SemiBold"/>
                <a:cs typeface="Inter SemiBold"/>
                <a:sym typeface="Inter"/>
              </a:rPr>
              <a:t> incomepeperson. Si aplicamos una escala logaritmica se nota con mayor precisión.</a:t>
            </a:r>
            <a:r>
              <a:rPr lang="es-MX" sz="1600" dirty="0">
                <a:solidFill>
                  <a:srgbClr val="7A8493"/>
                </a:solidFill>
                <a:latin typeface="Inter"/>
                <a:ea typeface="Inter"/>
                <a:cs typeface="Inter"/>
                <a:sym typeface="Inter"/>
              </a:rPr>
              <a:t> </a:t>
            </a:r>
            <a:endParaRPr sz="1600" dirty="0">
              <a:solidFill>
                <a:srgbClr val="7A8493"/>
              </a:solidFill>
              <a:latin typeface="Inter"/>
              <a:ea typeface="Inter"/>
              <a:cs typeface="Inter"/>
              <a:sym typeface="Inter"/>
            </a:endParaRPr>
          </a:p>
        </p:txBody>
      </p:sp>
      <p:pic>
        <p:nvPicPr>
          <p:cNvPr id="3" name="Imagen 2">
            <a:extLst>
              <a:ext uri="{FF2B5EF4-FFF2-40B4-BE49-F238E27FC236}">
                <a16:creationId xmlns:a16="http://schemas.microsoft.com/office/drawing/2014/main" id="{F35F98F9-42A5-4C8C-AB3E-64E841EF070C}"/>
              </a:ext>
            </a:extLst>
          </p:cNvPr>
          <p:cNvPicPr>
            <a:picLocks noChangeAspect="1"/>
          </p:cNvPicPr>
          <p:nvPr/>
        </p:nvPicPr>
        <p:blipFill>
          <a:blip r:embed="rId3"/>
          <a:stretch>
            <a:fillRect/>
          </a:stretch>
        </p:blipFill>
        <p:spPr>
          <a:xfrm>
            <a:off x="1958960" y="860079"/>
            <a:ext cx="8143395" cy="5853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32"/>
          <p:cNvSpPr txBox="1"/>
          <p:nvPr/>
        </p:nvSpPr>
        <p:spPr>
          <a:xfrm>
            <a:off x="228470" y="185655"/>
            <a:ext cx="6364000" cy="624000"/>
          </a:xfrm>
          <a:prstGeom prst="rect">
            <a:avLst/>
          </a:prstGeom>
          <a:noFill/>
          <a:ln>
            <a:noFill/>
          </a:ln>
        </p:spPr>
        <p:txBody>
          <a:bodyPr spcFirstLastPara="1" wrap="square" lIns="121900" tIns="60933" rIns="121900" bIns="60933" anchor="t" anchorCtr="0">
            <a:noAutofit/>
          </a:bodyPr>
          <a:lstStyle/>
          <a:p>
            <a:r>
              <a:rPr lang="es-CO" sz="3200" b="1">
                <a:solidFill>
                  <a:srgbClr val="064BFB"/>
                </a:solidFill>
                <a:latin typeface="Inter"/>
                <a:ea typeface="Inter"/>
                <a:cs typeface="Inter"/>
                <a:sym typeface="Inter"/>
              </a:rPr>
              <a:t>Log scale</a:t>
            </a:r>
            <a:endParaRPr lang="es-CO" sz="3200" b="1" dirty="0">
              <a:solidFill>
                <a:srgbClr val="CFD4DC"/>
              </a:solidFill>
              <a:latin typeface="Lato"/>
              <a:ea typeface="Lato"/>
              <a:cs typeface="Lato"/>
              <a:sym typeface="Lato"/>
            </a:endParaRPr>
          </a:p>
        </p:txBody>
      </p:sp>
      <p:sp>
        <p:nvSpPr>
          <p:cNvPr id="218" name="Google Shape;218;p32"/>
          <p:cNvSpPr txBox="1"/>
          <p:nvPr/>
        </p:nvSpPr>
        <p:spPr>
          <a:xfrm>
            <a:off x="2973600" y="138432"/>
            <a:ext cx="9218400" cy="738623"/>
          </a:xfrm>
          <a:prstGeom prst="rect">
            <a:avLst/>
          </a:prstGeom>
          <a:noFill/>
          <a:ln>
            <a:noFill/>
          </a:ln>
        </p:spPr>
        <p:txBody>
          <a:bodyPr spcFirstLastPara="1" wrap="square" lIns="121900" tIns="121900" rIns="121900" bIns="121900" anchor="t" anchorCtr="0">
            <a:spAutoFit/>
          </a:bodyPr>
          <a:lstStyle/>
          <a:p>
            <a:r>
              <a:rPr lang="es-MX" sz="1600" dirty="0">
                <a:solidFill>
                  <a:srgbClr val="7A8493"/>
                </a:solidFill>
                <a:latin typeface="Inter"/>
                <a:ea typeface="Inter"/>
                <a:cs typeface="Inter"/>
                <a:sym typeface="Inter"/>
              </a:rPr>
              <a:t>Algunas de las variables cuentan con una relación exponencial con</a:t>
            </a:r>
            <a:r>
              <a:rPr lang="es-MX" sz="1600" dirty="0">
                <a:solidFill>
                  <a:srgbClr val="7A8493"/>
                </a:solidFill>
                <a:latin typeface="Inter"/>
                <a:ea typeface="Inter SemiBold"/>
                <a:cs typeface="Inter SemiBold"/>
                <a:sym typeface="Inter"/>
              </a:rPr>
              <a:t> </a:t>
            </a:r>
            <a:r>
              <a:rPr lang="es-MX" sz="1600" dirty="0" err="1">
                <a:solidFill>
                  <a:srgbClr val="7A8493"/>
                </a:solidFill>
                <a:latin typeface="Inter"/>
                <a:ea typeface="Inter SemiBold"/>
                <a:cs typeface="Inter SemiBold"/>
                <a:sym typeface="Inter"/>
              </a:rPr>
              <a:t>incomepeperson</a:t>
            </a:r>
            <a:r>
              <a:rPr lang="es-MX" sz="1600" dirty="0">
                <a:solidFill>
                  <a:srgbClr val="7A8493"/>
                </a:solidFill>
                <a:latin typeface="Inter"/>
                <a:ea typeface="Inter SemiBold"/>
                <a:cs typeface="Inter SemiBold"/>
                <a:sym typeface="Inter"/>
              </a:rPr>
              <a:t>. Si aplicamos una escala </a:t>
            </a:r>
            <a:r>
              <a:rPr lang="es-MX" sz="1600" dirty="0" err="1">
                <a:solidFill>
                  <a:srgbClr val="7A8493"/>
                </a:solidFill>
                <a:latin typeface="Inter"/>
                <a:ea typeface="Inter SemiBold"/>
                <a:cs typeface="Inter SemiBold"/>
                <a:sym typeface="Inter"/>
              </a:rPr>
              <a:t>logaritmica</a:t>
            </a:r>
            <a:r>
              <a:rPr lang="es-MX" sz="1600" dirty="0">
                <a:solidFill>
                  <a:srgbClr val="7A8493"/>
                </a:solidFill>
                <a:latin typeface="Inter"/>
                <a:ea typeface="Inter SemiBold"/>
                <a:cs typeface="Inter SemiBold"/>
                <a:sym typeface="Inter"/>
              </a:rPr>
              <a:t> se nota con mayor precisión.</a:t>
            </a:r>
            <a:r>
              <a:rPr lang="es-MX" sz="1600" dirty="0">
                <a:solidFill>
                  <a:srgbClr val="7A8493"/>
                </a:solidFill>
                <a:latin typeface="Inter"/>
                <a:ea typeface="Inter"/>
                <a:cs typeface="Inter"/>
                <a:sym typeface="Inter"/>
              </a:rPr>
              <a:t> </a:t>
            </a:r>
          </a:p>
        </p:txBody>
      </p:sp>
      <p:pic>
        <p:nvPicPr>
          <p:cNvPr id="3" name="Imagen 2">
            <a:extLst>
              <a:ext uri="{FF2B5EF4-FFF2-40B4-BE49-F238E27FC236}">
                <a16:creationId xmlns:a16="http://schemas.microsoft.com/office/drawing/2014/main" id="{3E4B5BAA-3381-45EA-B378-7CE45ECBF594}"/>
              </a:ext>
            </a:extLst>
          </p:cNvPr>
          <p:cNvPicPr>
            <a:picLocks noChangeAspect="1"/>
          </p:cNvPicPr>
          <p:nvPr/>
        </p:nvPicPr>
        <p:blipFill>
          <a:blip r:embed="rId3"/>
          <a:stretch>
            <a:fillRect/>
          </a:stretch>
        </p:blipFill>
        <p:spPr>
          <a:xfrm>
            <a:off x="2037738" y="813707"/>
            <a:ext cx="8293796" cy="5961166"/>
          </a:xfrm>
          <a:prstGeom prst="rect">
            <a:avLst/>
          </a:prstGeom>
        </p:spPr>
      </p:pic>
      <p:grpSp>
        <p:nvGrpSpPr>
          <p:cNvPr id="9" name="Google Shape;163;p29">
            <a:extLst>
              <a:ext uri="{FF2B5EF4-FFF2-40B4-BE49-F238E27FC236}">
                <a16:creationId xmlns:a16="http://schemas.microsoft.com/office/drawing/2014/main" id="{3A82517B-DF76-4C22-9F02-83ABCE8739C9}"/>
              </a:ext>
            </a:extLst>
          </p:cNvPr>
          <p:cNvGrpSpPr/>
          <p:nvPr/>
        </p:nvGrpSpPr>
        <p:grpSpPr>
          <a:xfrm>
            <a:off x="6446309" y="4505343"/>
            <a:ext cx="1026139" cy="518989"/>
            <a:chOff x="2177246" y="3169925"/>
            <a:chExt cx="769604" cy="389242"/>
          </a:xfrm>
        </p:grpSpPr>
        <p:sp>
          <p:nvSpPr>
            <p:cNvPr id="10" name="Google Shape;164;p29">
              <a:extLst>
                <a:ext uri="{FF2B5EF4-FFF2-40B4-BE49-F238E27FC236}">
                  <a16:creationId xmlns:a16="http://schemas.microsoft.com/office/drawing/2014/main" id="{9014C500-BC74-46D5-B218-09666661B351}"/>
                </a:ext>
              </a:extLst>
            </p:cNvPr>
            <p:cNvSpPr/>
            <p:nvPr/>
          </p:nvSpPr>
          <p:spPr>
            <a:xfrm>
              <a:off x="2177250" y="3169925"/>
              <a:ext cx="769600" cy="358125"/>
            </a:xfrm>
            <a:custGeom>
              <a:avLst/>
              <a:gdLst/>
              <a:ahLst/>
              <a:cxnLst/>
              <a:rect l="l" t="t" r="r" b="b"/>
              <a:pathLst>
                <a:path w="30784" h="14325" extrusionOk="0">
                  <a:moveTo>
                    <a:pt x="0" y="14325"/>
                  </a:moveTo>
                  <a:cubicBezTo>
                    <a:pt x="9931" y="8896"/>
                    <a:pt x="19466" y="0"/>
                    <a:pt x="30784" y="0"/>
                  </a:cubicBezTo>
                </a:path>
              </a:pathLst>
            </a:custGeom>
            <a:noFill/>
            <a:ln w="9525" cap="flat" cmpd="sng">
              <a:solidFill>
                <a:srgbClr val="F70E78"/>
              </a:solidFill>
              <a:prstDash val="solid"/>
              <a:round/>
              <a:headEnd type="none" w="med" len="med"/>
              <a:tailEnd type="none" w="med" len="med"/>
            </a:ln>
          </p:spPr>
        </p:sp>
        <p:sp>
          <p:nvSpPr>
            <p:cNvPr id="11" name="Google Shape;165;p29">
              <a:extLst>
                <a:ext uri="{FF2B5EF4-FFF2-40B4-BE49-F238E27FC236}">
                  <a16:creationId xmlns:a16="http://schemas.microsoft.com/office/drawing/2014/main" id="{362B487D-0596-4488-A014-C6F86C57E803}"/>
                </a:ext>
              </a:extLst>
            </p:cNvPr>
            <p:cNvSpPr/>
            <p:nvPr/>
          </p:nvSpPr>
          <p:spPr>
            <a:xfrm>
              <a:off x="2177250" y="3436625"/>
              <a:ext cx="60950" cy="83825"/>
            </a:xfrm>
            <a:custGeom>
              <a:avLst/>
              <a:gdLst/>
              <a:ahLst/>
              <a:cxnLst/>
              <a:rect l="l" t="t" r="r" b="b"/>
              <a:pathLst>
                <a:path w="2438" h="3353" extrusionOk="0">
                  <a:moveTo>
                    <a:pt x="0" y="3353"/>
                  </a:moveTo>
                  <a:cubicBezTo>
                    <a:pt x="1105" y="2523"/>
                    <a:pt x="2001" y="1311"/>
                    <a:pt x="2438" y="0"/>
                  </a:cubicBezTo>
                </a:path>
              </a:pathLst>
            </a:custGeom>
            <a:noFill/>
            <a:ln w="9525" cap="flat" cmpd="sng">
              <a:solidFill>
                <a:srgbClr val="F70E78"/>
              </a:solidFill>
              <a:prstDash val="solid"/>
              <a:round/>
              <a:headEnd type="none" w="med" len="med"/>
              <a:tailEnd type="none" w="med" len="med"/>
            </a:ln>
          </p:spPr>
        </p:sp>
        <p:sp>
          <p:nvSpPr>
            <p:cNvPr id="12" name="Google Shape;166;p29">
              <a:extLst>
                <a:ext uri="{FF2B5EF4-FFF2-40B4-BE49-F238E27FC236}">
                  <a16:creationId xmlns:a16="http://schemas.microsoft.com/office/drawing/2014/main" id="{24760D43-53F4-4BBD-B899-5578EE23DD8A}"/>
                </a:ext>
              </a:extLst>
            </p:cNvPr>
            <p:cNvSpPr/>
            <p:nvPr/>
          </p:nvSpPr>
          <p:spPr>
            <a:xfrm rot="667674">
              <a:off x="2180439" y="3501398"/>
              <a:ext cx="129525" cy="45700"/>
            </a:xfrm>
            <a:custGeom>
              <a:avLst/>
              <a:gdLst/>
              <a:ahLst/>
              <a:cxnLst/>
              <a:rect l="l" t="t" r="r" b="b"/>
              <a:pathLst>
                <a:path w="5181" h="1828" extrusionOk="0">
                  <a:moveTo>
                    <a:pt x="0" y="1828"/>
                  </a:moveTo>
                  <a:cubicBezTo>
                    <a:pt x="1524" y="812"/>
                    <a:pt x="3350" y="0"/>
                    <a:pt x="5181" y="0"/>
                  </a:cubicBezTo>
                </a:path>
              </a:pathLst>
            </a:custGeom>
            <a:noFill/>
            <a:ln w="9525" cap="flat" cmpd="sng">
              <a:solidFill>
                <a:srgbClr val="F70E78"/>
              </a:solidFill>
              <a:prstDash val="solid"/>
              <a:round/>
              <a:headEnd type="none" w="med" len="med"/>
              <a:tailEnd type="none" w="med" len="med"/>
            </a:ln>
          </p:spPr>
        </p:sp>
      </p:grpSp>
      <p:sp>
        <p:nvSpPr>
          <p:cNvPr id="13" name="Google Shape;168;p29">
            <a:extLst>
              <a:ext uri="{FF2B5EF4-FFF2-40B4-BE49-F238E27FC236}">
                <a16:creationId xmlns:a16="http://schemas.microsoft.com/office/drawing/2014/main" id="{26D270B0-5800-43F6-9EDB-330684C4CC5A}"/>
              </a:ext>
            </a:extLst>
          </p:cNvPr>
          <p:cNvSpPr txBox="1"/>
          <p:nvPr/>
        </p:nvSpPr>
        <p:spPr>
          <a:xfrm>
            <a:off x="7640820" y="4272389"/>
            <a:ext cx="2958400" cy="615513"/>
          </a:xfrm>
          <a:prstGeom prst="rect">
            <a:avLst/>
          </a:prstGeom>
          <a:noFill/>
          <a:ln>
            <a:noFill/>
          </a:ln>
        </p:spPr>
        <p:txBody>
          <a:bodyPr spcFirstLastPara="1" wrap="square" lIns="121900" tIns="121900" rIns="121900" bIns="121900" anchor="t" anchorCtr="0">
            <a:spAutoFit/>
          </a:bodyPr>
          <a:lstStyle/>
          <a:p>
            <a:r>
              <a:rPr lang="es" sz="1200" dirty="0">
                <a:solidFill>
                  <a:srgbClr val="F70E78"/>
                </a:solidFill>
                <a:latin typeface="Roboto Mono Medium"/>
                <a:ea typeface="Roboto Mono Medium"/>
                <a:cs typeface="Roboto Mono Medium"/>
                <a:sym typeface="Roboto Mono Medium"/>
              </a:rPr>
              <a:t>Nota como se crean “cluster” de continente</a:t>
            </a:r>
            <a:endParaRPr sz="1200" dirty="0">
              <a:solidFill>
                <a:srgbClr val="F70E78"/>
              </a:solidFill>
              <a:latin typeface="Roboto Mono Medium"/>
              <a:ea typeface="Roboto Mono Medium"/>
              <a:cs typeface="Roboto Mono Medium"/>
              <a:sym typeface="Roboto Mono Medium"/>
            </a:endParaRPr>
          </a:p>
        </p:txBody>
      </p:sp>
    </p:spTree>
    <p:extLst>
      <p:ext uri="{BB962C8B-B14F-4D97-AF65-F5344CB8AC3E}">
        <p14:creationId xmlns:p14="http://schemas.microsoft.com/office/powerpoint/2010/main" val="199373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3810400" y="1745900"/>
            <a:ext cx="5069600" cy="4800000"/>
          </a:xfrm>
          <a:prstGeom prst="roundRect">
            <a:avLst>
              <a:gd name="adj" fmla="val 7715"/>
            </a:avLst>
          </a:prstGeom>
          <a:solidFill>
            <a:srgbClr val="EFF1F3"/>
          </a:solidFill>
          <a:ln>
            <a:noFill/>
          </a:ln>
        </p:spPr>
        <p:txBody>
          <a:bodyPr spcFirstLastPara="1" wrap="square" lIns="121900" tIns="121900" rIns="121900" bIns="121900" anchor="ctr" anchorCtr="0">
            <a:noAutofit/>
          </a:bodyPr>
          <a:lstStyle/>
          <a:p>
            <a:endParaRPr sz="2400"/>
          </a:p>
        </p:txBody>
      </p:sp>
      <p:sp>
        <p:nvSpPr>
          <p:cNvPr id="196" name="Google Shape;196;p31"/>
          <p:cNvSpPr/>
          <p:nvPr/>
        </p:nvSpPr>
        <p:spPr>
          <a:xfrm>
            <a:off x="9192000" y="4304300"/>
            <a:ext cx="2688000" cy="2241600"/>
          </a:xfrm>
          <a:prstGeom prst="roundRect">
            <a:avLst>
              <a:gd name="adj" fmla="val 12659"/>
            </a:avLst>
          </a:prstGeom>
          <a:solidFill>
            <a:srgbClr val="EFF1F3"/>
          </a:solidFill>
          <a:ln>
            <a:noFill/>
          </a:ln>
        </p:spPr>
        <p:txBody>
          <a:bodyPr spcFirstLastPara="1" wrap="square" lIns="121900" tIns="121900" rIns="121900" bIns="121900" anchor="ctr" anchorCtr="0">
            <a:noAutofit/>
          </a:bodyPr>
          <a:lstStyle/>
          <a:p>
            <a:endParaRPr sz="2400"/>
          </a:p>
        </p:txBody>
      </p:sp>
      <p:sp>
        <p:nvSpPr>
          <p:cNvPr id="197" name="Google Shape;197;p31"/>
          <p:cNvSpPr/>
          <p:nvPr/>
        </p:nvSpPr>
        <p:spPr>
          <a:xfrm>
            <a:off x="9192000" y="1745900"/>
            <a:ext cx="2688000" cy="2241600"/>
          </a:xfrm>
          <a:prstGeom prst="roundRect">
            <a:avLst>
              <a:gd name="adj" fmla="val 12659"/>
            </a:avLst>
          </a:prstGeom>
          <a:solidFill>
            <a:srgbClr val="EFF1F3"/>
          </a:solidFill>
          <a:ln>
            <a:noFill/>
          </a:ln>
        </p:spPr>
        <p:txBody>
          <a:bodyPr spcFirstLastPara="1" wrap="square" lIns="121900" tIns="121900" rIns="121900" bIns="121900" anchor="ctr" anchorCtr="0">
            <a:noAutofit/>
          </a:bodyPr>
          <a:lstStyle/>
          <a:p>
            <a:endParaRPr sz="2400"/>
          </a:p>
        </p:txBody>
      </p:sp>
      <p:sp>
        <p:nvSpPr>
          <p:cNvPr id="198" name="Google Shape;198;p31"/>
          <p:cNvSpPr/>
          <p:nvPr/>
        </p:nvSpPr>
        <p:spPr>
          <a:xfrm>
            <a:off x="312000" y="1745900"/>
            <a:ext cx="3168000" cy="4800000"/>
          </a:xfrm>
          <a:prstGeom prst="roundRect">
            <a:avLst>
              <a:gd name="adj" fmla="val 10277"/>
            </a:avLst>
          </a:prstGeom>
          <a:solidFill>
            <a:srgbClr val="EFF1F3"/>
          </a:solidFill>
          <a:ln>
            <a:noFill/>
          </a:ln>
        </p:spPr>
        <p:txBody>
          <a:bodyPr spcFirstLastPara="1" wrap="square" lIns="121900" tIns="121900" rIns="121900" bIns="121900" anchor="ctr" anchorCtr="0">
            <a:noAutofit/>
          </a:bodyPr>
          <a:lstStyle/>
          <a:p>
            <a:endParaRPr sz="2400"/>
          </a:p>
        </p:txBody>
      </p:sp>
      <p:sp>
        <p:nvSpPr>
          <p:cNvPr id="199" name="Google Shape;199;p31"/>
          <p:cNvSpPr txBox="1"/>
          <p:nvPr/>
        </p:nvSpPr>
        <p:spPr>
          <a:xfrm>
            <a:off x="436699" y="520633"/>
            <a:ext cx="7032879"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Sobre el procesamiento de datos</a:t>
            </a:r>
            <a:endParaRPr sz="3200" b="1" dirty="0">
              <a:solidFill>
                <a:srgbClr val="CFD4DC"/>
              </a:solidFill>
              <a:latin typeface="Lato"/>
              <a:ea typeface="Lato"/>
              <a:cs typeface="Lato"/>
              <a:sym typeface="Lato"/>
            </a:endParaRPr>
          </a:p>
        </p:txBody>
      </p:sp>
      <p:sp>
        <p:nvSpPr>
          <p:cNvPr id="200" name="Google Shape;200;p31"/>
          <p:cNvSpPr txBox="1"/>
          <p:nvPr/>
        </p:nvSpPr>
        <p:spPr>
          <a:xfrm>
            <a:off x="436700" y="1209267"/>
            <a:ext cx="5316000" cy="471948"/>
          </a:xfrm>
          <a:prstGeom prst="rect">
            <a:avLst/>
          </a:prstGeom>
          <a:noFill/>
          <a:ln>
            <a:noFill/>
          </a:ln>
        </p:spPr>
        <p:txBody>
          <a:bodyPr spcFirstLastPara="1" wrap="square" lIns="121900" tIns="121900" rIns="121900" bIns="121900" anchor="t" anchorCtr="0">
            <a:spAutoFit/>
          </a:bodyPr>
          <a:lstStyle/>
          <a:p>
            <a:r>
              <a:rPr lang="es" sz="1467" dirty="0">
                <a:solidFill>
                  <a:srgbClr val="7A8493"/>
                </a:solidFill>
                <a:latin typeface="Plus Jakarta Sans Medium"/>
                <a:ea typeface="Plus Jakarta Sans Medium"/>
                <a:cs typeface="Plus Jakarta Sans Medium"/>
                <a:sym typeface="Plus Jakarta Sans Medium"/>
              </a:rPr>
              <a:t>Algunos de los principales pasos</a:t>
            </a:r>
            <a:endParaRPr sz="1600" dirty="0">
              <a:solidFill>
                <a:srgbClr val="7A8493"/>
              </a:solidFill>
              <a:latin typeface="Inter SemiBold"/>
              <a:ea typeface="Inter SemiBold"/>
              <a:cs typeface="Inter SemiBold"/>
              <a:sym typeface="Inter SemiBold"/>
            </a:endParaRPr>
          </a:p>
        </p:txBody>
      </p:sp>
      <p:sp>
        <p:nvSpPr>
          <p:cNvPr id="201" name="Google Shape;201;p31"/>
          <p:cNvSpPr txBox="1"/>
          <p:nvPr/>
        </p:nvSpPr>
        <p:spPr>
          <a:xfrm>
            <a:off x="9431966" y="1991233"/>
            <a:ext cx="2383981" cy="451600"/>
          </a:xfrm>
          <a:prstGeom prst="rect">
            <a:avLst/>
          </a:prstGeom>
          <a:noFill/>
          <a:ln>
            <a:noFill/>
          </a:ln>
        </p:spPr>
        <p:txBody>
          <a:bodyPr spcFirstLastPara="1" wrap="square" lIns="121900" tIns="121900" rIns="121900" bIns="121900" anchor="ctr" anchorCtr="0">
            <a:noAutofit/>
          </a:bodyPr>
          <a:lstStyle/>
          <a:p>
            <a:pPr algn="ctr"/>
            <a:r>
              <a:rPr lang="es-CO" sz="1733" dirty="0">
                <a:solidFill>
                  <a:srgbClr val="56606F"/>
                </a:solidFill>
                <a:latin typeface="Inter Medium"/>
                <a:ea typeface="Inter Medium"/>
                <a:cs typeface="Inter Medium"/>
                <a:sym typeface="Inter Medium"/>
              </a:rPr>
              <a:t>Columnas eliminadas</a:t>
            </a:r>
          </a:p>
        </p:txBody>
      </p:sp>
      <p:sp>
        <p:nvSpPr>
          <p:cNvPr id="202" name="Google Shape;202;p31"/>
          <p:cNvSpPr txBox="1"/>
          <p:nvPr/>
        </p:nvSpPr>
        <p:spPr>
          <a:xfrm>
            <a:off x="9432000" y="4544472"/>
            <a:ext cx="2208000" cy="512857"/>
          </a:xfrm>
          <a:prstGeom prst="rect">
            <a:avLst/>
          </a:prstGeom>
          <a:noFill/>
          <a:ln>
            <a:noFill/>
          </a:ln>
        </p:spPr>
        <p:txBody>
          <a:bodyPr spcFirstLastPara="1" wrap="square" lIns="121900" tIns="121900" rIns="121900" bIns="121900" anchor="ctr" anchorCtr="0">
            <a:spAutoFit/>
          </a:bodyPr>
          <a:lstStyle/>
          <a:p>
            <a:pPr algn="ctr"/>
            <a:r>
              <a:rPr lang="es" sz="1733" dirty="0">
                <a:solidFill>
                  <a:srgbClr val="56606F"/>
                </a:solidFill>
                <a:latin typeface="Inter Medium"/>
                <a:ea typeface="Inter Medium"/>
                <a:cs typeface="Inter Medium"/>
                <a:sym typeface="Inter Medium"/>
              </a:rPr>
              <a:t>Split estratificado</a:t>
            </a:r>
            <a:endParaRPr sz="1733" dirty="0">
              <a:solidFill>
                <a:srgbClr val="56606F"/>
              </a:solidFill>
              <a:latin typeface="Inter Medium"/>
              <a:ea typeface="Inter Medium"/>
              <a:cs typeface="Inter Medium"/>
              <a:sym typeface="Inter Medium"/>
            </a:endParaRPr>
          </a:p>
        </p:txBody>
      </p:sp>
      <p:sp>
        <p:nvSpPr>
          <p:cNvPr id="203" name="Google Shape;203;p31"/>
          <p:cNvSpPr txBox="1"/>
          <p:nvPr/>
        </p:nvSpPr>
        <p:spPr>
          <a:xfrm>
            <a:off x="4050400" y="1991233"/>
            <a:ext cx="4558800" cy="451600"/>
          </a:xfrm>
          <a:prstGeom prst="rect">
            <a:avLst/>
          </a:prstGeom>
          <a:noFill/>
          <a:ln>
            <a:noFill/>
          </a:ln>
        </p:spPr>
        <p:txBody>
          <a:bodyPr spcFirstLastPara="1" wrap="square" lIns="121900" tIns="121900" rIns="121900" bIns="121900" anchor="ctr" anchorCtr="0">
            <a:noAutofit/>
          </a:bodyPr>
          <a:lstStyle/>
          <a:p>
            <a:pPr algn="ctr"/>
            <a:r>
              <a:rPr lang="es" sz="1733" dirty="0">
                <a:solidFill>
                  <a:srgbClr val="56606F"/>
                </a:solidFill>
                <a:latin typeface="Inter Medium"/>
                <a:ea typeface="Inter Medium"/>
                <a:cs typeface="Inter Medium"/>
                <a:sym typeface="Inter Medium"/>
              </a:rPr>
              <a:t>Split de data estratificado</a:t>
            </a:r>
            <a:endParaRPr sz="1733" dirty="0">
              <a:solidFill>
                <a:srgbClr val="56606F"/>
              </a:solidFill>
              <a:latin typeface="Inter Medium"/>
              <a:ea typeface="Inter Medium"/>
              <a:cs typeface="Inter Medium"/>
              <a:sym typeface="Inter Medium"/>
            </a:endParaRPr>
          </a:p>
        </p:txBody>
      </p:sp>
      <p:sp>
        <p:nvSpPr>
          <p:cNvPr id="204" name="Google Shape;204;p31"/>
          <p:cNvSpPr txBox="1"/>
          <p:nvPr/>
        </p:nvSpPr>
        <p:spPr>
          <a:xfrm>
            <a:off x="564533" y="1991233"/>
            <a:ext cx="2675600" cy="451600"/>
          </a:xfrm>
          <a:prstGeom prst="rect">
            <a:avLst/>
          </a:prstGeom>
          <a:noFill/>
          <a:ln>
            <a:noFill/>
          </a:ln>
        </p:spPr>
        <p:txBody>
          <a:bodyPr spcFirstLastPara="1" wrap="square" lIns="121900" tIns="121900" rIns="121900" bIns="121900" anchor="ctr" anchorCtr="0">
            <a:noAutofit/>
          </a:bodyPr>
          <a:lstStyle/>
          <a:p>
            <a:pPr algn="ctr"/>
            <a:r>
              <a:rPr lang="es" sz="1733" dirty="0">
                <a:solidFill>
                  <a:srgbClr val="56606F"/>
                </a:solidFill>
                <a:latin typeface="Inter Medium"/>
                <a:ea typeface="Inter Medium"/>
                <a:cs typeface="Inter Medium"/>
                <a:sym typeface="Inter Medium"/>
              </a:rPr>
              <a:t>Valores duplicados</a:t>
            </a:r>
            <a:endParaRPr sz="1333" dirty="0">
              <a:solidFill>
                <a:srgbClr val="7A8493"/>
              </a:solidFill>
              <a:latin typeface="Inter SemiBold"/>
              <a:ea typeface="Inter SemiBold"/>
              <a:cs typeface="Inter SemiBold"/>
              <a:sym typeface="Inter SemiBold"/>
            </a:endParaRPr>
          </a:p>
        </p:txBody>
      </p:sp>
      <p:sp>
        <p:nvSpPr>
          <p:cNvPr id="206" name="Google Shape;206;p31"/>
          <p:cNvSpPr txBox="1"/>
          <p:nvPr/>
        </p:nvSpPr>
        <p:spPr>
          <a:xfrm>
            <a:off x="4056600" y="2515600"/>
            <a:ext cx="4558800" cy="1472000"/>
          </a:xfrm>
          <a:prstGeom prst="rect">
            <a:avLst/>
          </a:prstGeom>
          <a:noFill/>
          <a:ln>
            <a:noFill/>
          </a:ln>
        </p:spPr>
        <p:txBody>
          <a:bodyPr spcFirstLastPara="1" wrap="square" lIns="121900" tIns="121900" rIns="121900" bIns="121900" anchor="t" anchorCtr="0">
            <a:noAutofit/>
          </a:bodyPr>
          <a:lstStyle/>
          <a:p>
            <a:r>
              <a:rPr lang="es-MX" sz="1400" dirty="0">
                <a:solidFill>
                  <a:srgbClr val="7A8493"/>
                </a:solidFill>
                <a:latin typeface="Inter"/>
                <a:ea typeface="Inter"/>
                <a:cs typeface="Inter"/>
                <a:sym typeface="Inter"/>
              </a:rPr>
              <a:t>Para los datos faltantes se usó </a:t>
            </a:r>
            <a:r>
              <a:rPr lang="es-MX" sz="1400" dirty="0" err="1">
                <a:solidFill>
                  <a:srgbClr val="064BFB"/>
                </a:solidFill>
                <a:latin typeface="Inter"/>
                <a:ea typeface="Inter"/>
                <a:cs typeface="Inter"/>
                <a:sym typeface="Inter"/>
              </a:rPr>
              <a:t>SimpleImputer</a:t>
            </a:r>
            <a:r>
              <a:rPr lang="es-MX" sz="1400" dirty="0">
                <a:solidFill>
                  <a:srgbClr val="064BFB"/>
                </a:solidFill>
                <a:latin typeface="Inter"/>
                <a:ea typeface="Inter"/>
                <a:cs typeface="Inter"/>
                <a:sym typeface="Inter"/>
              </a:rPr>
              <a:t> con estrategia de media</a:t>
            </a:r>
            <a:r>
              <a:rPr lang="es-MX" sz="1400" dirty="0">
                <a:solidFill>
                  <a:srgbClr val="7A8493"/>
                </a:solidFill>
                <a:latin typeface="Inter"/>
                <a:ea typeface="Inter"/>
                <a:cs typeface="Inter"/>
                <a:sym typeface="Inter"/>
              </a:rPr>
              <a:t> por la distribución de los datos</a:t>
            </a:r>
          </a:p>
        </p:txBody>
      </p:sp>
      <p:sp>
        <p:nvSpPr>
          <p:cNvPr id="207" name="Google Shape;207;p31"/>
          <p:cNvSpPr txBox="1"/>
          <p:nvPr/>
        </p:nvSpPr>
        <p:spPr>
          <a:xfrm>
            <a:off x="564533" y="2515600"/>
            <a:ext cx="2675600" cy="1684000"/>
          </a:xfrm>
          <a:prstGeom prst="rect">
            <a:avLst/>
          </a:prstGeom>
          <a:noFill/>
          <a:ln>
            <a:noFill/>
          </a:ln>
        </p:spPr>
        <p:txBody>
          <a:bodyPr spcFirstLastPara="1" wrap="square" lIns="121900" tIns="121900" rIns="121900" bIns="121900" anchor="t" anchorCtr="0">
            <a:noAutofit/>
          </a:bodyPr>
          <a:lstStyle/>
          <a:p>
            <a:r>
              <a:rPr lang="es" sz="1333" dirty="0">
                <a:solidFill>
                  <a:srgbClr val="7A8493"/>
                </a:solidFill>
                <a:latin typeface="Inter"/>
                <a:ea typeface="Inter"/>
                <a:cs typeface="Inter"/>
                <a:sym typeface="Inter"/>
              </a:rPr>
              <a:t>Resulto sorprendente encontrar duplicados en la variable de </a:t>
            </a:r>
            <a:r>
              <a:rPr lang="es" sz="1333" dirty="0">
                <a:solidFill>
                  <a:srgbClr val="064BFB"/>
                </a:solidFill>
                <a:latin typeface="Inter"/>
                <a:ea typeface="Inter"/>
                <a:cs typeface="Inter"/>
                <a:sym typeface="Inter"/>
              </a:rPr>
              <a:t>País.</a:t>
            </a:r>
            <a:r>
              <a:rPr lang="es" sz="1333" dirty="0">
                <a:solidFill>
                  <a:srgbClr val="7A8493"/>
                </a:solidFill>
                <a:latin typeface="Inter"/>
                <a:ea typeface="Inter"/>
                <a:cs typeface="Inter"/>
                <a:sym typeface="Inter"/>
              </a:rPr>
              <a:t>. </a:t>
            </a:r>
            <a:endParaRPr sz="1333" dirty="0">
              <a:solidFill>
                <a:srgbClr val="7A8493"/>
              </a:solidFill>
              <a:latin typeface="Inter"/>
              <a:ea typeface="Inter"/>
              <a:cs typeface="Inter"/>
              <a:sym typeface="Inter"/>
            </a:endParaRPr>
          </a:p>
          <a:p>
            <a:pPr>
              <a:spcBef>
                <a:spcPts val="1333"/>
              </a:spcBef>
            </a:pPr>
            <a:r>
              <a:rPr lang="es" sz="1333" dirty="0">
                <a:solidFill>
                  <a:srgbClr val="7A8493"/>
                </a:solidFill>
                <a:latin typeface="Inter"/>
                <a:ea typeface="Inter"/>
                <a:cs typeface="Inter"/>
                <a:sym typeface="Inter"/>
              </a:rPr>
              <a:t>Est</a:t>
            </a:r>
            <a:r>
              <a:rPr lang="es-MX" sz="1333" dirty="0">
                <a:solidFill>
                  <a:srgbClr val="7A8493"/>
                </a:solidFill>
                <a:latin typeface="Inter"/>
                <a:ea typeface="Inter"/>
                <a:cs typeface="Inter"/>
                <a:sym typeface="Inter"/>
              </a:rPr>
              <a:t>os duplicados eran exactos y por tal razón se eliminaron del </a:t>
            </a:r>
            <a:r>
              <a:rPr lang="es-MX" sz="1333" dirty="0" err="1">
                <a:solidFill>
                  <a:srgbClr val="7A8493"/>
                </a:solidFill>
                <a:latin typeface="Inter"/>
                <a:ea typeface="Inter"/>
                <a:cs typeface="Inter"/>
                <a:sym typeface="Inter"/>
              </a:rPr>
              <a:t>dataset</a:t>
            </a:r>
            <a:r>
              <a:rPr lang="es-MX" sz="1333" dirty="0">
                <a:solidFill>
                  <a:srgbClr val="7A8493"/>
                </a:solidFill>
                <a:latin typeface="Inter"/>
                <a:ea typeface="Inter"/>
                <a:cs typeface="Inter"/>
                <a:sym typeface="Inter"/>
              </a:rPr>
              <a:t>.</a:t>
            </a:r>
            <a:endParaRPr sz="1333" dirty="0">
              <a:solidFill>
                <a:srgbClr val="7A8493"/>
              </a:solidFill>
              <a:latin typeface="Inter"/>
              <a:ea typeface="Inter"/>
              <a:cs typeface="Inter"/>
              <a:sym typeface="Inter"/>
            </a:endParaRPr>
          </a:p>
          <a:p>
            <a:pPr>
              <a:spcBef>
                <a:spcPts val="1333"/>
              </a:spcBef>
              <a:spcAft>
                <a:spcPts val="1333"/>
              </a:spcAft>
            </a:pPr>
            <a:endParaRPr sz="1333" dirty="0">
              <a:solidFill>
                <a:srgbClr val="7A8493"/>
              </a:solidFill>
              <a:latin typeface="Inter"/>
              <a:ea typeface="Inter"/>
              <a:cs typeface="Inter"/>
              <a:sym typeface="Inter"/>
            </a:endParaRPr>
          </a:p>
        </p:txBody>
      </p:sp>
      <p:sp>
        <p:nvSpPr>
          <p:cNvPr id="209" name="Google Shape;209;p31"/>
          <p:cNvSpPr txBox="1"/>
          <p:nvPr/>
        </p:nvSpPr>
        <p:spPr>
          <a:xfrm>
            <a:off x="9450267" y="2442833"/>
            <a:ext cx="2208000" cy="1299200"/>
          </a:xfrm>
          <a:prstGeom prst="rect">
            <a:avLst/>
          </a:prstGeom>
          <a:noFill/>
          <a:ln>
            <a:noFill/>
          </a:ln>
        </p:spPr>
        <p:txBody>
          <a:bodyPr spcFirstLastPara="1" wrap="square" lIns="121900" tIns="121900" rIns="121900" bIns="121900" anchor="t" anchorCtr="0">
            <a:noAutofit/>
          </a:bodyPr>
          <a:lstStyle/>
          <a:p>
            <a:pPr>
              <a:spcAft>
                <a:spcPts val="1333"/>
              </a:spcAft>
            </a:pPr>
            <a:r>
              <a:rPr lang="es" sz="1200" dirty="0">
                <a:solidFill>
                  <a:srgbClr val="7A8493"/>
                </a:solidFill>
                <a:latin typeface="Inter"/>
                <a:ea typeface="Inter"/>
                <a:cs typeface="Inter"/>
                <a:sym typeface="Inter"/>
              </a:rPr>
              <a:t>Se eliminaron las columnas que contaban con más de un , </a:t>
            </a:r>
            <a:r>
              <a:rPr lang="es" sz="1200" dirty="0">
                <a:solidFill>
                  <a:srgbClr val="064BFB"/>
                </a:solidFill>
                <a:latin typeface="Inter"/>
                <a:ea typeface="Inter"/>
                <a:cs typeface="Inter"/>
                <a:sym typeface="Inter"/>
              </a:rPr>
              <a:t>20% </a:t>
            </a:r>
            <a:r>
              <a:rPr lang="es" sz="1200" dirty="0">
                <a:solidFill>
                  <a:srgbClr val="7A8493"/>
                </a:solidFill>
                <a:latin typeface="Inter"/>
                <a:ea typeface="Inter"/>
                <a:sym typeface="Inter"/>
              </a:rPr>
              <a:t>de datos faltantes se eliminaron </a:t>
            </a:r>
            <a:r>
              <a:rPr lang="es" sz="1200" dirty="0">
                <a:solidFill>
                  <a:srgbClr val="064BFB"/>
                </a:solidFill>
                <a:latin typeface="Inter"/>
                <a:ea typeface="Inter"/>
                <a:cs typeface="Inter"/>
                <a:sym typeface="Inter"/>
              </a:rPr>
              <a:t> </a:t>
            </a:r>
            <a:r>
              <a:rPr lang="es-CO" sz="1200" dirty="0">
                <a:solidFill>
                  <a:srgbClr val="064BFB"/>
                </a:solidFill>
                <a:latin typeface="Inter"/>
                <a:ea typeface="Inter"/>
                <a:cs typeface="Inter"/>
                <a:sym typeface="Inter"/>
              </a:rPr>
              <a:t>'</a:t>
            </a:r>
            <a:r>
              <a:rPr lang="es-CO" sz="1200" dirty="0" err="1">
                <a:solidFill>
                  <a:srgbClr val="064BFB"/>
                </a:solidFill>
                <a:latin typeface="Inter"/>
                <a:ea typeface="Inter"/>
                <a:cs typeface="Inter"/>
                <a:sym typeface="Inter"/>
              </a:rPr>
              <a:t>oilperperson'y</a:t>
            </a:r>
            <a:r>
              <a:rPr lang="es-CO" sz="1200" dirty="0">
                <a:solidFill>
                  <a:srgbClr val="064BFB"/>
                </a:solidFill>
                <a:latin typeface="Inter"/>
                <a:ea typeface="Inter"/>
                <a:cs typeface="Inter"/>
                <a:sym typeface="Inter"/>
              </a:rPr>
              <a:t> '</a:t>
            </a:r>
            <a:r>
              <a:rPr lang="es-CO" sz="1200" dirty="0" err="1">
                <a:solidFill>
                  <a:srgbClr val="064BFB"/>
                </a:solidFill>
                <a:latin typeface="Inter"/>
                <a:ea typeface="Inter"/>
                <a:cs typeface="Inter"/>
                <a:sym typeface="Inter"/>
              </a:rPr>
              <a:t>relectricperperson</a:t>
            </a:r>
            <a:r>
              <a:rPr lang="es-CO" sz="1200" dirty="0">
                <a:solidFill>
                  <a:srgbClr val="064BFB"/>
                </a:solidFill>
                <a:latin typeface="Inter"/>
                <a:ea typeface="Inter"/>
                <a:cs typeface="Inter"/>
                <a:sym typeface="Inter"/>
              </a:rPr>
              <a:t>'</a:t>
            </a:r>
            <a:r>
              <a:rPr lang="es" sz="1200" dirty="0">
                <a:solidFill>
                  <a:srgbClr val="7A8493"/>
                </a:solidFill>
                <a:latin typeface="Inter"/>
                <a:ea typeface="Inter"/>
                <a:cs typeface="Inter"/>
                <a:sym typeface="Inter"/>
              </a:rPr>
              <a:t>.</a:t>
            </a:r>
            <a:endParaRPr sz="1200" dirty="0">
              <a:solidFill>
                <a:srgbClr val="7A8493"/>
              </a:solidFill>
              <a:latin typeface="Inter"/>
              <a:ea typeface="Inter"/>
              <a:cs typeface="Inter"/>
              <a:sym typeface="Inter"/>
            </a:endParaRPr>
          </a:p>
        </p:txBody>
      </p:sp>
      <p:sp>
        <p:nvSpPr>
          <p:cNvPr id="210" name="Google Shape;210;p31"/>
          <p:cNvSpPr txBox="1"/>
          <p:nvPr/>
        </p:nvSpPr>
        <p:spPr>
          <a:xfrm>
            <a:off x="9432000" y="4994667"/>
            <a:ext cx="2208000" cy="1299200"/>
          </a:xfrm>
          <a:prstGeom prst="rect">
            <a:avLst/>
          </a:prstGeom>
          <a:noFill/>
          <a:ln>
            <a:noFill/>
          </a:ln>
        </p:spPr>
        <p:txBody>
          <a:bodyPr spcFirstLastPara="1" wrap="square" lIns="121900" tIns="121900" rIns="121900" bIns="121900" anchor="t" anchorCtr="0">
            <a:noAutofit/>
          </a:bodyPr>
          <a:lstStyle/>
          <a:p>
            <a:r>
              <a:rPr lang="es-MX" sz="1200" dirty="0">
                <a:solidFill>
                  <a:srgbClr val="7A8493"/>
                </a:solidFill>
                <a:latin typeface="Inter"/>
                <a:ea typeface="Inter"/>
                <a:cs typeface="Inter"/>
                <a:sym typeface="Inter"/>
              </a:rPr>
              <a:t>Como se vio en la gráfica anterior continente parecía ser un candidato importante para la predicción por eso se uso para el Split de data</a:t>
            </a:r>
            <a:endParaRPr sz="1200" dirty="0">
              <a:solidFill>
                <a:srgbClr val="7A8493"/>
              </a:solidFill>
              <a:latin typeface="Inter"/>
              <a:ea typeface="Inter"/>
              <a:cs typeface="Inter"/>
              <a:sym typeface="Inter"/>
            </a:endParaRPr>
          </a:p>
          <a:p>
            <a:pPr>
              <a:spcBef>
                <a:spcPts val="1333"/>
              </a:spcBef>
              <a:spcAft>
                <a:spcPts val="1333"/>
              </a:spcAft>
            </a:pPr>
            <a:endParaRPr sz="1200" dirty="0">
              <a:solidFill>
                <a:srgbClr val="7A8493"/>
              </a:solidFill>
              <a:latin typeface="Inter"/>
              <a:ea typeface="Inter"/>
              <a:cs typeface="Inter"/>
              <a:sym typeface="Inter"/>
            </a:endParaRPr>
          </a:p>
        </p:txBody>
      </p:sp>
      <p:pic>
        <p:nvPicPr>
          <p:cNvPr id="3" name="Imagen 2">
            <a:extLst>
              <a:ext uri="{FF2B5EF4-FFF2-40B4-BE49-F238E27FC236}">
                <a16:creationId xmlns:a16="http://schemas.microsoft.com/office/drawing/2014/main" id="{4F26EEB7-4B62-4549-A0F8-051B8C9382AD}"/>
              </a:ext>
            </a:extLst>
          </p:cNvPr>
          <p:cNvPicPr>
            <a:picLocks noChangeAspect="1"/>
          </p:cNvPicPr>
          <p:nvPr/>
        </p:nvPicPr>
        <p:blipFill>
          <a:blip r:embed="rId3"/>
          <a:stretch>
            <a:fillRect/>
          </a:stretch>
        </p:blipFill>
        <p:spPr>
          <a:xfrm>
            <a:off x="650777" y="4145385"/>
            <a:ext cx="2341805" cy="2125401"/>
          </a:xfrm>
          <a:prstGeom prst="rect">
            <a:avLst/>
          </a:prstGeom>
        </p:spPr>
      </p:pic>
      <p:pic>
        <p:nvPicPr>
          <p:cNvPr id="5" name="Imagen 4">
            <a:extLst>
              <a:ext uri="{FF2B5EF4-FFF2-40B4-BE49-F238E27FC236}">
                <a16:creationId xmlns:a16="http://schemas.microsoft.com/office/drawing/2014/main" id="{6A904368-519B-466C-A84F-9AA87F23AD5F}"/>
              </a:ext>
            </a:extLst>
          </p:cNvPr>
          <p:cNvPicPr>
            <a:picLocks noChangeAspect="1"/>
          </p:cNvPicPr>
          <p:nvPr/>
        </p:nvPicPr>
        <p:blipFill>
          <a:blip r:embed="rId4"/>
          <a:stretch>
            <a:fillRect/>
          </a:stretch>
        </p:blipFill>
        <p:spPr>
          <a:xfrm>
            <a:off x="4078389" y="3230087"/>
            <a:ext cx="4308912" cy="32241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30"/>
          <p:cNvSpPr txBox="1"/>
          <p:nvPr/>
        </p:nvSpPr>
        <p:spPr>
          <a:xfrm>
            <a:off x="436700" y="520633"/>
            <a:ext cx="6364000"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¿Qué hicimos?  </a:t>
            </a:r>
            <a:endParaRPr sz="3200" b="1" dirty="0">
              <a:solidFill>
                <a:srgbClr val="CFD4DC"/>
              </a:solidFill>
              <a:latin typeface="Lato"/>
              <a:ea typeface="Lato"/>
              <a:cs typeface="Lato"/>
              <a:sym typeface="Lato"/>
            </a:endParaRPr>
          </a:p>
        </p:txBody>
      </p:sp>
      <p:sp>
        <p:nvSpPr>
          <p:cNvPr id="176" name="Google Shape;176;p30"/>
          <p:cNvSpPr txBox="1"/>
          <p:nvPr/>
        </p:nvSpPr>
        <p:spPr>
          <a:xfrm>
            <a:off x="436700" y="1188633"/>
            <a:ext cx="9218400" cy="984845"/>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s" sz="1600" dirty="0">
                <a:solidFill>
                  <a:srgbClr val="7A8493"/>
                </a:solidFill>
                <a:latin typeface="Inter"/>
                <a:ea typeface="Inter"/>
                <a:cs typeface="Inter SemiBold"/>
                <a:sym typeface="Inter"/>
              </a:rPr>
              <a:t>Creamos una regresión lineal simple para validar un primer RMSE. Luego se hicieron transformaciones y modificaciones en el pipeline</a:t>
            </a:r>
          </a:p>
          <a:p>
            <a:pPr>
              <a:buClr>
                <a:schemeClr val="dk1"/>
              </a:buClr>
              <a:buSzPts val="1100"/>
            </a:pPr>
            <a:r>
              <a:rPr lang="es-CO" sz="1600" dirty="0">
                <a:solidFill>
                  <a:srgbClr val="7A8493"/>
                </a:solidFill>
                <a:latin typeface="Inter"/>
                <a:ea typeface="Inter"/>
                <a:cs typeface="Inter SemiBold"/>
                <a:sym typeface="Inter"/>
              </a:rPr>
              <a:t>H</a:t>
            </a:r>
            <a:r>
              <a:rPr lang="es" sz="1600" dirty="0">
                <a:solidFill>
                  <a:srgbClr val="7A8493"/>
                </a:solidFill>
                <a:latin typeface="Inter"/>
                <a:ea typeface="Inter"/>
                <a:cs typeface="Inter SemiBold"/>
                <a:sym typeface="Inter"/>
              </a:rPr>
              <a:t>asta encontrar una aproximación desente para luego proceder con un modelo de elasticnet.</a:t>
            </a:r>
            <a:endParaRPr sz="1600" dirty="0">
              <a:solidFill>
                <a:srgbClr val="7A8493"/>
              </a:solidFill>
              <a:latin typeface="Inter SemiBold"/>
              <a:ea typeface="Inter SemiBold"/>
              <a:cs typeface="Inter SemiBold"/>
              <a:sym typeface="Inter SemiBold"/>
            </a:endParaRPr>
          </a:p>
        </p:txBody>
      </p:sp>
      <p:sp>
        <p:nvSpPr>
          <p:cNvPr id="177" name="Google Shape;177;p30"/>
          <p:cNvSpPr txBox="1"/>
          <p:nvPr/>
        </p:nvSpPr>
        <p:spPr>
          <a:xfrm>
            <a:off x="436700" y="2158933"/>
            <a:ext cx="6364000" cy="624000"/>
          </a:xfrm>
          <a:prstGeom prst="rect">
            <a:avLst/>
          </a:prstGeom>
          <a:noFill/>
          <a:ln>
            <a:noFill/>
          </a:ln>
        </p:spPr>
        <p:txBody>
          <a:bodyPr spcFirstLastPara="1" wrap="square" lIns="121900" tIns="60933" rIns="121900" bIns="60933" anchor="t" anchorCtr="0">
            <a:noAutofit/>
          </a:bodyPr>
          <a:lstStyle/>
          <a:p>
            <a:r>
              <a:rPr lang="es" sz="3200" b="1">
                <a:solidFill>
                  <a:srgbClr val="064BFB"/>
                </a:solidFill>
                <a:latin typeface="Inter"/>
                <a:ea typeface="Inter"/>
                <a:cs typeface="Inter"/>
                <a:sym typeface="Inter"/>
              </a:rPr>
              <a:t>¿Cómo lo hicimos?  </a:t>
            </a:r>
            <a:endParaRPr sz="3200" b="1">
              <a:solidFill>
                <a:srgbClr val="CFD4DC"/>
              </a:solidFill>
              <a:latin typeface="Lato"/>
              <a:ea typeface="Lato"/>
              <a:cs typeface="Lato"/>
              <a:sym typeface="Lato"/>
            </a:endParaRPr>
          </a:p>
        </p:txBody>
      </p:sp>
      <p:sp>
        <p:nvSpPr>
          <p:cNvPr id="178" name="Google Shape;178;p30"/>
          <p:cNvSpPr txBox="1"/>
          <p:nvPr/>
        </p:nvSpPr>
        <p:spPr>
          <a:xfrm>
            <a:off x="201477" y="4929307"/>
            <a:ext cx="9437600" cy="1928693"/>
          </a:xfrm>
          <a:prstGeom prst="rect">
            <a:avLst/>
          </a:prstGeom>
          <a:noFill/>
          <a:ln>
            <a:noFill/>
          </a:ln>
        </p:spPr>
        <p:txBody>
          <a:bodyPr spcFirstLastPara="1" wrap="square" lIns="121900" tIns="121900" rIns="121900" bIns="121900" anchor="t" anchorCtr="0">
            <a:spAutoFit/>
          </a:bodyPr>
          <a:lstStyle/>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Se quito el continente pues en el juego de roles no parece coherente hacer sugerencias por tipo de ubicación geográfica.</a:t>
            </a:r>
            <a:endParaRPr sz="1600" dirty="0">
              <a:solidFill>
                <a:srgbClr val="7A8493"/>
              </a:solidFill>
              <a:latin typeface="Inter"/>
              <a:ea typeface="Inter"/>
              <a:cs typeface="Inter"/>
              <a:sym typeface="Inter"/>
            </a:endParaRPr>
          </a:p>
          <a:p>
            <a:pPr marL="609585" indent="-406390">
              <a:spcBef>
                <a:spcPts val="800"/>
              </a:spcBef>
              <a:buClr>
                <a:srgbClr val="7A8493"/>
              </a:buClr>
              <a:buSzPts val="1200"/>
              <a:buFont typeface="Inter"/>
              <a:buAutoNum type="arabicPeriod"/>
            </a:pPr>
            <a:r>
              <a:rPr lang="es-MX" sz="1600" dirty="0">
                <a:solidFill>
                  <a:srgbClr val="7A8493"/>
                </a:solidFill>
                <a:latin typeface="Inter"/>
                <a:ea typeface="Inter"/>
                <a:cs typeface="Inter"/>
                <a:sym typeface="Inter"/>
              </a:rPr>
              <a:t>No se usaron regresiones polinómicas. Si bien estas pueden tener un mejor rendimiento las </a:t>
            </a:r>
            <a:r>
              <a:rPr lang="es-MX" sz="1600" dirty="0" err="1">
                <a:solidFill>
                  <a:srgbClr val="7A8493"/>
                </a:solidFill>
                <a:latin typeface="Inter"/>
                <a:ea typeface="Inter"/>
                <a:cs typeface="Inter"/>
                <a:sym typeface="Inter"/>
              </a:rPr>
              <a:t>interacciónes</a:t>
            </a:r>
            <a:r>
              <a:rPr lang="es-MX" sz="1600" dirty="0">
                <a:solidFill>
                  <a:srgbClr val="7A8493"/>
                </a:solidFill>
                <a:latin typeface="Inter"/>
                <a:ea typeface="Inter"/>
                <a:cs typeface="Inter"/>
                <a:sym typeface="Inter"/>
              </a:rPr>
              <a:t> entre </a:t>
            </a:r>
            <a:r>
              <a:rPr lang="es-MX" sz="1600" dirty="0" err="1">
                <a:solidFill>
                  <a:srgbClr val="7A8493"/>
                </a:solidFill>
                <a:latin typeface="Inter"/>
                <a:ea typeface="Inter"/>
                <a:cs typeface="Inter"/>
                <a:sym typeface="Inter"/>
              </a:rPr>
              <a:t>features</a:t>
            </a:r>
            <a:r>
              <a:rPr lang="es-MX" sz="1600" dirty="0">
                <a:solidFill>
                  <a:srgbClr val="7A8493"/>
                </a:solidFill>
                <a:latin typeface="Inter"/>
                <a:ea typeface="Inter"/>
                <a:cs typeface="Inter"/>
                <a:sym typeface="Inter"/>
              </a:rPr>
              <a:t> </a:t>
            </a:r>
            <a:r>
              <a:rPr lang="es-MX" sz="1600" dirty="0" err="1">
                <a:solidFill>
                  <a:srgbClr val="7A8493"/>
                </a:solidFill>
                <a:latin typeface="Inter"/>
                <a:ea typeface="Inter"/>
                <a:cs typeface="Inter"/>
                <a:sym typeface="Inter"/>
              </a:rPr>
              <a:t>xy</a:t>
            </a:r>
            <a:r>
              <a:rPr lang="es-MX" sz="1600" dirty="0">
                <a:solidFill>
                  <a:srgbClr val="7A8493"/>
                </a:solidFill>
                <a:latin typeface="Inter"/>
                <a:ea typeface="Inter"/>
                <a:cs typeface="Inter"/>
                <a:sym typeface="Inter"/>
              </a:rPr>
              <a:t> son difíciles de interpretar sin </a:t>
            </a:r>
            <a:r>
              <a:rPr lang="es-MX" sz="1600" dirty="0" err="1">
                <a:solidFill>
                  <a:srgbClr val="7A8493"/>
                </a:solidFill>
                <a:latin typeface="Inter"/>
                <a:ea typeface="Inter"/>
                <a:cs typeface="Inter"/>
                <a:sym typeface="Inter"/>
              </a:rPr>
              <a:t>shapley</a:t>
            </a:r>
            <a:r>
              <a:rPr lang="es-MX" sz="1600" dirty="0">
                <a:solidFill>
                  <a:srgbClr val="7A8493"/>
                </a:solidFill>
                <a:latin typeface="Inter"/>
                <a:ea typeface="Inter"/>
                <a:cs typeface="Inter"/>
                <a:sym typeface="Inter"/>
              </a:rPr>
              <a:t> </a:t>
            </a:r>
            <a:r>
              <a:rPr lang="es-MX" sz="1600" dirty="0" err="1">
                <a:solidFill>
                  <a:srgbClr val="7A8493"/>
                </a:solidFill>
                <a:latin typeface="Inter"/>
                <a:ea typeface="Inter"/>
                <a:cs typeface="Inter"/>
                <a:sym typeface="Inter"/>
              </a:rPr>
              <a:t>values</a:t>
            </a:r>
            <a:r>
              <a:rPr lang="es-MX" sz="1600" dirty="0">
                <a:solidFill>
                  <a:srgbClr val="7A8493"/>
                </a:solidFill>
                <a:latin typeface="Inter"/>
                <a:ea typeface="Inter"/>
                <a:cs typeface="Inter"/>
                <a:sym typeface="Inter"/>
              </a:rPr>
              <a:t>.</a:t>
            </a:r>
            <a:endParaRPr sz="1600" dirty="0">
              <a:solidFill>
                <a:srgbClr val="7A8493"/>
              </a:solidFill>
              <a:latin typeface="Inter"/>
              <a:ea typeface="Inter"/>
              <a:cs typeface="Inter"/>
              <a:sym typeface="Inter"/>
            </a:endParaRPr>
          </a:p>
          <a:p>
            <a:pPr marL="609585" indent="-406390">
              <a:spcBef>
                <a:spcPts val="800"/>
              </a:spcBef>
              <a:buClr>
                <a:srgbClr val="7A8493"/>
              </a:buClr>
              <a:buSzPts val="1200"/>
              <a:buFont typeface="Inter"/>
              <a:buAutoNum type="arabicPeriod"/>
            </a:pPr>
            <a:r>
              <a:rPr lang="es" sz="1600" dirty="0">
                <a:solidFill>
                  <a:srgbClr val="7A8493"/>
                </a:solidFill>
                <a:latin typeface="Inter"/>
                <a:ea typeface="Inter"/>
                <a:cs typeface="Inter"/>
                <a:sym typeface="Inter"/>
              </a:rPr>
              <a:t>Tomamos las importancias del modelo como base de la iteración el RMSE que se consigue no es el mejor pero brinda suficiente información para plantear politicas públicas</a:t>
            </a:r>
            <a:endParaRPr sz="1600" dirty="0">
              <a:solidFill>
                <a:srgbClr val="7A8493"/>
              </a:solidFill>
              <a:latin typeface="Inter"/>
              <a:ea typeface="Inter"/>
              <a:cs typeface="Inter"/>
              <a:sym typeface="Inter"/>
            </a:endParaRPr>
          </a:p>
        </p:txBody>
      </p:sp>
      <p:grpSp>
        <p:nvGrpSpPr>
          <p:cNvPr id="179" name="Google Shape;179;p30"/>
          <p:cNvGrpSpPr/>
          <p:nvPr/>
        </p:nvGrpSpPr>
        <p:grpSpPr>
          <a:xfrm>
            <a:off x="474461" y="2977835"/>
            <a:ext cx="8443907" cy="1116402"/>
            <a:chOff x="321520" y="3927500"/>
            <a:chExt cx="6332930" cy="837301"/>
          </a:xfrm>
        </p:grpSpPr>
        <p:sp>
          <p:nvSpPr>
            <p:cNvPr id="180" name="Google Shape;180;p30"/>
            <p:cNvSpPr txBox="1"/>
            <p:nvPr/>
          </p:nvSpPr>
          <p:spPr>
            <a:xfrm>
              <a:off x="321520" y="4395500"/>
              <a:ext cx="6332930" cy="369301"/>
            </a:xfrm>
            <a:prstGeom prst="rect">
              <a:avLst/>
            </a:prstGeom>
            <a:noFill/>
            <a:ln>
              <a:noFill/>
            </a:ln>
          </p:spPr>
          <p:txBody>
            <a:bodyPr spcFirstLastPara="1" wrap="square" lIns="121900" tIns="121900" rIns="121900" bIns="121900" anchor="t" anchorCtr="0">
              <a:spAutoFit/>
            </a:bodyPr>
            <a:lstStyle/>
            <a:p>
              <a:r>
                <a:rPr lang="es" sz="1600" dirty="0">
                  <a:solidFill>
                    <a:srgbClr val="7A8493"/>
                  </a:solidFill>
                  <a:latin typeface="Inter SemiBold"/>
                  <a:ea typeface="Inter SemiBold"/>
                  <a:cs typeface="Inter SemiBold"/>
                  <a:sym typeface="Inter SemiBold"/>
                </a:rPr>
                <a:t>Estrategia   -&gt;   Modelo   -&gt;   Importancias   -&gt;   RMSE score   -&gt;   selección de features</a:t>
              </a:r>
              <a:endParaRPr sz="1600" dirty="0">
                <a:solidFill>
                  <a:srgbClr val="7A8493"/>
                </a:solidFill>
                <a:latin typeface="Inter SemiBold"/>
                <a:ea typeface="Inter SemiBold"/>
                <a:cs typeface="Inter SemiBold"/>
                <a:sym typeface="Inter SemiBold"/>
              </a:endParaRPr>
            </a:p>
          </p:txBody>
        </p:sp>
        <p:sp>
          <p:nvSpPr>
            <p:cNvPr id="181" name="Google Shape;181;p30"/>
            <p:cNvSpPr/>
            <p:nvPr/>
          </p:nvSpPr>
          <p:spPr>
            <a:xfrm>
              <a:off x="555600" y="3927500"/>
              <a:ext cx="468000" cy="468000"/>
            </a:xfrm>
            <a:prstGeom prst="ellipse">
              <a:avLst/>
            </a:prstGeom>
            <a:solidFill>
              <a:srgbClr val="CFD4DC">
                <a:alpha val="30000"/>
              </a:srgbClr>
            </a:solidFill>
            <a:ln>
              <a:noFill/>
            </a:ln>
          </p:spPr>
          <p:txBody>
            <a:bodyPr spcFirstLastPara="1" wrap="square" lIns="121900" tIns="121900" rIns="121900" bIns="121900" anchor="ctr" anchorCtr="0">
              <a:noAutofit/>
            </a:bodyPr>
            <a:lstStyle/>
            <a:p>
              <a:endParaRPr sz="2400">
                <a:solidFill>
                  <a:srgbClr val="CFD4DC"/>
                </a:solidFill>
              </a:endParaRPr>
            </a:p>
          </p:txBody>
        </p:sp>
        <p:sp>
          <p:nvSpPr>
            <p:cNvPr id="182" name="Google Shape;182;p30"/>
            <p:cNvSpPr/>
            <p:nvPr/>
          </p:nvSpPr>
          <p:spPr>
            <a:xfrm>
              <a:off x="1509416" y="3927500"/>
              <a:ext cx="468000" cy="468000"/>
            </a:xfrm>
            <a:prstGeom prst="ellipse">
              <a:avLst/>
            </a:prstGeom>
            <a:solidFill>
              <a:srgbClr val="CFD4DC">
                <a:alpha val="30000"/>
              </a:srgbClr>
            </a:solidFill>
            <a:ln>
              <a:noFill/>
            </a:ln>
          </p:spPr>
          <p:txBody>
            <a:bodyPr spcFirstLastPara="1" wrap="square" lIns="121900" tIns="121900" rIns="121900" bIns="121900" anchor="ctr" anchorCtr="0">
              <a:noAutofit/>
            </a:bodyPr>
            <a:lstStyle/>
            <a:p>
              <a:endParaRPr sz="2400">
                <a:solidFill>
                  <a:srgbClr val="CFD4DC"/>
                </a:solidFill>
              </a:endParaRPr>
            </a:p>
          </p:txBody>
        </p:sp>
        <p:sp>
          <p:nvSpPr>
            <p:cNvPr id="183" name="Google Shape;183;p30"/>
            <p:cNvSpPr/>
            <p:nvPr/>
          </p:nvSpPr>
          <p:spPr>
            <a:xfrm>
              <a:off x="2540325" y="3927500"/>
              <a:ext cx="468000" cy="468000"/>
            </a:xfrm>
            <a:prstGeom prst="ellipse">
              <a:avLst/>
            </a:prstGeom>
            <a:solidFill>
              <a:srgbClr val="CFD4DC">
                <a:alpha val="30000"/>
              </a:srgbClr>
            </a:solidFill>
            <a:ln>
              <a:noFill/>
            </a:ln>
          </p:spPr>
          <p:txBody>
            <a:bodyPr spcFirstLastPara="1" wrap="square" lIns="121900" tIns="121900" rIns="121900" bIns="121900" anchor="ctr" anchorCtr="0">
              <a:noAutofit/>
            </a:bodyPr>
            <a:lstStyle/>
            <a:p>
              <a:endParaRPr sz="2400">
                <a:solidFill>
                  <a:srgbClr val="CFD4DC"/>
                </a:solidFill>
              </a:endParaRPr>
            </a:p>
          </p:txBody>
        </p:sp>
        <p:sp>
          <p:nvSpPr>
            <p:cNvPr id="184" name="Google Shape;184;p30"/>
            <p:cNvSpPr/>
            <p:nvPr/>
          </p:nvSpPr>
          <p:spPr>
            <a:xfrm>
              <a:off x="3816675" y="3927500"/>
              <a:ext cx="468000" cy="468000"/>
            </a:xfrm>
            <a:prstGeom prst="ellipse">
              <a:avLst/>
            </a:prstGeom>
            <a:solidFill>
              <a:srgbClr val="CFD4DC">
                <a:alpha val="30000"/>
              </a:srgbClr>
            </a:solidFill>
            <a:ln>
              <a:noFill/>
            </a:ln>
          </p:spPr>
          <p:txBody>
            <a:bodyPr spcFirstLastPara="1" wrap="square" lIns="121900" tIns="121900" rIns="121900" bIns="121900" anchor="ctr" anchorCtr="0">
              <a:noAutofit/>
            </a:bodyPr>
            <a:lstStyle/>
            <a:p>
              <a:endParaRPr sz="2400">
                <a:solidFill>
                  <a:srgbClr val="CFD4DC"/>
                </a:solidFill>
              </a:endParaRPr>
            </a:p>
          </p:txBody>
        </p:sp>
        <p:sp>
          <p:nvSpPr>
            <p:cNvPr id="185" name="Google Shape;185;p30"/>
            <p:cNvSpPr/>
            <p:nvPr/>
          </p:nvSpPr>
          <p:spPr>
            <a:xfrm>
              <a:off x="5016825" y="3927500"/>
              <a:ext cx="468000" cy="468000"/>
            </a:xfrm>
            <a:prstGeom prst="ellipse">
              <a:avLst/>
            </a:prstGeom>
            <a:solidFill>
              <a:srgbClr val="CFD4DC">
                <a:alpha val="30000"/>
              </a:srgbClr>
            </a:solidFill>
            <a:ln>
              <a:noFill/>
            </a:ln>
          </p:spPr>
          <p:txBody>
            <a:bodyPr spcFirstLastPara="1" wrap="square" lIns="121900" tIns="121900" rIns="121900" bIns="121900" anchor="ctr" anchorCtr="0">
              <a:noAutofit/>
            </a:bodyPr>
            <a:lstStyle/>
            <a:p>
              <a:endParaRPr sz="2400">
                <a:solidFill>
                  <a:srgbClr val="CFD4DC"/>
                </a:solidFill>
              </a:endParaRPr>
            </a:p>
          </p:txBody>
        </p:sp>
        <p:pic>
          <p:nvPicPr>
            <p:cNvPr id="186" name="Google Shape;186;p30"/>
            <p:cNvPicPr preferRelativeResize="0"/>
            <p:nvPr/>
          </p:nvPicPr>
          <p:blipFill>
            <a:blip r:embed="rId3">
              <a:alphaModFix/>
            </a:blip>
            <a:stretch>
              <a:fillRect/>
            </a:stretch>
          </p:blipFill>
          <p:spPr>
            <a:xfrm>
              <a:off x="1592822" y="4003123"/>
              <a:ext cx="301189" cy="316783"/>
            </a:xfrm>
            <a:prstGeom prst="rect">
              <a:avLst/>
            </a:prstGeom>
            <a:noFill/>
            <a:ln>
              <a:noFill/>
            </a:ln>
          </p:spPr>
        </p:pic>
        <p:pic>
          <p:nvPicPr>
            <p:cNvPr id="187" name="Google Shape;187;p30"/>
            <p:cNvPicPr preferRelativeResize="0"/>
            <p:nvPr/>
          </p:nvPicPr>
          <p:blipFill>
            <a:blip r:embed="rId4">
              <a:alphaModFix/>
            </a:blip>
            <a:stretch>
              <a:fillRect/>
            </a:stretch>
          </p:blipFill>
          <p:spPr>
            <a:xfrm>
              <a:off x="2623733" y="4003115"/>
              <a:ext cx="301189" cy="316783"/>
            </a:xfrm>
            <a:prstGeom prst="rect">
              <a:avLst/>
            </a:prstGeom>
            <a:noFill/>
            <a:ln>
              <a:noFill/>
            </a:ln>
          </p:spPr>
        </p:pic>
        <p:pic>
          <p:nvPicPr>
            <p:cNvPr id="188" name="Google Shape;188;p30"/>
            <p:cNvPicPr preferRelativeResize="0"/>
            <p:nvPr/>
          </p:nvPicPr>
          <p:blipFill>
            <a:blip r:embed="rId5">
              <a:alphaModFix/>
            </a:blip>
            <a:stretch>
              <a:fillRect/>
            </a:stretch>
          </p:blipFill>
          <p:spPr>
            <a:xfrm>
              <a:off x="5136779" y="3985290"/>
              <a:ext cx="301189" cy="316783"/>
            </a:xfrm>
            <a:prstGeom prst="rect">
              <a:avLst/>
            </a:prstGeom>
            <a:noFill/>
            <a:ln>
              <a:noFill/>
            </a:ln>
          </p:spPr>
        </p:pic>
        <p:pic>
          <p:nvPicPr>
            <p:cNvPr id="189" name="Google Shape;189;p30"/>
            <p:cNvPicPr preferRelativeResize="0"/>
            <p:nvPr/>
          </p:nvPicPr>
          <p:blipFill>
            <a:blip r:embed="rId6">
              <a:alphaModFix/>
            </a:blip>
            <a:stretch>
              <a:fillRect/>
            </a:stretch>
          </p:blipFill>
          <p:spPr>
            <a:xfrm>
              <a:off x="3903684" y="4003110"/>
              <a:ext cx="301189" cy="316783"/>
            </a:xfrm>
            <a:prstGeom prst="rect">
              <a:avLst/>
            </a:prstGeom>
            <a:noFill/>
            <a:ln>
              <a:noFill/>
            </a:ln>
          </p:spPr>
        </p:pic>
        <p:pic>
          <p:nvPicPr>
            <p:cNvPr id="190" name="Google Shape;190;p30"/>
            <p:cNvPicPr preferRelativeResize="0"/>
            <p:nvPr/>
          </p:nvPicPr>
          <p:blipFill>
            <a:blip r:embed="rId7">
              <a:alphaModFix/>
            </a:blip>
            <a:stretch>
              <a:fillRect/>
            </a:stretch>
          </p:blipFill>
          <p:spPr>
            <a:xfrm>
              <a:off x="638062" y="4000887"/>
              <a:ext cx="301199" cy="301199"/>
            </a:xfrm>
            <a:prstGeom prst="rect">
              <a:avLst/>
            </a:prstGeom>
            <a:noFill/>
            <a:ln>
              <a:noFill/>
            </a:ln>
          </p:spPr>
        </p:pic>
      </p:grpSp>
      <p:sp>
        <p:nvSpPr>
          <p:cNvPr id="19" name="Google Shape;169;p29">
            <a:extLst>
              <a:ext uri="{FF2B5EF4-FFF2-40B4-BE49-F238E27FC236}">
                <a16:creationId xmlns:a16="http://schemas.microsoft.com/office/drawing/2014/main" id="{AD945FD1-0D17-49ED-B411-589A8A77E903}"/>
              </a:ext>
            </a:extLst>
          </p:cNvPr>
          <p:cNvSpPr txBox="1"/>
          <p:nvPr/>
        </p:nvSpPr>
        <p:spPr>
          <a:xfrm>
            <a:off x="4929177" y="1400062"/>
            <a:ext cx="6340506" cy="523180"/>
          </a:xfrm>
          <a:prstGeom prst="rect">
            <a:avLst/>
          </a:prstGeom>
          <a:noFill/>
          <a:ln>
            <a:noFill/>
          </a:ln>
        </p:spPr>
        <p:txBody>
          <a:bodyPr spcFirstLastPara="1" wrap="square" lIns="121900" tIns="121900" rIns="121900" bIns="121900" anchor="t" anchorCtr="0">
            <a:spAutoFit/>
          </a:bodyPr>
          <a:lstStyle/>
          <a:p>
            <a:r>
              <a:rPr lang="es" dirty="0">
                <a:solidFill>
                  <a:srgbClr val="F70E78"/>
                </a:solidFill>
                <a:latin typeface="Roboto Mono Medium"/>
                <a:ea typeface="Roboto Mono Medium"/>
                <a:cs typeface="Roboto Mono Medium"/>
                <a:sym typeface="Roboto Mono Medium"/>
              </a:rPr>
              <a:t>(Muchos de los cambios quedaron comentados)</a:t>
            </a:r>
            <a:endParaRPr sz="1200" dirty="0">
              <a:solidFill>
                <a:srgbClr val="F70E78"/>
              </a:solidFill>
              <a:latin typeface="Roboto Mono Medium"/>
              <a:ea typeface="Roboto Mono Medium"/>
              <a:cs typeface="Roboto Mono Medium"/>
              <a:sym typeface="Roboto Mono Medium"/>
            </a:endParaRPr>
          </a:p>
        </p:txBody>
      </p:sp>
      <p:sp>
        <p:nvSpPr>
          <p:cNvPr id="20" name="Google Shape;169;p29">
            <a:extLst>
              <a:ext uri="{FF2B5EF4-FFF2-40B4-BE49-F238E27FC236}">
                <a16:creationId xmlns:a16="http://schemas.microsoft.com/office/drawing/2014/main" id="{AA90C488-9E3A-4B61-BD0B-7A21399EAA4B}"/>
              </a:ext>
            </a:extLst>
          </p:cNvPr>
          <p:cNvSpPr txBox="1"/>
          <p:nvPr/>
        </p:nvSpPr>
        <p:spPr>
          <a:xfrm>
            <a:off x="1032091" y="3915651"/>
            <a:ext cx="6340506" cy="523180"/>
          </a:xfrm>
          <a:prstGeom prst="rect">
            <a:avLst/>
          </a:prstGeom>
          <a:noFill/>
          <a:ln>
            <a:noFill/>
          </a:ln>
        </p:spPr>
        <p:txBody>
          <a:bodyPr spcFirstLastPara="1" wrap="square" lIns="121900" tIns="121900" rIns="121900" bIns="121900" anchor="t" anchorCtr="0">
            <a:spAutoFit/>
          </a:bodyPr>
          <a:lstStyle/>
          <a:p>
            <a:r>
              <a:rPr lang="es" dirty="0">
                <a:solidFill>
                  <a:srgbClr val="F70E78"/>
                </a:solidFill>
                <a:latin typeface="Roboto Mono Medium"/>
                <a:ea typeface="Roboto Mono Medium"/>
                <a:cs typeface="Roboto Mono Medium"/>
                <a:sym typeface="Roboto Mono Medium"/>
              </a:rPr>
              <a:t>Todas estas validaciones se hicieron con train(sin trampas)</a:t>
            </a:r>
            <a:endParaRPr sz="1200" dirty="0">
              <a:solidFill>
                <a:srgbClr val="F70E78"/>
              </a:solidFill>
              <a:latin typeface="Roboto Mono Medium"/>
              <a:ea typeface="Roboto Mono Medium"/>
              <a:cs typeface="Roboto Mono Medium"/>
              <a:sym typeface="Roboto Mono Medium"/>
            </a:endParaRPr>
          </a:p>
        </p:txBody>
      </p:sp>
      <p:sp>
        <p:nvSpPr>
          <p:cNvPr id="23" name="Google Shape;177;p30">
            <a:extLst>
              <a:ext uri="{FF2B5EF4-FFF2-40B4-BE49-F238E27FC236}">
                <a16:creationId xmlns:a16="http://schemas.microsoft.com/office/drawing/2014/main" id="{0BBF0311-56CA-4AEB-8430-61E9E2AA5CDB}"/>
              </a:ext>
            </a:extLst>
          </p:cNvPr>
          <p:cNvSpPr txBox="1"/>
          <p:nvPr/>
        </p:nvSpPr>
        <p:spPr>
          <a:xfrm>
            <a:off x="558103" y="4403604"/>
            <a:ext cx="6364000"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Elementos a tener encuenta</a:t>
            </a:r>
            <a:endParaRPr sz="3200" b="1" dirty="0">
              <a:solidFill>
                <a:srgbClr val="CFD4DC"/>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6" name="Google Shape;176;p30"/>
          <p:cNvSpPr txBox="1"/>
          <p:nvPr/>
        </p:nvSpPr>
        <p:spPr>
          <a:xfrm>
            <a:off x="377324" y="951126"/>
            <a:ext cx="10797356" cy="123106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s-MX" sz="1600" dirty="0">
                <a:solidFill>
                  <a:srgbClr val="7A8493"/>
                </a:solidFill>
                <a:latin typeface="Inter"/>
                <a:ea typeface="Inter"/>
                <a:cs typeface="Inter SemiBold"/>
                <a:sym typeface="Inter"/>
              </a:rPr>
              <a:t>El RMSE contra el conjunto de pruebas fue de</a:t>
            </a:r>
          </a:p>
          <a:p>
            <a:pPr>
              <a:buClr>
                <a:schemeClr val="dk1"/>
              </a:buClr>
              <a:buSzPts val="1100"/>
            </a:pPr>
            <a:r>
              <a:rPr lang="es-MX" sz="1600" dirty="0">
                <a:solidFill>
                  <a:srgbClr val="7A8493"/>
                </a:solidFill>
                <a:latin typeface="Inter"/>
                <a:ea typeface="Inter"/>
                <a:cs typeface="Inter SemiBold"/>
                <a:sym typeface="Inter"/>
              </a:rPr>
              <a:t>Con un intervalo de  es aproximadamente el 59% de la mediana (50%). Esto sugiere que, aunque el modelo tiene un rendimiento razonable, hay margen de mejora, especialmente considerando la amplia gama y variabilidad en los datos.</a:t>
            </a:r>
            <a:endParaRPr lang="es-MX" sz="1600" dirty="0">
              <a:solidFill>
                <a:srgbClr val="7A8493"/>
              </a:solidFill>
              <a:latin typeface="Inter SemiBold"/>
              <a:ea typeface="Inter SemiBold"/>
              <a:cs typeface="Inter SemiBold"/>
              <a:sym typeface="Inter SemiBold"/>
            </a:endParaRPr>
          </a:p>
        </p:txBody>
      </p:sp>
      <p:sp>
        <p:nvSpPr>
          <p:cNvPr id="178" name="Google Shape;178;p30"/>
          <p:cNvSpPr txBox="1"/>
          <p:nvPr/>
        </p:nvSpPr>
        <p:spPr>
          <a:xfrm>
            <a:off x="214358" y="2764779"/>
            <a:ext cx="11399710" cy="3939500"/>
          </a:xfrm>
          <a:prstGeom prst="rect">
            <a:avLst/>
          </a:prstGeom>
          <a:noFill/>
          <a:ln>
            <a:noFill/>
          </a:ln>
        </p:spPr>
        <p:txBody>
          <a:bodyPr spcFirstLastPara="1" wrap="square" lIns="121900" tIns="121900" rIns="121900" bIns="121900" anchor="t" anchorCtr="0">
            <a:spAutoFit/>
          </a:bodyPr>
          <a:lstStyle/>
          <a:p>
            <a:pPr marL="203195">
              <a:buClr>
                <a:srgbClr val="7A8493"/>
              </a:buClr>
              <a:buSzPts val="1200"/>
            </a:pPr>
            <a:r>
              <a:rPr lang="es-MX" sz="1600" b="1" dirty="0">
                <a:solidFill>
                  <a:srgbClr val="7A8493"/>
                </a:solidFill>
                <a:latin typeface="Inter"/>
                <a:ea typeface="Inter"/>
                <a:cs typeface="Inter"/>
                <a:sym typeface="Inter"/>
              </a:rPr>
              <a:t>Acceso a Internet:</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Relación: Un aumento en el porcentaje de usuarios de internet se correlaciona con un incremento en el PIB.</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Implicación: La digitalización y el acceso a la tecnología están relacionados con el desarrollo económico y la innovación.</a:t>
            </a:r>
          </a:p>
          <a:p>
            <a:pPr marL="203195">
              <a:buClr>
                <a:srgbClr val="7A8493"/>
              </a:buClr>
              <a:buSzPts val="1200"/>
            </a:pPr>
            <a:r>
              <a:rPr lang="es-MX" sz="1600" b="1" dirty="0">
                <a:solidFill>
                  <a:srgbClr val="7A8493"/>
                </a:solidFill>
                <a:latin typeface="Inter"/>
                <a:ea typeface="Inter"/>
                <a:cs typeface="Inter"/>
                <a:sym typeface="Inter"/>
              </a:rPr>
              <a:t>Tasa de Cáncer de Mama:</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Relación: Países con un PIB más alto tienden a tener tasas de detección de cáncer de mama más elevadas.</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Implicación: Un sistema de salud robusto y eficiente puede reflejar una buena infraestructura y gestión pública.</a:t>
            </a:r>
          </a:p>
          <a:p>
            <a:pPr marL="203195">
              <a:buClr>
                <a:srgbClr val="7A8493"/>
              </a:buClr>
              <a:buSzPts val="1200"/>
            </a:pPr>
            <a:r>
              <a:rPr lang="es-MX" sz="1600" b="1" dirty="0">
                <a:solidFill>
                  <a:srgbClr val="7A8493"/>
                </a:solidFill>
                <a:latin typeface="Inter"/>
                <a:ea typeface="Inter"/>
                <a:cs typeface="Inter"/>
                <a:sym typeface="Inter"/>
              </a:rPr>
              <a:t>Consumo de Alcohol:</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Relación: Un mayor consumo de alcohol está inversamente relacionado con el PIB.</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Implicación: La educación y regulaciones efectivas pueden contribuir a decisiones saludables y a una fuerza laboral más productiva.</a:t>
            </a:r>
          </a:p>
          <a:p>
            <a:pPr marL="203195">
              <a:buClr>
                <a:srgbClr val="7A8493"/>
              </a:buClr>
              <a:buSzPts val="1200"/>
            </a:pPr>
            <a:r>
              <a:rPr lang="es-MX" sz="1600" b="1" dirty="0">
                <a:solidFill>
                  <a:srgbClr val="7A8493"/>
                </a:solidFill>
                <a:latin typeface="Inter"/>
                <a:ea typeface="Inter"/>
                <a:cs typeface="Inter"/>
                <a:sym typeface="Inter"/>
              </a:rPr>
              <a:t>Empleo Femenino:</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Relación: Un incremento en la tasa de empleo femenino se asocia con un aumento en el PIB.</a:t>
            </a:r>
          </a:p>
          <a:p>
            <a:pPr marL="609585" indent="-406390">
              <a:buClr>
                <a:srgbClr val="7A8493"/>
              </a:buClr>
              <a:buSzPts val="1200"/>
              <a:buFont typeface="Inter"/>
              <a:buAutoNum type="arabicPeriod"/>
            </a:pPr>
            <a:r>
              <a:rPr lang="es-MX" sz="1600" dirty="0">
                <a:solidFill>
                  <a:srgbClr val="7A8493"/>
                </a:solidFill>
                <a:latin typeface="Inter"/>
                <a:ea typeface="Inter"/>
                <a:cs typeface="Inter"/>
                <a:sym typeface="Inter"/>
              </a:rPr>
              <a:t>Implicación: La igualdad de género puede llevar a un aprovechamiento más eficiente del talento humano y a una economía diversificada.</a:t>
            </a:r>
            <a:endParaRPr sz="1600" dirty="0">
              <a:solidFill>
                <a:srgbClr val="7A8493"/>
              </a:solidFill>
              <a:latin typeface="Inter"/>
              <a:ea typeface="Inter"/>
              <a:cs typeface="Inter"/>
              <a:sym typeface="Inter"/>
            </a:endParaRPr>
          </a:p>
        </p:txBody>
      </p:sp>
      <p:sp>
        <p:nvSpPr>
          <p:cNvPr id="19" name="Google Shape;169;p29">
            <a:extLst>
              <a:ext uri="{FF2B5EF4-FFF2-40B4-BE49-F238E27FC236}">
                <a16:creationId xmlns:a16="http://schemas.microsoft.com/office/drawing/2014/main" id="{AD945FD1-0D17-49ED-B411-589A8A77E903}"/>
              </a:ext>
            </a:extLst>
          </p:cNvPr>
          <p:cNvSpPr txBox="1"/>
          <p:nvPr/>
        </p:nvSpPr>
        <p:spPr>
          <a:xfrm>
            <a:off x="4703547" y="901299"/>
            <a:ext cx="6340506" cy="523180"/>
          </a:xfrm>
          <a:prstGeom prst="rect">
            <a:avLst/>
          </a:prstGeom>
          <a:noFill/>
          <a:ln>
            <a:noFill/>
          </a:ln>
        </p:spPr>
        <p:txBody>
          <a:bodyPr spcFirstLastPara="1" wrap="square" lIns="121900" tIns="121900" rIns="121900" bIns="121900" anchor="t" anchorCtr="0">
            <a:spAutoFit/>
          </a:bodyPr>
          <a:lstStyle/>
          <a:p>
            <a:r>
              <a:rPr lang="es" dirty="0">
                <a:solidFill>
                  <a:srgbClr val="F70E78"/>
                </a:solidFill>
                <a:latin typeface="Roboto Mono Medium"/>
                <a:ea typeface="Roboto Mono Medium"/>
                <a:cs typeface="Roboto Mono Medium"/>
                <a:sym typeface="Roboto Mono Medium"/>
              </a:rPr>
              <a:t>6138</a:t>
            </a:r>
            <a:endParaRPr sz="1200" dirty="0">
              <a:solidFill>
                <a:srgbClr val="F70E78"/>
              </a:solidFill>
              <a:latin typeface="Roboto Mono Medium"/>
              <a:ea typeface="Roboto Mono Medium"/>
              <a:cs typeface="Roboto Mono Medium"/>
              <a:sym typeface="Roboto Mono Medium"/>
            </a:endParaRPr>
          </a:p>
        </p:txBody>
      </p:sp>
      <p:sp>
        <p:nvSpPr>
          <p:cNvPr id="23" name="Google Shape;177;p30">
            <a:extLst>
              <a:ext uri="{FF2B5EF4-FFF2-40B4-BE49-F238E27FC236}">
                <a16:creationId xmlns:a16="http://schemas.microsoft.com/office/drawing/2014/main" id="{0BBF0311-56CA-4AEB-8430-61E9E2AA5CDB}"/>
              </a:ext>
            </a:extLst>
          </p:cNvPr>
          <p:cNvSpPr txBox="1"/>
          <p:nvPr/>
        </p:nvSpPr>
        <p:spPr>
          <a:xfrm>
            <a:off x="394868" y="2240281"/>
            <a:ext cx="6364000"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Hallazgos del modelo</a:t>
            </a:r>
            <a:endParaRPr sz="3200" b="1" dirty="0">
              <a:solidFill>
                <a:srgbClr val="CFD4DC"/>
              </a:solidFill>
              <a:latin typeface="Lato"/>
              <a:ea typeface="Lato"/>
              <a:cs typeface="Lato"/>
              <a:sym typeface="Lato"/>
            </a:endParaRPr>
          </a:p>
        </p:txBody>
      </p:sp>
      <p:sp>
        <p:nvSpPr>
          <p:cNvPr id="26" name="Google Shape;175;p30">
            <a:extLst>
              <a:ext uri="{FF2B5EF4-FFF2-40B4-BE49-F238E27FC236}">
                <a16:creationId xmlns:a16="http://schemas.microsoft.com/office/drawing/2014/main" id="{FEE1FAD7-5F48-4FAE-BE98-4A663F12F122}"/>
              </a:ext>
            </a:extLst>
          </p:cNvPr>
          <p:cNvSpPr txBox="1"/>
          <p:nvPr/>
        </p:nvSpPr>
        <p:spPr>
          <a:xfrm>
            <a:off x="401074" y="190005"/>
            <a:ext cx="6364000" cy="624000"/>
          </a:xfrm>
          <a:prstGeom prst="rect">
            <a:avLst/>
          </a:prstGeom>
          <a:noFill/>
          <a:ln>
            <a:noFill/>
          </a:ln>
        </p:spPr>
        <p:txBody>
          <a:bodyPr spcFirstLastPara="1" wrap="square" lIns="121900" tIns="60933" rIns="121900" bIns="60933" anchor="t" anchorCtr="0">
            <a:noAutofit/>
          </a:bodyPr>
          <a:lstStyle/>
          <a:p>
            <a:r>
              <a:rPr lang="es" sz="3200" b="1" dirty="0">
                <a:solidFill>
                  <a:srgbClr val="064BFB"/>
                </a:solidFill>
                <a:latin typeface="Inter"/>
                <a:ea typeface="Inter"/>
                <a:cs typeface="Inter"/>
                <a:sym typeface="Inter"/>
              </a:rPr>
              <a:t>Resultados modelo final</a:t>
            </a:r>
            <a:endParaRPr sz="3200" b="1" dirty="0">
              <a:solidFill>
                <a:srgbClr val="CFD4DC"/>
              </a:solidFill>
              <a:latin typeface="Lato"/>
              <a:ea typeface="Lato"/>
              <a:cs typeface="Lato"/>
              <a:sym typeface="Lato"/>
            </a:endParaRPr>
          </a:p>
        </p:txBody>
      </p:sp>
    </p:spTree>
    <p:extLst>
      <p:ext uri="{BB962C8B-B14F-4D97-AF65-F5344CB8AC3E}">
        <p14:creationId xmlns:p14="http://schemas.microsoft.com/office/powerpoint/2010/main" val="28436026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999</Words>
  <Application>Microsoft Office PowerPoint</Application>
  <PresentationFormat>Panorámica</PresentationFormat>
  <Paragraphs>71</Paragraphs>
  <Slides>11</Slides>
  <Notes>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11</vt:i4>
      </vt:variant>
    </vt:vector>
  </HeadingPairs>
  <TitlesOfParts>
    <vt:vector size="23" baseType="lpstr">
      <vt:lpstr>Arial</vt:lpstr>
      <vt:lpstr>Calibri</vt:lpstr>
      <vt:lpstr>Calibri Light</vt:lpstr>
      <vt:lpstr>Graphik</vt:lpstr>
      <vt:lpstr>Inter</vt:lpstr>
      <vt:lpstr>Inter Medium</vt:lpstr>
      <vt:lpstr>Inter SemiBold</vt:lpstr>
      <vt:lpstr>Lato</vt:lpstr>
      <vt:lpstr>Plus Jakarta Sans Medium</vt:lpstr>
      <vt:lpstr>Roboto Mono Medium</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gutierrez</dc:creator>
  <cp:lastModifiedBy>andres gutierrez</cp:lastModifiedBy>
  <cp:revision>10</cp:revision>
  <dcterms:created xsi:type="dcterms:W3CDTF">2023-10-07T03:46:55Z</dcterms:created>
  <dcterms:modified xsi:type="dcterms:W3CDTF">2023-10-09T04:19:45Z</dcterms:modified>
</cp:coreProperties>
</file>