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9" r:id="rId4"/>
    <p:sldId id="277" r:id="rId5"/>
    <p:sldId id="278" r:id="rId6"/>
    <p:sldId id="273" r:id="rId7"/>
    <p:sldId id="274" r:id="rId8"/>
    <p:sldId id="280" r:id="rId9"/>
    <p:sldId id="285" r:id="rId10"/>
    <p:sldId id="281" r:id="rId11"/>
    <p:sldId id="263" r:id="rId12"/>
    <p:sldId id="282" r:id="rId13"/>
    <p:sldId id="266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6B4B-1D3E-4C2B-BE1D-46B76C016A79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5A838-2DBD-45B8-816F-6623DCD8B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8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A838-2DBD-45B8-816F-6623DCD8B88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97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26F4-DAD5-4DB0-9509-DFFDE1D92531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D38-EDE7-40DF-94D8-1B304B78A10E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55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163C-52E0-4A36-AA49-06F6F39A2A2C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253C-77FD-438D-9EF6-2DA83C2B2E1B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244C-6853-48FB-89F5-56DFC2C879DA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C71A-24B4-45AC-9304-11BB27C6281E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66EC-2A12-4C34-B5B0-1CE9B80416D8}" type="datetime1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4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123F-1100-4DBE-A771-22CE3B0DB82D}" type="datetime1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DDF2-17A8-4BA5-87E1-23E97980C7BA}" type="datetime1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44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DCB0-7B6D-47B0-9105-A41D97D031CC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38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75F-C3A5-407E-AAD8-38D9FB574E39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5EC0-8A35-4FD2-A7DF-C06A5A65C388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1DA42-9B2A-4636-961F-FFD9F81D91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30.png"/><Relationship Id="rId5" Type="http://schemas.openxmlformats.org/officeDocument/2006/relationships/image" Target="../media/image13.png"/><Relationship Id="rId10" Type="http://schemas.openxmlformats.org/officeDocument/2006/relationships/image" Target="../media/image12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0.png"/><Relationship Id="rId5" Type="http://schemas.openxmlformats.org/officeDocument/2006/relationships/image" Target="../media/image12.png"/><Relationship Id="rId10" Type="http://schemas.openxmlformats.org/officeDocument/2006/relationships/image" Target="../media/image160.png"/><Relationship Id="rId4" Type="http://schemas.openxmlformats.org/officeDocument/2006/relationships/image" Target="../media/image5.png"/><Relationship Id="rId9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618" y="3187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 </a:t>
            </a:r>
            <a:br>
              <a:rPr lang="en-US" b="1" dirty="0" smtClean="0">
                <a:solidFill>
                  <a:srgbClr val="C00000"/>
                </a:solidFill>
                <a:latin typeface="+mn-lt"/>
              </a:rPr>
            </a:br>
            <a:r>
              <a:rPr lang="en-US" b="1" dirty="0" smtClean="0">
                <a:solidFill>
                  <a:srgbClr val="C00000"/>
                </a:solidFill>
                <a:latin typeface="+mn-lt"/>
              </a:rPr>
              <a:t>Fourier  Analysis and Synthesis</a:t>
            </a:r>
            <a:br>
              <a:rPr lang="en-US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4900" dirty="0" smtClean="0">
                <a:solidFill>
                  <a:srgbClr val="C00000"/>
                </a:solidFill>
                <a:latin typeface="+mn-lt"/>
              </a:rPr>
              <a:t>An Intuitive Introduction</a:t>
            </a:r>
            <a:endParaRPr lang="en-GB" sz="49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Chng </a:t>
            </a:r>
            <a:r>
              <a:rPr lang="en-US" sz="2800" dirty="0" err="1" smtClean="0"/>
              <a:t>Eng</a:t>
            </a:r>
            <a:r>
              <a:rPr lang="en-US" sz="2800" dirty="0" smtClean="0"/>
              <a:t> Siong</a:t>
            </a:r>
          </a:p>
          <a:p>
            <a:endParaRPr lang="en-US" sz="2800" dirty="0"/>
          </a:p>
          <a:p>
            <a:r>
              <a:rPr lang="en-US" sz="2800" dirty="0" smtClean="0"/>
              <a:t>NTU,  Singapore, Oct 2018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89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947"/>
            <a:ext cx="12192000" cy="88809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1D. Different Forms of  CTFS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Synthesis Representations</a:t>
            </a:r>
            <a:endParaRPr lang="en-GB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10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688017"/>
                  </p:ext>
                </p:extLst>
              </p:nvPr>
            </p:nvGraphicFramePr>
            <p:xfrm>
              <a:off x="263600" y="754392"/>
              <a:ext cx="11492346" cy="60170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70564">
                      <a:extLst>
                        <a:ext uri="{9D8B030D-6E8A-4147-A177-3AD203B41FA5}">
                          <a16:colId xmlns:a16="http://schemas.microsoft.com/office/drawing/2014/main" val="546132103"/>
                        </a:ext>
                      </a:extLst>
                    </a:gridCol>
                    <a:gridCol w="8021782">
                      <a:extLst>
                        <a:ext uri="{9D8B030D-6E8A-4147-A177-3AD203B41FA5}">
                          <a16:colId xmlns:a16="http://schemas.microsoft.com/office/drawing/2014/main" val="1166136716"/>
                        </a:ext>
                      </a:extLst>
                    </a:gridCol>
                  </a:tblGrid>
                  <a:tr h="459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Name</a:t>
                          </a:r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Equation  y(t)</a:t>
                          </a:r>
                          <a:endParaRPr lang="en-GB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5479104"/>
                      </a:ext>
                    </a:extLst>
                  </a:tr>
                  <a:tr h="114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+mn-lt"/>
                            </a:rPr>
                            <a:t>CTFS Analysis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𝑃𝑒𝑟𝑖𝑜𝑑</m:t>
                                </m:r>
                              </m:oMath>
                            </m:oMathPara>
                          </a14:m>
                          <a:endParaRPr lang="en-US" sz="2400" b="0" i="0" dirty="0" smtClean="0">
                            <a:latin typeface="+mn-lt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dirty="0" smtClean="0">
                              <a:latin typeface="+mn-lt"/>
                            </a:rPr>
                            <a:t>  </a:t>
                          </a:r>
                          <a:endParaRPr lang="en-GB" sz="2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=  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GB" sz="240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708071"/>
                      </a:ext>
                    </a:extLst>
                  </a:tr>
                  <a:tr h="114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+mn-lt"/>
                            </a:rPr>
                            <a:t>Synthesis:</a:t>
                          </a:r>
                          <a:r>
                            <a:rPr lang="en-US" sz="2400" baseline="0" dirty="0" smtClean="0">
                              <a:latin typeface="+mn-lt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400" dirty="0" smtClean="0">
                              <a:latin typeface="+mn-lt"/>
                            </a:rPr>
                            <a:t>Complex Exponential Form</a:t>
                          </a:r>
                          <a:endParaRPr lang="en-GB" sz="2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sz="240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pt-BR" sz="2400" i="1" dirty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0 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4876343"/>
                      </a:ext>
                    </a:extLst>
                  </a:tr>
                  <a:tr h="1625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+mn-lt"/>
                            </a:rPr>
                            <a:t>Synthesis: </a:t>
                          </a:r>
                        </a:p>
                        <a:p>
                          <a:pPr algn="ctr"/>
                          <a:r>
                            <a:rPr lang="en-US" sz="2400" dirty="0" smtClean="0">
                              <a:latin typeface="+mn-lt"/>
                            </a:rPr>
                            <a:t>Combine</a:t>
                          </a:r>
                          <a:r>
                            <a:rPr lang="en-US" sz="2400" baseline="0" dirty="0" smtClean="0">
                              <a:latin typeface="+mn-lt"/>
                            </a:rPr>
                            <a:t> Trigonometric Form</a:t>
                          </a:r>
                          <a:endParaRPr lang="en-GB" sz="2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4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669196"/>
                      </a:ext>
                    </a:extLst>
                  </a:tr>
                  <a:tr h="459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+mn-lt"/>
                            </a:rPr>
                            <a:t>Synthesis:</a:t>
                          </a:r>
                        </a:p>
                        <a:p>
                          <a:pPr algn="ctr"/>
                          <a:r>
                            <a:rPr lang="en-US" sz="2400" dirty="0" smtClean="0">
                              <a:latin typeface="+mn-lt"/>
                            </a:rPr>
                            <a:t>Trigonometric</a:t>
                          </a:r>
                          <a:r>
                            <a:rPr lang="en-US" sz="2400" baseline="0" dirty="0" smtClean="0">
                              <a:latin typeface="+mn-lt"/>
                            </a:rPr>
                            <a:t> Form: </a:t>
                          </a:r>
                          <a:br>
                            <a:rPr lang="en-US" sz="2400" baseline="0" dirty="0" smtClean="0">
                              <a:latin typeface="+mn-lt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=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=   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 smtClean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4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𝑜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485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688017"/>
                  </p:ext>
                </p:extLst>
              </p:nvPr>
            </p:nvGraphicFramePr>
            <p:xfrm>
              <a:off x="263600" y="754392"/>
              <a:ext cx="11492346" cy="60170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70564">
                      <a:extLst>
                        <a:ext uri="{9D8B030D-6E8A-4147-A177-3AD203B41FA5}">
                          <a16:colId xmlns:a16="http://schemas.microsoft.com/office/drawing/2014/main" val="546132103"/>
                        </a:ext>
                      </a:extLst>
                    </a:gridCol>
                    <a:gridCol w="8021782">
                      <a:extLst>
                        <a:ext uri="{9D8B030D-6E8A-4147-A177-3AD203B41FA5}">
                          <a16:colId xmlns:a16="http://schemas.microsoft.com/office/drawing/2014/main" val="1166136716"/>
                        </a:ext>
                      </a:extLst>
                    </a:gridCol>
                  </a:tblGrid>
                  <a:tr h="459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Name</a:t>
                          </a:r>
                          <a:endParaRPr lang="en-GB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Equation  y(t)</a:t>
                          </a:r>
                          <a:endParaRPr lang="en-GB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547910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" t="-41538" r="-231579" b="-36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389" t="-41538" r="-304" b="-368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70807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+mn-lt"/>
                            </a:rPr>
                            <a:t>Synthesis:</a:t>
                          </a:r>
                          <a:r>
                            <a:rPr lang="en-US" sz="2400" baseline="0" dirty="0" smtClean="0">
                              <a:latin typeface="+mn-lt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2400" dirty="0" smtClean="0">
                              <a:latin typeface="+mn-lt"/>
                            </a:rPr>
                            <a:t>Complex </a:t>
                          </a:r>
                          <a:r>
                            <a:rPr lang="en-US" sz="2400" dirty="0" smtClean="0">
                              <a:latin typeface="+mn-lt"/>
                            </a:rPr>
                            <a:t>Exponential Form</a:t>
                          </a:r>
                          <a:endParaRPr lang="en-GB" sz="2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389" t="-141538" r="-304" b="-268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876343"/>
                      </a:ext>
                    </a:extLst>
                  </a:tr>
                  <a:tr h="1625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+mn-lt"/>
                            </a:rPr>
                            <a:t>Synthesis: </a:t>
                          </a:r>
                        </a:p>
                        <a:p>
                          <a:pPr algn="ctr"/>
                          <a:r>
                            <a:rPr lang="en-US" sz="2400" dirty="0" smtClean="0">
                              <a:latin typeface="+mn-lt"/>
                            </a:rPr>
                            <a:t>Combine</a:t>
                          </a:r>
                          <a:r>
                            <a:rPr lang="en-US" sz="2400" baseline="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400" baseline="0" dirty="0" smtClean="0">
                              <a:latin typeface="+mn-lt"/>
                            </a:rPr>
                            <a:t>Trigonometric Form</a:t>
                          </a:r>
                          <a:endParaRPr lang="en-GB" sz="24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389" t="-176404" r="-304" b="-96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0669196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5" t="-289412" r="-231579" b="-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389" t="-289412" r="-304" b="-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84856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740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07583"/>
            <a:ext cx="10134600" cy="6353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+mn-lt"/>
              </a:rPr>
            </a:br>
            <a:r>
              <a:rPr lang="en-US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+mn-lt"/>
              </a:rPr>
            </a:br>
            <a:r>
              <a:rPr lang="en-US" b="1" dirty="0" smtClean="0">
                <a:solidFill>
                  <a:srgbClr val="C00000"/>
                </a:solidFill>
                <a:latin typeface="+mn-lt"/>
              </a:rPr>
              <a:t>1D Common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FS of periodic CT signals 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+mn-lt"/>
              </a:rPr>
            </a:br>
            <a:r>
              <a:rPr lang="en-US" b="1" dirty="0" smtClean="0">
                <a:solidFill>
                  <a:srgbClr val="C00000"/>
                </a:solidFill>
                <a:latin typeface="+mn-lt"/>
              </a:rPr>
              <a:t>      </a:t>
            </a:r>
            <a:r>
              <a:rPr lang="en-US" sz="3600" dirty="0" err="1" smtClean="0">
                <a:solidFill>
                  <a:srgbClr val="C00000"/>
                </a:solidFill>
                <a:latin typeface="+mn-lt"/>
              </a:rPr>
              <a:t>Pg</a:t>
            </a:r>
            <a:r>
              <a:rPr lang="en-US" sz="3600" dirty="0" smtClean="0">
                <a:solidFill>
                  <a:srgbClr val="C00000"/>
                </a:solidFill>
                <a:latin typeface="+mn-lt"/>
              </a:rPr>
              <a:t> 168, Philips and Parr, Signals, Systems and Transform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+mn-lt"/>
              </a:rPr>
            </a:br>
            <a:endParaRPr lang="en-GB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55" y="2105879"/>
            <a:ext cx="5592000" cy="343809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76109" y="1690688"/>
            <a:ext cx="13855" cy="444687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54" y="1800225"/>
            <a:ext cx="5501945" cy="305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800225"/>
            <a:ext cx="5877641" cy="44869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406" y="1652273"/>
            <a:ext cx="4981141" cy="1459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1E. Continuous Time Fourier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+mn-lt"/>
              </a:rPr>
            </a:br>
            <a:r>
              <a:rPr lang="en-US" b="1" dirty="0" smtClean="0">
                <a:solidFill>
                  <a:srgbClr val="C00000"/>
                </a:solidFill>
                <a:latin typeface="+mn-lt"/>
              </a:rPr>
              <a:t>Analysis and Synthesis  (Fourier Transform)</a:t>
            </a:r>
            <a:endParaRPr lang="en-GB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59123"/>
            <a:ext cx="7560691" cy="500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8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" y="268143"/>
            <a:ext cx="4080164" cy="132556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2) Types of Fourier Transform</a:t>
            </a:r>
            <a:endParaRPr lang="en-GB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13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28276" y="4602024"/>
            <a:ext cx="2276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Legend: </a:t>
            </a:r>
          </a:p>
          <a:p>
            <a:r>
              <a:rPr lang="en-US" dirty="0" smtClean="0"/>
              <a:t>CT = continuous Time,</a:t>
            </a:r>
          </a:p>
          <a:p>
            <a:r>
              <a:rPr lang="en-US" dirty="0" smtClean="0"/>
              <a:t>DT = discrete Time</a:t>
            </a:r>
          </a:p>
          <a:p>
            <a:r>
              <a:rPr lang="en-US" dirty="0" smtClean="0"/>
              <a:t>FT = Fourier transform</a:t>
            </a:r>
          </a:p>
          <a:p>
            <a:r>
              <a:rPr lang="en-US" dirty="0" smtClean="0"/>
              <a:t>FS = Fourier Series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03249"/>
              </p:ext>
            </p:extLst>
          </p:nvPr>
        </p:nvGraphicFramePr>
        <p:xfrm>
          <a:off x="34636" y="2107744"/>
          <a:ext cx="491442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95">
                  <a:extLst>
                    <a:ext uri="{9D8B030D-6E8A-4147-A177-3AD203B41FA5}">
                      <a16:colId xmlns:a16="http://schemas.microsoft.com/office/drawing/2014/main" val="3459655670"/>
                    </a:ext>
                  </a:extLst>
                </a:gridCol>
                <a:gridCol w="1779733">
                  <a:extLst>
                    <a:ext uri="{9D8B030D-6E8A-4147-A177-3AD203B41FA5}">
                      <a16:colId xmlns:a16="http://schemas.microsoft.com/office/drawing/2014/main" val="4216359048"/>
                    </a:ext>
                  </a:extLst>
                </a:gridCol>
                <a:gridCol w="2469095">
                  <a:extLst>
                    <a:ext uri="{9D8B030D-6E8A-4147-A177-3AD203B41FA5}">
                      <a16:colId xmlns:a16="http://schemas.microsoft.com/office/drawing/2014/main" val="1477152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S/N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Signal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of Fourier Transform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2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CT+aperiodic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CT+periodic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CTFS, CTFT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65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DT+aperiodic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2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DT+periodic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DTFS,</a:t>
                      </a:r>
                      <a:r>
                        <a:rPr lang="en-US" baseline="0" dirty="0" smtClean="0"/>
                        <a:t> DTFT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8108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1208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766" y="215191"/>
            <a:ext cx="7368974" cy="600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4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8919"/>
            <a:ext cx="3777916" cy="338775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Appendix: </a:t>
            </a:r>
            <a:br>
              <a:rPr lang="en-US" sz="4000" dirty="0" smtClean="0">
                <a:solidFill>
                  <a:srgbClr val="C00000"/>
                </a:solidFill>
                <a:latin typeface="+mn-lt"/>
              </a:rPr>
            </a:b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Fourier Series</a:t>
            </a:r>
            <a:br>
              <a:rPr lang="en-US" sz="4000" dirty="0" smtClean="0">
                <a:solidFill>
                  <a:srgbClr val="C00000"/>
                </a:solidFill>
                <a:latin typeface="+mn-lt"/>
              </a:rPr>
            </a:b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4000" dirty="0" smtClean="0">
                <a:solidFill>
                  <a:srgbClr val="C00000"/>
                </a:solidFill>
                <a:latin typeface="+mn-lt"/>
              </a:rPr>
            </a:br>
            <a:r>
              <a:rPr lang="en-US" sz="4000" dirty="0" err="1" smtClean="0">
                <a:solidFill>
                  <a:srgbClr val="C00000"/>
                </a:solidFill>
                <a:latin typeface="+mn-lt"/>
              </a:rPr>
              <a:t>Trigo</a:t>
            </a: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 -&gt; </a:t>
            </a:r>
            <a:br>
              <a:rPr lang="en-US" sz="4000" dirty="0" smtClean="0">
                <a:solidFill>
                  <a:srgbClr val="C00000"/>
                </a:solidFill>
                <a:latin typeface="+mn-lt"/>
              </a:rPr>
            </a:br>
            <a:r>
              <a:rPr lang="en-US" sz="4000" dirty="0" smtClean="0">
                <a:solidFill>
                  <a:srgbClr val="C00000"/>
                </a:solidFill>
                <a:latin typeface="+mn-lt"/>
              </a:rPr>
              <a:t>Complex Exponential </a:t>
            </a:r>
            <a:endParaRPr lang="en-GB" sz="4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9897"/>
              </p:ext>
            </p:extLst>
          </p:nvPr>
        </p:nvGraphicFramePr>
        <p:xfrm>
          <a:off x="3355368" y="128170"/>
          <a:ext cx="8836632" cy="659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3" imgW="8029438" imgH="5695766" progId="Acrobat.Document.11">
                  <p:embed/>
                </p:oleObj>
              </mc:Choice>
              <mc:Fallback>
                <p:oleObj name="Acrobat Document" r:id="rId3" imgW="8029438" imgH="5695766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5368" y="128170"/>
                        <a:ext cx="8836632" cy="659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72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7046"/>
            <a:ext cx="3453063" cy="2942587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Appendix: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Fourier Series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/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Complex Exponential 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-&gt; 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combined </a:t>
            </a:r>
            <a:r>
              <a:rPr lang="en-US" sz="3600" b="1" dirty="0" err="1" smtClean="0">
                <a:solidFill>
                  <a:srgbClr val="C00000"/>
                </a:solidFill>
              </a:rPr>
              <a:t>Trigo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15</a:t>
            </a:fld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25577"/>
              </p:ext>
            </p:extLst>
          </p:nvPr>
        </p:nvGraphicFramePr>
        <p:xfrm>
          <a:off x="3272339" y="149530"/>
          <a:ext cx="8919661" cy="5718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crobat Document" r:id="rId3" imgW="8029438" imgH="5695766" progId="Acrobat.Document.11">
                  <p:embed/>
                </p:oleObj>
              </mc:Choice>
              <mc:Fallback>
                <p:oleObj name="Acrobat Document" r:id="rId3" imgW="8029438" imgH="5695766" progId="Acrobat.Document.11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2339" y="149530"/>
                        <a:ext cx="8919661" cy="5718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6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114" y="1474644"/>
                <a:ext cx="11769436" cy="538335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romanUcPeriod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Analysis:</a:t>
                </a:r>
                <a:r>
                  <a:rPr lang="en-US" dirty="0" smtClean="0"/>
                  <a:t> Given time domain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decompose it into  sum of sinusoids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(Frequency domain representation)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</a:t>
                </a:r>
                <a:r>
                  <a:rPr lang="en-US" dirty="0" smtClean="0"/>
                  <a:t>One representation (combined </a:t>
                </a:r>
                <a:r>
                  <a:rPr lang="en-US" dirty="0" err="1" smtClean="0"/>
                  <a:t>Trigo</a:t>
                </a:r>
                <a:r>
                  <a:rPr lang="en-US" dirty="0" smtClean="0"/>
                  <a:t> form) is as:</a:t>
                </a:r>
                <a:r>
                  <a:rPr lang="en-US" sz="2400" dirty="0" smtClean="0">
                    <a:solidFill>
                      <a:srgbClr val="00B0F0"/>
                    </a:solidFill>
                  </a:rPr>
                  <a:t> </a:t>
                </a:r>
                <a:br>
                  <a:rPr lang="en-US" sz="2400" dirty="0" smtClean="0">
                    <a:solidFill>
                      <a:srgbClr val="00B0F0"/>
                    </a:solidFill>
                  </a:rPr>
                </a:br>
                <a:r>
                  <a:rPr lang="en-US" sz="2400" dirty="0" smtClean="0">
                    <a:solidFill>
                      <a:srgbClr val="00B0F0"/>
                    </a:solidFill>
                  </a:rPr>
                  <a:t>		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cosine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waves </a:t>
                </a:r>
                <a:r>
                  <a:rPr lang="en-US" sz="2400" dirty="0" smtClean="0">
                    <a:solidFill>
                      <a:srgbClr val="00B0F0"/>
                    </a:solidFill>
                  </a:rPr>
                  <a:t>with various </a:t>
                </a:r>
                <a:r>
                  <a:rPr lang="en-US" sz="2400" dirty="0" smtClean="0">
                    <a:solidFill>
                      <a:srgbClr val="00B0F0"/>
                    </a:solidFill>
                  </a:rPr>
                  <a:t>angular frequencies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(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𝑟𝑎𝑑𝑖𝑎𝑛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B0F0"/>
                    </a:solidFill>
                  </a:rPr>
                  <a:t> ,</a:t>
                </a:r>
                <a:br>
                  <a:rPr lang="en-US" sz="2400" dirty="0" smtClean="0">
                    <a:solidFill>
                      <a:srgbClr val="00B0F0"/>
                    </a:solidFill>
                  </a:rPr>
                </a:br>
                <a:r>
                  <a:rPr lang="en-US" sz="2400" dirty="0" smtClean="0">
                    <a:solidFill>
                      <a:srgbClr val="00B0F0"/>
                    </a:solidFill>
                  </a:rPr>
                  <a:t>                             amplitudes  A   and phase shifts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 smtClean="0">
                    <a:solidFill>
                      <a:srgbClr val="00B0F0"/>
                    </a:solidFill>
                  </a:rPr>
                  <a:t>. </a:t>
                </a:r>
              </a:p>
              <a:p>
                <a:pPr marL="457200" indent="-457200">
                  <a:buFont typeface="+mj-lt"/>
                  <a:buAutoNum type="romanUcPeriod"/>
                </a:pPr>
                <a:endParaRPr lang="en-US" dirty="0" smtClean="0"/>
              </a:p>
              <a:p>
                <a:pPr marL="571500" indent="-571500">
                  <a:buAutoNum type="romanUcPeriod" startAt="2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Synthesis: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dirty="0" smtClean="0"/>
                  <a:t>Given Frequency domain representations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(sinusoids composition with frequency, amplitude and phase),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combine these sinusoids to generate the time domain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914400" lvl="2" indent="0">
                  <a:buNone/>
                </a:pPr>
                <a:endParaRPr lang="en-US" sz="1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114" y="1474644"/>
                <a:ext cx="11769436" cy="5383356"/>
              </a:xfrm>
              <a:blipFill>
                <a:blip r:embed="rId2"/>
                <a:stretch>
                  <a:fillRect l="-1088" t="-20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651" y="1"/>
            <a:ext cx="105156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1A. What is Fourier Analysis &amp; Synthesis?</a:t>
            </a:r>
            <a:endParaRPr lang="en-GB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38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2485773" y="2097233"/>
            <a:ext cx="789708" cy="61301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3</a:t>
            </a:fld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275481" y="1330037"/>
            <a:ext cx="119149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Fourier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7453885" y="1330037"/>
            <a:ext cx="1191490" cy="2438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Fourier</a:t>
            </a:r>
          </a:p>
          <a:p>
            <a:pPr algn="ctr"/>
            <a:r>
              <a:rPr lang="en-US" dirty="0" smtClean="0"/>
              <a:t>Synthesis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1949072"/>
                <a:ext cx="1148746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Input Waveform </a:t>
                </a:r>
              </a:p>
              <a:p>
                <a:r>
                  <a:rPr lang="en-US" b="0" dirty="0" smtClean="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49072"/>
                <a:ext cx="1148746" cy="923330"/>
              </a:xfrm>
              <a:prstGeom prst="rect">
                <a:avLst/>
              </a:prstGeom>
              <a:blipFill>
                <a:blip r:embed="rId2"/>
                <a:stretch>
                  <a:fillRect l="-4255" t="-3974" r="-7447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56761" y="2226070"/>
                <a:ext cx="1282583" cy="64633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/>
                  <a:t>Output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761" y="2226070"/>
                <a:ext cx="1282583" cy="646331"/>
              </a:xfrm>
              <a:prstGeom prst="rect">
                <a:avLst/>
              </a:prstGeom>
              <a:blipFill>
                <a:blip r:embed="rId3"/>
                <a:stretch>
                  <a:fillRect l="-3791" t="-4717"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07827" y="2063375"/>
                <a:ext cx="1148746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Outout</a:t>
                </a:r>
              </a:p>
              <a:p>
                <a:r>
                  <a:rPr lang="en-US" dirty="0" smtClean="0"/>
                  <a:t>Waveform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827" y="2063375"/>
                <a:ext cx="1148746" cy="923330"/>
              </a:xfrm>
              <a:prstGeom prst="rect">
                <a:avLst/>
              </a:prstGeom>
              <a:blipFill>
                <a:blip r:embed="rId4"/>
                <a:stretch>
                  <a:fillRect l="-4233" t="-3289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8645375" y="2273979"/>
            <a:ext cx="789708" cy="6615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6539344" y="2250862"/>
            <a:ext cx="914539" cy="64250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4454266" y="2181563"/>
            <a:ext cx="789708" cy="68695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0244" y="54037"/>
            <a:ext cx="3333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1A. Overview</a:t>
            </a:r>
            <a:endParaRPr lang="en-GB" sz="4400" b="1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95" y="4176510"/>
            <a:ext cx="2492129" cy="20600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764" y="4296324"/>
            <a:ext cx="2492129" cy="206002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1" y="3560720"/>
            <a:ext cx="2424544" cy="31607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9953" y="3885519"/>
            <a:ext cx="14366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Time Domain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865522" y="3926992"/>
            <a:ext cx="14366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Time Domain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043643" y="3454394"/>
            <a:ext cx="195297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Frequency Domain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68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108"/>
            <a:ext cx="11642556" cy="115153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1B. What is Time vs Frequency Representation?</a:t>
            </a:r>
            <a:endParaRPr lang="en-GB" b="1" dirty="0">
              <a:solidFill>
                <a:srgbClr val="C0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0684" y="1456656"/>
                <a:ext cx="11642557" cy="3433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Time domain: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 smtClean="0"/>
                  <a:t>- Horizontal axis is time (seconds).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</a:t>
                </a:r>
                <a:r>
                  <a:rPr lang="en-US" b="0" dirty="0" smtClean="0"/>
                  <a:t>Vertical axis = the val</a:t>
                </a:r>
                <a:r>
                  <a:rPr lang="en-US" dirty="0" smtClean="0"/>
                  <a:t>ue </a:t>
                </a:r>
                <a:r>
                  <a:rPr lang="en-US" b="0" dirty="0" smtClean="0"/>
                  <a:t>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Frequency </a:t>
                </a:r>
                <a:r>
                  <a:rPr lang="en-US" dirty="0">
                    <a:solidFill>
                      <a:srgbClr val="FF0000"/>
                    </a:solidFill>
                  </a:rPr>
                  <a:t>domain: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 smtClean="0"/>
                  <a:t>-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Horizontal </a:t>
                </a:r>
                <a:r>
                  <a:rPr lang="en-US" dirty="0"/>
                  <a:t>axis is </a:t>
                </a:r>
                <a:r>
                  <a:rPr lang="en-US" dirty="0" smtClean="0"/>
                  <a:t>frequency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(angular frequency).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 smtClean="0"/>
                  <a:t> is a complex valued function. Hence, decomposed into   </a:t>
                </a:r>
                <a:br>
                  <a:rPr lang="en-US" dirty="0" smtClean="0"/>
                </a:br>
                <a:r>
                  <a:rPr lang="en-US" dirty="0" smtClean="0"/>
                  <a:t>                          2 plots: a) magnitude,   b) phase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684" y="1456656"/>
                <a:ext cx="11642557" cy="3433999"/>
              </a:xfrm>
              <a:blipFill>
                <a:blip r:embed="rId2"/>
                <a:stretch>
                  <a:fillRect l="-1099" t="-3020" b="-46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0684" y="5541818"/>
                <a:ext cx="109646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Link – explaining why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https</a:t>
                </a:r>
                <a:r>
                  <a:rPr lang="en-GB" dirty="0"/>
                  <a:t>://dsp.stackexchange.com/questions/23228/what-is-the-difference-between-xj-omega-and-x-omega-notation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84" y="5541818"/>
                <a:ext cx="10964605" cy="646331"/>
              </a:xfrm>
              <a:prstGeom prst="rect">
                <a:avLst/>
              </a:prstGeom>
              <a:blipFill>
                <a:blip r:embed="rId3"/>
                <a:stretch>
                  <a:fillRect l="-501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9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4428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  <a:latin typeface="+mn-lt"/>
                  </a:rPr>
                  <a:t>1C. Example: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+mn-lt"/>
                  </a:rPr>
                  <a:t> and its </a:t>
                </a:r>
                <a:br>
                  <a:rPr lang="en-US" b="1" dirty="0" smtClean="0">
                    <a:solidFill>
                      <a:srgbClr val="C00000"/>
                    </a:solidFill>
                    <a:latin typeface="+mn-lt"/>
                  </a:rPr>
                </a:br>
                <a:r>
                  <a:rPr lang="en-US" b="1" dirty="0" smtClean="0">
                    <a:solidFill>
                      <a:srgbClr val="C00000"/>
                    </a:solidFill>
                    <a:latin typeface="+mn-lt"/>
                  </a:rPr>
                  <a:t>       Frequency Domain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</m:d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  <a:latin typeface="+mn-lt"/>
                  </a:rPr>
                  <a:t>representation</a:t>
                </a:r>
                <a:endParaRPr lang="en-GB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44283"/>
                <a:ext cx="10515600" cy="1325563"/>
              </a:xfrm>
              <a:blipFill>
                <a:blip r:embed="rId2"/>
                <a:stretch>
                  <a:fillRect l="-2319" t="-13303" r="-1913" b="-20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887" y="1482724"/>
                <a:ext cx="11353800" cy="523875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chemeClr val="tx1"/>
                    </a:solidFill>
                  </a:rPr>
                  <a:t>Input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=10+3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Decomposed into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cosine waves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with required  frequency , amplitude and phase: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=    cosine waves at 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[  </a:t>
                </a:r>
                <a:r>
                  <a:rPr lang="en-US" sz="2000" dirty="0" smtClean="0"/>
                  <a:t>{frequency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amplitude  </a:t>
                </a:r>
                <a:r>
                  <a:rPr lang="en-US" sz="2000" dirty="0"/>
                  <a:t>10, phase = </a:t>
                </a:r>
                <a:r>
                  <a:rPr lang="en-US" sz="2000" dirty="0" smtClean="0"/>
                  <a:t>0 },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			   {frequency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sz="2000" dirty="0"/>
                  <a:t> amplitude  3</a:t>
                </a:r>
                <a:r>
                  <a:rPr lang="en-US" sz="2000" dirty="0" smtClean="0"/>
                  <a:t>,   phase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0 },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			   {frequency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sz="2000" dirty="0"/>
                  <a:t> amplitude  5</a:t>
                </a:r>
                <a:r>
                  <a:rPr lang="en-US" sz="2000" dirty="0" smtClean="0"/>
                  <a:t>,   phase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},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   {frequency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sz="2000" dirty="0"/>
                  <a:t> amplitude  4</a:t>
                </a:r>
                <a:r>
                  <a:rPr lang="en-US" sz="2000" dirty="0" smtClean="0"/>
                  <a:t>,   phase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} ]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887" y="1482724"/>
                <a:ext cx="11353800" cy="5238751"/>
              </a:xfrm>
              <a:blipFill>
                <a:blip r:embed="rId3"/>
                <a:stretch>
                  <a:fillRect l="-5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48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ight Arrow 69"/>
          <p:cNvSpPr/>
          <p:nvPr/>
        </p:nvSpPr>
        <p:spPr>
          <a:xfrm>
            <a:off x="3664007" y="6194184"/>
            <a:ext cx="4009246" cy="678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19" y="1982407"/>
            <a:ext cx="2785218" cy="11725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5" y="2220060"/>
            <a:ext cx="3369502" cy="2785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323" y="606111"/>
            <a:ext cx="2771814" cy="11725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13331" y="6061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867294" y="2097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323" y="3395535"/>
            <a:ext cx="2785218" cy="1172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323" y="4808663"/>
            <a:ext cx="2821917" cy="120383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357905" y="975443"/>
            <a:ext cx="724171" cy="19968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7905" y="2460114"/>
            <a:ext cx="875014" cy="4993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7905" y="2958057"/>
            <a:ext cx="875014" cy="11758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57905" y="2958057"/>
            <a:ext cx="875014" cy="23279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0824" y="606111"/>
            <a:ext cx="3427568" cy="54063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919528" y="3375044"/>
            <a:ext cx="29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6872363" y="4861711"/>
            <a:ext cx="29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5298355" y="431906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0Hz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5257525" y="567145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0Hz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5298355" y="136634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0Hz</a:t>
            </a:r>
            <a:endParaRPr lang="en-GB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688074" y="2282179"/>
            <a:ext cx="9016" cy="560806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20619" y="1909214"/>
            <a:ext cx="0" cy="933770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198661" y="4173960"/>
            <a:ext cx="0" cy="1057083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669663" y="4173960"/>
            <a:ext cx="40831" cy="50717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953862" y="4173960"/>
            <a:ext cx="26341" cy="47004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15034" y="4206766"/>
            <a:ext cx="740908" cy="36933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Phase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7018137" y="1734628"/>
            <a:ext cx="1212191" cy="36933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Magnitude</a:t>
            </a:r>
            <a:endParaRPr lang="en-GB" dirty="0"/>
          </a:p>
        </p:txBody>
      </p:sp>
      <p:grpSp>
        <p:nvGrpSpPr>
          <p:cNvPr id="66" name="Group 65"/>
          <p:cNvGrpSpPr/>
          <p:nvPr/>
        </p:nvGrpSpPr>
        <p:grpSpPr>
          <a:xfrm>
            <a:off x="246402" y="2395351"/>
            <a:ext cx="3047473" cy="4351896"/>
            <a:chOff x="246402" y="2395351"/>
            <a:chExt cx="3047473" cy="4351896"/>
          </a:xfrm>
        </p:grpSpPr>
        <p:sp>
          <p:nvSpPr>
            <p:cNvPr id="11" name="TextBox 10"/>
            <p:cNvSpPr txBox="1"/>
            <p:nvPr/>
          </p:nvSpPr>
          <p:spPr>
            <a:xfrm>
              <a:off x="261697" y="3357561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6402" y="2395351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7269" y="4229174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206444" y="6100916"/>
                  <a:ext cx="2087431" cy="646331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Input Waveform 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dirty="0" smtClean="0"/>
                    <a:t>in Time Domain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444" y="6100916"/>
                  <a:ext cx="2087431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2632" t="-5660" r="-1462" b="-1415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extBox 63"/>
          <p:cNvSpPr txBox="1"/>
          <p:nvPr/>
        </p:nvSpPr>
        <p:spPr>
          <a:xfrm>
            <a:off x="4338779" y="42403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Decomposed into</a:t>
            </a:r>
            <a:br>
              <a:rPr lang="en-US" dirty="0" smtClean="0"/>
            </a:br>
            <a:r>
              <a:rPr lang="en-US" dirty="0" smtClean="0"/>
              <a:t> 4 sinusoids (time domain)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7909726" y="25220"/>
            <a:ext cx="246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sinusoids represented </a:t>
            </a:r>
          </a:p>
          <a:p>
            <a:r>
              <a:rPr lang="en-US" dirty="0" smtClean="0"/>
              <a:t>in Frequency Domain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4909875" y="6393124"/>
            <a:ext cx="19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Fourier Analysis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80276" y="0"/>
            <a:ext cx="28564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1C. Fourier </a:t>
            </a:r>
            <a:b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</a:br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Analysis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870337" y="6094405"/>
                <a:ext cx="2823465" cy="64633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Output representation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in frequency domain</a:t>
                </a:r>
                <a:endParaRPr lang="en-GB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337" y="6094405"/>
                <a:ext cx="2823465" cy="646331"/>
              </a:xfrm>
              <a:prstGeom prst="rect">
                <a:avLst/>
              </a:prstGeom>
              <a:blipFill>
                <a:blip r:embed="rId9"/>
                <a:stretch>
                  <a:fillRect l="-1728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835876" y="59491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8029952" y="894634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8501142" y="179774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9274028" y="137860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10085459" y="165996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484787" y="3655604"/>
                <a:ext cx="72226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/3</a:t>
                </a:r>
                <a:endParaRPr lang="en-GB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787" y="3655604"/>
                <a:ext cx="722265" cy="369332"/>
              </a:xfrm>
              <a:prstGeom prst="rect">
                <a:avLst/>
              </a:prstGeom>
              <a:blipFill>
                <a:blip r:embed="rId10"/>
                <a:stretch>
                  <a:fillRect l="-7627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9474117" y="4916652"/>
                <a:ext cx="6031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/2</a:t>
                </a:r>
                <a:endParaRPr lang="en-GB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17" y="4916652"/>
                <a:ext cx="603178" cy="369332"/>
              </a:xfrm>
              <a:prstGeom prst="rect">
                <a:avLst/>
              </a:prstGeom>
              <a:blipFill>
                <a:blip r:embed="rId11"/>
                <a:stretch>
                  <a:fillRect l="-8081" t="-10000" r="-909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V="1">
            <a:off x="9420619" y="3906061"/>
            <a:ext cx="1" cy="267899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43763" y="3713396"/>
            <a:ext cx="381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7875678" y="3707919"/>
            <a:ext cx="381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7980203" y="975443"/>
            <a:ext cx="11194" cy="1867542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198661" y="2097513"/>
            <a:ext cx="4118" cy="745471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24988" y="2903668"/>
            <a:ext cx="2034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10Hz, 0 phase shift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699233" y="4337287"/>
                <a:ext cx="2086102" cy="4611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phase shift</a:t>
                </a:r>
                <a:endParaRPr lang="en-GB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33" y="4337287"/>
                <a:ext cx="2086102" cy="461152"/>
              </a:xfrm>
              <a:prstGeom prst="rect">
                <a:avLst/>
              </a:prstGeom>
              <a:blipFill>
                <a:blip r:embed="rId12"/>
                <a:stretch>
                  <a:fillRect r="-585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641941" y="5782628"/>
                <a:ext cx="2176818" cy="4597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phase shift</a:t>
                </a:r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41" y="5782628"/>
                <a:ext cx="2176818" cy="459741"/>
              </a:xfrm>
              <a:prstGeom prst="rect">
                <a:avLst/>
              </a:prstGeom>
              <a:blipFill>
                <a:blip r:embed="rId1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11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98" y="527231"/>
            <a:ext cx="3427568" cy="5406388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4521942" y="6171553"/>
            <a:ext cx="4009246" cy="6788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736" y="2068281"/>
            <a:ext cx="2785218" cy="11725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794" y="2297219"/>
            <a:ext cx="3292495" cy="2785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140" y="691985"/>
            <a:ext cx="2771814" cy="11725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75930" y="721587"/>
            <a:ext cx="4187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140" y="3481409"/>
            <a:ext cx="2785218" cy="1172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140" y="4894537"/>
            <a:ext cx="2821917" cy="120383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610866" y="1399753"/>
            <a:ext cx="874647" cy="16233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33716" y="2436118"/>
            <a:ext cx="888783" cy="6983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33716" y="3134460"/>
            <a:ext cx="1009879" cy="9075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33716" y="3134460"/>
            <a:ext cx="934905" cy="23994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31172" y="145222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0Hz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141863" y="4183628"/>
            <a:ext cx="740908" cy="36933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Phase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-179538" y="1545015"/>
            <a:ext cx="1212191" cy="369332"/>
          </a:xfrm>
          <a:prstGeom prst="rect">
            <a:avLst/>
          </a:prstGeom>
          <a:solidFill>
            <a:schemeClr val="bg1"/>
          </a:solidFill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/>
              <a:t>Magnitude</a:t>
            </a:r>
            <a:endParaRPr lang="en-GB" dirty="0"/>
          </a:p>
        </p:txBody>
      </p:sp>
      <p:grpSp>
        <p:nvGrpSpPr>
          <p:cNvPr id="66" name="Group 65"/>
          <p:cNvGrpSpPr/>
          <p:nvPr/>
        </p:nvGrpSpPr>
        <p:grpSpPr>
          <a:xfrm>
            <a:off x="8695654" y="1768408"/>
            <a:ext cx="2740777" cy="2935095"/>
            <a:chOff x="685497" y="1306175"/>
            <a:chExt cx="2740777" cy="2935095"/>
          </a:xfrm>
        </p:grpSpPr>
        <p:sp>
          <p:nvSpPr>
            <p:cNvPr id="11" name="TextBox 10"/>
            <p:cNvSpPr txBox="1"/>
            <p:nvPr/>
          </p:nvSpPr>
          <p:spPr>
            <a:xfrm>
              <a:off x="700701" y="2982140"/>
              <a:ext cx="4316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GB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5497" y="2006582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18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1718" y="3871938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GB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8749" y="1306175"/>
              <a:ext cx="2667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Waveform (periodic)</a:t>
              </a:r>
              <a:endParaRPr lang="en-GB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971596" y="128277"/>
            <a:ext cx="292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sinusoids (time domain)</a:t>
            </a:r>
          </a:p>
          <a:p>
            <a:r>
              <a:rPr lang="en-US" dirty="0" smtClean="0"/>
              <a:t>Frequency, Magnitude, Phase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827058" y="-70330"/>
            <a:ext cx="246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sinusoids represented </a:t>
            </a:r>
          </a:p>
          <a:p>
            <a:r>
              <a:rPr lang="en-US" dirty="0" smtClean="0"/>
              <a:t>in Frequency Domain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5231888" y="6348111"/>
            <a:ext cx="246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Fourier Synthesis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7705689" y="-23601"/>
            <a:ext cx="480538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1C. Fourier Synthesis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695654" y="6179107"/>
                <a:ext cx="2139560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Output Waveform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in Time Domain</a:t>
                </a:r>
                <a:endParaRPr lang="en-GB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54" y="6179107"/>
                <a:ext cx="2139560" cy="646331"/>
              </a:xfrm>
              <a:prstGeom prst="rect">
                <a:avLst/>
              </a:prstGeom>
              <a:blipFill>
                <a:blip r:embed="rId8"/>
                <a:stretch>
                  <a:fillRect l="-2279" t="-5660" r="-1709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67748" y="6179108"/>
                <a:ext cx="2823465" cy="64633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 representation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in frequency domain</a:t>
                </a:r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48" y="6179108"/>
                <a:ext cx="2823465" cy="646331"/>
              </a:xfrm>
              <a:prstGeom prst="rect">
                <a:avLst/>
              </a:prstGeom>
              <a:blipFill>
                <a:blip r:embed="rId9"/>
                <a:stretch>
                  <a:fillRect l="-1944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1579448" y="2203299"/>
            <a:ext cx="9016" cy="560806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311993" y="1830334"/>
            <a:ext cx="0" cy="933770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090035" y="4095080"/>
            <a:ext cx="0" cy="1057083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1561037" y="4095080"/>
            <a:ext cx="40831" cy="50717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845236" y="4095080"/>
            <a:ext cx="26341" cy="47004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21326" y="815754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1392516" y="171886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92" name="TextBox 91"/>
          <p:cNvSpPr txBox="1"/>
          <p:nvPr/>
        </p:nvSpPr>
        <p:spPr>
          <a:xfrm>
            <a:off x="2165402" y="129972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93" name="TextBox 92"/>
          <p:cNvSpPr txBox="1"/>
          <p:nvPr/>
        </p:nvSpPr>
        <p:spPr>
          <a:xfrm>
            <a:off x="2976833" y="158108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376161" y="3576724"/>
                <a:ext cx="72226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/3</a:t>
                </a:r>
                <a:endParaRPr lang="en-GB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161" y="3576724"/>
                <a:ext cx="722265" cy="369332"/>
              </a:xfrm>
              <a:prstGeom prst="rect">
                <a:avLst/>
              </a:prstGeom>
              <a:blipFill>
                <a:blip r:embed="rId10"/>
                <a:stretch>
                  <a:fillRect l="-7627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365491" y="4837772"/>
                <a:ext cx="6031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/2</a:t>
                </a:r>
                <a:endParaRPr lang="en-GB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491" y="4837772"/>
                <a:ext cx="603178" cy="369332"/>
              </a:xfrm>
              <a:prstGeom prst="rect">
                <a:avLst/>
              </a:prstGeom>
              <a:blipFill>
                <a:blip r:embed="rId11"/>
                <a:stretch>
                  <a:fillRect l="-8081" t="-10000" r="-909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311993" y="3827181"/>
            <a:ext cx="1" cy="267899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435137" y="3634516"/>
            <a:ext cx="381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767052" y="3629039"/>
            <a:ext cx="381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GB" dirty="0"/>
          </a:p>
        </p:txBody>
      </p:sp>
      <p:sp>
        <p:nvSpPr>
          <p:cNvPr id="99" name="TextBox 98"/>
          <p:cNvSpPr txBox="1"/>
          <p:nvPr/>
        </p:nvSpPr>
        <p:spPr>
          <a:xfrm>
            <a:off x="5333835" y="2997654"/>
            <a:ext cx="20345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10Hz, 0 phase shift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273966" y="4317837"/>
                <a:ext cx="2086102" cy="4611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phase shift</a:t>
                </a:r>
                <a:endParaRPr lang="en-GB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966" y="4317837"/>
                <a:ext cx="2086102" cy="461152"/>
              </a:xfrm>
              <a:prstGeom prst="rect">
                <a:avLst/>
              </a:prstGeom>
              <a:blipFill>
                <a:blip r:embed="rId12"/>
                <a:stretch>
                  <a:fillRect r="-87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194634" y="5868502"/>
                <a:ext cx="2176818" cy="4597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phase shift</a:t>
                </a:r>
                <a:endParaRPr lang="en-GB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634" y="5868502"/>
                <a:ext cx="2176818" cy="459741"/>
              </a:xfrm>
              <a:prstGeom prst="rect">
                <a:avLst/>
              </a:prstGeom>
              <a:blipFill>
                <a:blip r:embed="rId1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7668108" y="2626168"/>
            <a:ext cx="552101" cy="6005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8" idx="1"/>
          </p:cNvCxnSpPr>
          <p:nvPr/>
        </p:nvCxnSpPr>
        <p:spPr>
          <a:xfrm flipV="1">
            <a:off x="3931159" y="1278278"/>
            <a:ext cx="947981" cy="18352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7662970" y="3529852"/>
            <a:ext cx="662486" cy="5440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8" idx="4"/>
          </p:cNvCxnSpPr>
          <p:nvPr/>
        </p:nvCxnSpPr>
        <p:spPr>
          <a:xfrm flipV="1">
            <a:off x="7677152" y="3687536"/>
            <a:ext cx="853558" cy="18560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8213625" y="3035309"/>
            <a:ext cx="634169" cy="6522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Plus 106"/>
          <p:cNvSpPr/>
          <p:nvPr/>
        </p:nvSpPr>
        <p:spPr>
          <a:xfrm>
            <a:off x="8222475" y="3029932"/>
            <a:ext cx="579400" cy="6507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871577" y="896563"/>
            <a:ext cx="11194" cy="1867542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3090035" y="2018633"/>
            <a:ext cx="4118" cy="745471"/>
          </a:xfrm>
          <a:prstGeom prst="straightConnector1">
            <a:avLst/>
          </a:prstGeom>
          <a:ln w="63500" cap="rnd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63697" y="2206029"/>
            <a:ext cx="3016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4740738" y="3444577"/>
            <a:ext cx="3016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701119" y="4903182"/>
            <a:ext cx="3016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86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1D. Continuous Time Fourier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+mn-lt"/>
              </a:rPr>
            </a:br>
            <a:r>
              <a:rPr lang="en-US" b="1" dirty="0" smtClean="0">
                <a:solidFill>
                  <a:srgbClr val="C00000"/>
                </a:solidFill>
                <a:latin typeface="+mn-lt"/>
              </a:rPr>
              <a:t>Analysis and Synthesis  (Fourier Series)</a:t>
            </a:r>
            <a:endParaRPr lang="en-GB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595021"/>
                <a:ext cx="5800725" cy="52629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periodic signal </a:t>
                </a:r>
                <a:r>
                  <a:rPr lang="en-US" sz="2400" dirty="0" smtClean="0"/>
                  <a:t>with</a:t>
                </a:r>
                <a:br>
                  <a:rPr lang="en-US" sz="2400" dirty="0" smtClean="0"/>
                </a:br>
                <a:r>
                  <a:rPr lang="en-US" sz="2400" dirty="0" smtClean="0"/>
                  <a:t>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hence its </a:t>
                </a:r>
                <a:br>
                  <a:rPr lang="en-US" sz="2400" dirty="0" smtClean="0"/>
                </a:br>
                <a:r>
                  <a:rPr lang="en-US" sz="2400" dirty="0" smtClean="0"/>
                  <a:t>Fundamental Frequency  </a:t>
                </a: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</a:p>
              <a:p>
                <a:r>
                  <a:rPr lang="en-US" sz="2400" dirty="0" smtClean="0"/>
                  <a:t>and its Fundamental </a:t>
                </a:r>
                <a:br>
                  <a:rPr lang="en-US" sz="2400" dirty="0" smtClean="0"/>
                </a:br>
                <a:r>
                  <a:rPr lang="en-US" sz="2400" dirty="0" smtClean="0"/>
                  <a:t>Angular Frequency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 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Fourier Series states:</a:t>
                </a:r>
              </a:p>
              <a:p>
                <a:r>
                  <a:rPr lang="en-US" sz="2400" dirty="0" smtClean="0"/>
                  <a:t>A periodic signal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 smtClean="0"/>
                  <a:t> can be decomposed</a:t>
                </a:r>
              </a:p>
              <a:p>
                <a:r>
                  <a:rPr lang="en-US" sz="2400" dirty="0" smtClean="0"/>
                  <a:t>into k infinite number of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Complex weighted Complex Exponential 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angular frequencies,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Terminology: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/>
                  <a:t>harmonic.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95021"/>
                <a:ext cx="5800725" cy="5262979"/>
              </a:xfrm>
              <a:prstGeom prst="rect">
                <a:avLst/>
              </a:prstGeom>
              <a:blipFill>
                <a:blip r:embed="rId2"/>
                <a:stretch>
                  <a:fillRect l="-1576" t="-9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8099" y="1491132"/>
                <a:ext cx="5745288" cy="5230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Synthesis Equation: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3600" dirty="0" smtClean="0"/>
                  <a:t> </a:t>
                </a:r>
              </a:p>
              <a:p>
                <a:endParaRPr lang="en-US" sz="3600" dirty="0"/>
              </a:p>
              <a:p>
                <a:endParaRPr lang="en-US" sz="3600" dirty="0" smtClean="0"/>
              </a:p>
              <a:p>
                <a:r>
                  <a:rPr lang="en-US" sz="3600" dirty="0"/>
                  <a:t>Analysis Equation:</a:t>
                </a:r>
                <a:endParaRPr lang="en-US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099" y="1491132"/>
                <a:ext cx="5745288" cy="5230343"/>
              </a:xfrm>
              <a:prstGeom prst="rect">
                <a:avLst/>
              </a:prstGeom>
              <a:blipFill>
                <a:blip r:embed="rId3"/>
                <a:stretch>
                  <a:fillRect l="-3291" t="-18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20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? The Fourier Series coefficient</a:t>
                </a:r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is a complex number.</a:t>
                </a:r>
              </a:p>
              <a:p>
                <a:pPr lvl="1"/>
                <a:r>
                  <a:rPr lang="en-US" dirty="0" smtClean="0"/>
                  <a:t>It can be represented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 tells us that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dirty="0" smtClean="0"/>
                  <a:t> (angular frequency), there is a cosine wave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with 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with phase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DA42-9B2A-4636-961F-FFD9F81D91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55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314</Words>
  <Application>Microsoft Office PowerPoint</Application>
  <PresentationFormat>Widescreen</PresentationFormat>
  <Paragraphs>190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Acrobat Document</vt:lpstr>
      <vt:lpstr>  Fourier  Analysis and Synthesis An Intuitive Introduction</vt:lpstr>
      <vt:lpstr>1A. What is Fourier Analysis &amp; Synthesis?</vt:lpstr>
      <vt:lpstr>PowerPoint Presentation</vt:lpstr>
      <vt:lpstr>1B. What is Time vs Frequency Representation?</vt:lpstr>
      <vt:lpstr>1C. Example: x(t) and its         Frequency Domain X(jΩ)representation</vt:lpstr>
      <vt:lpstr>PowerPoint Presentation</vt:lpstr>
      <vt:lpstr>PowerPoint Presentation</vt:lpstr>
      <vt:lpstr>1D. Continuous Time Fourier  Analysis and Synthesis  (Fourier Series)</vt:lpstr>
      <vt:lpstr>What is C_k? The Fourier Series coefficient</vt:lpstr>
      <vt:lpstr>1D. Different Forms of  CTFS  Synthesis Representations</vt:lpstr>
      <vt:lpstr>  1D Common FS of periodic CT signals        Pg 168, Philips and Parr, Signals, Systems and Transform </vt:lpstr>
      <vt:lpstr>1E. Continuous Time Fourier  Analysis and Synthesis  (Fourier Transform)</vt:lpstr>
      <vt:lpstr>2) Types of Fourier Transform</vt:lpstr>
      <vt:lpstr>Appendix:  Fourier Series  Trigo -&gt;  Complex Exponential </vt:lpstr>
      <vt:lpstr>Appendix: Fourier Series  Complex Exponential  -&gt;  combined Trigo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Fourier Transform</dc:title>
  <dc:creator>Windows User</dc:creator>
  <cp:lastModifiedBy>Windows User</cp:lastModifiedBy>
  <cp:revision>157</cp:revision>
  <dcterms:created xsi:type="dcterms:W3CDTF">2018-10-16T01:04:18Z</dcterms:created>
  <dcterms:modified xsi:type="dcterms:W3CDTF">2018-10-31T00:59:53Z</dcterms:modified>
</cp:coreProperties>
</file>