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3"/>
  </p:notesMasterIdLst>
  <p:sldIdLst>
    <p:sldId id="256" r:id="rId2"/>
    <p:sldId id="258" r:id="rId3"/>
    <p:sldId id="257" r:id="rId4"/>
    <p:sldId id="265" r:id="rId5"/>
    <p:sldId id="261" r:id="rId6"/>
    <p:sldId id="262" r:id="rId7"/>
    <p:sldId id="260" r:id="rId8"/>
    <p:sldId id="263" r:id="rId9"/>
    <p:sldId id="266" r:id="rId10"/>
    <p:sldId id="269" r:id="rId11"/>
    <p:sldId id="270" r:id="rId12"/>
    <p:sldId id="271" r:id="rId13"/>
    <p:sldId id="274" r:id="rId14"/>
    <p:sldId id="275" r:id="rId15"/>
    <p:sldId id="276" r:id="rId16"/>
    <p:sldId id="277" r:id="rId17"/>
    <p:sldId id="278" r:id="rId18"/>
    <p:sldId id="279" r:id="rId19"/>
    <p:sldId id="280" r:id="rId20"/>
    <p:sldId id="283" r:id="rId21"/>
    <p:sldId id="284" r:id="rId22"/>
    <p:sldId id="326" r:id="rId23"/>
    <p:sldId id="286" r:id="rId24"/>
    <p:sldId id="285" r:id="rId25"/>
    <p:sldId id="287" r:id="rId26"/>
    <p:sldId id="288" r:id="rId27"/>
    <p:sldId id="329" r:id="rId28"/>
    <p:sldId id="327" r:id="rId29"/>
    <p:sldId id="289" r:id="rId30"/>
    <p:sldId id="291" r:id="rId31"/>
    <p:sldId id="292" r:id="rId32"/>
    <p:sldId id="294" r:id="rId33"/>
    <p:sldId id="314" r:id="rId34"/>
    <p:sldId id="297" r:id="rId35"/>
    <p:sldId id="296" r:id="rId36"/>
    <p:sldId id="298" r:id="rId37"/>
    <p:sldId id="281" r:id="rId38"/>
    <p:sldId id="313" r:id="rId39"/>
    <p:sldId id="300" r:id="rId40"/>
    <p:sldId id="301" r:id="rId41"/>
    <p:sldId id="302" r:id="rId42"/>
    <p:sldId id="303" r:id="rId43"/>
    <p:sldId id="304" r:id="rId44"/>
    <p:sldId id="305" r:id="rId45"/>
    <p:sldId id="306" r:id="rId46"/>
    <p:sldId id="307" r:id="rId47"/>
    <p:sldId id="308" r:id="rId48"/>
    <p:sldId id="309" r:id="rId49"/>
    <p:sldId id="312" r:id="rId50"/>
    <p:sldId id="310" r:id="rId51"/>
    <p:sldId id="317" r:id="rId52"/>
    <p:sldId id="311" r:id="rId53"/>
    <p:sldId id="315" r:id="rId54"/>
    <p:sldId id="318" r:id="rId55"/>
    <p:sldId id="316" r:id="rId56"/>
    <p:sldId id="319" r:id="rId57"/>
    <p:sldId id="320" r:id="rId58"/>
    <p:sldId id="321" r:id="rId59"/>
    <p:sldId id="295" r:id="rId60"/>
    <p:sldId id="322" r:id="rId61"/>
    <p:sldId id="323"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506" y="-4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B7361E-9301-4293-8015-164257C6F4AE}" type="datetimeFigureOut">
              <a:rPr lang="en-US" smtClean="0"/>
              <a:pPr/>
              <a:t>5/1/2020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1D35CC-E649-43D6-8C59-16596EEC1DF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13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22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23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24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25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26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28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29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30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31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32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14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33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34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35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36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37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39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40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41</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42</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43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15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44</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45</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46</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47</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48</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49</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50</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51</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52</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53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16</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54</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55</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56</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57</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58</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59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17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18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19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20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21D35CC-E649-43D6-8C59-16596EEC1DF9}"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0331BB-D8CF-46A9-BC01-2CF2B05C6724}" type="datetime1">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35DD8-C2F6-41E8-B820-EE9121C07CA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281D9F-3DFE-4B45-A5BB-D53DE4496888}" type="datetime1">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35DD8-C2F6-41E8-B820-EE9121C07CA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B723D4-D0A3-48F8-9659-177C633DD91F}" type="datetime1">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35DD8-C2F6-41E8-B820-EE9121C07CA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D0DE60-AD7E-4690-AC68-B2860D6C17D7}" type="datetime1">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35DD8-C2F6-41E8-B820-EE9121C07CA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9DF025-DC44-435B-8F92-B3BD5AB26AE3}" type="datetime1">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35DD8-C2F6-41E8-B820-EE9121C07CA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087368-805B-438F-B6A8-68112241F327}" type="datetime1">
              <a:rPr lang="en-US" smtClean="0"/>
              <a:pPr/>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35DD8-C2F6-41E8-B820-EE9121C07CA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01796E-9BD2-49A6-A9FA-D48B4877215A}" type="datetime1">
              <a:rPr lang="en-US" smtClean="0"/>
              <a:pPr/>
              <a:t>5/1/2020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B35DD8-C2F6-41E8-B820-EE9121C07CA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1E23BA-957A-41B7-B52D-78507A4B741D}" type="datetime1">
              <a:rPr lang="en-US" smtClean="0"/>
              <a:pPr/>
              <a:t>5/1/2020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B35DD8-C2F6-41E8-B820-EE9121C07CA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FC218D-2012-4C13-B7CB-F92AEE17D8A9}" type="datetime1">
              <a:rPr lang="en-US" smtClean="0"/>
              <a:pPr/>
              <a:t>5/1/2020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B35DD8-C2F6-41E8-B820-EE9121C07CA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3D57A2-0794-4AEC-8808-811254F93225}" type="datetime1">
              <a:rPr lang="en-US" smtClean="0"/>
              <a:pPr/>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35DD8-C2F6-41E8-B820-EE9121C07CA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18BB77-BEB1-4D58-94C0-12DEAF968E4C}" type="datetime1">
              <a:rPr lang="en-US" smtClean="0"/>
              <a:pPr/>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35DD8-C2F6-41E8-B820-EE9121C07CA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9E7535-8380-45D6-BE43-853A3324FDCD}" type="datetime1">
              <a:rPr lang="en-US" smtClean="0"/>
              <a:pPr/>
              <a:t>5/1/2020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35DD8-C2F6-41E8-B820-EE9121C07CA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676400"/>
          </a:xfrm>
        </p:spPr>
        <p:txBody>
          <a:bodyPr>
            <a:normAutofit fontScale="90000"/>
          </a:bodyPr>
          <a:lstStyle/>
          <a:p>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endParaRPr lang="en-US" sz="3200" dirty="0">
              <a:latin typeface="Algerian" pitchFamily="82" charset="0"/>
            </a:endParaRPr>
          </a:p>
        </p:txBody>
      </p:sp>
      <p:sp>
        <p:nvSpPr>
          <p:cNvPr id="3" name="Subtitle 2"/>
          <p:cNvSpPr>
            <a:spLocks noGrp="1"/>
          </p:cNvSpPr>
          <p:nvPr>
            <p:ph type="subTitle" idx="1"/>
          </p:nvPr>
        </p:nvSpPr>
        <p:spPr>
          <a:xfrm>
            <a:off x="533400" y="1600200"/>
            <a:ext cx="8153400" cy="4876800"/>
          </a:xfrm>
        </p:spPr>
        <p:txBody>
          <a:bodyPr>
            <a:normAutofit fontScale="77500" lnSpcReduction="20000"/>
          </a:bodyPr>
          <a:lstStyle/>
          <a:p>
            <a:pPr algn="l"/>
            <a:r>
              <a:rPr lang="en-US" sz="2600" dirty="0" smtClean="0">
                <a:solidFill>
                  <a:schemeClr val="tx1"/>
                </a:solidFill>
                <a:latin typeface="Algerian" pitchFamily="82" charset="0"/>
              </a:rPr>
              <a:t>Course, Semester : </a:t>
            </a:r>
            <a:r>
              <a:rPr lang="en-US" sz="2600" dirty="0" err="1" smtClean="0">
                <a:solidFill>
                  <a:schemeClr val="tx1"/>
                </a:solidFill>
                <a:latin typeface="Algerian" pitchFamily="82" charset="0"/>
              </a:rPr>
              <a:t>B.Tech</a:t>
            </a:r>
            <a:r>
              <a:rPr lang="en-US" sz="2600" dirty="0" smtClean="0">
                <a:solidFill>
                  <a:schemeClr val="tx1"/>
                </a:solidFill>
                <a:latin typeface="Algerian" pitchFamily="82" charset="0"/>
              </a:rPr>
              <a:t>-CSE, II</a:t>
            </a:r>
          </a:p>
          <a:p>
            <a:pPr algn="l"/>
            <a:r>
              <a:rPr lang="en-US" sz="2600" dirty="0" smtClean="0">
                <a:solidFill>
                  <a:schemeClr val="tx1"/>
                </a:solidFill>
                <a:latin typeface="Algerian" pitchFamily="82" charset="0"/>
              </a:rPr>
              <a:t>Course ID:19ECS132</a:t>
            </a:r>
          </a:p>
          <a:p>
            <a:pPr algn="l"/>
            <a:r>
              <a:rPr lang="en-US" sz="2600" dirty="0" smtClean="0">
                <a:solidFill>
                  <a:schemeClr val="tx1"/>
                </a:solidFill>
                <a:latin typeface="Algerian" pitchFamily="82" charset="0"/>
              </a:rPr>
              <a:t>Course Name: Object Oriented Programming Through Java</a:t>
            </a:r>
          </a:p>
          <a:p>
            <a:pPr algn="l"/>
            <a:r>
              <a:rPr lang="en-US" sz="2600" dirty="0" smtClean="0">
                <a:solidFill>
                  <a:schemeClr val="tx1"/>
                </a:solidFill>
                <a:latin typeface="Algerian" pitchFamily="82" charset="0"/>
              </a:rPr>
              <a:t>Topic: Exception Handling</a:t>
            </a:r>
          </a:p>
          <a:p>
            <a:pPr algn="l"/>
            <a:endParaRPr lang="en-US" sz="2600" dirty="0">
              <a:solidFill>
                <a:schemeClr val="tx1"/>
              </a:solidFill>
              <a:latin typeface="Algerian" pitchFamily="82" charset="0"/>
            </a:endParaRPr>
          </a:p>
          <a:p>
            <a:pPr algn="l"/>
            <a:endParaRPr lang="en-US" sz="2600" dirty="0" smtClean="0">
              <a:solidFill>
                <a:schemeClr val="tx1"/>
              </a:solidFill>
              <a:latin typeface="Algerian" pitchFamily="82" charset="0"/>
            </a:endParaRPr>
          </a:p>
          <a:p>
            <a:pPr algn="l"/>
            <a:endParaRPr lang="en-US" sz="2600" b="1" dirty="0" smtClean="0">
              <a:solidFill>
                <a:schemeClr val="tx1"/>
              </a:solidFill>
              <a:latin typeface="Algerian" pitchFamily="82" charset="0"/>
            </a:endParaRPr>
          </a:p>
          <a:p>
            <a:pPr algn="l"/>
            <a:endParaRPr lang="en-US" sz="2600" dirty="0">
              <a:solidFill>
                <a:schemeClr val="tx1"/>
              </a:solidFill>
              <a:latin typeface="Algerian" pitchFamily="82" charset="0"/>
            </a:endParaRPr>
          </a:p>
          <a:p>
            <a:pPr lvl="8" algn="l"/>
            <a:r>
              <a:rPr lang="en-US" sz="2600" dirty="0" smtClean="0">
                <a:solidFill>
                  <a:schemeClr val="tx1"/>
                </a:solidFill>
                <a:latin typeface="Algerian" pitchFamily="82" charset="0"/>
              </a:rPr>
              <a:t>By:</a:t>
            </a:r>
          </a:p>
          <a:p>
            <a:pPr lvl="8" algn="l"/>
            <a:r>
              <a:rPr lang="en-US" sz="2600" dirty="0" smtClean="0">
                <a:solidFill>
                  <a:schemeClr val="tx1"/>
                </a:solidFill>
                <a:latin typeface="Algerian" pitchFamily="82" charset="0"/>
              </a:rPr>
              <a:t>Dr. </a:t>
            </a:r>
            <a:r>
              <a:rPr lang="en-US" sz="2600" dirty="0" err="1" smtClean="0">
                <a:solidFill>
                  <a:schemeClr val="tx1"/>
                </a:solidFill>
                <a:latin typeface="Algerian" pitchFamily="82" charset="0"/>
              </a:rPr>
              <a:t>S.Anuradha</a:t>
            </a:r>
            <a:r>
              <a:rPr lang="en-US" sz="2600" dirty="0" smtClean="0">
                <a:solidFill>
                  <a:schemeClr val="tx1"/>
                </a:solidFill>
                <a:latin typeface="Algerian" pitchFamily="82" charset="0"/>
              </a:rPr>
              <a:t>,</a:t>
            </a:r>
          </a:p>
          <a:p>
            <a:pPr lvl="8" algn="l"/>
            <a:r>
              <a:rPr lang="en-US" sz="2600" dirty="0" smtClean="0">
                <a:solidFill>
                  <a:schemeClr val="tx1"/>
                </a:solidFill>
                <a:latin typeface="Algerian" pitchFamily="82" charset="0"/>
              </a:rPr>
              <a:t>Assistant Professor,</a:t>
            </a:r>
          </a:p>
          <a:p>
            <a:pPr lvl="8" algn="l"/>
            <a:r>
              <a:rPr lang="en-US" sz="2600" dirty="0" smtClean="0">
                <a:solidFill>
                  <a:schemeClr val="tx1"/>
                </a:solidFill>
                <a:latin typeface="Algerian" pitchFamily="82" charset="0"/>
              </a:rPr>
              <a:t>Department of CSE,GIT,</a:t>
            </a:r>
          </a:p>
          <a:p>
            <a:pPr lvl="8" algn="l"/>
            <a:r>
              <a:rPr lang="en-US" sz="2600" dirty="0" smtClean="0">
                <a:solidFill>
                  <a:schemeClr val="tx1"/>
                </a:solidFill>
                <a:latin typeface="Algerian" pitchFamily="82" charset="0"/>
              </a:rPr>
              <a:t>GITAM(Deemed to be University),</a:t>
            </a:r>
          </a:p>
          <a:p>
            <a:pPr lvl="8" algn="l"/>
            <a:r>
              <a:rPr lang="en-US" sz="2600" dirty="0" smtClean="0">
                <a:solidFill>
                  <a:schemeClr val="tx1"/>
                </a:solidFill>
                <a:latin typeface="Algerian" pitchFamily="82" charset="0"/>
              </a:rPr>
              <a:t>Visakhapatnam</a:t>
            </a:r>
          </a:p>
          <a:p>
            <a:pPr algn="l"/>
            <a:endParaRPr lang="en-US" sz="2400" dirty="0" smtClean="0">
              <a:solidFill>
                <a:schemeClr val="tx1"/>
              </a:solidFill>
            </a:endParaRPr>
          </a:p>
          <a:p>
            <a:pPr algn="l"/>
            <a:endParaRPr lang="en-US" sz="2400" dirty="0" smtClean="0">
              <a:solidFill>
                <a:schemeClr val="tx1"/>
              </a:solidFill>
            </a:endParaRPr>
          </a:p>
        </p:txBody>
      </p:sp>
      <p:pic>
        <p:nvPicPr>
          <p:cNvPr id="5" name="Picture 2"/>
          <p:cNvPicPr>
            <a:picLocks noChangeAspect="1" noChangeArrowheads="1"/>
          </p:cNvPicPr>
          <p:nvPr/>
        </p:nvPicPr>
        <p:blipFill>
          <a:blip r:embed="rId2"/>
          <a:srcRect/>
          <a:stretch>
            <a:fillRect/>
          </a:stretch>
        </p:blipFill>
        <p:spPr bwMode="auto">
          <a:xfrm>
            <a:off x="7315200" y="228600"/>
            <a:ext cx="1355334" cy="1295400"/>
          </a:xfrm>
          <a:prstGeom prst="rect">
            <a:avLst/>
          </a:prstGeom>
          <a:noFill/>
          <a:ln w="9525">
            <a:noFill/>
            <a:miter lim="800000"/>
            <a:headEnd/>
            <a:tailEnd/>
          </a:ln>
          <a:effectLst/>
        </p:spPr>
      </p:pic>
      <p:sp>
        <p:nvSpPr>
          <p:cNvPr id="6" name="TextBox 5"/>
          <p:cNvSpPr txBox="1"/>
          <p:nvPr/>
        </p:nvSpPr>
        <p:spPr>
          <a:xfrm>
            <a:off x="2057400" y="609600"/>
            <a:ext cx="4191001" cy="523220"/>
          </a:xfrm>
          <a:prstGeom prst="rect">
            <a:avLst/>
          </a:prstGeom>
          <a:noFill/>
        </p:spPr>
        <p:txBody>
          <a:bodyPr wrap="square" rtlCol="0">
            <a:spAutoFit/>
          </a:bodyPr>
          <a:lstStyle/>
          <a:p>
            <a:r>
              <a:rPr lang="en-US" sz="2800" dirty="0" smtClean="0">
                <a:latin typeface="Algerian" pitchFamily="82" charset="0"/>
              </a:rPr>
              <a:t>EXCEPTION HANDLING</a:t>
            </a:r>
            <a:endParaRPr lang="en-US" sz="2800" dirty="0"/>
          </a:p>
        </p:txBody>
      </p:sp>
      <p:sp>
        <p:nvSpPr>
          <p:cNvPr id="7" name="Date Placeholder 6"/>
          <p:cNvSpPr>
            <a:spLocks noGrp="1"/>
          </p:cNvSpPr>
          <p:nvPr>
            <p:ph type="dt" sz="half" idx="10"/>
          </p:nvPr>
        </p:nvSpPr>
        <p:spPr/>
        <p:txBody>
          <a:bodyPr/>
          <a:lstStyle/>
          <a:p>
            <a:fld id="{DE7B29F2-B3A8-4302-84C9-CFCBCC68480E}" type="datetime1">
              <a:rPr lang="en-US" smtClean="0"/>
              <a:pPr/>
              <a:t>5/1/2020</a:t>
            </a:fld>
            <a:endParaRPr lang="en-US"/>
          </a:p>
        </p:txBody>
      </p:sp>
      <p:sp>
        <p:nvSpPr>
          <p:cNvPr id="8" name="Slide Number Placeholder 7"/>
          <p:cNvSpPr>
            <a:spLocks noGrp="1"/>
          </p:cNvSpPr>
          <p:nvPr>
            <p:ph type="sldNum" sz="quarter" idx="12"/>
          </p:nvPr>
        </p:nvSpPr>
        <p:spPr/>
        <p:txBody>
          <a:bodyPr/>
          <a:lstStyle/>
          <a:p>
            <a:fld id="{82B35DD8-C2F6-41E8-B820-EE9121C07CA5}"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85800"/>
          </a:xfrm>
        </p:spPr>
        <p:txBody>
          <a:bodyPr>
            <a:normAutofit/>
          </a:bodyPr>
          <a:lstStyle/>
          <a:p>
            <a:r>
              <a:rPr lang="en-US" sz="3200" dirty="0" smtClean="0"/>
              <a:t>EXCEPTION HIERARCHY</a:t>
            </a:r>
            <a:endParaRPr lang="en-US" sz="3200" dirty="0"/>
          </a:p>
        </p:txBody>
      </p:sp>
      <p:sp>
        <p:nvSpPr>
          <p:cNvPr id="3" name="Subtitle 2"/>
          <p:cNvSpPr>
            <a:spLocks noGrp="1"/>
          </p:cNvSpPr>
          <p:nvPr>
            <p:ph type="subTitle" idx="1"/>
          </p:nvPr>
        </p:nvSpPr>
        <p:spPr>
          <a:xfrm>
            <a:off x="304800" y="533400"/>
            <a:ext cx="8458200" cy="6096000"/>
          </a:xfrm>
        </p:spPr>
        <p:txBody>
          <a:bodyPr>
            <a:noAutofit/>
          </a:bodyPr>
          <a:lstStyle/>
          <a:p>
            <a:pPr algn="l"/>
            <a:endParaRPr lang="en-US" sz="2400" dirty="0">
              <a:solidFill>
                <a:schemeClr val="tx1"/>
              </a:solidFill>
            </a:endParaRPr>
          </a:p>
        </p:txBody>
      </p:sp>
      <p:sp>
        <p:nvSpPr>
          <p:cNvPr id="18" name="Text Box 9"/>
          <p:cNvSpPr txBox="1">
            <a:spLocks noChangeArrowheads="1"/>
          </p:cNvSpPr>
          <p:nvPr/>
        </p:nvSpPr>
        <p:spPr bwMode="auto">
          <a:xfrm>
            <a:off x="609600" y="3505200"/>
            <a:ext cx="3429000" cy="2708434"/>
          </a:xfrm>
          <a:prstGeom prst="rect">
            <a:avLst/>
          </a:prstGeom>
          <a:noFill/>
          <a:ln w="9525">
            <a:noFill/>
            <a:miter lim="800000"/>
            <a:headEnd/>
            <a:tailEnd/>
          </a:ln>
        </p:spPr>
        <p:txBody>
          <a:bodyPr wrap="square" lIns="0" tIns="0" rIns="0" bIns="0">
            <a:spAutoFit/>
          </a:bodyPr>
          <a:lstStyle/>
          <a:p>
            <a:pPr>
              <a:buClr>
                <a:srgbClr val="000000"/>
              </a:buClr>
              <a:buSzPct val="67000"/>
              <a:buFont typeface="StarBats" charset="0"/>
              <a:buNone/>
              <a:tabLst>
                <a:tab pos="723900" algn="l"/>
                <a:tab pos="1447800" algn="l"/>
                <a:tab pos="2171700" algn="l"/>
                <a:tab pos="2895600" algn="l"/>
              </a:tabLst>
            </a:pPr>
            <a:r>
              <a:rPr lang="en-GB" sz="1600" dirty="0" smtClean="0">
                <a:latin typeface="Times" charset="0"/>
              </a:rPr>
              <a:t>Error: Error is not considered as an exception. </a:t>
            </a:r>
            <a:r>
              <a:rPr lang="en-GB" sz="1600" dirty="0">
                <a:latin typeface="Times" charset="0"/>
              </a:rPr>
              <a:t>An error </a:t>
            </a:r>
            <a:r>
              <a:rPr lang="en-GB" sz="1600" dirty="0" smtClean="0">
                <a:latin typeface="Times" charset="0"/>
              </a:rPr>
              <a:t>is a problem that are not expected to be caught under normal circumstances by user program. They basically denote catastrophic failures used by java run-time systems to indicate errors at run-</a:t>
            </a:r>
            <a:r>
              <a:rPr lang="en-GB" sz="1600" dirty="0" err="1" smtClean="0">
                <a:latin typeface="Times" charset="0"/>
              </a:rPr>
              <a:t>time.These</a:t>
            </a:r>
            <a:r>
              <a:rPr lang="en-GB" sz="1600" dirty="0" smtClean="0">
                <a:latin typeface="Times" charset="0"/>
              </a:rPr>
              <a:t> are ignored in the code and ignored  at compilation time.</a:t>
            </a:r>
          </a:p>
          <a:p>
            <a:pPr>
              <a:buClr>
                <a:srgbClr val="000000"/>
              </a:buClr>
              <a:buSzPct val="67000"/>
              <a:buFont typeface="StarBats" charset="0"/>
              <a:buNone/>
              <a:tabLst>
                <a:tab pos="723900" algn="l"/>
                <a:tab pos="1447800" algn="l"/>
                <a:tab pos="2171700" algn="l"/>
                <a:tab pos="2895600" algn="l"/>
              </a:tabLst>
            </a:pPr>
            <a:r>
              <a:rPr lang="en-GB" sz="1600" dirty="0" smtClean="0">
                <a:latin typeface="Times" charset="0"/>
              </a:rPr>
              <a:t>-</a:t>
            </a:r>
            <a:r>
              <a:rPr lang="en-GB" sz="1600" dirty="0" err="1" smtClean="0">
                <a:latin typeface="Times" charset="0"/>
              </a:rPr>
              <a:t>VirtualMachineError</a:t>
            </a:r>
            <a:endParaRPr lang="en-GB" sz="1600" dirty="0" smtClean="0">
              <a:latin typeface="Times" charset="0"/>
            </a:endParaRPr>
          </a:p>
          <a:p>
            <a:pPr>
              <a:buClr>
                <a:srgbClr val="000000"/>
              </a:buClr>
              <a:buSzPct val="67000"/>
              <a:buFont typeface="StarBats" charset="0"/>
              <a:buNone/>
              <a:tabLst>
                <a:tab pos="723900" algn="l"/>
                <a:tab pos="1447800" algn="l"/>
                <a:tab pos="2171700" algn="l"/>
                <a:tab pos="2895600" algn="l"/>
              </a:tabLst>
            </a:pPr>
            <a:r>
              <a:rPr lang="en-GB" sz="1600" dirty="0" smtClean="0">
                <a:latin typeface="Times" charset="0"/>
              </a:rPr>
              <a:t>-</a:t>
            </a:r>
            <a:r>
              <a:rPr lang="en-GB" sz="1600" dirty="0" err="1" smtClean="0">
                <a:latin typeface="Times" charset="0"/>
              </a:rPr>
              <a:t>AssertionError</a:t>
            </a:r>
            <a:endParaRPr lang="en-GB" sz="1600" dirty="0">
              <a:latin typeface="Times" charset="0"/>
            </a:endParaRPr>
          </a:p>
        </p:txBody>
      </p:sp>
      <p:sp>
        <p:nvSpPr>
          <p:cNvPr id="19" name="Text Box 10"/>
          <p:cNvSpPr txBox="1">
            <a:spLocks noChangeArrowheads="1"/>
          </p:cNvSpPr>
          <p:nvPr/>
        </p:nvSpPr>
        <p:spPr bwMode="auto">
          <a:xfrm>
            <a:off x="4267200" y="3276600"/>
            <a:ext cx="4392228" cy="3447098"/>
          </a:xfrm>
          <a:prstGeom prst="rect">
            <a:avLst/>
          </a:prstGeom>
          <a:noFill/>
          <a:ln w="9525">
            <a:noFill/>
            <a:miter lim="800000"/>
            <a:headEnd/>
            <a:tailEnd/>
          </a:ln>
        </p:spPr>
        <p:txBody>
          <a:bodyPr wrap="square" lIns="0" tIns="0" rIns="0" bIns="0">
            <a:spAutoFit/>
          </a:bodyPr>
          <a:lstStyle/>
          <a:p>
            <a:pPr>
              <a:buClr>
                <a:srgbClr val="000000"/>
              </a:buClr>
              <a:buSzPct val="67000"/>
              <a:buFont typeface="StarBats" charset="0"/>
              <a:buNone/>
              <a:tabLst>
                <a:tab pos="723900" algn="l"/>
                <a:tab pos="1447800" algn="l"/>
                <a:tab pos="2171700" algn="l"/>
                <a:tab pos="2895600" algn="l"/>
                <a:tab pos="3619500" algn="l"/>
              </a:tabLst>
            </a:pPr>
            <a:r>
              <a:rPr lang="en-GB" sz="1600" dirty="0" smtClean="0">
                <a:latin typeface="Times" charset="0"/>
              </a:rPr>
              <a:t>Exception: errors that result from</a:t>
            </a:r>
          </a:p>
          <a:p>
            <a:pPr>
              <a:buClr>
                <a:srgbClr val="000000"/>
              </a:buClr>
              <a:buSzPct val="67000"/>
              <a:buFont typeface="StarBats" charset="0"/>
              <a:buNone/>
              <a:tabLst>
                <a:tab pos="723900" algn="l"/>
                <a:tab pos="1447800" algn="l"/>
                <a:tab pos="2171700" algn="l"/>
                <a:tab pos="2895600" algn="l"/>
                <a:tab pos="3619500" algn="l"/>
              </a:tabLst>
            </a:pPr>
            <a:r>
              <a:rPr lang="en-GB" sz="1600" dirty="0" smtClean="0">
                <a:latin typeface="Times" charset="0"/>
              </a:rPr>
              <a:t>program activity are represented by Exception</a:t>
            </a:r>
          </a:p>
          <a:p>
            <a:pPr>
              <a:buClr>
                <a:srgbClr val="000000"/>
              </a:buClr>
              <a:buSzPct val="67000"/>
              <a:buFont typeface="StarBats" charset="0"/>
              <a:buNone/>
              <a:tabLst>
                <a:tab pos="723900" algn="l"/>
                <a:tab pos="1447800" algn="l"/>
                <a:tab pos="2171700" algn="l"/>
                <a:tab pos="2895600" algn="l"/>
                <a:tab pos="3619500" algn="l"/>
              </a:tabLst>
            </a:pPr>
            <a:r>
              <a:rPr lang="en-GB" sz="1600" dirty="0" smtClean="0">
                <a:latin typeface="Times" charset="0"/>
              </a:rPr>
              <a:t>class. User program should handle exceptions</a:t>
            </a:r>
          </a:p>
          <a:p>
            <a:pPr>
              <a:buClr>
                <a:srgbClr val="000000"/>
              </a:buClr>
              <a:buSzPct val="67000"/>
              <a:buFont typeface="StarBats" charset="0"/>
              <a:buNone/>
              <a:tabLst>
                <a:tab pos="723900" algn="l"/>
                <a:tab pos="1447800" algn="l"/>
                <a:tab pos="2171700" algn="l"/>
                <a:tab pos="2895600" algn="l"/>
                <a:tab pos="3619500" algn="l"/>
              </a:tabLst>
            </a:pPr>
            <a:r>
              <a:rPr lang="en-GB" sz="1600" dirty="0" smtClean="0">
                <a:latin typeface="Times" charset="0"/>
              </a:rPr>
              <a:t>of these types.</a:t>
            </a:r>
          </a:p>
          <a:p>
            <a:pPr>
              <a:buClr>
                <a:srgbClr val="000000"/>
              </a:buClr>
              <a:buSzPct val="67000"/>
              <a:buFont typeface="StarBats" charset="0"/>
              <a:buNone/>
              <a:tabLst>
                <a:tab pos="723900" algn="l"/>
                <a:tab pos="1447800" algn="l"/>
                <a:tab pos="2171700" algn="l"/>
                <a:tab pos="2895600" algn="l"/>
                <a:tab pos="3619500" algn="l"/>
              </a:tabLst>
            </a:pPr>
            <a:r>
              <a:rPr lang="en-GB" sz="1600" dirty="0" smtClean="0">
                <a:latin typeface="Times" charset="0"/>
              </a:rPr>
              <a:t>Exception class can also be used to create a </a:t>
            </a:r>
          </a:p>
          <a:p>
            <a:pPr>
              <a:buClr>
                <a:srgbClr val="000000"/>
              </a:buClr>
              <a:buSzPct val="67000"/>
              <a:buFont typeface="StarBats" charset="0"/>
              <a:buNone/>
              <a:tabLst>
                <a:tab pos="723900" algn="l"/>
                <a:tab pos="1447800" algn="l"/>
                <a:tab pos="2171700" algn="l"/>
                <a:tab pos="2895600" algn="l"/>
                <a:tab pos="3619500" algn="l"/>
              </a:tabLst>
            </a:pPr>
            <a:r>
              <a:rPr lang="en-GB" sz="1600" dirty="0" smtClean="0">
                <a:latin typeface="Times" charset="0"/>
              </a:rPr>
              <a:t>subclass to create your own custom exceptions.</a:t>
            </a:r>
            <a:endParaRPr lang="en-GB" sz="1600" dirty="0">
              <a:latin typeface="Times" charset="0"/>
            </a:endParaRPr>
          </a:p>
          <a:p>
            <a:pPr>
              <a:buClr>
                <a:srgbClr val="000000"/>
              </a:buClr>
              <a:buSzPct val="67000"/>
              <a:buFont typeface="StarBats" charset="0"/>
              <a:buNone/>
              <a:tabLst>
                <a:tab pos="723900" algn="l"/>
                <a:tab pos="1447800" algn="l"/>
                <a:tab pos="2171700" algn="l"/>
                <a:tab pos="2895600" algn="l"/>
                <a:tab pos="3619500" algn="l"/>
              </a:tabLst>
            </a:pPr>
            <a:r>
              <a:rPr lang="en-GB" sz="1600" dirty="0" smtClean="0">
                <a:latin typeface="Times" charset="0"/>
              </a:rPr>
              <a:t>Examples:</a:t>
            </a:r>
            <a:endParaRPr lang="en-GB" sz="1600" dirty="0">
              <a:latin typeface="Times" charset="0"/>
            </a:endParaRPr>
          </a:p>
          <a:p>
            <a:pPr>
              <a:buClr>
                <a:srgbClr val="000000"/>
              </a:buClr>
              <a:buSzPct val="67000"/>
              <a:buFont typeface="StarBats" charset="0"/>
              <a:buNone/>
              <a:tabLst>
                <a:tab pos="723900" algn="l"/>
                <a:tab pos="1447800" algn="l"/>
                <a:tab pos="2171700" algn="l"/>
                <a:tab pos="2895600" algn="l"/>
                <a:tab pos="3619500" algn="l"/>
              </a:tabLst>
            </a:pPr>
            <a:r>
              <a:rPr lang="en-GB" sz="1600" dirty="0">
                <a:latin typeface="Times" charset="0"/>
              </a:rPr>
              <a:t>- </a:t>
            </a:r>
            <a:r>
              <a:rPr lang="en-GB" sz="1600" dirty="0" err="1" smtClean="0">
                <a:latin typeface="Times" charset="0"/>
              </a:rPr>
              <a:t>ArrayIndexOutOfBoundsException</a:t>
            </a:r>
            <a:endParaRPr lang="en-GB" sz="1600" dirty="0">
              <a:latin typeface="Times" charset="0"/>
            </a:endParaRPr>
          </a:p>
          <a:p>
            <a:pPr>
              <a:buClr>
                <a:srgbClr val="000000"/>
              </a:buClr>
              <a:buSzPct val="67000"/>
              <a:buFont typeface="StarBats" charset="0"/>
              <a:buNone/>
              <a:tabLst>
                <a:tab pos="723900" algn="l"/>
                <a:tab pos="1447800" algn="l"/>
                <a:tab pos="2171700" algn="l"/>
                <a:tab pos="2895600" algn="l"/>
                <a:tab pos="3619500" algn="l"/>
              </a:tabLst>
            </a:pPr>
            <a:r>
              <a:rPr lang="en-GB" sz="1600" dirty="0">
                <a:latin typeface="Times" charset="0"/>
              </a:rPr>
              <a:t>- </a:t>
            </a:r>
            <a:r>
              <a:rPr lang="en-GB" sz="1600" dirty="0" err="1" smtClean="0">
                <a:latin typeface="Times" charset="0"/>
              </a:rPr>
              <a:t>ArithmeticException</a:t>
            </a:r>
            <a:r>
              <a:rPr lang="en-GB" sz="1600" dirty="0" smtClean="0">
                <a:latin typeface="Times" charset="0"/>
              </a:rPr>
              <a:t> </a:t>
            </a:r>
            <a:r>
              <a:rPr lang="en-GB" sz="1600" dirty="0">
                <a:latin typeface="Times" charset="0"/>
              </a:rPr>
              <a:t>(divide by zero)</a:t>
            </a:r>
          </a:p>
          <a:p>
            <a:pPr>
              <a:buClr>
                <a:srgbClr val="000000"/>
              </a:buClr>
              <a:buSzPct val="67000"/>
              <a:buFont typeface="StarBats" charset="0"/>
              <a:buNone/>
              <a:tabLst>
                <a:tab pos="723900" algn="l"/>
                <a:tab pos="1447800" algn="l"/>
                <a:tab pos="2171700" algn="l"/>
                <a:tab pos="2895600" algn="l"/>
                <a:tab pos="3619500" algn="l"/>
              </a:tabLst>
            </a:pPr>
            <a:r>
              <a:rPr lang="en-GB" sz="1600" dirty="0">
                <a:latin typeface="Times" charset="0"/>
              </a:rPr>
              <a:t>- </a:t>
            </a:r>
            <a:r>
              <a:rPr lang="en-GB" sz="1600" dirty="0" err="1" smtClean="0">
                <a:latin typeface="Times" charset="0"/>
              </a:rPr>
              <a:t>NullPointerException</a:t>
            </a:r>
            <a:endParaRPr lang="en-GB" sz="1600" dirty="0">
              <a:latin typeface="Times" charset="0"/>
            </a:endParaRPr>
          </a:p>
          <a:p>
            <a:pPr>
              <a:buClr>
                <a:srgbClr val="000000"/>
              </a:buClr>
              <a:buSzPct val="67000"/>
              <a:buFontTx/>
              <a:buChar char="-"/>
              <a:tabLst>
                <a:tab pos="723900" algn="l"/>
                <a:tab pos="1447800" algn="l"/>
                <a:tab pos="2171700" algn="l"/>
                <a:tab pos="2895600" algn="l"/>
                <a:tab pos="3619500" algn="l"/>
              </a:tabLst>
            </a:pPr>
            <a:r>
              <a:rPr lang="en-GB" sz="1600" dirty="0" smtClean="0">
                <a:latin typeface="Times" charset="0"/>
              </a:rPr>
              <a:t>I/O Exceptions</a:t>
            </a:r>
          </a:p>
          <a:p>
            <a:pPr>
              <a:buClr>
                <a:srgbClr val="000000"/>
              </a:buClr>
              <a:buSzPct val="67000"/>
              <a:buFontTx/>
              <a:buChar char="-"/>
              <a:tabLst>
                <a:tab pos="723900" algn="l"/>
                <a:tab pos="1447800" algn="l"/>
                <a:tab pos="2171700" algn="l"/>
                <a:tab pos="2895600" algn="l"/>
                <a:tab pos="3619500" algn="l"/>
              </a:tabLst>
            </a:pPr>
            <a:r>
              <a:rPr lang="en-GB" sz="1600" dirty="0" smtClean="0">
                <a:latin typeface="Times" charset="0"/>
              </a:rPr>
              <a:t>-</a:t>
            </a:r>
            <a:r>
              <a:rPr lang="en-GB" sz="1600" dirty="0" err="1" smtClean="0">
                <a:latin typeface="Times" charset="0"/>
              </a:rPr>
              <a:t>NumberFormatException</a:t>
            </a:r>
            <a:endParaRPr lang="en-GB" sz="1600" dirty="0">
              <a:latin typeface="Times" charset="0"/>
            </a:endParaRPr>
          </a:p>
          <a:p>
            <a:pPr>
              <a:buClr>
                <a:srgbClr val="000000"/>
              </a:buClr>
              <a:buSzPct val="67000"/>
              <a:buFont typeface="StarBats" charset="0"/>
              <a:buNone/>
              <a:tabLst>
                <a:tab pos="723900" algn="l"/>
                <a:tab pos="1447800" algn="l"/>
                <a:tab pos="2171700" algn="l"/>
                <a:tab pos="2895600" algn="l"/>
                <a:tab pos="3619500" algn="l"/>
              </a:tabLst>
            </a:pPr>
            <a:endParaRPr lang="en-GB" sz="1600" dirty="0">
              <a:latin typeface="Times" charset="0"/>
            </a:endParaRPr>
          </a:p>
          <a:p>
            <a:pPr>
              <a:buClr>
                <a:srgbClr val="000000"/>
              </a:buClr>
              <a:buSzPct val="67000"/>
              <a:buFont typeface="StarBats" charset="0"/>
              <a:buNone/>
              <a:tabLst>
                <a:tab pos="723900" algn="l"/>
                <a:tab pos="1447800" algn="l"/>
                <a:tab pos="2171700" algn="l"/>
                <a:tab pos="2895600" algn="l"/>
                <a:tab pos="3619500" algn="l"/>
              </a:tabLst>
            </a:pPr>
            <a:r>
              <a:rPr lang="en-GB" sz="1600" dirty="0">
                <a:latin typeface="Times" charset="0"/>
              </a:rPr>
              <a:t>See the Java API Specification for more.</a:t>
            </a:r>
          </a:p>
        </p:txBody>
      </p:sp>
      <p:pic>
        <p:nvPicPr>
          <p:cNvPr id="34" name="Picture 2" descr="E:\2019-20\JEEmainsharsha\ExceptionHierarchy.png"/>
          <p:cNvPicPr>
            <a:picLocks noChangeAspect="1" noChangeArrowheads="1"/>
          </p:cNvPicPr>
          <p:nvPr/>
        </p:nvPicPr>
        <p:blipFill>
          <a:blip r:embed="rId2"/>
          <a:srcRect/>
          <a:stretch>
            <a:fillRect/>
          </a:stretch>
        </p:blipFill>
        <p:spPr bwMode="auto">
          <a:xfrm>
            <a:off x="3124200" y="762000"/>
            <a:ext cx="3048000" cy="2476500"/>
          </a:xfrm>
          <a:prstGeom prst="rect">
            <a:avLst/>
          </a:prstGeom>
          <a:noFill/>
        </p:spPr>
      </p:pic>
      <p:sp>
        <p:nvSpPr>
          <p:cNvPr id="35" name="TextBox 34"/>
          <p:cNvSpPr txBox="1"/>
          <p:nvPr/>
        </p:nvSpPr>
        <p:spPr>
          <a:xfrm>
            <a:off x="6400800" y="685800"/>
            <a:ext cx="2057400" cy="2246769"/>
          </a:xfrm>
          <a:prstGeom prst="rect">
            <a:avLst/>
          </a:prstGeom>
          <a:noFill/>
        </p:spPr>
        <p:txBody>
          <a:bodyPr wrap="square" rtlCol="0">
            <a:spAutoFit/>
          </a:bodyPr>
          <a:lstStyle/>
          <a:p>
            <a:r>
              <a:rPr lang="en-US" sz="1400" dirty="0" smtClean="0"/>
              <a:t>In Java, all exceptions are represented by classes. All exception classes are derived from a class called </a:t>
            </a:r>
            <a:r>
              <a:rPr lang="en-US" sz="1400" dirty="0" err="1" smtClean="0"/>
              <a:t>Throwable</a:t>
            </a:r>
            <a:r>
              <a:rPr lang="en-US" sz="1400" dirty="0" smtClean="0"/>
              <a:t>. There are 2 direct subclasses of </a:t>
            </a:r>
            <a:r>
              <a:rPr lang="en-US" sz="1400" dirty="0" err="1" smtClean="0"/>
              <a:t>Throwable</a:t>
            </a:r>
            <a:r>
              <a:rPr lang="en-US" sz="1400" dirty="0" smtClean="0"/>
              <a:t>: Error and Exception. </a:t>
            </a:r>
            <a:r>
              <a:rPr lang="en-US" sz="1400" dirty="0" err="1" smtClean="0"/>
              <a:t>Throwable</a:t>
            </a:r>
            <a:r>
              <a:rPr lang="en-US" sz="1400" dirty="0" smtClean="0"/>
              <a:t> is the </a:t>
            </a:r>
            <a:r>
              <a:rPr lang="en-US" sz="1400" dirty="0" err="1" smtClean="0"/>
              <a:t>superclass</a:t>
            </a:r>
            <a:r>
              <a:rPr lang="en-US" sz="1400" dirty="0" smtClean="0"/>
              <a:t> of all java exceptions and error</a:t>
            </a:r>
            <a:endParaRPr lang="en-US" sz="1400" dirty="0"/>
          </a:p>
        </p:txBody>
      </p:sp>
      <p:sp>
        <p:nvSpPr>
          <p:cNvPr id="8" name="Date Placeholder 7"/>
          <p:cNvSpPr>
            <a:spLocks noGrp="1"/>
          </p:cNvSpPr>
          <p:nvPr>
            <p:ph type="dt" sz="half" idx="10"/>
          </p:nvPr>
        </p:nvSpPr>
        <p:spPr/>
        <p:txBody>
          <a:bodyPr/>
          <a:lstStyle/>
          <a:p>
            <a:fld id="{5EC91C42-C5D9-4153-85CA-FE64DEFFD432}" type="datetime1">
              <a:rPr lang="en-US" smtClean="0"/>
              <a:pPr/>
              <a:t>5/1/2020</a:t>
            </a:fld>
            <a:endParaRPr lang="en-US"/>
          </a:p>
        </p:txBody>
      </p:sp>
      <p:sp>
        <p:nvSpPr>
          <p:cNvPr id="9" name="Slide Number Placeholder 8"/>
          <p:cNvSpPr>
            <a:spLocks noGrp="1"/>
          </p:cNvSpPr>
          <p:nvPr>
            <p:ph type="sldNum" sz="quarter" idx="12"/>
          </p:nvPr>
        </p:nvSpPr>
        <p:spPr/>
        <p:txBody>
          <a:bodyPr/>
          <a:lstStyle/>
          <a:p>
            <a:fld id="{82B35DD8-C2F6-41E8-B820-EE9121C07CA5}"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85800"/>
          </a:xfrm>
        </p:spPr>
        <p:txBody>
          <a:bodyPr>
            <a:normAutofit/>
          </a:bodyPr>
          <a:lstStyle/>
          <a:p>
            <a:r>
              <a:rPr lang="en-US" sz="3200" dirty="0" smtClean="0"/>
              <a:t>EXCEPTION HIERARCHY----in detail</a:t>
            </a:r>
            <a:endParaRPr lang="en-US" sz="3200" dirty="0"/>
          </a:p>
        </p:txBody>
      </p:sp>
      <p:sp>
        <p:nvSpPr>
          <p:cNvPr id="3" name="Subtitle 2"/>
          <p:cNvSpPr>
            <a:spLocks noGrp="1"/>
          </p:cNvSpPr>
          <p:nvPr>
            <p:ph type="subTitle" idx="1"/>
          </p:nvPr>
        </p:nvSpPr>
        <p:spPr>
          <a:xfrm>
            <a:off x="304800" y="685800"/>
            <a:ext cx="8458200" cy="6172200"/>
          </a:xfrm>
        </p:spPr>
        <p:txBody>
          <a:bodyPr>
            <a:noAutofit/>
          </a:bodyPr>
          <a:lstStyle/>
          <a:p>
            <a:pPr algn="l"/>
            <a:endParaRPr lang="en-US" sz="2400" dirty="0">
              <a:solidFill>
                <a:schemeClr val="tx1"/>
              </a:solidFill>
            </a:endParaRPr>
          </a:p>
        </p:txBody>
      </p:sp>
      <p:pic>
        <p:nvPicPr>
          <p:cNvPr id="2050" name="Picture 2"/>
          <p:cNvPicPr>
            <a:picLocks noChangeAspect="1" noChangeArrowheads="1"/>
          </p:cNvPicPr>
          <p:nvPr/>
        </p:nvPicPr>
        <p:blipFill>
          <a:blip r:embed="rId2"/>
          <a:srcRect/>
          <a:stretch>
            <a:fillRect/>
          </a:stretch>
        </p:blipFill>
        <p:spPr bwMode="auto">
          <a:xfrm>
            <a:off x="685800" y="1066800"/>
            <a:ext cx="7467601" cy="4191000"/>
          </a:xfrm>
          <a:prstGeom prst="rect">
            <a:avLst/>
          </a:prstGeom>
          <a:noFill/>
          <a:ln w="9525">
            <a:noFill/>
            <a:miter lim="800000"/>
            <a:headEnd/>
            <a:tailEnd/>
          </a:ln>
          <a:effectLst/>
        </p:spPr>
      </p:pic>
      <p:sp>
        <p:nvSpPr>
          <p:cNvPr id="5" name="TextBox 4"/>
          <p:cNvSpPr txBox="1"/>
          <p:nvPr/>
        </p:nvSpPr>
        <p:spPr>
          <a:xfrm>
            <a:off x="3733800" y="685800"/>
            <a:ext cx="11430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smtClean="0"/>
              <a:t>Java.lang</a:t>
            </a:r>
            <a:endParaRPr lang="en-US" dirty="0"/>
          </a:p>
        </p:txBody>
      </p:sp>
      <p:sp>
        <p:nvSpPr>
          <p:cNvPr id="6" name="Date Placeholder 5"/>
          <p:cNvSpPr>
            <a:spLocks noGrp="1"/>
          </p:cNvSpPr>
          <p:nvPr>
            <p:ph type="dt" sz="half" idx="10"/>
          </p:nvPr>
        </p:nvSpPr>
        <p:spPr/>
        <p:txBody>
          <a:bodyPr/>
          <a:lstStyle/>
          <a:p>
            <a:fld id="{9AE90214-BBE7-4320-A5F8-CD53CE257E2E}" type="datetime1">
              <a:rPr lang="en-US" smtClean="0"/>
              <a:pPr/>
              <a:t>5/1/2020</a:t>
            </a:fld>
            <a:endParaRPr lang="en-US"/>
          </a:p>
        </p:txBody>
      </p:sp>
      <p:sp>
        <p:nvSpPr>
          <p:cNvPr id="7" name="Slide Number Placeholder 6"/>
          <p:cNvSpPr>
            <a:spLocks noGrp="1"/>
          </p:cNvSpPr>
          <p:nvPr>
            <p:ph type="sldNum" sz="quarter" idx="12"/>
          </p:nvPr>
        </p:nvSpPr>
        <p:spPr/>
        <p:txBody>
          <a:bodyPr/>
          <a:lstStyle/>
          <a:p>
            <a:fld id="{82B35DD8-C2F6-41E8-B820-EE9121C07CA5}"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85800"/>
          </a:xfrm>
        </p:spPr>
        <p:txBody>
          <a:bodyPr>
            <a:normAutofit/>
          </a:bodyPr>
          <a:lstStyle/>
          <a:p>
            <a:r>
              <a:rPr lang="en-US" sz="3200" dirty="0" smtClean="0"/>
              <a:t>EXCEPTION TYPES</a:t>
            </a:r>
            <a:endParaRPr lang="en-US" sz="3200" dirty="0"/>
          </a:p>
        </p:txBody>
      </p:sp>
      <p:sp>
        <p:nvSpPr>
          <p:cNvPr id="3" name="Subtitle 2"/>
          <p:cNvSpPr>
            <a:spLocks noGrp="1"/>
          </p:cNvSpPr>
          <p:nvPr>
            <p:ph type="subTitle" idx="1"/>
          </p:nvPr>
        </p:nvSpPr>
        <p:spPr>
          <a:xfrm>
            <a:off x="304800" y="685800"/>
            <a:ext cx="8458200" cy="6172200"/>
          </a:xfrm>
        </p:spPr>
        <p:txBody>
          <a:bodyPr>
            <a:noAutofit/>
          </a:bodyPr>
          <a:lstStyle/>
          <a:p>
            <a:pPr algn="just"/>
            <a:r>
              <a:rPr lang="en-US" sz="1800" b="1" dirty="0" smtClean="0">
                <a:solidFill>
                  <a:schemeClr val="tx1"/>
                </a:solidFill>
              </a:rPr>
              <a:t>Exceptions are categorized into two types:</a:t>
            </a:r>
          </a:p>
          <a:p>
            <a:pPr lvl="0" algn="just">
              <a:buFont typeface="Arial" pitchFamily="34" charset="0"/>
              <a:buChar char="•"/>
            </a:pPr>
            <a:r>
              <a:rPr lang="en-US" sz="1800" b="1" dirty="0" smtClean="0">
                <a:solidFill>
                  <a:schemeClr val="tx1"/>
                </a:solidFill>
              </a:rPr>
              <a:t>Checked Exceptions: </a:t>
            </a:r>
            <a:r>
              <a:rPr lang="en-US" sz="1800" dirty="0" smtClean="0">
                <a:solidFill>
                  <a:schemeClr val="tx1"/>
                </a:solidFill>
              </a:rPr>
              <a:t> A checked exception is an exception that is checked  by the compiler at compilation-time. These exceptions cannot simply be ignored, the programmer should take care of (handle) these exceptions.</a:t>
            </a:r>
            <a:r>
              <a:rPr lang="en-US" sz="1800" b="1" dirty="0" smtClean="0">
                <a:solidFill>
                  <a:schemeClr val="tx1"/>
                </a:solidFill>
              </a:rPr>
              <a:t> A checked exception must be handled using a try-catch block or at least declared to be thrown using throws clause. Non compliance of this rule results in a compilation error </a:t>
            </a:r>
            <a:r>
              <a:rPr lang="en-US" sz="1800" dirty="0" smtClean="0">
                <a:solidFill>
                  <a:schemeClr val="tx1"/>
                </a:solidFill>
              </a:rPr>
              <a:t>.Checked Exceptions are extended from the </a:t>
            </a:r>
            <a:r>
              <a:rPr lang="en-US" sz="1800" b="1" dirty="0" err="1" smtClean="0">
                <a:solidFill>
                  <a:schemeClr val="tx1"/>
                </a:solidFill>
              </a:rPr>
              <a:t>java.lang.Exception</a:t>
            </a:r>
            <a:r>
              <a:rPr lang="en-US" sz="1800" b="1" dirty="0" smtClean="0">
                <a:solidFill>
                  <a:schemeClr val="tx1"/>
                </a:solidFill>
              </a:rPr>
              <a:t> class</a:t>
            </a:r>
            <a:r>
              <a:rPr lang="en-US" sz="1800" dirty="0" smtClean="0">
                <a:solidFill>
                  <a:schemeClr val="tx1"/>
                </a:solidFill>
              </a:rPr>
              <a:t>.  If some code within a method throws a checked exception, then the method must either handle the exception or it must specify the exception using </a:t>
            </a:r>
            <a:r>
              <a:rPr lang="en-US" sz="1800" i="1" dirty="0" smtClean="0">
                <a:solidFill>
                  <a:schemeClr val="tx1"/>
                </a:solidFill>
              </a:rPr>
              <a:t>throws </a:t>
            </a:r>
            <a:r>
              <a:rPr lang="en-US" sz="1800" dirty="0" smtClean="0">
                <a:solidFill>
                  <a:schemeClr val="tx1"/>
                </a:solidFill>
              </a:rPr>
              <a:t>keyword.</a:t>
            </a:r>
          </a:p>
          <a:p>
            <a:pPr lvl="0" algn="just">
              <a:buFont typeface="Arial" pitchFamily="34" charset="0"/>
              <a:buChar char="•"/>
            </a:pPr>
            <a:r>
              <a:rPr lang="en-US" sz="1800" b="1" dirty="0" smtClean="0">
                <a:solidFill>
                  <a:schemeClr val="tx1"/>
                </a:solidFill>
              </a:rPr>
              <a:t>Unchecked Exceptions: </a:t>
            </a:r>
            <a:r>
              <a:rPr lang="en-US" sz="1800" dirty="0" smtClean="0">
                <a:solidFill>
                  <a:schemeClr val="tx1"/>
                </a:solidFill>
              </a:rPr>
              <a:t>An unchecked exception is an exception that occurs at the time of execution. These are also called as </a:t>
            </a:r>
            <a:r>
              <a:rPr lang="en-US" sz="1800" b="1" dirty="0" smtClean="0">
                <a:solidFill>
                  <a:schemeClr val="tx1"/>
                </a:solidFill>
              </a:rPr>
              <a:t>Runtime Exceptions </a:t>
            </a:r>
            <a:r>
              <a:rPr lang="en-US" sz="1800" dirty="0" smtClean="0">
                <a:solidFill>
                  <a:schemeClr val="tx1"/>
                </a:solidFill>
              </a:rPr>
              <a:t>These exceptions are not essentially handled in the program code, instead the JVM handles such exceptions. These are ignored at the time of compilation.  Unchecked Exceptions are extended from the </a:t>
            </a:r>
            <a:r>
              <a:rPr lang="en-US" sz="1800" b="1" dirty="0" err="1" smtClean="0">
                <a:solidFill>
                  <a:schemeClr val="tx1"/>
                </a:solidFill>
              </a:rPr>
              <a:t>java.lang.RuntimeException</a:t>
            </a:r>
            <a:r>
              <a:rPr lang="en-US" sz="1800" b="1" dirty="0" smtClean="0">
                <a:solidFill>
                  <a:schemeClr val="tx1"/>
                </a:solidFill>
              </a:rPr>
              <a:t> class.</a:t>
            </a:r>
          </a:p>
          <a:p>
            <a:pPr algn="just"/>
            <a:r>
              <a:rPr lang="en-US" sz="1800" dirty="0" smtClean="0">
                <a:solidFill>
                  <a:schemeClr val="tx1"/>
                </a:solidFill>
              </a:rPr>
              <a:t> </a:t>
            </a:r>
          </a:p>
          <a:p>
            <a:pPr algn="just"/>
            <a:r>
              <a:rPr lang="en-US" sz="1800" dirty="0" smtClean="0">
                <a:solidFill>
                  <a:schemeClr val="tx1"/>
                </a:solidFill>
              </a:rPr>
              <a:t>Functionality of Checked and Unchecked Exceptions is same, the difference lies only in the way they are handled.</a:t>
            </a:r>
          </a:p>
          <a:p>
            <a:pPr algn="just"/>
            <a:endParaRPr lang="en-US" sz="1800" dirty="0">
              <a:solidFill>
                <a:schemeClr val="tx1"/>
              </a:solidFill>
            </a:endParaRPr>
          </a:p>
        </p:txBody>
      </p:sp>
      <p:sp>
        <p:nvSpPr>
          <p:cNvPr id="4" name="Date Placeholder 3"/>
          <p:cNvSpPr>
            <a:spLocks noGrp="1"/>
          </p:cNvSpPr>
          <p:nvPr>
            <p:ph type="dt" sz="half" idx="10"/>
          </p:nvPr>
        </p:nvSpPr>
        <p:spPr/>
        <p:txBody>
          <a:bodyPr/>
          <a:lstStyle/>
          <a:p>
            <a:fld id="{B0FE1A09-C24D-4CFA-88AB-8ED1AB194B62}" type="datetime1">
              <a:rPr lang="en-US" smtClean="0"/>
              <a:pPr/>
              <a:t>5/1/2020</a:t>
            </a:fld>
            <a:endParaRPr lang="en-US"/>
          </a:p>
        </p:txBody>
      </p:sp>
      <p:sp>
        <p:nvSpPr>
          <p:cNvPr id="5" name="Slide Number Placeholder 4"/>
          <p:cNvSpPr>
            <a:spLocks noGrp="1"/>
          </p:cNvSpPr>
          <p:nvPr>
            <p:ph type="sldNum" sz="quarter" idx="12"/>
          </p:nvPr>
        </p:nvSpPr>
        <p:spPr/>
        <p:txBody>
          <a:bodyPr/>
          <a:lstStyle/>
          <a:p>
            <a:fld id="{82B35DD8-C2F6-41E8-B820-EE9121C07CA5}"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800" dirty="0" smtClean="0"/>
              <a:t>Java’s Unchecked </a:t>
            </a:r>
            <a:r>
              <a:rPr lang="en-US" sz="2800" dirty="0" err="1" smtClean="0"/>
              <a:t>RuntimeException</a:t>
            </a:r>
            <a:r>
              <a:rPr lang="en-US" sz="2800" dirty="0" smtClean="0"/>
              <a:t> subclasses</a:t>
            </a:r>
            <a:endParaRPr lang="en-US" sz="2800" dirty="0"/>
          </a:p>
        </p:txBody>
      </p:sp>
      <p:sp>
        <p:nvSpPr>
          <p:cNvPr id="3" name="Content Placeholder 2"/>
          <p:cNvSpPr>
            <a:spLocks noGrp="1"/>
          </p:cNvSpPr>
          <p:nvPr>
            <p:ph idx="1"/>
          </p:nvPr>
        </p:nvSpPr>
        <p:spPr>
          <a:xfrm>
            <a:off x="685800" y="1143000"/>
            <a:ext cx="8229600" cy="4525963"/>
          </a:xfrm>
        </p:spPr>
        <p:txBody>
          <a:bodyPr>
            <a:normAutofit fontScale="47500" lnSpcReduction="20000"/>
          </a:bodyPr>
          <a:lstStyle/>
          <a:p>
            <a:pPr>
              <a:buNone/>
            </a:pPr>
            <a:r>
              <a:rPr lang="en-US" dirty="0" smtClean="0"/>
              <a:t>		</a:t>
            </a:r>
            <a:r>
              <a:rPr lang="en-US" b="1" dirty="0" smtClean="0"/>
              <a:t>Exception 				Meaning </a:t>
            </a:r>
          </a:p>
          <a:p>
            <a:r>
              <a:rPr lang="en-US" dirty="0" err="1" smtClean="0"/>
              <a:t>ArithmeticException</a:t>
            </a:r>
            <a:r>
              <a:rPr lang="en-US" dirty="0" smtClean="0"/>
              <a:t>		 Arithmetic error, such as divide-by-zero. </a:t>
            </a:r>
            <a:r>
              <a:rPr lang="en-US" dirty="0" err="1" smtClean="0"/>
              <a:t>ArrayIndexOutOfBoundsException</a:t>
            </a:r>
            <a:r>
              <a:rPr lang="en-US" dirty="0" smtClean="0"/>
              <a:t> 	Array index is out-of-bounds.</a:t>
            </a:r>
          </a:p>
          <a:p>
            <a:r>
              <a:rPr lang="en-US" dirty="0" err="1" smtClean="0"/>
              <a:t>ArrayStoreException</a:t>
            </a:r>
            <a:r>
              <a:rPr lang="en-US" dirty="0" smtClean="0"/>
              <a:t> 		Assignment to an array element of an incompatible type.</a:t>
            </a:r>
          </a:p>
          <a:p>
            <a:r>
              <a:rPr lang="en-US" dirty="0" smtClean="0"/>
              <a:t> </a:t>
            </a:r>
            <a:r>
              <a:rPr lang="en-US" dirty="0" err="1" smtClean="0"/>
              <a:t>ClassCastException</a:t>
            </a:r>
            <a:r>
              <a:rPr lang="en-US" dirty="0" smtClean="0"/>
              <a:t> 		Invalid cast.</a:t>
            </a:r>
          </a:p>
          <a:p>
            <a:r>
              <a:rPr lang="en-US" dirty="0" err="1" smtClean="0"/>
              <a:t>IllegalArgumentException</a:t>
            </a:r>
            <a:r>
              <a:rPr lang="en-US" dirty="0" smtClean="0"/>
              <a:t> 		Illegal argument used to invoke a method. </a:t>
            </a:r>
            <a:r>
              <a:rPr lang="en-US" dirty="0" err="1" smtClean="0"/>
              <a:t>IllegalMonitorStateException</a:t>
            </a:r>
            <a:r>
              <a:rPr lang="en-US" dirty="0" smtClean="0"/>
              <a:t> 		 Illegal monitor operation, such as waiting on an 				unlocked thread.</a:t>
            </a:r>
          </a:p>
          <a:p>
            <a:r>
              <a:rPr lang="en-US" dirty="0" smtClean="0"/>
              <a:t> </a:t>
            </a:r>
            <a:r>
              <a:rPr lang="en-US" dirty="0" err="1" smtClean="0"/>
              <a:t>IllegalStateException</a:t>
            </a:r>
            <a:r>
              <a:rPr lang="en-US" dirty="0" smtClean="0"/>
              <a:t>        		 Environment or application is in incorrect state. </a:t>
            </a:r>
            <a:r>
              <a:rPr lang="en-US" dirty="0" err="1" smtClean="0"/>
              <a:t>IllegalThreadStateException</a:t>
            </a:r>
            <a:r>
              <a:rPr lang="en-US" dirty="0" smtClean="0"/>
              <a:t> 		Requested operation not compatible with current 				thread state. </a:t>
            </a:r>
          </a:p>
          <a:p>
            <a:r>
              <a:rPr lang="en-US" dirty="0" err="1" smtClean="0"/>
              <a:t>IndexOutOfBoundsException</a:t>
            </a:r>
            <a:r>
              <a:rPr lang="en-US" dirty="0" smtClean="0"/>
              <a:t> 		Some type of index is out-of-bounds.</a:t>
            </a:r>
          </a:p>
          <a:p>
            <a:r>
              <a:rPr lang="en-US" dirty="0" err="1" smtClean="0"/>
              <a:t>NegativeArraySizeException</a:t>
            </a:r>
            <a:r>
              <a:rPr lang="en-US" dirty="0" smtClean="0"/>
              <a:t> 		Array created with a negative size.</a:t>
            </a:r>
          </a:p>
          <a:p>
            <a:r>
              <a:rPr lang="en-US" dirty="0" smtClean="0"/>
              <a:t> </a:t>
            </a:r>
            <a:r>
              <a:rPr lang="en-US" dirty="0" err="1" smtClean="0"/>
              <a:t>NullPointerException</a:t>
            </a:r>
            <a:r>
              <a:rPr lang="en-US" dirty="0" smtClean="0"/>
              <a:t> 		Invalid use of a null reference.</a:t>
            </a:r>
          </a:p>
          <a:p>
            <a:r>
              <a:rPr lang="en-US" dirty="0" err="1" smtClean="0"/>
              <a:t>NumberFormatException</a:t>
            </a:r>
            <a:r>
              <a:rPr lang="en-US" dirty="0" smtClean="0"/>
              <a:t> 		Invalid conversion of a string to a numeric format.</a:t>
            </a:r>
          </a:p>
          <a:p>
            <a:r>
              <a:rPr lang="en-US" dirty="0" err="1" smtClean="0"/>
              <a:t>SecurityException</a:t>
            </a:r>
            <a:r>
              <a:rPr lang="en-US" dirty="0" smtClean="0"/>
              <a:t> 			Attempt to violate security.</a:t>
            </a:r>
          </a:p>
          <a:p>
            <a:r>
              <a:rPr lang="en-US" dirty="0" err="1" smtClean="0"/>
              <a:t>StringIndexOutOfBounds</a:t>
            </a:r>
            <a:r>
              <a:rPr lang="en-US" dirty="0" smtClean="0"/>
              <a:t> 		Attempt to index outside the bounds of a string. </a:t>
            </a:r>
            <a:r>
              <a:rPr lang="en-US" dirty="0" err="1" smtClean="0"/>
              <a:t>TypeNotPresentException</a:t>
            </a:r>
            <a:r>
              <a:rPr lang="en-US" dirty="0" smtClean="0"/>
              <a:t> 		Type not found. (Added by J2SE 5.) </a:t>
            </a:r>
          </a:p>
          <a:p>
            <a:r>
              <a:rPr lang="en-US" dirty="0" err="1" smtClean="0"/>
              <a:t>UnsupportedOperationException</a:t>
            </a:r>
            <a:r>
              <a:rPr lang="en-US" dirty="0" smtClean="0"/>
              <a:t> 	An unsupported operation was encountered.</a:t>
            </a:r>
            <a:endParaRPr lang="en-US" dirty="0"/>
          </a:p>
        </p:txBody>
      </p:sp>
      <p:sp>
        <p:nvSpPr>
          <p:cNvPr id="4" name="Date Placeholder 3"/>
          <p:cNvSpPr>
            <a:spLocks noGrp="1"/>
          </p:cNvSpPr>
          <p:nvPr>
            <p:ph type="dt" sz="half" idx="10"/>
          </p:nvPr>
        </p:nvSpPr>
        <p:spPr/>
        <p:txBody>
          <a:bodyPr/>
          <a:lstStyle/>
          <a:p>
            <a:fld id="{8D441D85-7308-4951-B3A1-2A511C8EB41A}" type="datetime1">
              <a:rPr lang="en-US" smtClean="0"/>
              <a:pPr/>
              <a:t>5/1/2020</a:t>
            </a:fld>
            <a:endParaRPr lang="en-US"/>
          </a:p>
        </p:txBody>
      </p:sp>
      <p:sp>
        <p:nvSpPr>
          <p:cNvPr id="5" name="Slide Number Placeholder 4"/>
          <p:cNvSpPr>
            <a:spLocks noGrp="1"/>
          </p:cNvSpPr>
          <p:nvPr>
            <p:ph type="sldNum" sz="quarter" idx="12"/>
          </p:nvPr>
        </p:nvSpPr>
        <p:spPr/>
        <p:txBody>
          <a:bodyPr/>
          <a:lstStyle/>
          <a:p>
            <a:fld id="{82B35DD8-C2F6-41E8-B820-EE9121C07CA5}"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dirty="0" smtClean="0"/>
              <a:t>Java’s checked Exceptions</a:t>
            </a:r>
            <a:endParaRPr lang="en-US" sz="2800" dirty="0"/>
          </a:p>
        </p:txBody>
      </p:sp>
      <p:sp>
        <p:nvSpPr>
          <p:cNvPr id="3" name="Content Placeholder 2"/>
          <p:cNvSpPr>
            <a:spLocks noGrp="1"/>
          </p:cNvSpPr>
          <p:nvPr>
            <p:ph idx="1"/>
          </p:nvPr>
        </p:nvSpPr>
        <p:spPr>
          <a:xfrm>
            <a:off x="609600" y="762000"/>
            <a:ext cx="8229600" cy="4525963"/>
          </a:xfrm>
        </p:spPr>
        <p:txBody>
          <a:bodyPr>
            <a:normAutofit/>
          </a:bodyPr>
          <a:lstStyle/>
          <a:p>
            <a:pPr>
              <a:buNone/>
            </a:pPr>
            <a:r>
              <a:rPr lang="en-US" sz="2000" dirty="0" smtClean="0"/>
              <a:t>		</a:t>
            </a:r>
            <a:r>
              <a:rPr lang="en-US" sz="2000" b="1" dirty="0" smtClean="0"/>
              <a:t>Exception 				Meaning </a:t>
            </a:r>
          </a:p>
          <a:p>
            <a:pPr>
              <a:buNone/>
            </a:pPr>
            <a:r>
              <a:rPr lang="en-US" sz="2000" dirty="0" smtClean="0"/>
              <a:t>      </a:t>
            </a:r>
            <a:r>
              <a:rPr lang="en-US" sz="2000" dirty="0" err="1" smtClean="0"/>
              <a:t>ClassNotFoundException</a:t>
            </a:r>
            <a:r>
              <a:rPr lang="en-US" sz="2000" dirty="0" smtClean="0"/>
              <a:t> 		Class not found. </a:t>
            </a:r>
            <a:r>
              <a:rPr lang="en-US" sz="2000" dirty="0" err="1" smtClean="0"/>
              <a:t>CloneNotSupportedException</a:t>
            </a:r>
            <a:r>
              <a:rPr lang="en-US" sz="2000" dirty="0" smtClean="0"/>
              <a:t> 		Attempt to clone an object 					that does not implement 						the </a:t>
            </a:r>
            <a:r>
              <a:rPr lang="en-US" sz="2000" dirty="0" err="1" smtClean="0"/>
              <a:t>Cloneable</a:t>
            </a:r>
            <a:r>
              <a:rPr lang="en-US" sz="2000" dirty="0" smtClean="0"/>
              <a:t> interface.</a:t>
            </a:r>
          </a:p>
          <a:p>
            <a:pPr>
              <a:buNone/>
            </a:pPr>
            <a:r>
              <a:rPr lang="en-US" sz="2000" dirty="0" smtClean="0"/>
              <a:t>       </a:t>
            </a:r>
            <a:r>
              <a:rPr lang="en-US" sz="2000" dirty="0" err="1" smtClean="0"/>
              <a:t>IllegalAccessException</a:t>
            </a:r>
            <a:r>
              <a:rPr lang="en-US" sz="2000" dirty="0" smtClean="0"/>
              <a:t> 		Access to a </a:t>
            </a:r>
            <a:r>
              <a:rPr lang="en-US" sz="2000" b="1" dirty="0" smtClean="0"/>
              <a:t>class</a:t>
            </a:r>
            <a:r>
              <a:rPr lang="en-US" sz="2000" dirty="0" smtClean="0"/>
              <a:t> is denied. </a:t>
            </a:r>
            <a:r>
              <a:rPr lang="en-US" sz="2000" dirty="0" err="1" smtClean="0"/>
              <a:t>InstantiationException</a:t>
            </a:r>
            <a:r>
              <a:rPr lang="en-US" sz="2000" dirty="0" smtClean="0"/>
              <a:t>			 Attempt to create an object of 					an </a:t>
            </a:r>
            <a:r>
              <a:rPr lang="en-US" sz="2000" b="1" dirty="0" smtClean="0"/>
              <a:t>abstract</a:t>
            </a:r>
            <a:r>
              <a:rPr lang="en-US" sz="2000" dirty="0" smtClean="0"/>
              <a:t> </a:t>
            </a:r>
            <a:r>
              <a:rPr lang="en-US" sz="2000" b="1" dirty="0" smtClean="0"/>
              <a:t>class</a:t>
            </a:r>
            <a:r>
              <a:rPr lang="en-US" sz="2000" dirty="0" smtClean="0"/>
              <a:t> or interface. </a:t>
            </a:r>
            <a:r>
              <a:rPr lang="en-US" sz="2000" dirty="0" err="1" smtClean="0"/>
              <a:t>InterruptedException</a:t>
            </a:r>
            <a:r>
              <a:rPr lang="en-US" sz="2000" dirty="0" smtClean="0"/>
              <a:t>			 One thread has been interrupted 					by another thread.</a:t>
            </a:r>
          </a:p>
          <a:p>
            <a:pPr>
              <a:buNone/>
            </a:pPr>
            <a:r>
              <a:rPr lang="en-US" sz="2000" dirty="0" smtClean="0"/>
              <a:t>      </a:t>
            </a:r>
            <a:r>
              <a:rPr lang="en-US" sz="2000" dirty="0" err="1" smtClean="0"/>
              <a:t>NoSuchFieldException</a:t>
            </a:r>
            <a:r>
              <a:rPr lang="en-US" sz="2000" dirty="0" smtClean="0"/>
              <a:t>			 A requested field does not exist. </a:t>
            </a:r>
            <a:r>
              <a:rPr lang="en-US" sz="2000" dirty="0" err="1" smtClean="0"/>
              <a:t>NoSuchMethodException</a:t>
            </a:r>
            <a:r>
              <a:rPr lang="en-US" sz="2000" dirty="0" smtClean="0"/>
              <a:t> 		A requested method does not 					exist.</a:t>
            </a:r>
            <a:endParaRPr lang="en-US" sz="2000" b="1" dirty="0" smtClean="0"/>
          </a:p>
        </p:txBody>
      </p:sp>
      <p:sp>
        <p:nvSpPr>
          <p:cNvPr id="4" name="Date Placeholder 3"/>
          <p:cNvSpPr>
            <a:spLocks noGrp="1"/>
          </p:cNvSpPr>
          <p:nvPr>
            <p:ph type="dt" sz="half" idx="10"/>
          </p:nvPr>
        </p:nvSpPr>
        <p:spPr/>
        <p:txBody>
          <a:bodyPr/>
          <a:lstStyle/>
          <a:p>
            <a:fld id="{9FA71CA5-FE92-491F-9738-894AA185DAF1}" type="datetime1">
              <a:rPr lang="en-US" smtClean="0"/>
              <a:pPr/>
              <a:t>5/1/2020</a:t>
            </a:fld>
            <a:endParaRPr lang="en-US"/>
          </a:p>
        </p:txBody>
      </p:sp>
      <p:sp>
        <p:nvSpPr>
          <p:cNvPr id="5" name="Slide Number Placeholder 4"/>
          <p:cNvSpPr>
            <a:spLocks noGrp="1"/>
          </p:cNvSpPr>
          <p:nvPr>
            <p:ph type="sldNum" sz="quarter" idx="12"/>
          </p:nvPr>
        </p:nvSpPr>
        <p:spPr/>
        <p:txBody>
          <a:bodyPr/>
          <a:lstStyle/>
          <a:p>
            <a:fld id="{82B35DD8-C2F6-41E8-B820-EE9121C07CA5}"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800" dirty="0" smtClean="0"/>
              <a:t>CONSEQUENCES OF AN UNCAUGHT EXCEPTION</a:t>
            </a:r>
            <a:endParaRPr lang="en-US" sz="2800" dirty="0"/>
          </a:p>
        </p:txBody>
      </p:sp>
      <p:sp>
        <p:nvSpPr>
          <p:cNvPr id="3" name="Content Placeholder 2"/>
          <p:cNvSpPr>
            <a:spLocks noGrp="1"/>
          </p:cNvSpPr>
          <p:nvPr>
            <p:ph idx="1"/>
          </p:nvPr>
        </p:nvSpPr>
        <p:spPr>
          <a:xfrm>
            <a:off x="609600" y="762000"/>
            <a:ext cx="8229600" cy="5562600"/>
          </a:xfrm>
        </p:spPr>
        <p:txBody>
          <a:bodyPr>
            <a:normAutofit/>
          </a:bodyPr>
          <a:lstStyle/>
          <a:p>
            <a:pPr>
              <a:buNone/>
            </a:pPr>
            <a:r>
              <a:rPr lang="en-US" sz="1400" b="1" dirty="0" smtClean="0"/>
              <a:t>//</a:t>
            </a:r>
            <a:r>
              <a:rPr lang="en-US" sz="1400" b="1" dirty="0" err="1" smtClean="0"/>
              <a:t>ArithmeticException</a:t>
            </a:r>
            <a:r>
              <a:rPr lang="en-US" sz="1400" b="1" dirty="0" smtClean="0"/>
              <a:t> is in main() method which is uncaught</a:t>
            </a:r>
          </a:p>
          <a:p>
            <a:pPr>
              <a:buNone/>
            </a:pPr>
            <a:r>
              <a:rPr lang="en-US" sz="1400" b="1" dirty="0" smtClean="0"/>
              <a:t>class </a:t>
            </a:r>
            <a:r>
              <a:rPr lang="en-US" sz="1400" b="1" dirty="0" err="1" smtClean="0"/>
              <a:t>ExcepTest</a:t>
            </a:r>
            <a:endParaRPr lang="en-US" sz="1400" b="1" dirty="0" smtClean="0"/>
          </a:p>
          <a:p>
            <a:pPr>
              <a:buNone/>
            </a:pPr>
            <a:r>
              <a:rPr lang="en-US" sz="1400" b="1" dirty="0" smtClean="0"/>
              <a:t>{   </a:t>
            </a:r>
          </a:p>
          <a:p>
            <a:pPr>
              <a:buNone/>
            </a:pPr>
            <a:r>
              <a:rPr lang="en-US" sz="1400" b="1" dirty="0" smtClean="0"/>
              <a:t> public static void main(String </a:t>
            </a:r>
            <a:r>
              <a:rPr lang="en-US" sz="1400" b="1" dirty="0" err="1" smtClean="0"/>
              <a:t>args</a:t>
            </a:r>
            <a:r>
              <a:rPr lang="en-US" sz="1400" b="1" dirty="0" smtClean="0"/>
              <a:t>[])</a:t>
            </a:r>
          </a:p>
          <a:p>
            <a:pPr>
              <a:buNone/>
            </a:pPr>
            <a:r>
              <a:rPr lang="en-US" sz="1400" b="1" dirty="0" smtClean="0"/>
              <a:t>   {    </a:t>
            </a:r>
          </a:p>
          <a:p>
            <a:pPr>
              <a:buNone/>
            </a:pPr>
            <a:r>
              <a:rPr lang="en-US" sz="1400" b="1" dirty="0" smtClean="0"/>
              <a:t>	 </a:t>
            </a:r>
            <a:r>
              <a:rPr lang="en-US" sz="1400" b="1" dirty="0" err="1" smtClean="0"/>
              <a:t>System.out.println</a:t>
            </a:r>
            <a:r>
              <a:rPr lang="en-US" sz="1400" b="1" dirty="0" smtClean="0"/>
              <a:t>("Before Exception"); </a:t>
            </a:r>
          </a:p>
          <a:p>
            <a:pPr>
              <a:buNone/>
            </a:pPr>
            <a:r>
              <a:rPr lang="en-US" sz="1400" b="1" dirty="0" smtClean="0"/>
              <a:t>  	 </a:t>
            </a:r>
            <a:r>
              <a:rPr lang="en-US" sz="1400" b="1" dirty="0" err="1" smtClean="0"/>
              <a:t>int</a:t>
            </a:r>
            <a:r>
              <a:rPr lang="en-US" sz="1400" b="1" dirty="0" smtClean="0"/>
              <a:t> data=50/0;  	 //Division by zero, </a:t>
            </a:r>
            <a:r>
              <a:rPr lang="en-US" sz="1400" b="1" dirty="0" err="1" smtClean="0"/>
              <a:t>ArithmeticException</a:t>
            </a:r>
            <a:r>
              <a:rPr lang="en-US" sz="1400" b="1" dirty="0" smtClean="0"/>
              <a:t> which is uncaught by program .will be 			handled by default handler	 </a:t>
            </a:r>
          </a:p>
          <a:p>
            <a:pPr>
              <a:buNone/>
            </a:pPr>
            <a:r>
              <a:rPr lang="en-US" sz="1400" b="1" dirty="0" smtClean="0"/>
              <a:t> 	 </a:t>
            </a:r>
            <a:r>
              <a:rPr lang="en-US" sz="1400" b="1" dirty="0" err="1" smtClean="0"/>
              <a:t>System.out.println</a:t>
            </a:r>
            <a:r>
              <a:rPr lang="en-US" sz="1400" b="1" dirty="0" smtClean="0"/>
              <a:t>("rest of the code...");  </a:t>
            </a:r>
          </a:p>
          <a:p>
            <a:pPr>
              <a:buNone/>
            </a:pPr>
            <a:r>
              <a:rPr lang="en-US" sz="1400" b="1" dirty="0" smtClean="0"/>
              <a:t>  }  </a:t>
            </a:r>
          </a:p>
          <a:p>
            <a:pPr>
              <a:buNone/>
            </a:pPr>
            <a:r>
              <a:rPr lang="en-US" sz="1400" b="1" dirty="0" smtClean="0"/>
              <a:t>} </a:t>
            </a:r>
          </a:p>
          <a:p>
            <a:pPr>
              <a:buNone/>
            </a:pPr>
            <a:endParaRPr lang="en-US" sz="1400" b="1" dirty="0" smtClean="0"/>
          </a:p>
          <a:p>
            <a:pPr>
              <a:buNone/>
            </a:pPr>
            <a:r>
              <a:rPr lang="en-US" sz="1400" b="1" dirty="0" smtClean="0"/>
              <a:t>Output:</a:t>
            </a:r>
          </a:p>
          <a:p>
            <a:pPr>
              <a:buNone/>
            </a:pPr>
            <a:r>
              <a:rPr lang="en-US" sz="1400" b="1" dirty="0" smtClean="0"/>
              <a:t>C:\jdk1.8\bin&gt;</a:t>
            </a:r>
            <a:r>
              <a:rPr lang="en-US" sz="1400" b="1" dirty="0" err="1" smtClean="0"/>
              <a:t>javac</a:t>
            </a:r>
            <a:r>
              <a:rPr lang="en-US" sz="1400" b="1" dirty="0" smtClean="0"/>
              <a:t> ExcepTest.java   </a:t>
            </a:r>
          </a:p>
          <a:p>
            <a:pPr>
              <a:buNone/>
            </a:pPr>
            <a:r>
              <a:rPr lang="en-US" sz="1400" b="1" dirty="0" smtClean="0"/>
              <a:t>C:\jdk1.8\bin&gt;java </a:t>
            </a:r>
            <a:r>
              <a:rPr lang="en-US" sz="1400" b="1" dirty="0" err="1" smtClean="0"/>
              <a:t>ExcepTest</a:t>
            </a:r>
            <a:endParaRPr lang="en-US" sz="1400" b="1" dirty="0" smtClean="0"/>
          </a:p>
          <a:p>
            <a:pPr>
              <a:buNone/>
            </a:pPr>
            <a:r>
              <a:rPr lang="en-US" sz="1400" b="1" dirty="0" smtClean="0"/>
              <a:t>Before Exception</a:t>
            </a:r>
          </a:p>
          <a:p>
            <a:pPr>
              <a:buNone/>
            </a:pPr>
            <a:r>
              <a:rPr lang="en-US" sz="1400" b="1" dirty="0" smtClean="0"/>
              <a:t>Exception in thread "main" </a:t>
            </a:r>
            <a:r>
              <a:rPr lang="en-US" sz="1400" b="1" dirty="0" err="1" smtClean="0"/>
              <a:t>java.lang.ArithmeticException</a:t>
            </a:r>
            <a:r>
              <a:rPr lang="en-US" sz="1400" b="1" dirty="0" smtClean="0"/>
              <a:t>: / by zero</a:t>
            </a:r>
          </a:p>
          <a:p>
            <a:pPr>
              <a:buNone/>
            </a:pPr>
            <a:r>
              <a:rPr lang="en-US" sz="1400" b="1" dirty="0" smtClean="0"/>
              <a:t>        at </a:t>
            </a:r>
            <a:r>
              <a:rPr lang="en-US" sz="1400" b="1" dirty="0" err="1" smtClean="0"/>
              <a:t>ExcepTest.main</a:t>
            </a:r>
            <a:r>
              <a:rPr lang="en-US" sz="1400" b="1" dirty="0" smtClean="0"/>
              <a:t>(ExcepTest.java:6)</a:t>
            </a:r>
          </a:p>
          <a:p>
            <a:pPr>
              <a:buNone/>
            </a:pPr>
            <a:endParaRPr lang="en-US" sz="1400" b="1" dirty="0" smtClean="0"/>
          </a:p>
          <a:p>
            <a:pPr>
              <a:buNone/>
            </a:pPr>
            <a:r>
              <a:rPr lang="en-US" sz="1400" b="1" dirty="0" smtClean="0"/>
              <a:t>Note: Execution is halted and error message is displayed. The default handler displays a string describing the exception, prints the stack trace(location) from the point at which the exception </a:t>
            </a:r>
            <a:r>
              <a:rPr lang="en-US" sz="1400" b="1" dirty="0" err="1" smtClean="0"/>
              <a:t>occured</a:t>
            </a:r>
            <a:r>
              <a:rPr lang="en-US" sz="1400" b="1" dirty="0" smtClean="0"/>
              <a:t>., and terminates the program.</a:t>
            </a:r>
          </a:p>
        </p:txBody>
      </p:sp>
      <p:sp>
        <p:nvSpPr>
          <p:cNvPr id="4" name="Date Placeholder 3"/>
          <p:cNvSpPr>
            <a:spLocks noGrp="1"/>
          </p:cNvSpPr>
          <p:nvPr>
            <p:ph type="dt" sz="half" idx="10"/>
          </p:nvPr>
        </p:nvSpPr>
        <p:spPr/>
        <p:txBody>
          <a:bodyPr/>
          <a:lstStyle/>
          <a:p>
            <a:fld id="{36AC882D-3DB7-4C4C-AAF2-4AE1FA43CBA0}" type="datetime1">
              <a:rPr lang="en-US" smtClean="0"/>
              <a:pPr/>
              <a:t>5/1/2020</a:t>
            </a:fld>
            <a:endParaRPr lang="en-US"/>
          </a:p>
        </p:txBody>
      </p:sp>
      <p:sp>
        <p:nvSpPr>
          <p:cNvPr id="5" name="Slide Number Placeholder 4"/>
          <p:cNvSpPr>
            <a:spLocks noGrp="1"/>
          </p:cNvSpPr>
          <p:nvPr>
            <p:ph type="sldNum" sz="quarter" idx="12"/>
          </p:nvPr>
        </p:nvSpPr>
        <p:spPr/>
        <p:txBody>
          <a:bodyPr/>
          <a:lstStyle/>
          <a:p>
            <a:fld id="{82B35DD8-C2F6-41E8-B820-EE9121C07CA5}"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dirty="0" smtClean="0"/>
              <a:t>CONSEQUENCES OF AN UNCAUGHT EXCEPTION</a:t>
            </a:r>
            <a:endParaRPr lang="en-US" sz="2800" dirty="0"/>
          </a:p>
        </p:txBody>
      </p:sp>
      <p:sp>
        <p:nvSpPr>
          <p:cNvPr id="3" name="Content Placeholder 2"/>
          <p:cNvSpPr>
            <a:spLocks noGrp="1"/>
          </p:cNvSpPr>
          <p:nvPr>
            <p:ph idx="1"/>
          </p:nvPr>
        </p:nvSpPr>
        <p:spPr>
          <a:xfrm>
            <a:off x="609600" y="762000"/>
            <a:ext cx="8229600" cy="5715000"/>
          </a:xfrm>
        </p:spPr>
        <p:txBody>
          <a:bodyPr>
            <a:noAutofit/>
          </a:bodyPr>
          <a:lstStyle/>
          <a:p>
            <a:pPr>
              <a:buNone/>
            </a:pPr>
            <a:endParaRPr lang="en-US" sz="1200" b="1" dirty="0" smtClean="0"/>
          </a:p>
          <a:p>
            <a:pPr>
              <a:buNone/>
            </a:pPr>
            <a:r>
              <a:rPr lang="en-US" sz="1200" b="1" dirty="0" smtClean="0"/>
              <a:t>// </a:t>
            </a:r>
            <a:r>
              <a:rPr lang="en-US" sz="1200" b="1" dirty="0" err="1" smtClean="0"/>
              <a:t>ArithmeticException</a:t>
            </a:r>
            <a:r>
              <a:rPr lang="en-US" sz="1200" b="1" dirty="0" smtClean="0"/>
              <a:t> is in a method separate from main() which is uncaught</a:t>
            </a:r>
          </a:p>
          <a:p>
            <a:pPr>
              <a:buNone/>
            </a:pPr>
            <a:r>
              <a:rPr lang="en-US" sz="1200" b="1" dirty="0" smtClean="0"/>
              <a:t>class ExcepTest2</a:t>
            </a:r>
          </a:p>
          <a:p>
            <a:pPr>
              <a:buNone/>
            </a:pPr>
            <a:r>
              <a:rPr lang="en-US" sz="1200" b="1" dirty="0" smtClean="0"/>
              <a:t>{  </a:t>
            </a:r>
          </a:p>
          <a:p>
            <a:pPr>
              <a:buNone/>
            </a:pPr>
            <a:r>
              <a:rPr lang="en-US" sz="1200" b="1" dirty="0" smtClean="0"/>
              <a:t>  static void method1()</a:t>
            </a:r>
          </a:p>
          <a:p>
            <a:pPr>
              <a:buNone/>
            </a:pPr>
            <a:r>
              <a:rPr lang="en-US" sz="1200" b="1" dirty="0" smtClean="0"/>
              <a:t>     {</a:t>
            </a:r>
          </a:p>
          <a:p>
            <a:pPr>
              <a:buNone/>
            </a:pPr>
            <a:r>
              <a:rPr lang="en-US" sz="1200" b="1" dirty="0" smtClean="0"/>
              <a:t>	 </a:t>
            </a:r>
            <a:r>
              <a:rPr lang="en-US" sz="1200" b="1" dirty="0" err="1" smtClean="0"/>
              <a:t>System.out.println</a:t>
            </a:r>
            <a:r>
              <a:rPr lang="en-US" sz="1200" b="1" dirty="0" smtClean="0"/>
              <a:t>("Before Exception"); </a:t>
            </a:r>
          </a:p>
          <a:p>
            <a:pPr>
              <a:buNone/>
            </a:pPr>
            <a:r>
              <a:rPr lang="en-US" sz="1200" b="1" dirty="0" smtClean="0"/>
              <a:t>  	 </a:t>
            </a:r>
            <a:r>
              <a:rPr lang="en-US" sz="1200" b="1" dirty="0" err="1" smtClean="0"/>
              <a:t>int</a:t>
            </a:r>
            <a:r>
              <a:rPr lang="en-US" sz="1200" b="1" dirty="0" smtClean="0"/>
              <a:t> data=50/0; </a:t>
            </a:r>
          </a:p>
          <a:p>
            <a:pPr>
              <a:buNone/>
            </a:pPr>
            <a:r>
              <a:rPr lang="en-US" sz="1200" b="1" dirty="0" smtClean="0"/>
              <a:t>      }</a:t>
            </a:r>
          </a:p>
          <a:p>
            <a:pPr>
              <a:buNone/>
            </a:pPr>
            <a:r>
              <a:rPr lang="en-US" sz="1200" b="1" dirty="0" smtClean="0"/>
              <a:t>	public static void main(String </a:t>
            </a:r>
            <a:r>
              <a:rPr lang="en-US" sz="1200" b="1" dirty="0" err="1" smtClean="0"/>
              <a:t>args</a:t>
            </a:r>
            <a:r>
              <a:rPr lang="en-US" sz="1200" b="1" dirty="0" smtClean="0"/>
              <a:t>[])</a:t>
            </a:r>
          </a:p>
          <a:p>
            <a:pPr>
              <a:buNone/>
            </a:pPr>
            <a:r>
              <a:rPr lang="en-US" sz="1200" b="1" dirty="0" smtClean="0"/>
              <a:t>     {     </a:t>
            </a:r>
          </a:p>
          <a:p>
            <a:pPr>
              <a:buNone/>
            </a:pPr>
            <a:r>
              <a:rPr lang="en-US" sz="1200" b="1" dirty="0" smtClean="0"/>
              <a:t>	method1();	 </a:t>
            </a:r>
          </a:p>
          <a:p>
            <a:pPr>
              <a:buNone/>
            </a:pPr>
            <a:r>
              <a:rPr lang="en-US" sz="1200" b="1" dirty="0" smtClean="0"/>
              <a:t> 	 </a:t>
            </a:r>
            <a:r>
              <a:rPr lang="en-US" sz="1200" b="1" dirty="0" err="1" smtClean="0"/>
              <a:t>System.out.println</a:t>
            </a:r>
            <a:r>
              <a:rPr lang="en-US" sz="1200" b="1" dirty="0" smtClean="0"/>
              <a:t>("rest of the code...");  </a:t>
            </a:r>
          </a:p>
          <a:p>
            <a:pPr>
              <a:buNone/>
            </a:pPr>
            <a:r>
              <a:rPr lang="en-US" sz="1200" b="1" dirty="0" smtClean="0"/>
              <a:t>     }  </a:t>
            </a:r>
          </a:p>
          <a:p>
            <a:pPr>
              <a:buNone/>
            </a:pPr>
            <a:r>
              <a:rPr lang="en-US" sz="1200" b="1" dirty="0" smtClean="0"/>
              <a:t>} </a:t>
            </a:r>
          </a:p>
          <a:p>
            <a:pPr>
              <a:buNone/>
            </a:pPr>
            <a:r>
              <a:rPr lang="en-US" sz="1200" b="1" dirty="0" smtClean="0"/>
              <a:t>Output:</a:t>
            </a:r>
          </a:p>
          <a:p>
            <a:pPr>
              <a:buNone/>
            </a:pPr>
            <a:endParaRPr lang="en-US" sz="1200" b="1" dirty="0" smtClean="0"/>
          </a:p>
          <a:p>
            <a:pPr>
              <a:buNone/>
            </a:pPr>
            <a:r>
              <a:rPr lang="en-US" sz="1200" b="1" dirty="0" smtClean="0"/>
              <a:t>C:\jdk1.8\bin&gt;</a:t>
            </a:r>
            <a:r>
              <a:rPr lang="en-US" sz="1200" b="1" dirty="0" err="1" smtClean="0"/>
              <a:t>javac</a:t>
            </a:r>
            <a:r>
              <a:rPr lang="en-US" sz="1200" b="1" dirty="0" smtClean="0"/>
              <a:t> ExcepTest.java</a:t>
            </a:r>
          </a:p>
          <a:p>
            <a:pPr>
              <a:buNone/>
            </a:pPr>
            <a:endParaRPr lang="en-US" sz="1200" b="1" dirty="0" smtClean="0"/>
          </a:p>
          <a:p>
            <a:pPr>
              <a:buNone/>
            </a:pPr>
            <a:r>
              <a:rPr lang="en-US" sz="1200" b="1" dirty="0" smtClean="0"/>
              <a:t>C:\jdk1.8\bin&gt;java </a:t>
            </a:r>
            <a:r>
              <a:rPr lang="en-US" sz="1200" b="1" dirty="0" err="1" smtClean="0"/>
              <a:t>ExcepTest</a:t>
            </a:r>
            <a:endParaRPr lang="en-US" sz="1200" b="1" dirty="0" smtClean="0"/>
          </a:p>
          <a:p>
            <a:pPr>
              <a:buNone/>
            </a:pPr>
            <a:r>
              <a:rPr lang="en-US" sz="1200" b="1" dirty="0" smtClean="0"/>
              <a:t>Before Exception</a:t>
            </a:r>
          </a:p>
          <a:p>
            <a:pPr>
              <a:buNone/>
            </a:pPr>
            <a:r>
              <a:rPr lang="en-US" sz="1200" b="1" dirty="0" smtClean="0"/>
              <a:t>Exception in thread "main" </a:t>
            </a:r>
            <a:r>
              <a:rPr lang="en-US" sz="1200" b="1" dirty="0" err="1" smtClean="0"/>
              <a:t>java.lang.ArithmeticException</a:t>
            </a:r>
            <a:r>
              <a:rPr lang="en-US" sz="1200" b="1" dirty="0" smtClean="0"/>
              <a:t>: / by zero</a:t>
            </a:r>
          </a:p>
          <a:p>
            <a:pPr>
              <a:buNone/>
            </a:pPr>
            <a:r>
              <a:rPr lang="en-US" sz="1200" b="1" dirty="0" smtClean="0"/>
              <a:t>        at ExcepTest2.method1(ExcepTest2.java:6)</a:t>
            </a:r>
          </a:p>
          <a:p>
            <a:pPr>
              <a:buNone/>
            </a:pPr>
            <a:r>
              <a:rPr lang="en-US" sz="1200" b="1" dirty="0" smtClean="0"/>
              <a:t>        at ExcepTest2.main(ExcepTest2.java:10)</a:t>
            </a:r>
          </a:p>
          <a:p>
            <a:pPr>
              <a:buNone/>
            </a:pPr>
            <a:endParaRPr lang="en-US" sz="1200" b="1" dirty="0" smtClean="0"/>
          </a:p>
          <a:p>
            <a:pPr>
              <a:buNone/>
            </a:pPr>
            <a:r>
              <a:rPr lang="en-US" sz="1600" b="1" dirty="0" smtClean="0"/>
              <a:t>Note: the stack trace shows the sequence of method invocations that led up to the error.</a:t>
            </a:r>
          </a:p>
          <a:p>
            <a:pPr>
              <a:buNone/>
            </a:pPr>
            <a:endParaRPr lang="en-US" sz="1200" b="1" dirty="0" smtClean="0"/>
          </a:p>
        </p:txBody>
      </p:sp>
      <p:sp>
        <p:nvSpPr>
          <p:cNvPr id="4" name="Date Placeholder 3"/>
          <p:cNvSpPr>
            <a:spLocks noGrp="1"/>
          </p:cNvSpPr>
          <p:nvPr>
            <p:ph type="dt" sz="half" idx="10"/>
          </p:nvPr>
        </p:nvSpPr>
        <p:spPr/>
        <p:txBody>
          <a:bodyPr/>
          <a:lstStyle/>
          <a:p>
            <a:fld id="{775D604D-C7B8-432D-BB28-14F8F6586A24}" type="datetime1">
              <a:rPr lang="en-US" smtClean="0"/>
              <a:pPr/>
              <a:t>5/1/2020</a:t>
            </a:fld>
            <a:endParaRPr lang="en-US" dirty="0"/>
          </a:p>
        </p:txBody>
      </p:sp>
      <p:sp>
        <p:nvSpPr>
          <p:cNvPr id="5" name="Slide Number Placeholder 4"/>
          <p:cNvSpPr>
            <a:spLocks noGrp="1"/>
          </p:cNvSpPr>
          <p:nvPr>
            <p:ph type="sldNum" sz="quarter" idx="12"/>
          </p:nvPr>
        </p:nvSpPr>
        <p:spPr/>
        <p:txBody>
          <a:bodyPr/>
          <a:lstStyle/>
          <a:p>
            <a:fld id="{82B35DD8-C2F6-41E8-B820-EE9121C07CA5}"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dirty="0" smtClean="0"/>
              <a:t>CONSEQUENCES OF AN UNCAUGHT EXCEPTION</a:t>
            </a:r>
            <a:endParaRPr lang="en-US" sz="2800" dirty="0"/>
          </a:p>
        </p:txBody>
      </p:sp>
      <p:sp>
        <p:nvSpPr>
          <p:cNvPr id="3" name="Content Placeholder 2"/>
          <p:cNvSpPr>
            <a:spLocks noGrp="1"/>
          </p:cNvSpPr>
          <p:nvPr>
            <p:ph idx="1"/>
          </p:nvPr>
        </p:nvSpPr>
        <p:spPr>
          <a:xfrm>
            <a:off x="609600" y="762000"/>
            <a:ext cx="8229600" cy="5029200"/>
          </a:xfrm>
        </p:spPr>
        <p:txBody>
          <a:bodyPr>
            <a:normAutofit fontScale="85000" lnSpcReduction="20000"/>
          </a:bodyPr>
          <a:lstStyle/>
          <a:p>
            <a:pPr>
              <a:buNone/>
            </a:pPr>
            <a:r>
              <a:rPr lang="en-US" sz="2000" b="1" dirty="0" smtClean="0"/>
              <a:t>// </a:t>
            </a:r>
            <a:r>
              <a:rPr lang="en-US" sz="2000" b="1" dirty="0" err="1" smtClean="0"/>
              <a:t>ArrayIndexOutOfBoundsException</a:t>
            </a:r>
            <a:r>
              <a:rPr lang="en-US" sz="2000" b="1" dirty="0" smtClean="0"/>
              <a:t>, which is uncaught by the program</a:t>
            </a:r>
          </a:p>
          <a:p>
            <a:pPr>
              <a:buNone/>
            </a:pPr>
            <a:r>
              <a:rPr lang="en-US" sz="2000" b="1" dirty="0" smtClean="0"/>
              <a:t>class ExcepTest3</a:t>
            </a:r>
          </a:p>
          <a:p>
            <a:pPr>
              <a:buNone/>
            </a:pPr>
            <a:r>
              <a:rPr lang="en-US" sz="2000" b="1" dirty="0" smtClean="0"/>
              <a:t>{   </a:t>
            </a:r>
          </a:p>
          <a:p>
            <a:pPr>
              <a:buNone/>
            </a:pPr>
            <a:r>
              <a:rPr lang="en-US" sz="2000" b="1" dirty="0" smtClean="0"/>
              <a:t> public static void main(String </a:t>
            </a:r>
            <a:r>
              <a:rPr lang="en-US" sz="2000" b="1" dirty="0" err="1" smtClean="0"/>
              <a:t>args</a:t>
            </a:r>
            <a:r>
              <a:rPr lang="en-US" sz="2000" b="1" dirty="0" smtClean="0"/>
              <a:t>[])</a:t>
            </a:r>
          </a:p>
          <a:p>
            <a:pPr>
              <a:buNone/>
            </a:pPr>
            <a:r>
              <a:rPr lang="en-US" sz="2000" b="1" dirty="0" smtClean="0"/>
              <a:t>     { </a:t>
            </a:r>
          </a:p>
          <a:p>
            <a:pPr>
              <a:buNone/>
            </a:pPr>
            <a:r>
              <a:rPr lang="en-US" sz="2000" b="1" dirty="0" smtClean="0"/>
              <a:t>	 </a:t>
            </a:r>
            <a:r>
              <a:rPr lang="en-US" sz="2000" b="1" dirty="0" err="1" smtClean="0"/>
              <a:t>System.out.println</a:t>
            </a:r>
            <a:r>
              <a:rPr lang="en-US" sz="2000" b="1" dirty="0" smtClean="0"/>
              <a:t>("Before Exception"); </a:t>
            </a:r>
          </a:p>
          <a:p>
            <a:pPr>
              <a:buNone/>
            </a:pPr>
            <a:r>
              <a:rPr lang="en-US" sz="2000" b="1" dirty="0" smtClean="0"/>
              <a:t>  	 </a:t>
            </a:r>
            <a:r>
              <a:rPr lang="en-US" sz="2000" b="1" dirty="0" err="1" smtClean="0"/>
              <a:t>int</a:t>
            </a:r>
            <a:r>
              <a:rPr lang="en-US" sz="2000" b="1" dirty="0" smtClean="0"/>
              <a:t> a[]=new </a:t>
            </a:r>
            <a:r>
              <a:rPr lang="en-US" sz="2000" b="1" dirty="0" err="1" smtClean="0"/>
              <a:t>int</a:t>
            </a:r>
            <a:r>
              <a:rPr lang="en-US" sz="2000" b="1" dirty="0" smtClean="0"/>
              <a:t>[4]; </a:t>
            </a:r>
          </a:p>
          <a:p>
            <a:pPr>
              <a:buNone/>
            </a:pPr>
            <a:r>
              <a:rPr lang="en-US" sz="2000" b="1" dirty="0" smtClean="0"/>
              <a:t>      	 a[10]=100; //</a:t>
            </a:r>
            <a:r>
              <a:rPr lang="en-US" sz="2000" b="1" dirty="0" err="1" smtClean="0"/>
              <a:t>ArrayIndexOutOfBoundsException</a:t>
            </a:r>
            <a:r>
              <a:rPr lang="en-US" sz="2000" b="1" dirty="0" smtClean="0"/>
              <a:t>	 </a:t>
            </a:r>
          </a:p>
          <a:p>
            <a:pPr>
              <a:buNone/>
            </a:pPr>
            <a:r>
              <a:rPr lang="en-US" sz="2000" b="1" dirty="0" smtClean="0"/>
              <a:t> 	 </a:t>
            </a:r>
            <a:r>
              <a:rPr lang="en-US" sz="2000" b="1" dirty="0" err="1" smtClean="0"/>
              <a:t>System.out.println</a:t>
            </a:r>
            <a:r>
              <a:rPr lang="en-US" sz="2000" b="1" dirty="0" smtClean="0"/>
              <a:t>("rest of the code...");  </a:t>
            </a:r>
          </a:p>
          <a:p>
            <a:pPr>
              <a:buNone/>
            </a:pPr>
            <a:r>
              <a:rPr lang="en-US" sz="2000" b="1" dirty="0" smtClean="0"/>
              <a:t>     }  </a:t>
            </a:r>
          </a:p>
          <a:p>
            <a:pPr>
              <a:buNone/>
            </a:pPr>
            <a:r>
              <a:rPr lang="en-US" sz="2000" b="1" dirty="0" smtClean="0"/>
              <a:t>} </a:t>
            </a:r>
          </a:p>
          <a:p>
            <a:pPr>
              <a:buNone/>
            </a:pPr>
            <a:endParaRPr lang="en-US" sz="2000" b="1" dirty="0" smtClean="0"/>
          </a:p>
          <a:p>
            <a:pPr>
              <a:buNone/>
            </a:pPr>
            <a:r>
              <a:rPr lang="en-US" sz="2000" b="1" dirty="0" smtClean="0"/>
              <a:t>Output:</a:t>
            </a:r>
          </a:p>
          <a:p>
            <a:pPr>
              <a:buNone/>
            </a:pPr>
            <a:r>
              <a:rPr lang="en-US" sz="2000" b="1" dirty="0" smtClean="0"/>
              <a:t>C:\jdk1.8\bin&gt;</a:t>
            </a:r>
            <a:r>
              <a:rPr lang="en-US" sz="2000" b="1" dirty="0" err="1" smtClean="0"/>
              <a:t>javac</a:t>
            </a:r>
            <a:r>
              <a:rPr lang="en-US" sz="2000" b="1" dirty="0" smtClean="0"/>
              <a:t> ExcepTest3.java</a:t>
            </a:r>
          </a:p>
          <a:p>
            <a:pPr>
              <a:buNone/>
            </a:pPr>
            <a:endParaRPr lang="en-US" sz="2000" b="1" dirty="0" smtClean="0"/>
          </a:p>
          <a:p>
            <a:pPr>
              <a:buNone/>
            </a:pPr>
            <a:r>
              <a:rPr lang="en-US" sz="2000" b="1" dirty="0" smtClean="0"/>
              <a:t>C:\jdk1.8\bin&gt;java ExcepTest3</a:t>
            </a:r>
          </a:p>
          <a:p>
            <a:pPr>
              <a:buNone/>
            </a:pPr>
            <a:r>
              <a:rPr lang="en-US" sz="2000" b="1" dirty="0" smtClean="0"/>
              <a:t>Before Exception</a:t>
            </a:r>
          </a:p>
          <a:p>
            <a:pPr>
              <a:buNone/>
            </a:pPr>
            <a:r>
              <a:rPr lang="en-US" sz="2000" b="1" dirty="0" smtClean="0"/>
              <a:t>Exception in thread "main" </a:t>
            </a:r>
            <a:r>
              <a:rPr lang="en-US" sz="2000" b="1" dirty="0" err="1" smtClean="0"/>
              <a:t>java.lang.ArrayIndexOutOfBoundsException</a:t>
            </a:r>
            <a:r>
              <a:rPr lang="en-US" sz="2000" b="1" dirty="0" smtClean="0"/>
              <a:t>: 10</a:t>
            </a:r>
          </a:p>
          <a:p>
            <a:pPr>
              <a:buNone/>
            </a:pPr>
            <a:r>
              <a:rPr lang="en-US" sz="2000" b="1" dirty="0" smtClean="0"/>
              <a:t>        at ExcepTest3.main(ExcepTest3.java:7)</a:t>
            </a:r>
          </a:p>
          <a:p>
            <a:pPr>
              <a:buNone/>
            </a:pPr>
            <a:endParaRPr lang="en-US" sz="2000" b="1" dirty="0" smtClean="0"/>
          </a:p>
        </p:txBody>
      </p:sp>
      <p:sp>
        <p:nvSpPr>
          <p:cNvPr id="4" name="Date Placeholder 3"/>
          <p:cNvSpPr>
            <a:spLocks noGrp="1"/>
          </p:cNvSpPr>
          <p:nvPr>
            <p:ph type="dt" sz="half" idx="10"/>
          </p:nvPr>
        </p:nvSpPr>
        <p:spPr/>
        <p:txBody>
          <a:bodyPr/>
          <a:lstStyle/>
          <a:p>
            <a:fld id="{A450B1A1-E56D-4864-A718-BB5BCC73165D}" type="datetime1">
              <a:rPr lang="en-US" smtClean="0"/>
              <a:pPr/>
              <a:t>5/1/2020</a:t>
            </a:fld>
            <a:endParaRPr lang="en-US"/>
          </a:p>
        </p:txBody>
      </p:sp>
      <p:sp>
        <p:nvSpPr>
          <p:cNvPr id="5" name="Slide Number Placeholder 4"/>
          <p:cNvSpPr>
            <a:spLocks noGrp="1"/>
          </p:cNvSpPr>
          <p:nvPr>
            <p:ph type="sldNum" sz="quarter" idx="12"/>
          </p:nvPr>
        </p:nvSpPr>
        <p:spPr/>
        <p:txBody>
          <a:bodyPr/>
          <a:lstStyle/>
          <a:p>
            <a:fld id="{82B35DD8-C2F6-41E8-B820-EE9121C07CA5}"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dirty="0" smtClean="0"/>
              <a:t>CATCHING EXCEPTION USING try-catch block</a:t>
            </a:r>
            <a:endParaRPr lang="en-US" sz="2800" dirty="0"/>
          </a:p>
        </p:txBody>
      </p:sp>
      <p:sp>
        <p:nvSpPr>
          <p:cNvPr id="3" name="Content Placeholder 2"/>
          <p:cNvSpPr>
            <a:spLocks noGrp="1"/>
          </p:cNvSpPr>
          <p:nvPr>
            <p:ph idx="1"/>
          </p:nvPr>
        </p:nvSpPr>
        <p:spPr>
          <a:xfrm>
            <a:off x="609600" y="762000"/>
            <a:ext cx="8229600" cy="6096000"/>
          </a:xfrm>
        </p:spPr>
        <p:txBody>
          <a:bodyPr>
            <a:noAutofit/>
          </a:bodyPr>
          <a:lstStyle/>
          <a:p>
            <a:pPr>
              <a:buNone/>
            </a:pPr>
            <a:r>
              <a:rPr lang="en-US" sz="1600" b="1" dirty="0" smtClean="0"/>
              <a:t>// try-catch block to  handle  </a:t>
            </a:r>
            <a:r>
              <a:rPr lang="en-US" sz="1600" b="1" dirty="0" err="1" smtClean="0"/>
              <a:t>ArithmeticException</a:t>
            </a:r>
            <a:endParaRPr lang="en-US" sz="1600" b="1" dirty="0" smtClean="0"/>
          </a:p>
          <a:p>
            <a:pPr>
              <a:buNone/>
            </a:pPr>
            <a:r>
              <a:rPr lang="en-US" sz="1600" b="1" dirty="0" smtClean="0"/>
              <a:t>class ExcepTest4</a:t>
            </a:r>
          </a:p>
          <a:p>
            <a:pPr>
              <a:buNone/>
            </a:pPr>
            <a:r>
              <a:rPr lang="en-US" sz="1600" b="1" dirty="0" smtClean="0"/>
              <a:t>{   </a:t>
            </a:r>
          </a:p>
          <a:p>
            <a:pPr>
              <a:buNone/>
            </a:pPr>
            <a:r>
              <a:rPr lang="en-US" sz="1600" b="1" dirty="0" smtClean="0"/>
              <a:t> public static void main(String </a:t>
            </a:r>
            <a:r>
              <a:rPr lang="en-US" sz="1600" b="1" dirty="0" err="1" smtClean="0"/>
              <a:t>args</a:t>
            </a:r>
            <a:r>
              <a:rPr lang="en-US" sz="1600" b="1" dirty="0" smtClean="0"/>
              <a:t>[])</a:t>
            </a:r>
          </a:p>
          <a:p>
            <a:pPr>
              <a:buNone/>
            </a:pPr>
            <a:r>
              <a:rPr lang="en-US" sz="1600" b="1" dirty="0" smtClean="0"/>
              <a:t>   {    </a:t>
            </a:r>
          </a:p>
          <a:p>
            <a:pPr>
              <a:buNone/>
            </a:pPr>
            <a:r>
              <a:rPr lang="en-US" sz="1600" b="1" dirty="0" smtClean="0"/>
              <a:t>	 </a:t>
            </a:r>
            <a:r>
              <a:rPr lang="en-US" sz="1600" b="1" dirty="0" err="1" smtClean="0"/>
              <a:t>System.out.println</a:t>
            </a:r>
            <a:r>
              <a:rPr lang="en-US" sz="1600" b="1" dirty="0" smtClean="0"/>
              <a:t>("Before Exception");</a:t>
            </a:r>
          </a:p>
          <a:p>
            <a:pPr>
              <a:buNone/>
            </a:pPr>
            <a:r>
              <a:rPr lang="en-US" sz="1600" b="1" dirty="0" smtClean="0"/>
              <a:t>	try</a:t>
            </a:r>
          </a:p>
          <a:p>
            <a:pPr>
              <a:buNone/>
            </a:pPr>
            <a:r>
              <a:rPr lang="en-US" sz="1600" b="1" dirty="0" smtClean="0"/>
              <a:t>	{ </a:t>
            </a:r>
          </a:p>
          <a:p>
            <a:pPr>
              <a:buNone/>
            </a:pPr>
            <a:r>
              <a:rPr lang="en-US" sz="1600" b="1" dirty="0" smtClean="0"/>
              <a:t>  	 </a:t>
            </a:r>
            <a:r>
              <a:rPr lang="en-US" sz="1600" b="1" dirty="0" err="1" smtClean="0"/>
              <a:t>int</a:t>
            </a:r>
            <a:r>
              <a:rPr lang="en-US" sz="1600" b="1" dirty="0" smtClean="0"/>
              <a:t> data=50/0;    //</a:t>
            </a:r>
            <a:r>
              <a:rPr lang="en-US" sz="1600" b="1" dirty="0" err="1" smtClean="0"/>
              <a:t>ArithmeticException</a:t>
            </a:r>
            <a:endParaRPr lang="en-US" sz="1600" b="1" dirty="0" smtClean="0"/>
          </a:p>
          <a:p>
            <a:pPr>
              <a:buNone/>
            </a:pPr>
            <a:r>
              <a:rPr lang="en-US" sz="1600" b="1" dirty="0" smtClean="0"/>
              <a:t>	</a:t>
            </a:r>
            <a:r>
              <a:rPr lang="en-US" sz="1600" b="1" dirty="0" err="1" smtClean="0"/>
              <a:t>System.out.println</a:t>
            </a:r>
            <a:r>
              <a:rPr lang="en-US" sz="1600" b="1" dirty="0" smtClean="0"/>
              <a:t>("won't display");</a:t>
            </a:r>
          </a:p>
          <a:p>
            <a:pPr>
              <a:buNone/>
            </a:pPr>
            <a:r>
              <a:rPr lang="en-US" sz="1600" b="1" dirty="0" smtClean="0"/>
              <a:t>	}</a:t>
            </a:r>
          </a:p>
          <a:p>
            <a:pPr>
              <a:buNone/>
            </a:pPr>
            <a:r>
              <a:rPr lang="en-US" sz="1600" b="1" dirty="0" smtClean="0"/>
              <a:t>	catch(</a:t>
            </a:r>
            <a:r>
              <a:rPr lang="en-US" sz="1600" b="1" dirty="0" err="1" smtClean="0"/>
              <a:t>ArithmeticException</a:t>
            </a:r>
            <a:r>
              <a:rPr lang="en-US" sz="1600" b="1" dirty="0" smtClean="0"/>
              <a:t> e)</a:t>
            </a:r>
          </a:p>
          <a:p>
            <a:pPr>
              <a:buNone/>
            </a:pPr>
            <a:r>
              <a:rPr lang="en-US" sz="1600" b="1" dirty="0" smtClean="0"/>
              <a:t>	{</a:t>
            </a:r>
          </a:p>
          <a:p>
            <a:pPr>
              <a:buNone/>
            </a:pPr>
            <a:r>
              <a:rPr lang="en-US" sz="1600" b="1" dirty="0" smtClean="0"/>
              <a:t> 	 </a:t>
            </a:r>
            <a:r>
              <a:rPr lang="en-US" sz="1600" b="1" dirty="0" err="1" smtClean="0"/>
              <a:t>System.out.println</a:t>
            </a:r>
            <a:r>
              <a:rPr lang="en-US" sz="1600" b="1" dirty="0" smtClean="0"/>
              <a:t>("caught arithmetic exception");  </a:t>
            </a:r>
          </a:p>
          <a:p>
            <a:pPr>
              <a:buNone/>
            </a:pPr>
            <a:r>
              <a:rPr lang="en-US" sz="1600" b="1" dirty="0" smtClean="0"/>
              <a:t>  	} </a:t>
            </a:r>
          </a:p>
          <a:p>
            <a:pPr>
              <a:buNone/>
            </a:pPr>
            <a:r>
              <a:rPr lang="en-US" sz="1600" b="1" dirty="0" smtClean="0"/>
              <a:t>	</a:t>
            </a:r>
            <a:r>
              <a:rPr lang="en-US" sz="1600" b="1" dirty="0" err="1" smtClean="0"/>
              <a:t>System.out.println</a:t>
            </a:r>
            <a:r>
              <a:rPr lang="en-US" sz="1600" b="1" dirty="0" smtClean="0"/>
              <a:t>("Rest of the code...."); </a:t>
            </a:r>
          </a:p>
          <a:p>
            <a:pPr>
              <a:buNone/>
            </a:pPr>
            <a:r>
              <a:rPr lang="en-US" sz="1600" b="1" dirty="0" smtClean="0"/>
              <a:t>    }</a:t>
            </a:r>
          </a:p>
          <a:p>
            <a:pPr>
              <a:buNone/>
            </a:pPr>
            <a:r>
              <a:rPr lang="en-US" sz="1600" b="1" dirty="0" smtClean="0"/>
              <a:t>} </a:t>
            </a:r>
          </a:p>
          <a:p>
            <a:pPr>
              <a:buNone/>
            </a:pPr>
            <a:endParaRPr lang="en-US" sz="1600" b="1" dirty="0" smtClean="0"/>
          </a:p>
        </p:txBody>
      </p:sp>
      <p:sp>
        <p:nvSpPr>
          <p:cNvPr id="4" name="TextBox 3"/>
          <p:cNvSpPr txBox="1"/>
          <p:nvPr/>
        </p:nvSpPr>
        <p:spPr>
          <a:xfrm>
            <a:off x="4495800" y="1676400"/>
            <a:ext cx="4648200" cy="25853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buNone/>
            </a:pPr>
            <a:r>
              <a:rPr lang="en-US" b="1" dirty="0" smtClean="0"/>
              <a:t>Output:</a:t>
            </a:r>
          </a:p>
          <a:p>
            <a:pPr>
              <a:buNone/>
            </a:pPr>
            <a:endParaRPr lang="en-US" b="1" dirty="0" smtClean="0"/>
          </a:p>
          <a:p>
            <a:pPr>
              <a:buNone/>
            </a:pPr>
            <a:r>
              <a:rPr lang="en-US" b="1" dirty="0" smtClean="0"/>
              <a:t>C:\jdk1.8\bin&gt;</a:t>
            </a:r>
            <a:r>
              <a:rPr lang="en-US" b="1" dirty="0" err="1" smtClean="0"/>
              <a:t>javac</a:t>
            </a:r>
            <a:r>
              <a:rPr lang="en-US" b="1" dirty="0" smtClean="0"/>
              <a:t> ExcepTest4.java</a:t>
            </a:r>
          </a:p>
          <a:p>
            <a:pPr>
              <a:buNone/>
            </a:pPr>
            <a:endParaRPr lang="en-US" b="1" dirty="0" smtClean="0"/>
          </a:p>
          <a:p>
            <a:pPr>
              <a:buNone/>
            </a:pPr>
            <a:r>
              <a:rPr lang="en-US" b="1" dirty="0" smtClean="0"/>
              <a:t>C:\jdk1.8\bin&gt;java ExcepTest4</a:t>
            </a:r>
          </a:p>
          <a:p>
            <a:pPr>
              <a:buNone/>
            </a:pPr>
            <a:r>
              <a:rPr lang="en-US" b="1" dirty="0" smtClean="0"/>
              <a:t>Before Exception</a:t>
            </a:r>
          </a:p>
          <a:p>
            <a:pPr>
              <a:buNone/>
            </a:pPr>
            <a:r>
              <a:rPr lang="en-US" b="1" dirty="0" smtClean="0"/>
              <a:t>caught arithmetic exception</a:t>
            </a:r>
          </a:p>
          <a:p>
            <a:pPr>
              <a:buNone/>
            </a:pPr>
            <a:r>
              <a:rPr lang="en-US" b="1" dirty="0" smtClean="0"/>
              <a:t>Rest of the code....</a:t>
            </a:r>
          </a:p>
          <a:p>
            <a:pPr>
              <a:buNone/>
            </a:pPr>
            <a:endParaRPr lang="en-US" b="1" dirty="0" smtClean="0"/>
          </a:p>
        </p:txBody>
      </p:sp>
      <p:sp>
        <p:nvSpPr>
          <p:cNvPr id="5" name="Date Placeholder 4"/>
          <p:cNvSpPr>
            <a:spLocks noGrp="1"/>
          </p:cNvSpPr>
          <p:nvPr>
            <p:ph type="dt" sz="half" idx="10"/>
          </p:nvPr>
        </p:nvSpPr>
        <p:spPr/>
        <p:txBody>
          <a:bodyPr/>
          <a:lstStyle/>
          <a:p>
            <a:fld id="{28F14522-E4D0-4BC0-A485-7C3F9ADF681F}" type="datetime1">
              <a:rPr lang="en-US" smtClean="0"/>
              <a:pPr/>
              <a:t>5/1/2020</a:t>
            </a:fld>
            <a:endParaRPr lang="en-US"/>
          </a:p>
        </p:txBody>
      </p:sp>
      <p:sp>
        <p:nvSpPr>
          <p:cNvPr id="6" name="Slide Number Placeholder 5"/>
          <p:cNvSpPr>
            <a:spLocks noGrp="1"/>
          </p:cNvSpPr>
          <p:nvPr>
            <p:ph type="sldNum" sz="quarter" idx="12"/>
          </p:nvPr>
        </p:nvSpPr>
        <p:spPr/>
        <p:txBody>
          <a:bodyPr/>
          <a:lstStyle/>
          <a:p>
            <a:fld id="{82B35DD8-C2F6-41E8-B820-EE9121C07CA5}"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dirty="0" smtClean="0"/>
              <a:t>CATCHING EXCEPTION USING try-catch block</a:t>
            </a:r>
            <a:endParaRPr lang="en-US" sz="2800" dirty="0"/>
          </a:p>
        </p:txBody>
      </p:sp>
      <p:sp>
        <p:nvSpPr>
          <p:cNvPr id="3" name="Content Placeholder 2"/>
          <p:cNvSpPr>
            <a:spLocks noGrp="1"/>
          </p:cNvSpPr>
          <p:nvPr>
            <p:ph idx="1"/>
          </p:nvPr>
        </p:nvSpPr>
        <p:spPr>
          <a:xfrm>
            <a:off x="533400" y="762000"/>
            <a:ext cx="8229600" cy="6096000"/>
          </a:xfrm>
        </p:spPr>
        <p:style>
          <a:lnRef idx="2">
            <a:schemeClr val="dk1"/>
          </a:lnRef>
          <a:fillRef idx="1">
            <a:schemeClr val="lt1"/>
          </a:fillRef>
          <a:effectRef idx="0">
            <a:schemeClr val="dk1"/>
          </a:effectRef>
          <a:fontRef idx="minor">
            <a:schemeClr val="dk1"/>
          </a:fontRef>
        </p:style>
        <p:txBody>
          <a:bodyPr>
            <a:noAutofit/>
          </a:bodyPr>
          <a:lstStyle/>
          <a:p>
            <a:pPr>
              <a:buNone/>
            </a:pPr>
            <a:r>
              <a:rPr lang="en-US" sz="1600" b="1" dirty="0" smtClean="0"/>
              <a:t>// try-catch block to  handle  </a:t>
            </a:r>
            <a:r>
              <a:rPr lang="en-US" sz="1600" b="1" dirty="0" err="1" smtClean="0"/>
              <a:t>ArithmeticException</a:t>
            </a:r>
            <a:endParaRPr lang="en-US" sz="1600" b="1" dirty="0" smtClean="0"/>
          </a:p>
          <a:p>
            <a:pPr>
              <a:buNone/>
            </a:pPr>
            <a:r>
              <a:rPr lang="en-US" sz="1600" b="1" dirty="0" smtClean="0"/>
              <a:t>class ExcepTest5</a:t>
            </a:r>
          </a:p>
          <a:p>
            <a:pPr>
              <a:buNone/>
            </a:pPr>
            <a:r>
              <a:rPr lang="en-US" sz="1600" b="1" dirty="0" smtClean="0"/>
              <a:t>{   </a:t>
            </a:r>
          </a:p>
          <a:p>
            <a:pPr>
              <a:buNone/>
            </a:pPr>
            <a:r>
              <a:rPr lang="en-US" sz="1600" b="1" dirty="0" smtClean="0"/>
              <a:t> public static void main(String </a:t>
            </a:r>
            <a:r>
              <a:rPr lang="en-US" sz="1600" b="1" dirty="0" err="1" smtClean="0"/>
              <a:t>args</a:t>
            </a:r>
            <a:r>
              <a:rPr lang="en-US" sz="1600" b="1" dirty="0" smtClean="0"/>
              <a:t>[])</a:t>
            </a:r>
          </a:p>
          <a:p>
            <a:pPr>
              <a:buNone/>
            </a:pPr>
            <a:r>
              <a:rPr lang="en-US" sz="1600" b="1" dirty="0" smtClean="0"/>
              <a:t>   {    </a:t>
            </a:r>
          </a:p>
          <a:p>
            <a:pPr>
              <a:buNone/>
            </a:pPr>
            <a:r>
              <a:rPr lang="en-US" sz="1600" b="1" dirty="0" smtClean="0"/>
              <a:t>	 </a:t>
            </a:r>
            <a:r>
              <a:rPr lang="en-US" sz="1600" b="1" dirty="0" err="1" smtClean="0"/>
              <a:t>System.out.println</a:t>
            </a:r>
            <a:r>
              <a:rPr lang="en-US" sz="1600" b="1" dirty="0" smtClean="0"/>
              <a:t>("Before Exception");</a:t>
            </a:r>
          </a:p>
          <a:p>
            <a:pPr>
              <a:buNone/>
            </a:pPr>
            <a:r>
              <a:rPr lang="en-US" sz="1600" b="1" dirty="0" smtClean="0"/>
              <a:t>	try</a:t>
            </a:r>
          </a:p>
          <a:p>
            <a:pPr>
              <a:buNone/>
            </a:pPr>
            <a:r>
              <a:rPr lang="en-US" sz="1600" b="1" dirty="0" smtClean="0"/>
              <a:t>	{ </a:t>
            </a:r>
          </a:p>
          <a:p>
            <a:pPr>
              <a:buNone/>
            </a:pPr>
            <a:r>
              <a:rPr lang="en-US" sz="1600" b="1" dirty="0" smtClean="0"/>
              <a:t>  	 </a:t>
            </a:r>
            <a:r>
              <a:rPr lang="en-US" sz="1600" b="1" dirty="0" err="1" smtClean="0"/>
              <a:t>int</a:t>
            </a:r>
            <a:r>
              <a:rPr lang="en-US" sz="1600" b="1" dirty="0" smtClean="0"/>
              <a:t> data=50/0;  </a:t>
            </a:r>
          </a:p>
          <a:p>
            <a:pPr>
              <a:buNone/>
            </a:pPr>
            <a:r>
              <a:rPr lang="en-US" sz="1600" b="1" dirty="0" smtClean="0"/>
              <a:t>	</a:t>
            </a:r>
            <a:r>
              <a:rPr lang="en-US" sz="1600" b="1" dirty="0" err="1" smtClean="0"/>
              <a:t>System.out.println</a:t>
            </a:r>
            <a:r>
              <a:rPr lang="en-US" sz="1600" b="1" dirty="0" smtClean="0"/>
              <a:t>("won't display");</a:t>
            </a:r>
          </a:p>
          <a:p>
            <a:pPr>
              <a:buNone/>
            </a:pPr>
            <a:r>
              <a:rPr lang="en-US" sz="1600" b="1" dirty="0" smtClean="0"/>
              <a:t>	}</a:t>
            </a:r>
          </a:p>
          <a:p>
            <a:pPr>
              <a:buNone/>
            </a:pPr>
            <a:r>
              <a:rPr lang="en-US" sz="1600" b="1" dirty="0" smtClean="0"/>
              <a:t>	catch(</a:t>
            </a:r>
            <a:r>
              <a:rPr lang="en-US" sz="1600" b="1" dirty="0" err="1" smtClean="0"/>
              <a:t>ArithmeticException</a:t>
            </a:r>
            <a:r>
              <a:rPr lang="en-US" sz="1600" b="1" dirty="0" smtClean="0"/>
              <a:t> e)</a:t>
            </a:r>
          </a:p>
          <a:p>
            <a:pPr>
              <a:buNone/>
            </a:pPr>
            <a:r>
              <a:rPr lang="en-US" sz="1600" b="1" dirty="0" smtClean="0"/>
              <a:t>	{</a:t>
            </a:r>
          </a:p>
          <a:p>
            <a:pPr>
              <a:buNone/>
            </a:pPr>
            <a:r>
              <a:rPr lang="en-US" sz="1600" b="1" dirty="0" smtClean="0"/>
              <a:t> 	 </a:t>
            </a:r>
            <a:r>
              <a:rPr lang="en-US" sz="1600" b="1" dirty="0" err="1" smtClean="0"/>
              <a:t>System.out.println</a:t>
            </a:r>
            <a:r>
              <a:rPr lang="en-US" sz="1600" b="1" dirty="0" smtClean="0"/>
              <a:t>(e);  </a:t>
            </a:r>
            <a:r>
              <a:rPr lang="en-US" sz="1800" b="1" dirty="0" smtClean="0"/>
              <a:t>//prints the name of the exception and description of the 			exception, can also use  </a:t>
            </a:r>
            <a:r>
              <a:rPr lang="en-US" sz="1800" b="1" dirty="0" err="1" smtClean="0"/>
              <a:t>e.toString</a:t>
            </a:r>
            <a:r>
              <a:rPr lang="en-US" sz="1800" b="1" dirty="0" smtClean="0"/>
              <a:t>()</a:t>
            </a:r>
          </a:p>
          <a:p>
            <a:pPr>
              <a:buNone/>
            </a:pPr>
            <a:r>
              <a:rPr lang="en-US" sz="1600" b="1" dirty="0" smtClean="0"/>
              <a:t>  	} </a:t>
            </a:r>
          </a:p>
          <a:p>
            <a:pPr>
              <a:buNone/>
            </a:pPr>
            <a:r>
              <a:rPr lang="en-US" sz="1600" b="1" dirty="0" smtClean="0"/>
              <a:t>	</a:t>
            </a:r>
            <a:r>
              <a:rPr lang="en-US" sz="1600" b="1" dirty="0" err="1" smtClean="0"/>
              <a:t>System.out.println</a:t>
            </a:r>
            <a:r>
              <a:rPr lang="en-US" sz="1600" b="1" dirty="0" smtClean="0"/>
              <a:t>("Rest of the code...."); </a:t>
            </a:r>
          </a:p>
          <a:p>
            <a:pPr>
              <a:buNone/>
            </a:pPr>
            <a:r>
              <a:rPr lang="en-US" sz="1600" b="1" dirty="0" smtClean="0"/>
              <a:t>    }</a:t>
            </a:r>
          </a:p>
          <a:p>
            <a:pPr>
              <a:buNone/>
            </a:pPr>
            <a:r>
              <a:rPr lang="en-US" sz="1600" b="1" dirty="0" smtClean="0"/>
              <a:t>}</a:t>
            </a:r>
          </a:p>
        </p:txBody>
      </p:sp>
      <p:sp>
        <p:nvSpPr>
          <p:cNvPr id="4" name="TextBox 3"/>
          <p:cNvSpPr txBox="1"/>
          <p:nvPr/>
        </p:nvSpPr>
        <p:spPr>
          <a:xfrm>
            <a:off x="4267200" y="1066800"/>
            <a:ext cx="4648200" cy="25853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Output:</a:t>
            </a:r>
          </a:p>
          <a:p>
            <a:endParaRPr lang="en-US" dirty="0" smtClean="0"/>
          </a:p>
          <a:p>
            <a:pPr>
              <a:buNone/>
            </a:pPr>
            <a:r>
              <a:rPr lang="en-US" b="1" dirty="0" smtClean="0"/>
              <a:t>C:\jdk1.8\bin&gt;</a:t>
            </a:r>
            <a:r>
              <a:rPr lang="en-US" b="1" dirty="0" err="1" smtClean="0"/>
              <a:t>javac</a:t>
            </a:r>
            <a:r>
              <a:rPr lang="en-US" b="1" dirty="0" smtClean="0"/>
              <a:t> ExcepTest5.java</a:t>
            </a:r>
          </a:p>
          <a:p>
            <a:pPr>
              <a:buNone/>
            </a:pPr>
            <a:endParaRPr lang="en-US" b="1" dirty="0" smtClean="0"/>
          </a:p>
          <a:p>
            <a:pPr>
              <a:buNone/>
            </a:pPr>
            <a:r>
              <a:rPr lang="en-US" b="1" dirty="0" smtClean="0"/>
              <a:t>C:\jdk1.8\bin&gt;java ExcepTest5</a:t>
            </a:r>
          </a:p>
          <a:p>
            <a:pPr>
              <a:buNone/>
            </a:pPr>
            <a:r>
              <a:rPr lang="en-US" b="1" dirty="0" smtClean="0"/>
              <a:t>Before Exception</a:t>
            </a:r>
          </a:p>
          <a:p>
            <a:pPr>
              <a:buNone/>
            </a:pPr>
            <a:r>
              <a:rPr lang="en-US" b="1" dirty="0" err="1" smtClean="0"/>
              <a:t>java.lang.ArithmeticException</a:t>
            </a:r>
            <a:r>
              <a:rPr lang="en-US" b="1" dirty="0" smtClean="0"/>
              <a:t>: / by zero</a:t>
            </a:r>
          </a:p>
          <a:p>
            <a:pPr>
              <a:buNone/>
            </a:pPr>
            <a:r>
              <a:rPr lang="en-US" b="1" dirty="0" smtClean="0"/>
              <a:t>Rest of the code....</a:t>
            </a:r>
          </a:p>
          <a:p>
            <a:endParaRPr lang="en-US" dirty="0" smtClean="0"/>
          </a:p>
        </p:txBody>
      </p:sp>
      <p:sp>
        <p:nvSpPr>
          <p:cNvPr id="5" name="Date Placeholder 4"/>
          <p:cNvSpPr>
            <a:spLocks noGrp="1"/>
          </p:cNvSpPr>
          <p:nvPr>
            <p:ph type="dt" sz="half" idx="10"/>
          </p:nvPr>
        </p:nvSpPr>
        <p:spPr/>
        <p:txBody>
          <a:bodyPr/>
          <a:lstStyle/>
          <a:p>
            <a:fld id="{BF3A2119-1F24-4DF1-A3E2-6C397C03DAE0}" type="datetime1">
              <a:rPr lang="en-US" smtClean="0"/>
              <a:pPr/>
              <a:t>5/1/2020</a:t>
            </a:fld>
            <a:endParaRPr lang="en-US"/>
          </a:p>
        </p:txBody>
      </p:sp>
      <p:sp>
        <p:nvSpPr>
          <p:cNvPr id="6" name="Slide Number Placeholder 5"/>
          <p:cNvSpPr>
            <a:spLocks noGrp="1"/>
          </p:cNvSpPr>
          <p:nvPr>
            <p:ph type="sldNum" sz="quarter" idx="12"/>
          </p:nvPr>
        </p:nvSpPr>
        <p:spPr/>
        <p:txBody>
          <a:bodyPr/>
          <a:lstStyle/>
          <a:p>
            <a:fld id="{82B35DD8-C2F6-41E8-B820-EE9121C07CA5}"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609600"/>
          </a:xfrm>
        </p:spPr>
        <p:txBody>
          <a:bodyPr>
            <a:normAutofit/>
          </a:bodyPr>
          <a:lstStyle/>
          <a:p>
            <a:r>
              <a:rPr lang="en-US" sz="3200" dirty="0" smtClean="0"/>
              <a:t>EXCEPTION HANDLING</a:t>
            </a:r>
            <a:endParaRPr lang="en-US" sz="3200" dirty="0"/>
          </a:p>
        </p:txBody>
      </p:sp>
      <p:sp>
        <p:nvSpPr>
          <p:cNvPr id="3" name="Subtitle 2"/>
          <p:cNvSpPr>
            <a:spLocks noGrp="1"/>
          </p:cNvSpPr>
          <p:nvPr>
            <p:ph type="subTitle" idx="1"/>
          </p:nvPr>
        </p:nvSpPr>
        <p:spPr>
          <a:xfrm>
            <a:off x="685800" y="914400"/>
            <a:ext cx="7772400" cy="5562600"/>
          </a:xfrm>
        </p:spPr>
        <p:txBody>
          <a:bodyPr>
            <a:normAutofit fontScale="92500" lnSpcReduction="10000"/>
          </a:bodyPr>
          <a:lstStyle/>
          <a:p>
            <a:pPr algn="l"/>
            <a:r>
              <a:rPr lang="en-US" sz="3000" b="1" dirty="0" smtClean="0">
                <a:solidFill>
                  <a:schemeClr val="tx1"/>
                </a:solidFill>
              </a:rPr>
              <a:t>Contents:</a:t>
            </a:r>
          </a:p>
          <a:p>
            <a:pPr lvl="1" algn="l">
              <a:buFont typeface="Wingdings" pitchFamily="2" charset="2"/>
              <a:buChar char="Ø"/>
            </a:pPr>
            <a:r>
              <a:rPr lang="en-US" sz="2400" dirty="0" smtClean="0">
                <a:solidFill>
                  <a:schemeClr val="tx1"/>
                </a:solidFill>
              </a:rPr>
              <a:t>Exception Handling Fundamentals</a:t>
            </a:r>
          </a:p>
          <a:p>
            <a:pPr lvl="1" algn="l">
              <a:buFont typeface="Wingdings" pitchFamily="2" charset="2"/>
              <a:buChar char="Ø"/>
            </a:pPr>
            <a:r>
              <a:rPr lang="en-US" sz="2400" dirty="0" smtClean="0">
                <a:solidFill>
                  <a:schemeClr val="tx1"/>
                </a:solidFill>
              </a:rPr>
              <a:t>Handling Errors </a:t>
            </a:r>
          </a:p>
          <a:p>
            <a:pPr lvl="1" algn="l">
              <a:buFont typeface="Wingdings" pitchFamily="2" charset="2"/>
              <a:buChar char="Ø"/>
            </a:pPr>
            <a:r>
              <a:rPr lang="en-US" sz="2400" dirty="0" smtClean="0">
                <a:solidFill>
                  <a:schemeClr val="tx1"/>
                </a:solidFill>
              </a:rPr>
              <a:t>Exception Hierarchy</a:t>
            </a:r>
          </a:p>
          <a:p>
            <a:pPr lvl="1" algn="l">
              <a:buFont typeface="Wingdings" pitchFamily="2" charset="2"/>
              <a:buChar char="Ø"/>
            </a:pPr>
            <a:r>
              <a:rPr lang="en-US" sz="2400" dirty="0" smtClean="0">
                <a:solidFill>
                  <a:schemeClr val="tx1"/>
                </a:solidFill>
              </a:rPr>
              <a:t>Exception Types</a:t>
            </a:r>
          </a:p>
          <a:p>
            <a:pPr lvl="1" algn="l">
              <a:buFont typeface="Wingdings" pitchFamily="2" charset="2"/>
              <a:buChar char="Ø"/>
            </a:pPr>
            <a:r>
              <a:rPr lang="en-US" sz="2400" dirty="0" smtClean="0">
                <a:solidFill>
                  <a:schemeClr val="tx1"/>
                </a:solidFill>
              </a:rPr>
              <a:t>Consequences of an Uncaught Exception</a:t>
            </a:r>
          </a:p>
          <a:p>
            <a:pPr lvl="1" algn="l">
              <a:buFont typeface="Wingdings" pitchFamily="2" charset="2"/>
              <a:buChar char="Ø"/>
            </a:pPr>
            <a:r>
              <a:rPr lang="en-US" sz="2400" dirty="0" smtClean="0">
                <a:solidFill>
                  <a:schemeClr val="tx1"/>
                </a:solidFill>
              </a:rPr>
              <a:t>Using try-catch</a:t>
            </a:r>
          </a:p>
          <a:p>
            <a:pPr lvl="1" algn="l">
              <a:buFont typeface="Wingdings" pitchFamily="2" charset="2"/>
              <a:buChar char="Ø"/>
            </a:pPr>
            <a:r>
              <a:rPr lang="en-US" sz="2400" dirty="0" smtClean="0">
                <a:solidFill>
                  <a:schemeClr val="tx1"/>
                </a:solidFill>
              </a:rPr>
              <a:t>Multiple catch</a:t>
            </a:r>
          </a:p>
          <a:p>
            <a:pPr lvl="1" algn="l">
              <a:buFont typeface="Wingdings" pitchFamily="2" charset="2"/>
              <a:buChar char="Ø"/>
            </a:pPr>
            <a:r>
              <a:rPr lang="en-US" sz="2400" dirty="0" smtClean="0">
                <a:solidFill>
                  <a:schemeClr val="tx1"/>
                </a:solidFill>
              </a:rPr>
              <a:t>throwing and </a:t>
            </a:r>
            <a:r>
              <a:rPr lang="en-US" sz="2400" dirty="0" err="1" smtClean="0">
                <a:solidFill>
                  <a:schemeClr val="tx1"/>
                </a:solidFill>
              </a:rPr>
              <a:t>Rethrowing</a:t>
            </a:r>
            <a:r>
              <a:rPr lang="en-US" sz="2400" dirty="0" smtClean="0">
                <a:solidFill>
                  <a:schemeClr val="tx1"/>
                </a:solidFill>
              </a:rPr>
              <a:t> an Exception</a:t>
            </a:r>
          </a:p>
          <a:p>
            <a:pPr lvl="1" algn="l">
              <a:buFont typeface="Wingdings" pitchFamily="2" charset="2"/>
              <a:buChar char="Ø"/>
            </a:pPr>
            <a:r>
              <a:rPr lang="en-US" sz="2400" dirty="0" smtClean="0">
                <a:solidFill>
                  <a:schemeClr val="tx1"/>
                </a:solidFill>
              </a:rPr>
              <a:t> </a:t>
            </a:r>
            <a:r>
              <a:rPr lang="en-US" sz="2400" dirty="0" err="1" smtClean="0">
                <a:solidFill>
                  <a:schemeClr val="tx1"/>
                </a:solidFill>
              </a:rPr>
              <a:t>throwable</a:t>
            </a:r>
            <a:endParaRPr lang="en-US" sz="2400" dirty="0" smtClean="0">
              <a:solidFill>
                <a:schemeClr val="tx1"/>
              </a:solidFill>
            </a:endParaRPr>
          </a:p>
          <a:p>
            <a:pPr lvl="1" algn="l">
              <a:buFont typeface="Wingdings" pitchFamily="2" charset="2"/>
              <a:buChar char="Ø"/>
            </a:pPr>
            <a:r>
              <a:rPr lang="en-US" sz="2400" dirty="0" smtClean="0">
                <a:solidFill>
                  <a:schemeClr val="tx1"/>
                </a:solidFill>
              </a:rPr>
              <a:t>Using finally</a:t>
            </a:r>
          </a:p>
          <a:p>
            <a:pPr lvl="1" algn="l">
              <a:buFont typeface="Wingdings" pitchFamily="2" charset="2"/>
              <a:buChar char="Ø"/>
            </a:pPr>
            <a:r>
              <a:rPr lang="en-US" sz="2400" dirty="0" smtClean="0">
                <a:solidFill>
                  <a:schemeClr val="tx1"/>
                </a:solidFill>
              </a:rPr>
              <a:t>Using throws</a:t>
            </a:r>
          </a:p>
          <a:p>
            <a:pPr lvl="1" algn="l">
              <a:buFont typeface="Wingdings" pitchFamily="2" charset="2"/>
              <a:buChar char="Ø"/>
            </a:pPr>
            <a:r>
              <a:rPr lang="en-US" sz="2400" dirty="0" smtClean="0">
                <a:solidFill>
                  <a:schemeClr val="tx1"/>
                </a:solidFill>
              </a:rPr>
              <a:t> Creating Exception Subclasses</a:t>
            </a:r>
          </a:p>
          <a:p>
            <a:pPr lvl="1" algn="l">
              <a:buFont typeface="Wingdings" pitchFamily="2" charset="2"/>
              <a:buChar char="Ø"/>
            </a:pPr>
            <a:r>
              <a:rPr lang="en-US" sz="2400" dirty="0" smtClean="0">
                <a:solidFill>
                  <a:schemeClr val="tx1"/>
                </a:solidFill>
              </a:rPr>
              <a:t>Nested try statements (Beyond the syllabus)</a:t>
            </a:r>
          </a:p>
          <a:p>
            <a:pPr algn="l"/>
            <a:endParaRPr lang="en-US" sz="2400" dirty="0" smtClean="0"/>
          </a:p>
          <a:p>
            <a:pPr algn="l">
              <a:buFont typeface="Wingdings" pitchFamily="2" charset="2"/>
              <a:buChar char="Ø"/>
            </a:pPr>
            <a:endParaRPr lang="en-US" sz="2400" dirty="0" smtClean="0">
              <a:solidFill>
                <a:schemeClr val="tx1"/>
              </a:solidFill>
            </a:endParaRPr>
          </a:p>
          <a:p>
            <a:pPr algn="l">
              <a:buFont typeface="Wingdings" pitchFamily="2" charset="2"/>
              <a:buChar char="Ø"/>
            </a:pPr>
            <a:endParaRPr lang="en-US" sz="2400" dirty="0" smtClean="0">
              <a:solidFill>
                <a:schemeClr val="tx1"/>
              </a:solidFill>
            </a:endParaRPr>
          </a:p>
          <a:p>
            <a:pPr algn="l"/>
            <a:endParaRPr lang="en-US" sz="2400" dirty="0"/>
          </a:p>
        </p:txBody>
      </p:sp>
      <p:sp>
        <p:nvSpPr>
          <p:cNvPr id="4" name="Date Placeholder 3"/>
          <p:cNvSpPr>
            <a:spLocks noGrp="1"/>
          </p:cNvSpPr>
          <p:nvPr>
            <p:ph type="dt" sz="half" idx="10"/>
          </p:nvPr>
        </p:nvSpPr>
        <p:spPr/>
        <p:txBody>
          <a:bodyPr/>
          <a:lstStyle/>
          <a:p>
            <a:fld id="{5BF92E85-BAF7-44C2-8057-3DC6D604D3DA}" type="datetime1">
              <a:rPr lang="en-US" smtClean="0"/>
              <a:pPr/>
              <a:t>5/1/2020</a:t>
            </a:fld>
            <a:endParaRPr lang="en-US"/>
          </a:p>
        </p:txBody>
      </p:sp>
      <p:sp>
        <p:nvSpPr>
          <p:cNvPr id="5" name="Slide Number Placeholder 4"/>
          <p:cNvSpPr>
            <a:spLocks noGrp="1"/>
          </p:cNvSpPr>
          <p:nvPr>
            <p:ph type="sldNum" sz="quarter" idx="12"/>
          </p:nvPr>
        </p:nvSpPr>
        <p:spPr/>
        <p:txBody>
          <a:bodyPr/>
          <a:lstStyle/>
          <a:p>
            <a:fld id="{82B35DD8-C2F6-41E8-B820-EE9121C07CA5}"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a:bodyPr>
          <a:lstStyle/>
          <a:p>
            <a:r>
              <a:rPr lang="en-US" sz="2800" dirty="0" smtClean="0"/>
              <a:t>CATCHING EXCEPTION USING try-catch block</a:t>
            </a:r>
            <a:endParaRPr lang="en-US" sz="2800" dirty="0"/>
          </a:p>
        </p:txBody>
      </p:sp>
      <p:sp>
        <p:nvSpPr>
          <p:cNvPr id="3" name="Content Placeholder 2"/>
          <p:cNvSpPr>
            <a:spLocks noGrp="1"/>
          </p:cNvSpPr>
          <p:nvPr>
            <p:ph idx="1"/>
          </p:nvPr>
        </p:nvSpPr>
        <p:spPr>
          <a:xfrm>
            <a:off x="609600" y="533400"/>
            <a:ext cx="8229600" cy="6096000"/>
          </a:xfrm>
        </p:spPr>
        <p:txBody>
          <a:bodyPr>
            <a:noAutofit/>
          </a:bodyPr>
          <a:lstStyle/>
          <a:p>
            <a:pPr>
              <a:buNone/>
            </a:pPr>
            <a:endParaRPr lang="en-US" sz="1200" b="1" dirty="0" smtClean="0"/>
          </a:p>
          <a:p>
            <a:pPr>
              <a:buNone/>
            </a:pPr>
            <a:r>
              <a:rPr lang="en-US" sz="1200" b="1" dirty="0" smtClean="0"/>
              <a:t>//A n unchecked exception :</a:t>
            </a:r>
            <a:r>
              <a:rPr lang="en-US" sz="1200" b="1" dirty="0" err="1" smtClean="0"/>
              <a:t>ArrayIndexOutOfBoundsException</a:t>
            </a:r>
            <a:r>
              <a:rPr lang="en-US" sz="1200" b="1" dirty="0" smtClean="0"/>
              <a:t> generated by one method and caught by calling method</a:t>
            </a:r>
          </a:p>
          <a:p>
            <a:pPr>
              <a:buNone/>
            </a:pPr>
            <a:r>
              <a:rPr lang="en-US" sz="1200" b="1" dirty="0" smtClean="0"/>
              <a:t>class Sample</a:t>
            </a:r>
          </a:p>
          <a:p>
            <a:pPr>
              <a:buNone/>
            </a:pPr>
            <a:r>
              <a:rPr lang="en-US" sz="1200" b="1" dirty="0" smtClean="0"/>
              <a:t>{   </a:t>
            </a:r>
          </a:p>
          <a:p>
            <a:pPr>
              <a:buNone/>
            </a:pPr>
            <a:r>
              <a:rPr lang="en-US" sz="1200" b="1" dirty="0" smtClean="0"/>
              <a:t>//method generates an exception</a:t>
            </a:r>
          </a:p>
          <a:p>
            <a:pPr>
              <a:buNone/>
            </a:pPr>
            <a:r>
              <a:rPr lang="en-US" sz="1200" b="1" dirty="0" smtClean="0"/>
              <a:t>static void </a:t>
            </a:r>
            <a:r>
              <a:rPr lang="en-US" sz="1200" b="1" dirty="0" err="1" smtClean="0"/>
              <a:t>genException</a:t>
            </a:r>
            <a:r>
              <a:rPr lang="en-US" sz="1200" b="1" dirty="0" smtClean="0"/>
              <a:t>()</a:t>
            </a:r>
          </a:p>
          <a:p>
            <a:pPr>
              <a:buNone/>
            </a:pPr>
            <a:r>
              <a:rPr lang="en-US" sz="1200" b="1" dirty="0" smtClean="0"/>
              <a:t>{</a:t>
            </a:r>
          </a:p>
          <a:p>
            <a:pPr>
              <a:buNone/>
            </a:pPr>
            <a:r>
              <a:rPr lang="en-US" sz="1200" b="1" dirty="0" err="1" smtClean="0"/>
              <a:t>int</a:t>
            </a:r>
            <a:r>
              <a:rPr lang="en-US" sz="1200" b="1" dirty="0" smtClean="0"/>
              <a:t> a[]=new </a:t>
            </a:r>
            <a:r>
              <a:rPr lang="en-US" sz="1200" b="1" dirty="0" err="1" smtClean="0"/>
              <a:t>int</a:t>
            </a:r>
            <a:r>
              <a:rPr lang="en-US" sz="1200" b="1" dirty="0" smtClean="0"/>
              <a:t>[4];</a:t>
            </a:r>
          </a:p>
          <a:p>
            <a:pPr>
              <a:buNone/>
            </a:pPr>
            <a:r>
              <a:rPr lang="en-US" sz="1200" b="1" dirty="0" err="1" smtClean="0"/>
              <a:t>System.out.println</a:t>
            </a:r>
            <a:r>
              <a:rPr lang="en-US" sz="1200" b="1" dirty="0" smtClean="0"/>
              <a:t>("Before Exception");</a:t>
            </a:r>
          </a:p>
          <a:p>
            <a:pPr>
              <a:buNone/>
            </a:pPr>
            <a:r>
              <a:rPr lang="en-US" sz="1200" b="1" dirty="0" smtClean="0"/>
              <a:t>a[10]=70; //generates exception</a:t>
            </a:r>
          </a:p>
          <a:p>
            <a:pPr>
              <a:buNone/>
            </a:pPr>
            <a:r>
              <a:rPr lang="en-US" sz="1200" b="1" dirty="0" err="1" smtClean="0"/>
              <a:t>System.out.println</a:t>
            </a:r>
            <a:r>
              <a:rPr lang="en-US" sz="1200" b="1" dirty="0" smtClean="0"/>
              <a:t>("won't display");		</a:t>
            </a:r>
          </a:p>
          <a:p>
            <a:pPr>
              <a:buNone/>
            </a:pPr>
            <a:r>
              <a:rPr lang="en-US" sz="1200" b="1" dirty="0" smtClean="0"/>
              <a:t>}</a:t>
            </a:r>
          </a:p>
          <a:p>
            <a:pPr>
              <a:buNone/>
            </a:pPr>
            <a:r>
              <a:rPr lang="en-US" sz="1200" b="1" dirty="0" smtClean="0"/>
              <a:t>}</a:t>
            </a:r>
          </a:p>
          <a:p>
            <a:pPr>
              <a:buNone/>
            </a:pPr>
            <a:r>
              <a:rPr lang="en-US" sz="1200" b="1" dirty="0" smtClean="0"/>
              <a:t>class ExcepTest8</a:t>
            </a:r>
          </a:p>
          <a:p>
            <a:pPr>
              <a:buNone/>
            </a:pPr>
            <a:r>
              <a:rPr lang="en-US" sz="1200" b="1" dirty="0" smtClean="0"/>
              <a:t>{</a:t>
            </a:r>
          </a:p>
          <a:p>
            <a:pPr>
              <a:buNone/>
            </a:pPr>
            <a:r>
              <a:rPr lang="en-US" sz="1200" b="1" dirty="0" smtClean="0"/>
              <a:t> public static void main(String </a:t>
            </a:r>
            <a:r>
              <a:rPr lang="en-US" sz="1200" b="1" dirty="0" err="1" smtClean="0"/>
              <a:t>args</a:t>
            </a:r>
            <a:r>
              <a:rPr lang="en-US" sz="1200" b="1" dirty="0" smtClean="0"/>
              <a:t>[])</a:t>
            </a:r>
          </a:p>
          <a:p>
            <a:pPr>
              <a:buNone/>
            </a:pPr>
            <a:r>
              <a:rPr lang="en-US" sz="1200" b="1" dirty="0" smtClean="0"/>
              <a:t>   {    </a:t>
            </a:r>
          </a:p>
          <a:p>
            <a:pPr>
              <a:buNone/>
            </a:pPr>
            <a:r>
              <a:rPr lang="en-US" sz="1200" b="1" dirty="0" smtClean="0"/>
              <a:t>	try</a:t>
            </a:r>
          </a:p>
          <a:p>
            <a:pPr>
              <a:buNone/>
            </a:pPr>
            <a:r>
              <a:rPr lang="en-US" sz="1200" b="1" dirty="0" smtClean="0"/>
              <a:t>	{ </a:t>
            </a:r>
          </a:p>
          <a:p>
            <a:pPr>
              <a:buNone/>
            </a:pPr>
            <a:r>
              <a:rPr lang="en-US" sz="1200" b="1" dirty="0" smtClean="0"/>
              <a:t>  	 </a:t>
            </a:r>
            <a:r>
              <a:rPr lang="en-US" sz="1200" b="1" dirty="0" err="1" smtClean="0"/>
              <a:t>Sample.genException</a:t>
            </a:r>
            <a:r>
              <a:rPr lang="en-US" sz="1200" b="1" dirty="0" smtClean="0"/>
              <a:t>();</a:t>
            </a:r>
          </a:p>
          <a:p>
            <a:pPr>
              <a:buNone/>
            </a:pPr>
            <a:r>
              <a:rPr lang="en-US" sz="1200" b="1" dirty="0" smtClean="0"/>
              <a:t>	}</a:t>
            </a:r>
          </a:p>
          <a:p>
            <a:pPr>
              <a:buNone/>
            </a:pPr>
            <a:r>
              <a:rPr lang="en-US" sz="1200" b="1" dirty="0" smtClean="0"/>
              <a:t>	catch(</a:t>
            </a:r>
            <a:r>
              <a:rPr lang="en-US" sz="1200" b="1" dirty="0" err="1" smtClean="0"/>
              <a:t>ArrayIndexOutOfBoundsException</a:t>
            </a:r>
            <a:r>
              <a:rPr lang="en-US" sz="1200" b="1" dirty="0" smtClean="0"/>
              <a:t> e)</a:t>
            </a:r>
          </a:p>
          <a:p>
            <a:pPr>
              <a:buNone/>
            </a:pPr>
            <a:r>
              <a:rPr lang="en-US" sz="1200" b="1" dirty="0" smtClean="0"/>
              <a:t>	{</a:t>
            </a:r>
          </a:p>
          <a:p>
            <a:pPr>
              <a:buNone/>
            </a:pPr>
            <a:r>
              <a:rPr lang="en-US" sz="1200" b="1" dirty="0" err="1" smtClean="0"/>
              <a:t>System.out.println</a:t>
            </a:r>
            <a:r>
              <a:rPr lang="en-US" sz="1200" b="1" dirty="0" smtClean="0"/>
              <a:t>("wrong array index"+e);</a:t>
            </a:r>
          </a:p>
          <a:p>
            <a:pPr>
              <a:buNone/>
            </a:pPr>
            <a:r>
              <a:rPr lang="en-US" sz="1200" b="1" dirty="0" smtClean="0"/>
              <a:t>  	} </a:t>
            </a:r>
          </a:p>
          <a:p>
            <a:pPr>
              <a:buNone/>
            </a:pPr>
            <a:r>
              <a:rPr lang="en-US" sz="1200" b="1" dirty="0" smtClean="0"/>
              <a:t>	</a:t>
            </a:r>
            <a:r>
              <a:rPr lang="en-US" sz="1200" b="1" dirty="0" err="1" smtClean="0"/>
              <a:t>System.out.println</a:t>
            </a:r>
            <a:r>
              <a:rPr lang="en-US" sz="1200" b="1" dirty="0" smtClean="0"/>
              <a:t>("Rest of the code...."); </a:t>
            </a:r>
          </a:p>
          <a:p>
            <a:pPr>
              <a:buNone/>
            </a:pPr>
            <a:r>
              <a:rPr lang="en-US" sz="1200" b="1" dirty="0" smtClean="0"/>
              <a:t>    }</a:t>
            </a:r>
          </a:p>
          <a:p>
            <a:pPr>
              <a:buNone/>
            </a:pPr>
            <a:r>
              <a:rPr lang="en-US" sz="1200" b="1" dirty="0" smtClean="0"/>
              <a:t>} </a:t>
            </a:r>
          </a:p>
          <a:p>
            <a:pPr>
              <a:buNone/>
            </a:pPr>
            <a:endParaRPr lang="en-US" sz="1200" b="1" dirty="0" smtClean="0"/>
          </a:p>
        </p:txBody>
      </p:sp>
      <p:sp>
        <p:nvSpPr>
          <p:cNvPr id="5" name="TextBox 4"/>
          <p:cNvSpPr txBox="1"/>
          <p:nvPr/>
        </p:nvSpPr>
        <p:spPr>
          <a:xfrm>
            <a:off x="6934200" y="2667000"/>
            <a:ext cx="457200" cy="461665"/>
          </a:xfrm>
          <a:prstGeom prst="rect">
            <a:avLst/>
          </a:prstGeom>
          <a:noFill/>
        </p:spPr>
        <p:txBody>
          <a:bodyPr wrap="square" rtlCol="0">
            <a:spAutoFit/>
          </a:bodyPr>
          <a:lstStyle/>
          <a:p>
            <a:endParaRPr lang="en-US" dirty="0"/>
          </a:p>
        </p:txBody>
      </p:sp>
      <p:sp>
        <p:nvSpPr>
          <p:cNvPr id="6" name="TextBox 5"/>
          <p:cNvSpPr txBox="1"/>
          <p:nvPr/>
        </p:nvSpPr>
        <p:spPr>
          <a:xfrm>
            <a:off x="3733800" y="2133600"/>
            <a:ext cx="4800600"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Output:</a:t>
            </a:r>
          </a:p>
          <a:p>
            <a:endParaRPr lang="en-US" dirty="0" smtClean="0"/>
          </a:p>
          <a:p>
            <a:r>
              <a:rPr lang="en-US" dirty="0" smtClean="0"/>
              <a:t>C:\jdk1.8\bin&gt;</a:t>
            </a:r>
            <a:r>
              <a:rPr lang="en-US" dirty="0" err="1" smtClean="0"/>
              <a:t>javac</a:t>
            </a:r>
            <a:r>
              <a:rPr lang="en-US" dirty="0" smtClean="0"/>
              <a:t> ExcepTest8.java</a:t>
            </a:r>
          </a:p>
          <a:p>
            <a:endParaRPr lang="en-US" dirty="0" smtClean="0"/>
          </a:p>
          <a:p>
            <a:r>
              <a:rPr lang="en-US" dirty="0" smtClean="0"/>
              <a:t>C:\jdk1.8\bin&gt;java ExcepTest8</a:t>
            </a:r>
          </a:p>
          <a:p>
            <a:r>
              <a:rPr lang="en-US" dirty="0" smtClean="0"/>
              <a:t>Before Exception</a:t>
            </a:r>
          </a:p>
          <a:p>
            <a:r>
              <a:rPr lang="en-US" dirty="0" smtClean="0"/>
              <a:t>wrong array </a:t>
            </a:r>
            <a:r>
              <a:rPr lang="en-US" dirty="0" err="1" smtClean="0"/>
              <a:t>indexjava.lang.ArrayIndexOutOfBoundsException</a:t>
            </a:r>
            <a:r>
              <a:rPr lang="en-US" dirty="0" smtClean="0"/>
              <a:t>: 10</a:t>
            </a:r>
          </a:p>
          <a:p>
            <a:r>
              <a:rPr lang="en-US" dirty="0" smtClean="0"/>
              <a:t>Rest of the code....</a:t>
            </a:r>
            <a:endParaRPr lang="en-US" dirty="0"/>
          </a:p>
        </p:txBody>
      </p:sp>
      <p:sp>
        <p:nvSpPr>
          <p:cNvPr id="7" name="Date Placeholder 6"/>
          <p:cNvSpPr>
            <a:spLocks noGrp="1"/>
          </p:cNvSpPr>
          <p:nvPr>
            <p:ph type="dt" sz="half" idx="10"/>
          </p:nvPr>
        </p:nvSpPr>
        <p:spPr/>
        <p:txBody>
          <a:bodyPr/>
          <a:lstStyle/>
          <a:p>
            <a:fld id="{21C81E4F-3DAE-4BB7-9D27-B8660F93DAFE}" type="datetime1">
              <a:rPr lang="en-US" smtClean="0"/>
              <a:pPr/>
              <a:t>5/1/2020</a:t>
            </a:fld>
            <a:endParaRPr lang="en-US"/>
          </a:p>
        </p:txBody>
      </p:sp>
      <p:sp>
        <p:nvSpPr>
          <p:cNvPr id="8" name="Slide Number Placeholder 7"/>
          <p:cNvSpPr>
            <a:spLocks noGrp="1"/>
          </p:cNvSpPr>
          <p:nvPr>
            <p:ph type="sldNum" sz="quarter" idx="12"/>
          </p:nvPr>
        </p:nvSpPr>
        <p:spPr/>
        <p:txBody>
          <a:bodyPr/>
          <a:lstStyle/>
          <a:p>
            <a:fld id="{82B35DD8-C2F6-41E8-B820-EE9121C07CA5}" type="slidenum">
              <a:rPr lang="en-US" smtClean="0"/>
              <a:pPr/>
              <a:t>20</a:t>
            </a:fld>
            <a:endParaRPr lang="en-US"/>
          </a:p>
        </p:txBody>
      </p:sp>
      <p:sp>
        <p:nvSpPr>
          <p:cNvPr id="9" name="TextBox 8"/>
          <p:cNvSpPr txBox="1"/>
          <p:nvPr/>
        </p:nvSpPr>
        <p:spPr>
          <a:xfrm>
            <a:off x="3886200" y="1371600"/>
            <a:ext cx="38862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Java runtime system will automatically throw unchecked exceptions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a:bodyPr>
          <a:lstStyle/>
          <a:p>
            <a:r>
              <a:rPr lang="en-US" sz="2800" dirty="0" smtClean="0"/>
              <a:t>MULTIPLE CATCH</a:t>
            </a:r>
            <a:endParaRPr lang="en-US" sz="2800" dirty="0"/>
          </a:p>
        </p:txBody>
      </p:sp>
      <p:sp>
        <p:nvSpPr>
          <p:cNvPr id="3" name="Content Placeholder 2"/>
          <p:cNvSpPr>
            <a:spLocks noGrp="1"/>
          </p:cNvSpPr>
          <p:nvPr>
            <p:ph idx="1"/>
          </p:nvPr>
        </p:nvSpPr>
        <p:spPr>
          <a:xfrm>
            <a:off x="609600" y="533400"/>
            <a:ext cx="8229600" cy="6324600"/>
          </a:xfrm>
        </p:spPr>
        <p:style>
          <a:lnRef idx="2">
            <a:schemeClr val="dk1"/>
          </a:lnRef>
          <a:fillRef idx="1">
            <a:schemeClr val="lt1"/>
          </a:fillRef>
          <a:effectRef idx="0">
            <a:schemeClr val="dk1"/>
          </a:effectRef>
          <a:fontRef idx="minor">
            <a:schemeClr val="dk1"/>
          </a:fontRef>
        </p:style>
        <p:txBody>
          <a:bodyPr>
            <a:noAutofit/>
          </a:bodyPr>
          <a:lstStyle/>
          <a:p>
            <a:r>
              <a:rPr lang="en-US" sz="2400" dirty="0" smtClean="0"/>
              <a:t>To catch different exceptions generated by a single try block, we use the multiple catch block in Java.</a:t>
            </a:r>
          </a:p>
          <a:p>
            <a:pPr>
              <a:buNone/>
            </a:pPr>
            <a:endParaRPr lang="en-US" sz="2400" dirty="0" smtClean="0"/>
          </a:p>
          <a:p>
            <a:r>
              <a:rPr lang="en-US" sz="2400" dirty="0" smtClean="0"/>
              <a:t>2 or more catch clauses, each catching different types of exception.</a:t>
            </a:r>
          </a:p>
          <a:p>
            <a:pPr>
              <a:buNone/>
            </a:pPr>
            <a:endParaRPr lang="en-US" sz="2400" dirty="0" smtClean="0"/>
          </a:p>
          <a:p>
            <a:r>
              <a:rPr lang="en-US" sz="2400" dirty="0" smtClean="0"/>
              <a:t>When an exception is thrown, each catch statement is inspected in order and the first one whose type matches that of the exception, is executed.</a:t>
            </a:r>
          </a:p>
          <a:p>
            <a:pPr>
              <a:buNone/>
            </a:pPr>
            <a:endParaRPr lang="en-US" sz="2400" dirty="0" smtClean="0"/>
          </a:p>
          <a:p>
            <a:r>
              <a:rPr lang="en-US" sz="2400" dirty="0" smtClean="0"/>
              <a:t>After one catch clause executes, the others are bypassed and execution continues after try-catch block. </a:t>
            </a:r>
          </a:p>
          <a:p>
            <a:pPr>
              <a:buNone/>
            </a:pPr>
            <a:endParaRPr lang="en-US" sz="2400" dirty="0" smtClean="0"/>
          </a:p>
          <a:p>
            <a:r>
              <a:rPr lang="en-US" sz="2400" dirty="0" smtClean="0"/>
              <a:t>Catches are equivalent to cases in a switch statement.</a:t>
            </a:r>
          </a:p>
          <a:p>
            <a:pPr lvl="1">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p:txBody>
      </p:sp>
      <p:sp>
        <p:nvSpPr>
          <p:cNvPr id="5" name="TextBox 4"/>
          <p:cNvSpPr txBox="1"/>
          <p:nvPr/>
        </p:nvSpPr>
        <p:spPr>
          <a:xfrm>
            <a:off x="6934200" y="2667000"/>
            <a:ext cx="457200" cy="461665"/>
          </a:xfrm>
          <a:prstGeom prst="rect">
            <a:avLst/>
          </a:prstGeom>
          <a:noFill/>
        </p:spPr>
        <p:txBody>
          <a:bodyPr wrap="square" rtlCol="0">
            <a:spAutoFit/>
          </a:bodyPr>
          <a:lstStyle/>
          <a:p>
            <a:endParaRPr lang="en-US" dirty="0"/>
          </a:p>
        </p:txBody>
      </p:sp>
      <p:sp>
        <p:nvSpPr>
          <p:cNvPr id="6" name="Date Placeholder 5"/>
          <p:cNvSpPr>
            <a:spLocks noGrp="1"/>
          </p:cNvSpPr>
          <p:nvPr>
            <p:ph type="dt" sz="half" idx="10"/>
          </p:nvPr>
        </p:nvSpPr>
        <p:spPr/>
        <p:txBody>
          <a:bodyPr/>
          <a:lstStyle/>
          <a:p>
            <a:fld id="{021975E8-9313-4DBF-801F-EF7839AF8D88}" type="datetime1">
              <a:rPr lang="en-US" smtClean="0"/>
              <a:pPr/>
              <a:t>5/1/2020</a:t>
            </a:fld>
            <a:endParaRPr lang="en-US"/>
          </a:p>
        </p:txBody>
      </p:sp>
      <p:sp>
        <p:nvSpPr>
          <p:cNvPr id="7" name="Slide Number Placeholder 6"/>
          <p:cNvSpPr>
            <a:spLocks noGrp="1"/>
          </p:cNvSpPr>
          <p:nvPr>
            <p:ph type="sldNum" sz="quarter" idx="12"/>
          </p:nvPr>
        </p:nvSpPr>
        <p:spPr/>
        <p:txBody>
          <a:bodyPr/>
          <a:lstStyle/>
          <a:p>
            <a:fld id="{82B35DD8-C2F6-41E8-B820-EE9121C07CA5}"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a:bodyPr>
          <a:lstStyle/>
          <a:p>
            <a:r>
              <a:rPr lang="en-US" sz="2800" dirty="0" smtClean="0"/>
              <a:t>MULTIPLE CATCH</a:t>
            </a:r>
            <a:endParaRPr lang="en-US" sz="2800" dirty="0"/>
          </a:p>
        </p:txBody>
      </p:sp>
      <p:sp>
        <p:nvSpPr>
          <p:cNvPr id="3" name="Content Placeholder 2"/>
          <p:cNvSpPr>
            <a:spLocks noGrp="1"/>
          </p:cNvSpPr>
          <p:nvPr>
            <p:ph idx="1"/>
          </p:nvPr>
        </p:nvSpPr>
        <p:spPr>
          <a:xfrm>
            <a:off x="609600" y="533400"/>
            <a:ext cx="8229600" cy="5791200"/>
          </a:xfrm>
        </p:spPr>
        <p:style>
          <a:lnRef idx="2">
            <a:schemeClr val="dk1"/>
          </a:lnRef>
          <a:fillRef idx="1">
            <a:schemeClr val="lt1"/>
          </a:fillRef>
          <a:effectRef idx="0">
            <a:schemeClr val="dk1"/>
          </a:effectRef>
          <a:fontRef idx="minor">
            <a:schemeClr val="dk1"/>
          </a:fontRef>
        </p:style>
        <p:txBody>
          <a:bodyPr>
            <a:noAutofit/>
          </a:bodyPr>
          <a:lstStyle/>
          <a:p>
            <a:pPr>
              <a:buNone/>
            </a:pPr>
            <a:r>
              <a:rPr lang="en-US" sz="2400" b="1" u="sng" dirty="0" smtClean="0"/>
              <a:t>The syntax for a multi-catch block is as follows</a:t>
            </a:r>
            <a:r>
              <a:rPr lang="en-US" sz="1800" dirty="0" smtClean="0"/>
              <a:t> </a:t>
            </a:r>
            <a:endParaRPr lang="en-US" sz="1800" b="1" dirty="0" smtClean="0"/>
          </a:p>
          <a:p>
            <a:pPr marL="800100" lvl="1" indent="-342900">
              <a:buAutoNum type="alphaUcParenR"/>
            </a:pPr>
            <a:r>
              <a:rPr lang="en-US" sz="1800" b="1" dirty="0" smtClean="0"/>
              <a:t>a try followed by  2 or more catch clause</a:t>
            </a:r>
          </a:p>
          <a:p>
            <a:pPr marL="800100" lvl="1" indent="-342900">
              <a:buNone/>
            </a:pPr>
            <a:endParaRPr lang="en-US" sz="1800" b="1" dirty="0"/>
          </a:p>
          <a:p>
            <a:pPr marL="800100" lvl="1" indent="-342900">
              <a:buNone/>
            </a:pPr>
            <a:endParaRPr lang="en-US" sz="1800" b="1" dirty="0" smtClean="0"/>
          </a:p>
          <a:p>
            <a:pPr marL="800100" lvl="1" indent="-342900">
              <a:buNone/>
            </a:pPr>
            <a:endParaRPr lang="en-US" sz="1800" b="1" dirty="0"/>
          </a:p>
          <a:p>
            <a:pPr marL="800100" lvl="1" indent="-342900">
              <a:buNone/>
            </a:pPr>
            <a:endParaRPr lang="en-US" sz="1800" b="1" dirty="0" smtClean="0"/>
          </a:p>
          <a:p>
            <a:pPr marL="800100" lvl="1" indent="-342900">
              <a:buNone/>
            </a:pPr>
            <a:r>
              <a:rPr lang="en-US" sz="1800" b="1" dirty="0" smtClean="0"/>
              <a:t>             </a:t>
            </a:r>
          </a:p>
          <a:p>
            <a:pPr lvl="1">
              <a:buNone/>
            </a:pPr>
            <a:r>
              <a:rPr lang="en-US" sz="1800" b="1" dirty="0" smtClean="0"/>
              <a:t>					</a:t>
            </a:r>
          </a:p>
          <a:p>
            <a:pPr lvl="1" algn="ctr">
              <a:buNone/>
            </a:pPr>
            <a:r>
              <a:rPr lang="en-US" sz="1800" b="1" dirty="0" smtClean="0"/>
              <a:t>OR</a:t>
            </a:r>
          </a:p>
          <a:p>
            <a:pPr lvl="1">
              <a:buNone/>
            </a:pPr>
            <a:r>
              <a:rPr lang="en-US" sz="1800" b="1" dirty="0" smtClean="0"/>
              <a:t> B) 2 or more exceptions caught by the same catch clause separated by OR operator</a:t>
            </a:r>
          </a:p>
          <a:p>
            <a:pPr lvl="1">
              <a:buNone/>
            </a:pPr>
            <a:endParaRPr lang="en-US" sz="1800" b="1" dirty="0" smtClean="0"/>
          </a:p>
          <a:p>
            <a:pPr>
              <a:buNone/>
            </a:pPr>
            <a:endParaRPr lang="en-US" sz="1800" b="1" dirty="0" smtClean="0"/>
          </a:p>
        </p:txBody>
      </p:sp>
      <p:sp>
        <p:nvSpPr>
          <p:cNvPr id="5" name="TextBox 4"/>
          <p:cNvSpPr txBox="1"/>
          <p:nvPr/>
        </p:nvSpPr>
        <p:spPr>
          <a:xfrm>
            <a:off x="6934200" y="2667000"/>
            <a:ext cx="457200" cy="461665"/>
          </a:xfrm>
          <a:prstGeom prst="rect">
            <a:avLst/>
          </a:prstGeom>
          <a:noFill/>
        </p:spPr>
        <p:txBody>
          <a:bodyPr wrap="square" rtlCol="0">
            <a:spAutoFit/>
          </a:bodyPr>
          <a:lstStyle/>
          <a:p>
            <a:endParaRPr lang="en-US" dirty="0"/>
          </a:p>
        </p:txBody>
      </p:sp>
      <p:sp>
        <p:nvSpPr>
          <p:cNvPr id="6" name="Date Placeholder 5"/>
          <p:cNvSpPr>
            <a:spLocks noGrp="1"/>
          </p:cNvSpPr>
          <p:nvPr>
            <p:ph type="dt" sz="half" idx="10"/>
          </p:nvPr>
        </p:nvSpPr>
        <p:spPr/>
        <p:txBody>
          <a:bodyPr/>
          <a:lstStyle/>
          <a:p>
            <a:fld id="{021975E8-9313-4DBF-801F-EF7839AF8D88}" type="datetime1">
              <a:rPr lang="en-US" smtClean="0"/>
              <a:pPr/>
              <a:t>5/1/2020</a:t>
            </a:fld>
            <a:endParaRPr lang="en-US"/>
          </a:p>
        </p:txBody>
      </p:sp>
      <p:sp>
        <p:nvSpPr>
          <p:cNvPr id="7" name="Slide Number Placeholder 6"/>
          <p:cNvSpPr>
            <a:spLocks noGrp="1"/>
          </p:cNvSpPr>
          <p:nvPr>
            <p:ph type="sldNum" sz="quarter" idx="12"/>
          </p:nvPr>
        </p:nvSpPr>
        <p:spPr/>
        <p:txBody>
          <a:bodyPr/>
          <a:lstStyle/>
          <a:p>
            <a:fld id="{82B35DD8-C2F6-41E8-B820-EE9121C07CA5}" type="slidenum">
              <a:rPr lang="en-US" smtClean="0"/>
              <a:pPr/>
              <a:t>22</a:t>
            </a:fld>
            <a:endParaRPr lang="en-US"/>
          </a:p>
        </p:txBody>
      </p:sp>
      <p:sp>
        <p:nvSpPr>
          <p:cNvPr id="8" name="TextBox 7"/>
          <p:cNvSpPr txBox="1"/>
          <p:nvPr/>
        </p:nvSpPr>
        <p:spPr>
          <a:xfrm>
            <a:off x="1752600" y="1447800"/>
            <a:ext cx="5410200"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800100" lvl="1" indent="-342900">
              <a:buNone/>
            </a:pPr>
            <a:r>
              <a:rPr lang="en-US" b="1" dirty="0"/>
              <a:t>try { }</a:t>
            </a:r>
          </a:p>
          <a:p>
            <a:pPr lvl="1">
              <a:buNone/>
            </a:pPr>
            <a:r>
              <a:rPr lang="en-US" b="1" dirty="0"/>
              <a:t> </a:t>
            </a:r>
            <a:r>
              <a:rPr lang="en-US" b="1" dirty="0" smtClean="0"/>
              <a:t>catch(ExceptionType1  </a:t>
            </a:r>
            <a:r>
              <a:rPr lang="en-US" b="1" dirty="0" err="1" smtClean="0"/>
              <a:t>exObj</a:t>
            </a:r>
            <a:r>
              <a:rPr lang="en-US" b="1" dirty="0" smtClean="0"/>
              <a:t> )  {    }  </a:t>
            </a:r>
            <a:endParaRPr lang="en-US" b="1" dirty="0"/>
          </a:p>
          <a:p>
            <a:pPr lvl="1">
              <a:buNone/>
            </a:pPr>
            <a:r>
              <a:rPr lang="en-US" b="1" dirty="0" smtClean="0"/>
              <a:t>catch(ExceptionType2  </a:t>
            </a:r>
            <a:r>
              <a:rPr lang="en-US" b="1" dirty="0" err="1" smtClean="0"/>
              <a:t>exObj</a:t>
            </a:r>
            <a:r>
              <a:rPr lang="en-US" b="1" dirty="0" smtClean="0"/>
              <a:t>)    {    </a:t>
            </a:r>
            <a:r>
              <a:rPr lang="en-US" b="1" dirty="0"/>
              <a:t>} </a:t>
            </a:r>
          </a:p>
          <a:p>
            <a:pPr lvl="1">
              <a:buNone/>
            </a:pPr>
            <a:r>
              <a:rPr lang="en-US" b="1" dirty="0"/>
              <a:t>……</a:t>
            </a:r>
          </a:p>
          <a:p>
            <a:pPr lvl="1">
              <a:buNone/>
            </a:pPr>
            <a:r>
              <a:rPr lang="en-US" b="1" dirty="0"/>
              <a:t>catch( </a:t>
            </a:r>
            <a:r>
              <a:rPr lang="en-US" b="1" dirty="0" err="1" smtClean="0"/>
              <a:t>ExceptionTypeN</a:t>
            </a:r>
            <a:r>
              <a:rPr lang="en-US" b="1" dirty="0" smtClean="0"/>
              <a:t>   </a:t>
            </a:r>
            <a:r>
              <a:rPr lang="en-US" b="1" dirty="0" err="1" smtClean="0"/>
              <a:t>exObj</a:t>
            </a:r>
            <a:r>
              <a:rPr lang="en-US" b="1" dirty="0" smtClean="0"/>
              <a:t>)  {    </a:t>
            </a:r>
            <a:r>
              <a:rPr lang="en-US" b="1" dirty="0"/>
              <a:t>}              </a:t>
            </a:r>
          </a:p>
        </p:txBody>
      </p:sp>
      <p:sp>
        <p:nvSpPr>
          <p:cNvPr id="9" name="TextBox 8"/>
          <p:cNvSpPr txBox="1"/>
          <p:nvPr/>
        </p:nvSpPr>
        <p:spPr>
          <a:xfrm>
            <a:off x="914400" y="4495800"/>
            <a:ext cx="762000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lvl="1"/>
            <a:r>
              <a:rPr lang="en-US" b="1" dirty="0"/>
              <a:t>try { } </a:t>
            </a:r>
            <a:endParaRPr lang="en-US" b="1" dirty="0" smtClean="0"/>
          </a:p>
          <a:p>
            <a:pPr lvl="1"/>
            <a:r>
              <a:rPr lang="en-US" b="1" dirty="0" smtClean="0"/>
              <a:t>catch(ExceptionType1 </a:t>
            </a:r>
            <a:r>
              <a:rPr lang="en-US" b="1" dirty="0"/>
              <a:t>| </a:t>
            </a:r>
            <a:r>
              <a:rPr lang="en-US" b="1" dirty="0" smtClean="0"/>
              <a:t>ExceptionType2 </a:t>
            </a:r>
            <a:r>
              <a:rPr lang="en-US" b="1" dirty="0"/>
              <a:t>| </a:t>
            </a:r>
            <a:r>
              <a:rPr lang="en-US" b="1" dirty="0" smtClean="0"/>
              <a:t>ExceptionType3</a:t>
            </a:r>
            <a:r>
              <a:rPr lang="en-US" b="1" dirty="0"/>
              <a:t>…..| </a:t>
            </a:r>
            <a:r>
              <a:rPr lang="en-US" b="1" dirty="0" err="1" smtClean="0"/>
              <a:t>ExceptionTypeN</a:t>
            </a:r>
            <a:r>
              <a:rPr lang="en-US" b="1" dirty="0" smtClean="0"/>
              <a:t>     </a:t>
            </a:r>
            <a:r>
              <a:rPr lang="en-US" b="1" dirty="0" err="1" smtClean="0"/>
              <a:t>exObj</a:t>
            </a:r>
            <a:r>
              <a:rPr lang="en-US" b="1" dirty="0" smtClean="0"/>
              <a:t>) </a:t>
            </a:r>
            <a:r>
              <a:rPr lang="en-US" b="1" dirty="0"/>
              <a:t>{     }</a:t>
            </a:r>
          </a:p>
          <a:p>
            <a:pPr lvl="1">
              <a:buNone/>
            </a:pPr>
            <a:r>
              <a:rPr lang="en-US" b="1" dirty="0" smtClean="0"/>
              <a:t>              </a:t>
            </a:r>
            <a:endParaRPr lang="en-US"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2800" dirty="0" smtClean="0"/>
              <a:t>MULTIPLE CATCH</a:t>
            </a:r>
            <a:endParaRPr lang="en-US" sz="2800" dirty="0"/>
          </a:p>
        </p:txBody>
      </p:sp>
      <p:sp>
        <p:nvSpPr>
          <p:cNvPr id="3" name="Content Placeholder 2"/>
          <p:cNvSpPr>
            <a:spLocks noGrp="1"/>
          </p:cNvSpPr>
          <p:nvPr>
            <p:ph idx="1"/>
          </p:nvPr>
        </p:nvSpPr>
        <p:spPr>
          <a:xfrm>
            <a:off x="228600" y="381000"/>
            <a:ext cx="8610600" cy="6477000"/>
          </a:xfrm>
        </p:spPr>
        <p:style>
          <a:lnRef idx="2">
            <a:schemeClr val="dk1"/>
          </a:lnRef>
          <a:fillRef idx="1">
            <a:schemeClr val="lt1"/>
          </a:fillRef>
          <a:effectRef idx="0">
            <a:schemeClr val="dk1"/>
          </a:effectRef>
          <a:fontRef idx="minor">
            <a:schemeClr val="dk1"/>
          </a:fontRef>
        </p:style>
        <p:txBody>
          <a:bodyPr>
            <a:noAutofit/>
          </a:bodyPr>
          <a:lstStyle/>
          <a:p>
            <a:pPr>
              <a:buNone/>
            </a:pPr>
            <a:r>
              <a:rPr lang="en-US" sz="1600" b="1" dirty="0" smtClean="0"/>
              <a:t>//multiple catch using A. try { } catch(Exception1 e ){   }  catch(Exception2 e){    } ……catch( </a:t>
            </a:r>
            <a:r>
              <a:rPr lang="en-US" sz="1600" b="1" dirty="0" err="1" smtClean="0"/>
              <a:t>ExceptionN</a:t>
            </a:r>
            <a:r>
              <a:rPr lang="en-US" sz="1600" b="1" dirty="0" smtClean="0"/>
              <a:t> </a:t>
            </a:r>
            <a:r>
              <a:rPr lang="en-US" sz="1600" b="1" dirty="0" err="1" smtClean="0"/>
              <a:t>exception_obj</a:t>
            </a:r>
            <a:r>
              <a:rPr lang="en-US" sz="1600" b="1" dirty="0" smtClean="0"/>
              <a:t>) {    }</a:t>
            </a:r>
          </a:p>
          <a:p>
            <a:pPr>
              <a:buNone/>
            </a:pPr>
            <a:r>
              <a:rPr lang="en-US" sz="1600" b="1" dirty="0" smtClean="0"/>
              <a:t>import </a:t>
            </a:r>
            <a:r>
              <a:rPr lang="en-US" sz="1600" b="1" dirty="0" err="1" smtClean="0"/>
              <a:t>java.util.Scanner</a:t>
            </a:r>
            <a:r>
              <a:rPr lang="en-US" sz="1600" b="1" dirty="0" smtClean="0"/>
              <a:t>;</a:t>
            </a:r>
          </a:p>
          <a:p>
            <a:pPr>
              <a:buNone/>
            </a:pPr>
            <a:r>
              <a:rPr lang="en-US" sz="1600" b="1" dirty="0" smtClean="0"/>
              <a:t>public class Example2 </a:t>
            </a:r>
          </a:p>
          <a:p>
            <a:pPr>
              <a:buNone/>
            </a:pPr>
            <a:r>
              <a:rPr lang="en-US" sz="1600" b="1" dirty="0" smtClean="0"/>
              <a:t>{</a:t>
            </a:r>
          </a:p>
          <a:p>
            <a:pPr>
              <a:buNone/>
            </a:pPr>
            <a:r>
              <a:rPr lang="en-US" sz="1600" b="1" dirty="0" smtClean="0"/>
              <a:t>   public static void main(String </a:t>
            </a:r>
            <a:r>
              <a:rPr lang="en-US" sz="1600" b="1" dirty="0" err="1" smtClean="0"/>
              <a:t>args</a:t>
            </a:r>
            <a:r>
              <a:rPr lang="en-US" sz="1600" b="1" dirty="0" smtClean="0"/>
              <a:t>[]) </a:t>
            </a:r>
          </a:p>
          <a:p>
            <a:pPr>
              <a:buNone/>
            </a:pPr>
            <a:r>
              <a:rPr lang="en-US" sz="1600" b="1" dirty="0" smtClean="0"/>
              <a:t>   {</a:t>
            </a:r>
          </a:p>
          <a:p>
            <a:pPr>
              <a:buNone/>
            </a:pPr>
            <a:r>
              <a:rPr lang="en-US" sz="1600" b="1" dirty="0" smtClean="0"/>
              <a:t>      Scanner sc = new Scanner(</a:t>
            </a:r>
            <a:r>
              <a:rPr lang="en-US" sz="1600" b="1" dirty="0" err="1" smtClean="0"/>
              <a:t>System.in</a:t>
            </a:r>
            <a:r>
              <a:rPr lang="en-US" sz="1600" b="1" dirty="0" smtClean="0"/>
              <a:t>);</a:t>
            </a:r>
          </a:p>
          <a:p>
            <a:pPr>
              <a:buNone/>
            </a:pPr>
            <a:r>
              <a:rPr lang="en-US" sz="1600" b="1" dirty="0" smtClean="0"/>
              <a:t>      try</a:t>
            </a:r>
          </a:p>
          <a:p>
            <a:pPr>
              <a:buNone/>
            </a:pPr>
            <a:r>
              <a:rPr lang="en-US" sz="1600" b="1" dirty="0" smtClean="0"/>
              <a:t>      {</a:t>
            </a:r>
          </a:p>
          <a:p>
            <a:pPr>
              <a:buNone/>
            </a:pPr>
            <a:r>
              <a:rPr lang="en-US" sz="1600" b="1" dirty="0" smtClean="0"/>
              <a:t>         </a:t>
            </a:r>
            <a:r>
              <a:rPr lang="en-US" sz="1600" b="1" dirty="0" err="1" smtClean="0"/>
              <a:t>int</a:t>
            </a:r>
            <a:r>
              <a:rPr lang="en-US" sz="1600" b="1" dirty="0" smtClean="0"/>
              <a:t> n = </a:t>
            </a:r>
            <a:r>
              <a:rPr lang="en-US" sz="1600" b="1" dirty="0" err="1" smtClean="0"/>
              <a:t>Integer.parseInt</a:t>
            </a:r>
            <a:r>
              <a:rPr lang="en-US" sz="1600" b="1" dirty="0" smtClean="0"/>
              <a:t>(</a:t>
            </a:r>
            <a:r>
              <a:rPr lang="en-US" sz="1600" b="1" dirty="0" err="1" smtClean="0"/>
              <a:t>sc.next</a:t>
            </a:r>
            <a:r>
              <a:rPr lang="en-US" sz="1600" b="1" dirty="0" smtClean="0"/>
              <a:t>());</a:t>
            </a:r>
          </a:p>
          <a:p>
            <a:pPr>
              <a:buNone/>
            </a:pPr>
            <a:r>
              <a:rPr lang="en-US" sz="1600" b="1" dirty="0" smtClean="0"/>
              <a:t>         </a:t>
            </a:r>
            <a:r>
              <a:rPr lang="en-US" sz="1600" b="1" dirty="0" err="1" smtClean="0"/>
              <a:t>System.out.println</a:t>
            </a:r>
            <a:r>
              <a:rPr lang="en-US" sz="1600" b="1" dirty="0" smtClean="0"/>
              <a:t>(n/0);</a:t>
            </a:r>
          </a:p>
          <a:p>
            <a:pPr>
              <a:buNone/>
            </a:pPr>
            <a:r>
              <a:rPr lang="en-US" sz="1600" b="1" dirty="0" smtClean="0"/>
              <a:t>      }</a:t>
            </a:r>
          </a:p>
          <a:p>
            <a:pPr>
              <a:buNone/>
            </a:pPr>
            <a:r>
              <a:rPr lang="en-US" sz="1600" b="1" dirty="0" smtClean="0"/>
              <a:t>      catch (</a:t>
            </a:r>
            <a:r>
              <a:rPr lang="en-US" sz="1600" b="1" dirty="0" err="1" smtClean="0"/>
              <a:t>ArithmeticException</a:t>
            </a:r>
            <a:r>
              <a:rPr lang="en-US" sz="1600" b="1" dirty="0" smtClean="0"/>
              <a:t> e)</a:t>
            </a:r>
          </a:p>
          <a:p>
            <a:pPr>
              <a:buNone/>
            </a:pPr>
            <a:r>
              <a:rPr lang="en-US" sz="1600" b="1" dirty="0" smtClean="0"/>
              <a:t>      {</a:t>
            </a:r>
          </a:p>
          <a:p>
            <a:pPr>
              <a:buNone/>
            </a:pPr>
            <a:r>
              <a:rPr lang="en-US" sz="1600" b="1" dirty="0" smtClean="0"/>
              <a:t>	</a:t>
            </a:r>
            <a:r>
              <a:rPr lang="en-US" sz="1600" b="1" dirty="0" err="1" smtClean="0"/>
              <a:t>System.out.println</a:t>
            </a:r>
            <a:r>
              <a:rPr lang="en-US" sz="1600" b="1" dirty="0" smtClean="0"/>
              <a:t>("</a:t>
            </a:r>
            <a:r>
              <a:rPr lang="en-US" sz="1600" b="1" dirty="0" err="1" smtClean="0"/>
              <a:t>Divison</a:t>
            </a:r>
            <a:r>
              <a:rPr lang="en-US" sz="1600" b="1" dirty="0" smtClean="0"/>
              <a:t> by zero " + e);</a:t>
            </a:r>
          </a:p>
          <a:p>
            <a:pPr>
              <a:buNone/>
            </a:pPr>
            <a:r>
              <a:rPr lang="en-US" sz="1600" b="1" dirty="0" smtClean="0"/>
              <a:t>      }</a:t>
            </a:r>
          </a:p>
          <a:p>
            <a:pPr>
              <a:buNone/>
            </a:pPr>
            <a:r>
              <a:rPr lang="en-US" sz="1600" b="1" dirty="0" smtClean="0"/>
              <a:t>      catch(</a:t>
            </a:r>
            <a:r>
              <a:rPr lang="en-US" sz="1600" b="1" dirty="0" err="1" smtClean="0"/>
              <a:t>NumberFormatException</a:t>
            </a:r>
            <a:r>
              <a:rPr lang="en-US" sz="1600" b="1" dirty="0" smtClean="0"/>
              <a:t> e)</a:t>
            </a:r>
          </a:p>
          <a:p>
            <a:pPr>
              <a:buNone/>
            </a:pPr>
            <a:r>
              <a:rPr lang="en-US" sz="1600" b="1" dirty="0" smtClean="0"/>
              <a:t>      {</a:t>
            </a:r>
          </a:p>
          <a:p>
            <a:pPr>
              <a:buNone/>
            </a:pPr>
            <a:r>
              <a:rPr lang="en-US" sz="1600" b="1" dirty="0" smtClean="0"/>
              <a:t>         </a:t>
            </a:r>
            <a:r>
              <a:rPr lang="en-US" sz="1600" b="1" dirty="0" err="1" smtClean="0"/>
              <a:t>System.out.println</a:t>
            </a:r>
            <a:r>
              <a:rPr lang="en-US" sz="1600" b="1" dirty="0" smtClean="0"/>
              <a:t>("invalid argument " + e);</a:t>
            </a:r>
          </a:p>
          <a:p>
            <a:pPr>
              <a:buNone/>
            </a:pPr>
            <a:r>
              <a:rPr lang="en-US" sz="1600" b="1" dirty="0" smtClean="0"/>
              <a:t>      }</a:t>
            </a:r>
          </a:p>
          <a:p>
            <a:pPr>
              <a:buNone/>
            </a:pPr>
            <a:r>
              <a:rPr lang="en-US" sz="1600" b="1" dirty="0" smtClean="0"/>
              <a:t>   } }</a:t>
            </a:r>
          </a:p>
          <a:p>
            <a:pPr>
              <a:buNone/>
            </a:pPr>
            <a:endParaRPr lang="en-US" sz="1600" b="1" dirty="0" smtClean="0"/>
          </a:p>
          <a:p>
            <a:pPr>
              <a:buNone/>
            </a:pPr>
            <a:endParaRPr lang="en-US" sz="1600" b="1" dirty="0" smtClean="0"/>
          </a:p>
          <a:p>
            <a:pPr>
              <a:buNone/>
            </a:pPr>
            <a:endParaRPr lang="en-US" sz="1600" b="1" dirty="0" smtClean="0"/>
          </a:p>
          <a:p>
            <a:pPr>
              <a:buNone/>
            </a:pPr>
            <a:endParaRPr lang="en-US" sz="1600" b="1" dirty="0" smtClean="0"/>
          </a:p>
        </p:txBody>
      </p:sp>
      <p:sp>
        <p:nvSpPr>
          <p:cNvPr id="5" name="TextBox 4"/>
          <p:cNvSpPr txBox="1"/>
          <p:nvPr/>
        </p:nvSpPr>
        <p:spPr>
          <a:xfrm>
            <a:off x="6934200" y="2667000"/>
            <a:ext cx="457200" cy="461665"/>
          </a:xfrm>
          <a:prstGeom prst="rect">
            <a:avLst/>
          </a:prstGeom>
          <a:noFill/>
        </p:spPr>
        <p:txBody>
          <a:bodyPr wrap="square" rtlCol="0">
            <a:spAutoFit/>
          </a:bodyPr>
          <a:lstStyle/>
          <a:p>
            <a:endParaRPr lang="en-US" dirty="0"/>
          </a:p>
        </p:txBody>
      </p:sp>
      <p:sp>
        <p:nvSpPr>
          <p:cNvPr id="7" name="TextBox 6"/>
          <p:cNvSpPr txBox="1"/>
          <p:nvPr/>
        </p:nvSpPr>
        <p:spPr>
          <a:xfrm>
            <a:off x="4495800" y="2133600"/>
            <a:ext cx="4038600" cy="39703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buNone/>
            </a:pPr>
            <a:r>
              <a:rPr lang="en-US" b="1" dirty="0" smtClean="0"/>
              <a:t>Output:</a:t>
            </a:r>
          </a:p>
          <a:p>
            <a:pPr>
              <a:buNone/>
            </a:pPr>
            <a:endParaRPr lang="en-US" b="1" dirty="0" smtClean="0"/>
          </a:p>
          <a:p>
            <a:pPr>
              <a:buNone/>
            </a:pPr>
            <a:r>
              <a:rPr lang="en-US" b="1" dirty="0" smtClean="0"/>
              <a:t>C:\jdk1.8\bin&gt;</a:t>
            </a:r>
            <a:r>
              <a:rPr lang="en-US" b="1" dirty="0" err="1" smtClean="0"/>
              <a:t>javac</a:t>
            </a:r>
            <a:r>
              <a:rPr lang="en-US" b="1" dirty="0" smtClean="0"/>
              <a:t> Example2.java</a:t>
            </a:r>
          </a:p>
          <a:p>
            <a:pPr>
              <a:buNone/>
            </a:pPr>
            <a:endParaRPr lang="en-US" b="1" dirty="0" smtClean="0"/>
          </a:p>
          <a:p>
            <a:pPr>
              <a:buNone/>
            </a:pPr>
            <a:r>
              <a:rPr lang="en-US" b="1" dirty="0" smtClean="0"/>
              <a:t>C:\jdk1.8\bin&gt;java Example2</a:t>
            </a:r>
          </a:p>
          <a:p>
            <a:pPr>
              <a:buNone/>
            </a:pPr>
            <a:r>
              <a:rPr lang="en-US" b="1" dirty="0" smtClean="0"/>
              <a:t>3</a:t>
            </a:r>
          </a:p>
          <a:p>
            <a:pPr>
              <a:buNone/>
            </a:pPr>
            <a:r>
              <a:rPr lang="en-US" b="1" dirty="0" err="1" smtClean="0"/>
              <a:t>Divison</a:t>
            </a:r>
            <a:r>
              <a:rPr lang="en-US" b="1" dirty="0" smtClean="0"/>
              <a:t> by zero </a:t>
            </a:r>
            <a:r>
              <a:rPr lang="en-US" b="1" dirty="0" err="1" smtClean="0"/>
              <a:t>java.lang.ArithmeticException</a:t>
            </a:r>
            <a:r>
              <a:rPr lang="en-US" b="1" dirty="0" smtClean="0"/>
              <a:t>: / by zero</a:t>
            </a:r>
          </a:p>
          <a:p>
            <a:pPr>
              <a:buNone/>
            </a:pPr>
            <a:endParaRPr lang="en-US" b="1" dirty="0" smtClean="0"/>
          </a:p>
          <a:p>
            <a:pPr>
              <a:buNone/>
            </a:pPr>
            <a:r>
              <a:rPr lang="en-US" b="1" dirty="0" smtClean="0"/>
              <a:t>C:\jdk1.8\bin&gt;java Example2</a:t>
            </a:r>
          </a:p>
          <a:p>
            <a:pPr>
              <a:buNone/>
            </a:pPr>
            <a:r>
              <a:rPr lang="en-US" b="1" dirty="0" err="1" smtClean="0"/>
              <a:t>gitam</a:t>
            </a:r>
            <a:endParaRPr lang="en-US" b="1" dirty="0" smtClean="0"/>
          </a:p>
          <a:p>
            <a:pPr>
              <a:buNone/>
            </a:pPr>
            <a:r>
              <a:rPr lang="en-US" b="1" dirty="0" smtClean="0"/>
              <a:t>invalid argument </a:t>
            </a:r>
            <a:r>
              <a:rPr lang="en-US" b="1" dirty="0" err="1" smtClean="0"/>
              <a:t>java.lang.NumberFormatException</a:t>
            </a:r>
            <a:r>
              <a:rPr lang="en-US" b="1" dirty="0" smtClean="0"/>
              <a:t>: For input string: "</a:t>
            </a:r>
            <a:r>
              <a:rPr lang="en-US" b="1" dirty="0" err="1" smtClean="0"/>
              <a:t>gitam</a:t>
            </a:r>
            <a:r>
              <a:rPr lang="en-US" b="1" dirty="0" smtClean="0"/>
              <a:t>"</a:t>
            </a:r>
          </a:p>
        </p:txBody>
      </p:sp>
      <p:sp>
        <p:nvSpPr>
          <p:cNvPr id="6" name="Date Placeholder 5"/>
          <p:cNvSpPr>
            <a:spLocks noGrp="1"/>
          </p:cNvSpPr>
          <p:nvPr>
            <p:ph type="dt" sz="half" idx="10"/>
          </p:nvPr>
        </p:nvSpPr>
        <p:spPr/>
        <p:txBody>
          <a:bodyPr/>
          <a:lstStyle/>
          <a:p>
            <a:fld id="{8479D791-05BB-4689-8BC2-E7EDC2F9A1EA}" type="datetime1">
              <a:rPr lang="en-US" smtClean="0"/>
              <a:pPr/>
              <a:t>5/1/2020</a:t>
            </a:fld>
            <a:endParaRPr lang="en-US"/>
          </a:p>
        </p:txBody>
      </p:sp>
      <p:sp>
        <p:nvSpPr>
          <p:cNvPr id="8" name="Slide Number Placeholder 7"/>
          <p:cNvSpPr>
            <a:spLocks noGrp="1"/>
          </p:cNvSpPr>
          <p:nvPr>
            <p:ph type="sldNum" sz="quarter" idx="12"/>
          </p:nvPr>
        </p:nvSpPr>
        <p:spPr/>
        <p:txBody>
          <a:bodyPr/>
          <a:lstStyle/>
          <a:p>
            <a:fld id="{82B35DD8-C2F6-41E8-B820-EE9121C07CA5}"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a:bodyPr>
          <a:lstStyle/>
          <a:p>
            <a:r>
              <a:rPr lang="en-US" sz="2800" dirty="0" smtClean="0"/>
              <a:t>MULTIPLE CATCH</a:t>
            </a:r>
            <a:endParaRPr lang="en-US" sz="2800" dirty="0"/>
          </a:p>
        </p:txBody>
      </p:sp>
      <p:sp>
        <p:nvSpPr>
          <p:cNvPr id="3" name="Content Placeholder 2"/>
          <p:cNvSpPr>
            <a:spLocks noGrp="1"/>
          </p:cNvSpPr>
          <p:nvPr>
            <p:ph idx="1"/>
          </p:nvPr>
        </p:nvSpPr>
        <p:spPr>
          <a:xfrm>
            <a:off x="609600" y="533400"/>
            <a:ext cx="8229600" cy="6096000"/>
          </a:xfrm>
        </p:spPr>
        <p:txBody>
          <a:bodyPr>
            <a:noAutofit/>
          </a:bodyPr>
          <a:lstStyle/>
          <a:p>
            <a:pPr>
              <a:buNone/>
            </a:pPr>
            <a:r>
              <a:rPr lang="en-US" sz="1600" b="1" dirty="0" smtClean="0"/>
              <a:t>//multiple catch using B.      try { } catch(Exception1 | Exception2 | Exception3…..| </a:t>
            </a:r>
            <a:r>
              <a:rPr lang="en-US" sz="1600" b="1" dirty="0" err="1" smtClean="0"/>
              <a:t>ExceptionN</a:t>
            </a:r>
            <a:r>
              <a:rPr lang="en-US" sz="1600" b="1" dirty="0" smtClean="0"/>
              <a:t> </a:t>
            </a:r>
            <a:r>
              <a:rPr lang="en-US" sz="1600" b="1" dirty="0" err="1" smtClean="0"/>
              <a:t>exception_obj</a:t>
            </a:r>
            <a:r>
              <a:rPr lang="en-US" sz="1600" b="1" dirty="0" smtClean="0"/>
              <a:t>) { }</a:t>
            </a:r>
          </a:p>
          <a:p>
            <a:pPr>
              <a:buNone/>
            </a:pPr>
            <a:r>
              <a:rPr lang="en-US" sz="1600" b="1" dirty="0" smtClean="0"/>
              <a:t>import </a:t>
            </a:r>
            <a:r>
              <a:rPr lang="en-US" sz="1600" b="1" dirty="0" err="1" smtClean="0"/>
              <a:t>java.util.Scanner</a:t>
            </a:r>
            <a:r>
              <a:rPr lang="en-US" sz="1600" b="1" dirty="0" smtClean="0"/>
              <a:t>;</a:t>
            </a:r>
          </a:p>
          <a:p>
            <a:pPr>
              <a:buNone/>
            </a:pPr>
            <a:r>
              <a:rPr lang="en-US" sz="1600" b="1" dirty="0" smtClean="0"/>
              <a:t>public class Example {</a:t>
            </a:r>
          </a:p>
          <a:p>
            <a:pPr>
              <a:buNone/>
            </a:pPr>
            <a:r>
              <a:rPr lang="en-US" sz="1600" b="1" dirty="0" smtClean="0"/>
              <a:t>   public static void main(String </a:t>
            </a:r>
            <a:r>
              <a:rPr lang="en-US" sz="1600" b="1" dirty="0" err="1" smtClean="0"/>
              <a:t>args</a:t>
            </a:r>
            <a:r>
              <a:rPr lang="en-US" sz="1600" b="1" dirty="0" smtClean="0"/>
              <a:t>[]) {</a:t>
            </a:r>
          </a:p>
          <a:p>
            <a:pPr>
              <a:buNone/>
            </a:pPr>
            <a:r>
              <a:rPr lang="en-US" sz="1600" b="1" dirty="0" smtClean="0"/>
              <a:t>      Scanner sc = new Scanner(</a:t>
            </a:r>
            <a:r>
              <a:rPr lang="en-US" sz="1600" b="1" dirty="0" err="1" smtClean="0"/>
              <a:t>System.in</a:t>
            </a:r>
            <a:r>
              <a:rPr lang="en-US" sz="1600" b="1" dirty="0" smtClean="0"/>
              <a:t>);</a:t>
            </a:r>
          </a:p>
          <a:p>
            <a:pPr>
              <a:buNone/>
            </a:pPr>
            <a:r>
              <a:rPr lang="en-US" sz="1600" b="1" dirty="0" smtClean="0"/>
              <a:t>      try {</a:t>
            </a:r>
          </a:p>
          <a:p>
            <a:pPr>
              <a:buNone/>
            </a:pPr>
            <a:r>
              <a:rPr lang="en-US" sz="1600" b="1" dirty="0" smtClean="0"/>
              <a:t>         </a:t>
            </a:r>
            <a:r>
              <a:rPr lang="en-US" sz="1600" b="1" dirty="0" err="1" smtClean="0"/>
              <a:t>int</a:t>
            </a:r>
            <a:r>
              <a:rPr lang="en-US" sz="1600" b="1" dirty="0" smtClean="0"/>
              <a:t> n = </a:t>
            </a:r>
            <a:r>
              <a:rPr lang="en-US" sz="1600" b="1" dirty="0" err="1" smtClean="0"/>
              <a:t>Integer.parseInt</a:t>
            </a:r>
            <a:r>
              <a:rPr lang="en-US" sz="1600" b="1" dirty="0" smtClean="0"/>
              <a:t>(</a:t>
            </a:r>
            <a:r>
              <a:rPr lang="en-US" sz="1600" b="1" dirty="0" err="1" smtClean="0"/>
              <a:t>sc.next</a:t>
            </a:r>
            <a:r>
              <a:rPr lang="en-US" sz="1600" b="1" dirty="0" smtClean="0"/>
              <a:t>());</a:t>
            </a:r>
          </a:p>
          <a:p>
            <a:pPr>
              <a:buNone/>
            </a:pPr>
            <a:r>
              <a:rPr lang="en-US" sz="1600" b="1" dirty="0" smtClean="0"/>
              <a:t>         </a:t>
            </a:r>
            <a:r>
              <a:rPr lang="en-US" sz="1600" b="1" dirty="0" err="1" smtClean="0"/>
              <a:t>System.out.println</a:t>
            </a:r>
            <a:r>
              <a:rPr lang="en-US" sz="1600" b="1" dirty="0" smtClean="0"/>
              <a:t>(n/0);</a:t>
            </a:r>
          </a:p>
          <a:p>
            <a:pPr>
              <a:buNone/>
            </a:pPr>
            <a:r>
              <a:rPr lang="en-US" sz="1600" b="1" dirty="0" smtClean="0"/>
              <a:t>      }</a:t>
            </a:r>
          </a:p>
          <a:p>
            <a:pPr>
              <a:buNone/>
            </a:pPr>
            <a:r>
              <a:rPr lang="en-US" sz="1600" b="1" dirty="0" smtClean="0"/>
              <a:t>      catch (</a:t>
            </a:r>
            <a:r>
              <a:rPr lang="en-US" sz="1600" b="1" dirty="0" err="1" smtClean="0"/>
              <a:t>ArithmeticException</a:t>
            </a:r>
            <a:r>
              <a:rPr lang="en-US" sz="1600" b="1" dirty="0" smtClean="0"/>
              <a:t> | </a:t>
            </a:r>
            <a:r>
              <a:rPr lang="en-US" sz="1600" b="1" dirty="0" err="1" smtClean="0"/>
              <a:t>NumberFormatException</a:t>
            </a:r>
            <a:r>
              <a:rPr lang="en-US" sz="1600" b="1" dirty="0" smtClean="0"/>
              <a:t> e)</a:t>
            </a:r>
          </a:p>
          <a:p>
            <a:pPr>
              <a:buNone/>
            </a:pPr>
            <a:r>
              <a:rPr lang="en-US" sz="1600" b="1" dirty="0" smtClean="0"/>
              <a:t> {</a:t>
            </a:r>
          </a:p>
          <a:p>
            <a:pPr>
              <a:buNone/>
            </a:pPr>
            <a:r>
              <a:rPr lang="en-US" sz="1600" b="1" dirty="0" smtClean="0"/>
              <a:t>         </a:t>
            </a:r>
            <a:r>
              <a:rPr lang="en-US" sz="1600" b="1" dirty="0" err="1" smtClean="0"/>
              <a:t>System.out.println</a:t>
            </a:r>
            <a:r>
              <a:rPr lang="en-US" sz="1600" b="1" dirty="0" smtClean="0"/>
              <a:t>("Exception Caught: " + e);                             		</a:t>
            </a:r>
          </a:p>
          <a:p>
            <a:pPr>
              <a:buNone/>
            </a:pPr>
            <a:r>
              <a:rPr lang="en-US" sz="1600" b="1" dirty="0" smtClean="0"/>
              <a:t>      }</a:t>
            </a:r>
          </a:p>
          <a:p>
            <a:pPr>
              <a:buNone/>
            </a:pPr>
            <a:r>
              <a:rPr lang="en-US" sz="1600" b="1" dirty="0" smtClean="0"/>
              <a:t>   }</a:t>
            </a:r>
          </a:p>
          <a:p>
            <a:pPr>
              <a:buNone/>
            </a:pPr>
            <a:r>
              <a:rPr lang="en-US" sz="1600" b="1" dirty="0" smtClean="0"/>
              <a:t>}</a:t>
            </a:r>
          </a:p>
          <a:p>
            <a:pPr>
              <a:buNone/>
            </a:pPr>
            <a:endParaRPr lang="en-US" sz="1600" b="1" dirty="0" smtClean="0"/>
          </a:p>
          <a:p>
            <a:pPr>
              <a:buNone/>
            </a:pPr>
            <a:endParaRPr lang="en-US" sz="1600" b="1" dirty="0" smtClean="0"/>
          </a:p>
          <a:p>
            <a:pPr>
              <a:buNone/>
            </a:pPr>
            <a:endParaRPr lang="en-US" sz="1600" b="1" dirty="0" smtClean="0"/>
          </a:p>
        </p:txBody>
      </p:sp>
      <p:sp>
        <p:nvSpPr>
          <p:cNvPr id="5" name="TextBox 4"/>
          <p:cNvSpPr txBox="1"/>
          <p:nvPr/>
        </p:nvSpPr>
        <p:spPr>
          <a:xfrm>
            <a:off x="6934200" y="2667000"/>
            <a:ext cx="457200" cy="461665"/>
          </a:xfrm>
          <a:prstGeom prst="rect">
            <a:avLst/>
          </a:prstGeom>
          <a:noFill/>
        </p:spPr>
        <p:txBody>
          <a:bodyPr wrap="square" rtlCol="0">
            <a:spAutoFit/>
          </a:bodyPr>
          <a:lstStyle/>
          <a:p>
            <a:endParaRPr lang="en-US" dirty="0"/>
          </a:p>
        </p:txBody>
      </p:sp>
      <p:sp>
        <p:nvSpPr>
          <p:cNvPr id="6" name="TextBox 5"/>
          <p:cNvSpPr txBox="1"/>
          <p:nvPr/>
        </p:nvSpPr>
        <p:spPr>
          <a:xfrm>
            <a:off x="5867400" y="1524000"/>
            <a:ext cx="2971800"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buNone/>
            </a:pPr>
            <a:r>
              <a:rPr lang="en-US" b="1" dirty="0" smtClean="0"/>
              <a:t>Output:</a:t>
            </a:r>
          </a:p>
          <a:p>
            <a:pPr>
              <a:buNone/>
            </a:pPr>
            <a:r>
              <a:rPr lang="en-US" b="1" dirty="0" smtClean="0"/>
              <a:t>C:\jdk1.8\bin&gt;</a:t>
            </a:r>
            <a:r>
              <a:rPr lang="en-US" b="1" dirty="0" err="1" smtClean="0"/>
              <a:t>javac</a:t>
            </a:r>
            <a:r>
              <a:rPr lang="en-US" b="1" dirty="0" smtClean="0"/>
              <a:t> Example.java</a:t>
            </a:r>
          </a:p>
          <a:p>
            <a:pPr>
              <a:buNone/>
            </a:pPr>
            <a:endParaRPr lang="en-US" b="1" dirty="0" smtClean="0"/>
          </a:p>
          <a:p>
            <a:pPr>
              <a:buNone/>
            </a:pPr>
            <a:r>
              <a:rPr lang="en-US" b="1" dirty="0" smtClean="0"/>
              <a:t>C:\jdk1.8\bin&gt;java Example</a:t>
            </a:r>
          </a:p>
          <a:p>
            <a:pPr>
              <a:buNone/>
            </a:pPr>
            <a:r>
              <a:rPr lang="en-US" b="1" dirty="0" smtClean="0"/>
              <a:t>3</a:t>
            </a:r>
          </a:p>
          <a:p>
            <a:pPr>
              <a:buNone/>
            </a:pPr>
            <a:r>
              <a:rPr lang="en-US" b="1" dirty="0" smtClean="0"/>
              <a:t>Exception Caught: </a:t>
            </a:r>
            <a:r>
              <a:rPr lang="en-US" b="1" dirty="0" err="1" smtClean="0"/>
              <a:t>java.lang.ArithmeticException</a:t>
            </a:r>
            <a:r>
              <a:rPr lang="en-US" b="1" dirty="0" smtClean="0"/>
              <a:t>: / by zero</a:t>
            </a:r>
          </a:p>
          <a:p>
            <a:pPr>
              <a:buNone/>
            </a:pPr>
            <a:endParaRPr lang="en-US" b="1" dirty="0" smtClean="0"/>
          </a:p>
          <a:p>
            <a:pPr>
              <a:buNone/>
            </a:pPr>
            <a:r>
              <a:rPr lang="en-US" b="1" dirty="0" smtClean="0"/>
              <a:t>C:\jdk1.8\bin&gt;java Example</a:t>
            </a:r>
          </a:p>
          <a:p>
            <a:pPr>
              <a:buNone/>
            </a:pPr>
            <a:r>
              <a:rPr lang="en-US" b="1" dirty="0" err="1" smtClean="0"/>
              <a:t>gitam</a:t>
            </a:r>
            <a:endParaRPr lang="en-US" b="1" dirty="0" smtClean="0"/>
          </a:p>
          <a:p>
            <a:pPr>
              <a:buNone/>
            </a:pPr>
            <a:r>
              <a:rPr lang="en-US" b="1" dirty="0" smtClean="0"/>
              <a:t>Exception Caught: </a:t>
            </a:r>
            <a:r>
              <a:rPr lang="en-US" b="1" dirty="0" err="1" smtClean="0"/>
              <a:t>java.lang.NumberFormatException</a:t>
            </a:r>
            <a:r>
              <a:rPr lang="en-US" b="1" dirty="0" smtClean="0"/>
              <a:t>: For input string: "</a:t>
            </a:r>
            <a:r>
              <a:rPr lang="en-US" b="1" dirty="0" err="1" smtClean="0"/>
              <a:t>gitam</a:t>
            </a:r>
            <a:r>
              <a:rPr lang="en-US" b="1" dirty="0" smtClean="0"/>
              <a:t>"</a:t>
            </a:r>
          </a:p>
        </p:txBody>
      </p:sp>
      <p:sp>
        <p:nvSpPr>
          <p:cNvPr id="7" name="Date Placeholder 6"/>
          <p:cNvSpPr>
            <a:spLocks noGrp="1"/>
          </p:cNvSpPr>
          <p:nvPr>
            <p:ph type="dt" sz="half" idx="10"/>
          </p:nvPr>
        </p:nvSpPr>
        <p:spPr/>
        <p:txBody>
          <a:bodyPr/>
          <a:lstStyle/>
          <a:p>
            <a:fld id="{D21D1679-A766-44E7-B173-7A295C67BEB9}" type="datetime1">
              <a:rPr lang="en-US" smtClean="0"/>
              <a:pPr/>
              <a:t>5/1/2020</a:t>
            </a:fld>
            <a:endParaRPr lang="en-US"/>
          </a:p>
        </p:txBody>
      </p:sp>
      <p:sp>
        <p:nvSpPr>
          <p:cNvPr id="8" name="Slide Number Placeholder 7"/>
          <p:cNvSpPr>
            <a:spLocks noGrp="1"/>
          </p:cNvSpPr>
          <p:nvPr>
            <p:ph type="sldNum" sz="quarter" idx="12"/>
          </p:nvPr>
        </p:nvSpPr>
        <p:spPr/>
        <p:txBody>
          <a:bodyPr/>
          <a:lstStyle/>
          <a:p>
            <a:fld id="{82B35DD8-C2F6-41E8-B820-EE9121C07CA5}"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a:bodyPr>
          <a:lstStyle/>
          <a:p>
            <a:r>
              <a:rPr lang="en-US" sz="2800" dirty="0" smtClean="0"/>
              <a:t>MULTIPLE CATCH</a:t>
            </a:r>
            <a:endParaRPr lang="en-US" sz="2800" dirty="0"/>
          </a:p>
        </p:txBody>
      </p:sp>
      <p:sp>
        <p:nvSpPr>
          <p:cNvPr id="3" name="Content Placeholder 2"/>
          <p:cNvSpPr>
            <a:spLocks noGrp="1"/>
          </p:cNvSpPr>
          <p:nvPr>
            <p:ph idx="1"/>
          </p:nvPr>
        </p:nvSpPr>
        <p:spPr>
          <a:xfrm>
            <a:off x="304800" y="533400"/>
            <a:ext cx="8534400" cy="6324600"/>
          </a:xfrm>
        </p:spPr>
        <p:txBody>
          <a:bodyPr>
            <a:noAutofit/>
          </a:bodyPr>
          <a:lstStyle/>
          <a:p>
            <a:pPr>
              <a:buNone/>
            </a:pPr>
            <a:r>
              <a:rPr lang="en-US" sz="1400" b="1" dirty="0" smtClean="0"/>
              <a:t>//multiple catch  Example3</a:t>
            </a:r>
          </a:p>
          <a:p>
            <a:pPr>
              <a:buNone/>
            </a:pPr>
            <a:r>
              <a:rPr lang="en-US" sz="1400" b="1" dirty="0" smtClean="0"/>
              <a:t> class Example3 </a:t>
            </a:r>
          </a:p>
          <a:p>
            <a:pPr>
              <a:buNone/>
            </a:pPr>
            <a:r>
              <a:rPr lang="en-US" sz="1400" b="1" dirty="0" smtClean="0"/>
              <a:t>{</a:t>
            </a:r>
          </a:p>
          <a:p>
            <a:pPr>
              <a:buNone/>
            </a:pPr>
            <a:r>
              <a:rPr lang="en-US" sz="1400" b="1" dirty="0" smtClean="0"/>
              <a:t>   public static void main(String </a:t>
            </a:r>
            <a:r>
              <a:rPr lang="en-US" sz="1400" b="1" dirty="0" err="1" smtClean="0"/>
              <a:t>args</a:t>
            </a:r>
            <a:r>
              <a:rPr lang="en-US" sz="1400" b="1" dirty="0" smtClean="0"/>
              <a:t>[]) </a:t>
            </a:r>
          </a:p>
          <a:p>
            <a:pPr>
              <a:buNone/>
            </a:pPr>
            <a:r>
              <a:rPr lang="en-US" sz="1400" b="1" dirty="0" smtClean="0"/>
              <a:t>   {</a:t>
            </a:r>
          </a:p>
          <a:p>
            <a:pPr>
              <a:buNone/>
            </a:pPr>
            <a:r>
              <a:rPr lang="en-US" sz="1400" b="1" dirty="0" smtClean="0"/>
              <a:t>      try</a:t>
            </a:r>
          </a:p>
          <a:p>
            <a:pPr>
              <a:buNone/>
            </a:pPr>
            <a:r>
              <a:rPr lang="en-US" sz="1400" b="1" dirty="0" smtClean="0"/>
              <a:t>      {</a:t>
            </a:r>
          </a:p>
          <a:p>
            <a:pPr>
              <a:buNone/>
            </a:pPr>
            <a:r>
              <a:rPr lang="en-US" sz="1400" b="1" dirty="0" smtClean="0"/>
              <a:t>         </a:t>
            </a:r>
            <a:r>
              <a:rPr lang="en-US" sz="1400" b="1" dirty="0" err="1" smtClean="0"/>
              <a:t>int</a:t>
            </a:r>
            <a:r>
              <a:rPr lang="en-US" sz="1400" b="1" dirty="0" smtClean="0"/>
              <a:t> a=</a:t>
            </a:r>
            <a:r>
              <a:rPr lang="en-US" sz="1400" b="1" dirty="0" err="1" smtClean="0"/>
              <a:t>args.length</a:t>
            </a:r>
            <a:r>
              <a:rPr lang="en-US" sz="1400" b="1" dirty="0" smtClean="0"/>
              <a:t>;</a:t>
            </a:r>
          </a:p>
          <a:p>
            <a:pPr>
              <a:buNone/>
            </a:pPr>
            <a:r>
              <a:rPr lang="en-US" sz="1400" b="1" dirty="0" smtClean="0"/>
              <a:t>         </a:t>
            </a:r>
            <a:r>
              <a:rPr lang="en-US" sz="1400" b="1" dirty="0" err="1" smtClean="0"/>
              <a:t>System.out.println</a:t>
            </a:r>
            <a:r>
              <a:rPr lang="en-US" sz="1400" b="1" dirty="0" smtClean="0"/>
              <a:t>("a="+a);</a:t>
            </a:r>
          </a:p>
          <a:p>
            <a:pPr>
              <a:buNone/>
            </a:pPr>
            <a:r>
              <a:rPr lang="en-US" sz="1400" b="1" dirty="0" smtClean="0"/>
              <a:t>	 </a:t>
            </a:r>
            <a:r>
              <a:rPr lang="en-US" sz="1400" b="1" dirty="0" err="1" smtClean="0"/>
              <a:t>int</a:t>
            </a:r>
            <a:r>
              <a:rPr lang="en-US" sz="1400" b="1" dirty="0" smtClean="0"/>
              <a:t> b=73/a;    //</a:t>
            </a:r>
            <a:r>
              <a:rPr lang="en-US" sz="1400" b="1" dirty="0" err="1" smtClean="0"/>
              <a:t>ArithmeticException</a:t>
            </a:r>
            <a:r>
              <a:rPr lang="en-US" sz="1400" b="1" dirty="0" smtClean="0"/>
              <a:t>, if a=0</a:t>
            </a:r>
          </a:p>
          <a:p>
            <a:pPr>
              <a:buNone/>
            </a:pPr>
            <a:r>
              <a:rPr lang="en-US" sz="1400" b="1" dirty="0" smtClean="0"/>
              <a:t>	 </a:t>
            </a:r>
            <a:r>
              <a:rPr lang="en-US" sz="1400" b="1" dirty="0" err="1" smtClean="0"/>
              <a:t>int</a:t>
            </a:r>
            <a:r>
              <a:rPr lang="en-US" sz="1400" b="1" dirty="0" smtClean="0"/>
              <a:t> c[]={3};</a:t>
            </a:r>
          </a:p>
          <a:p>
            <a:pPr>
              <a:buNone/>
            </a:pPr>
            <a:r>
              <a:rPr lang="en-US" sz="1400" b="1" dirty="0" smtClean="0"/>
              <a:t>	 c[15]=100;    //</a:t>
            </a:r>
            <a:r>
              <a:rPr lang="en-US" sz="1400" b="1" dirty="0" err="1" smtClean="0"/>
              <a:t>ArrayIndexOutOfBoundsException</a:t>
            </a:r>
            <a:endParaRPr lang="en-US" sz="1400" b="1" dirty="0" smtClean="0"/>
          </a:p>
          <a:p>
            <a:pPr>
              <a:buNone/>
            </a:pPr>
            <a:r>
              <a:rPr lang="en-US" sz="1400" b="1" dirty="0" smtClean="0"/>
              <a:t>      }</a:t>
            </a:r>
          </a:p>
          <a:p>
            <a:pPr>
              <a:buNone/>
            </a:pPr>
            <a:r>
              <a:rPr lang="en-US" sz="1400" b="1" dirty="0" smtClean="0"/>
              <a:t>      catch (</a:t>
            </a:r>
            <a:r>
              <a:rPr lang="en-US" sz="1400" b="1" dirty="0" err="1" smtClean="0"/>
              <a:t>ArithmeticException</a:t>
            </a:r>
            <a:r>
              <a:rPr lang="en-US" sz="1400" b="1" dirty="0" smtClean="0"/>
              <a:t> e)</a:t>
            </a:r>
          </a:p>
          <a:p>
            <a:pPr>
              <a:buNone/>
            </a:pPr>
            <a:r>
              <a:rPr lang="en-US" sz="1400" b="1" dirty="0" smtClean="0"/>
              <a:t>      {</a:t>
            </a:r>
          </a:p>
          <a:p>
            <a:pPr>
              <a:buNone/>
            </a:pPr>
            <a:r>
              <a:rPr lang="en-US" sz="1400" b="1" dirty="0" smtClean="0"/>
              <a:t>	</a:t>
            </a:r>
            <a:r>
              <a:rPr lang="en-US" sz="1400" b="1" dirty="0" err="1" smtClean="0"/>
              <a:t>System.out.println</a:t>
            </a:r>
            <a:r>
              <a:rPr lang="en-US" sz="1400" b="1" dirty="0" smtClean="0"/>
              <a:t>("</a:t>
            </a:r>
            <a:r>
              <a:rPr lang="en-US" sz="1400" b="1" dirty="0" err="1" smtClean="0"/>
              <a:t>Divison</a:t>
            </a:r>
            <a:r>
              <a:rPr lang="en-US" sz="1400" b="1" dirty="0" smtClean="0"/>
              <a:t> by zero " + e);</a:t>
            </a:r>
          </a:p>
          <a:p>
            <a:pPr>
              <a:buNone/>
            </a:pPr>
            <a:r>
              <a:rPr lang="en-US" sz="1400" b="1" dirty="0" smtClean="0"/>
              <a:t>      }</a:t>
            </a:r>
          </a:p>
          <a:p>
            <a:pPr>
              <a:buNone/>
            </a:pPr>
            <a:r>
              <a:rPr lang="en-US" sz="1400" b="1" dirty="0" smtClean="0"/>
              <a:t>      catch(</a:t>
            </a:r>
            <a:r>
              <a:rPr lang="en-US" sz="1400" b="1" dirty="0" err="1" smtClean="0"/>
              <a:t>ArrayIndexOutOfBoundsException</a:t>
            </a:r>
            <a:r>
              <a:rPr lang="en-US" sz="1400" b="1" dirty="0" smtClean="0"/>
              <a:t> e)</a:t>
            </a:r>
          </a:p>
          <a:p>
            <a:pPr>
              <a:buNone/>
            </a:pPr>
            <a:r>
              <a:rPr lang="en-US" sz="1400" b="1" dirty="0" smtClean="0"/>
              <a:t>      {</a:t>
            </a:r>
          </a:p>
          <a:p>
            <a:pPr>
              <a:buNone/>
            </a:pPr>
            <a:r>
              <a:rPr lang="en-US" sz="1400" b="1" dirty="0" smtClean="0"/>
              <a:t>         </a:t>
            </a:r>
            <a:r>
              <a:rPr lang="en-US" sz="1400" b="1" dirty="0" err="1" smtClean="0"/>
              <a:t>System.out.println</a:t>
            </a:r>
            <a:r>
              <a:rPr lang="en-US" sz="1400" b="1" dirty="0" smtClean="0"/>
              <a:t>("Wrong array index " + e);</a:t>
            </a:r>
          </a:p>
          <a:p>
            <a:pPr>
              <a:buNone/>
            </a:pPr>
            <a:r>
              <a:rPr lang="en-US" sz="1400" b="1" dirty="0" smtClean="0"/>
              <a:t>      }</a:t>
            </a:r>
          </a:p>
          <a:p>
            <a:pPr>
              <a:buNone/>
            </a:pPr>
            <a:r>
              <a:rPr lang="en-US" sz="1400" b="1" dirty="0" smtClean="0"/>
              <a:t>	</a:t>
            </a:r>
            <a:r>
              <a:rPr lang="en-US" sz="1400" b="1" dirty="0" err="1" smtClean="0"/>
              <a:t>System.out.println</a:t>
            </a:r>
            <a:r>
              <a:rPr lang="en-US" sz="1400" b="1" dirty="0" smtClean="0"/>
              <a:t>("after try-catch blocks");</a:t>
            </a:r>
          </a:p>
          <a:p>
            <a:pPr>
              <a:buNone/>
            </a:pPr>
            <a:r>
              <a:rPr lang="en-US" sz="1400" b="1" dirty="0" smtClean="0"/>
              <a:t>   }</a:t>
            </a:r>
          </a:p>
          <a:p>
            <a:pPr>
              <a:buNone/>
            </a:pPr>
            <a:r>
              <a:rPr lang="en-US" sz="1400" b="1" dirty="0" smtClean="0"/>
              <a:t>}</a:t>
            </a:r>
          </a:p>
          <a:p>
            <a:pPr>
              <a:buNone/>
            </a:pPr>
            <a:endParaRPr lang="en-US" sz="1400" b="1" dirty="0" smtClean="0"/>
          </a:p>
          <a:p>
            <a:pPr>
              <a:buNone/>
            </a:pPr>
            <a:endParaRPr lang="en-US" sz="1400" b="1" dirty="0" smtClean="0"/>
          </a:p>
          <a:p>
            <a:pPr>
              <a:buNone/>
            </a:pPr>
            <a:endParaRPr lang="en-US" sz="1400" b="1" dirty="0" smtClean="0"/>
          </a:p>
        </p:txBody>
      </p:sp>
      <p:sp>
        <p:nvSpPr>
          <p:cNvPr id="5" name="TextBox 4"/>
          <p:cNvSpPr txBox="1"/>
          <p:nvPr/>
        </p:nvSpPr>
        <p:spPr>
          <a:xfrm>
            <a:off x="6934200" y="2667000"/>
            <a:ext cx="457200" cy="461665"/>
          </a:xfrm>
          <a:prstGeom prst="rect">
            <a:avLst/>
          </a:prstGeom>
          <a:noFill/>
        </p:spPr>
        <p:txBody>
          <a:bodyPr wrap="square" rtlCol="0">
            <a:spAutoFit/>
          </a:bodyPr>
          <a:lstStyle/>
          <a:p>
            <a:endParaRPr lang="en-US" dirty="0"/>
          </a:p>
        </p:txBody>
      </p:sp>
      <p:sp>
        <p:nvSpPr>
          <p:cNvPr id="6" name="TextBox 5"/>
          <p:cNvSpPr txBox="1"/>
          <p:nvPr/>
        </p:nvSpPr>
        <p:spPr>
          <a:xfrm>
            <a:off x="4648200" y="1524000"/>
            <a:ext cx="4038600" cy="424731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buNone/>
            </a:pPr>
            <a:r>
              <a:rPr lang="en-US" b="1" dirty="0" smtClean="0"/>
              <a:t>Output:</a:t>
            </a:r>
          </a:p>
          <a:p>
            <a:pPr>
              <a:buNone/>
            </a:pPr>
            <a:r>
              <a:rPr lang="en-US" b="1" dirty="0" smtClean="0"/>
              <a:t>C:\jdk1.8\bin&gt;</a:t>
            </a:r>
            <a:r>
              <a:rPr lang="en-US" b="1" dirty="0" err="1" smtClean="0"/>
              <a:t>javac</a:t>
            </a:r>
            <a:r>
              <a:rPr lang="en-US" b="1" dirty="0" smtClean="0"/>
              <a:t> Example3.java</a:t>
            </a:r>
          </a:p>
          <a:p>
            <a:pPr>
              <a:buNone/>
            </a:pPr>
            <a:endParaRPr lang="en-US" b="1" dirty="0" smtClean="0"/>
          </a:p>
          <a:p>
            <a:pPr>
              <a:buNone/>
            </a:pPr>
            <a:r>
              <a:rPr lang="en-US" b="1" dirty="0" smtClean="0"/>
              <a:t>C:\jdk1.8\bin&gt;java Example3</a:t>
            </a:r>
          </a:p>
          <a:p>
            <a:pPr>
              <a:buNone/>
            </a:pPr>
            <a:r>
              <a:rPr lang="en-US" b="1" dirty="0" smtClean="0"/>
              <a:t>a=0</a:t>
            </a:r>
          </a:p>
          <a:p>
            <a:pPr>
              <a:buNone/>
            </a:pPr>
            <a:r>
              <a:rPr lang="en-US" b="1" dirty="0" err="1" smtClean="0"/>
              <a:t>Divison</a:t>
            </a:r>
            <a:r>
              <a:rPr lang="en-US" b="1" dirty="0" smtClean="0"/>
              <a:t> by zero </a:t>
            </a:r>
            <a:r>
              <a:rPr lang="en-US" b="1" dirty="0" err="1" smtClean="0"/>
              <a:t>java.lang.ArithmeticException</a:t>
            </a:r>
            <a:r>
              <a:rPr lang="en-US" b="1" dirty="0" smtClean="0"/>
              <a:t>: / by zero</a:t>
            </a:r>
          </a:p>
          <a:p>
            <a:pPr>
              <a:buNone/>
            </a:pPr>
            <a:r>
              <a:rPr lang="en-US" b="1" dirty="0" smtClean="0"/>
              <a:t>after try-catch blocks</a:t>
            </a:r>
          </a:p>
          <a:p>
            <a:pPr>
              <a:buNone/>
            </a:pPr>
            <a:endParaRPr lang="en-US" b="1" dirty="0" smtClean="0"/>
          </a:p>
          <a:p>
            <a:pPr>
              <a:buNone/>
            </a:pPr>
            <a:r>
              <a:rPr lang="en-US" b="1" dirty="0" smtClean="0"/>
              <a:t>C:\jdk1.8\bin&gt;java Example3 </a:t>
            </a:r>
            <a:r>
              <a:rPr lang="en-US" b="1" dirty="0" err="1" smtClean="0"/>
              <a:t>gitam</a:t>
            </a:r>
            <a:endParaRPr lang="en-US" b="1" dirty="0" smtClean="0"/>
          </a:p>
          <a:p>
            <a:pPr>
              <a:buNone/>
            </a:pPr>
            <a:r>
              <a:rPr lang="en-US" b="1" dirty="0" smtClean="0"/>
              <a:t>a=1</a:t>
            </a:r>
          </a:p>
          <a:p>
            <a:pPr>
              <a:buNone/>
            </a:pPr>
            <a:r>
              <a:rPr lang="en-US" b="1" dirty="0" smtClean="0"/>
              <a:t>Wrong array index </a:t>
            </a:r>
            <a:r>
              <a:rPr lang="en-US" b="1" dirty="0" err="1" smtClean="0"/>
              <a:t>java.lang.ArrayIndexOutOfBoundsException</a:t>
            </a:r>
            <a:r>
              <a:rPr lang="en-US" b="1" dirty="0" smtClean="0"/>
              <a:t>: 15</a:t>
            </a:r>
          </a:p>
          <a:p>
            <a:pPr>
              <a:buNone/>
            </a:pPr>
            <a:r>
              <a:rPr lang="en-US" b="1" dirty="0" smtClean="0"/>
              <a:t>after try-catch blocks</a:t>
            </a:r>
          </a:p>
        </p:txBody>
      </p:sp>
      <p:sp>
        <p:nvSpPr>
          <p:cNvPr id="7" name="Date Placeholder 6"/>
          <p:cNvSpPr>
            <a:spLocks noGrp="1"/>
          </p:cNvSpPr>
          <p:nvPr>
            <p:ph type="dt" sz="half" idx="10"/>
          </p:nvPr>
        </p:nvSpPr>
        <p:spPr/>
        <p:txBody>
          <a:bodyPr/>
          <a:lstStyle/>
          <a:p>
            <a:fld id="{8660708C-0AE2-4A88-BD33-99244CA9782B}" type="datetime1">
              <a:rPr lang="en-US" smtClean="0"/>
              <a:pPr/>
              <a:t>5/1/2020</a:t>
            </a:fld>
            <a:endParaRPr lang="en-US"/>
          </a:p>
        </p:txBody>
      </p:sp>
      <p:sp>
        <p:nvSpPr>
          <p:cNvPr id="8" name="Slide Number Placeholder 7"/>
          <p:cNvSpPr>
            <a:spLocks noGrp="1"/>
          </p:cNvSpPr>
          <p:nvPr>
            <p:ph type="sldNum" sz="quarter" idx="12"/>
          </p:nvPr>
        </p:nvSpPr>
        <p:spPr/>
        <p:txBody>
          <a:bodyPr/>
          <a:lstStyle/>
          <a:p>
            <a:fld id="{82B35DD8-C2F6-41E8-B820-EE9121C07CA5}"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2800" dirty="0" smtClean="0"/>
              <a:t>MULTIPLE CATCH</a:t>
            </a:r>
            <a:endParaRPr lang="en-US" sz="2800" dirty="0"/>
          </a:p>
        </p:txBody>
      </p:sp>
      <p:sp>
        <p:nvSpPr>
          <p:cNvPr id="3" name="Content Placeholder 2"/>
          <p:cNvSpPr>
            <a:spLocks noGrp="1"/>
          </p:cNvSpPr>
          <p:nvPr>
            <p:ph idx="1"/>
          </p:nvPr>
        </p:nvSpPr>
        <p:spPr>
          <a:xfrm>
            <a:off x="609600" y="762000"/>
            <a:ext cx="8229600" cy="6096000"/>
          </a:xfrm>
        </p:spPr>
        <p:txBody>
          <a:bodyPr>
            <a:noAutofit/>
          </a:bodyPr>
          <a:lstStyle/>
          <a:p>
            <a:pPr algn="just">
              <a:buNone/>
            </a:pPr>
            <a:r>
              <a:rPr lang="en-US" b="1" dirty="0" smtClean="0"/>
              <a:t>Note: </a:t>
            </a:r>
          </a:p>
          <a:p>
            <a:pPr algn="just">
              <a:buNone/>
            </a:pPr>
            <a:r>
              <a:rPr lang="en-US" b="1" dirty="0" smtClean="0"/>
              <a:t>In Multiple catch clauses, subclass exception must come before any of their </a:t>
            </a:r>
            <a:r>
              <a:rPr lang="en-US" b="1" dirty="0" err="1" smtClean="0"/>
              <a:t>superclasses</a:t>
            </a:r>
            <a:r>
              <a:rPr lang="en-US" b="1" dirty="0" smtClean="0"/>
              <a:t>. If </a:t>
            </a:r>
            <a:r>
              <a:rPr lang="en-US" b="1" dirty="0" err="1" smtClean="0"/>
              <a:t>Superclass</a:t>
            </a:r>
            <a:r>
              <a:rPr lang="en-US" b="1" dirty="0" smtClean="0"/>
              <a:t> catch clause comes first, then  catch of </a:t>
            </a:r>
            <a:r>
              <a:rPr lang="en-US" b="1" dirty="0" err="1" smtClean="0"/>
              <a:t>superclass</a:t>
            </a:r>
            <a:r>
              <a:rPr lang="en-US" b="1" dirty="0" smtClean="0"/>
              <a:t> will catch exceptions of that type plus any of its </a:t>
            </a:r>
            <a:r>
              <a:rPr lang="en-US" b="1" dirty="0" err="1" smtClean="0"/>
              <a:t>subclasses.Thus</a:t>
            </a:r>
            <a:r>
              <a:rPr lang="en-US" b="1" dirty="0" smtClean="0"/>
              <a:t>, a subclass would never be reached and </a:t>
            </a:r>
            <a:r>
              <a:rPr lang="en-US" b="1" u="sng" dirty="0" smtClean="0"/>
              <a:t>compile time  error </a:t>
            </a:r>
            <a:r>
              <a:rPr lang="en-US" b="1" dirty="0" smtClean="0"/>
              <a:t>occurs saying java unreachable code.</a:t>
            </a:r>
          </a:p>
          <a:p>
            <a:pPr algn="just">
              <a:buNone/>
            </a:pPr>
            <a:endParaRPr lang="en-US" b="1" dirty="0" smtClean="0"/>
          </a:p>
          <a:p>
            <a:pPr algn="just">
              <a:buNone/>
            </a:pPr>
            <a:endParaRPr lang="en-US" b="1" dirty="0" smtClean="0"/>
          </a:p>
          <a:p>
            <a:pPr algn="just">
              <a:buNone/>
            </a:pPr>
            <a:endParaRPr lang="en-US" b="1" dirty="0" smtClean="0"/>
          </a:p>
          <a:p>
            <a:pPr algn="just">
              <a:buNone/>
            </a:pPr>
            <a:endParaRPr lang="en-US" b="1" dirty="0" smtClean="0"/>
          </a:p>
          <a:p>
            <a:pPr algn="just">
              <a:buNone/>
            </a:pPr>
            <a:endParaRPr lang="en-US" b="1" dirty="0" smtClean="0"/>
          </a:p>
        </p:txBody>
      </p:sp>
      <p:sp>
        <p:nvSpPr>
          <p:cNvPr id="5" name="TextBox 4"/>
          <p:cNvSpPr txBox="1"/>
          <p:nvPr/>
        </p:nvSpPr>
        <p:spPr>
          <a:xfrm>
            <a:off x="6934200" y="2667000"/>
            <a:ext cx="457200" cy="461665"/>
          </a:xfrm>
          <a:prstGeom prst="rect">
            <a:avLst/>
          </a:prstGeom>
          <a:noFill/>
        </p:spPr>
        <p:txBody>
          <a:bodyPr wrap="square" rtlCol="0">
            <a:spAutoFit/>
          </a:bodyPr>
          <a:lstStyle/>
          <a:p>
            <a:endParaRPr lang="en-US" dirty="0"/>
          </a:p>
        </p:txBody>
      </p:sp>
      <p:sp>
        <p:nvSpPr>
          <p:cNvPr id="7" name="Date Placeholder 6"/>
          <p:cNvSpPr>
            <a:spLocks noGrp="1"/>
          </p:cNvSpPr>
          <p:nvPr>
            <p:ph type="dt" sz="half" idx="10"/>
          </p:nvPr>
        </p:nvSpPr>
        <p:spPr/>
        <p:txBody>
          <a:bodyPr/>
          <a:lstStyle/>
          <a:p>
            <a:fld id="{67A7ADC7-CADC-474C-AA0B-8B5F71BD3CE5}" type="datetime1">
              <a:rPr lang="en-US" smtClean="0"/>
              <a:pPr/>
              <a:t>5/1/2020</a:t>
            </a:fld>
            <a:endParaRPr lang="en-US"/>
          </a:p>
        </p:txBody>
      </p:sp>
      <p:sp>
        <p:nvSpPr>
          <p:cNvPr id="10" name="Slide Number Placeholder 9"/>
          <p:cNvSpPr>
            <a:spLocks noGrp="1"/>
          </p:cNvSpPr>
          <p:nvPr>
            <p:ph type="sldNum" sz="quarter" idx="12"/>
          </p:nvPr>
        </p:nvSpPr>
        <p:spPr/>
        <p:txBody>
          <a:bodyPr/>
          <a:lstStyle/>
          <a:p>
            <a:fld id="{82B35DD8-C2F6-41E8-B820-EE9121C07CA5}"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8686800" cy="6858000"/>
          </a:xfrm>
        </p:spPr>
        <p:txBody>
          <a:bodyPr/>
          <a:lstStyle/>
          <a:p>
            <a:r>
              <a:rPr lang="en-US" dirty="0" smtClean="0"/>
              <a:t>Multiple catch</a:t>
            </a:r>
          </a:p>
          <a:p>
            <a:endParaRPr lang="en-US" dirty="0"/>
          </a:p>
        </p:txBody>
      </p:sp>
      <p:sp>
        <p:nvSpPr>
          <p:cNvPr id="4" name="TextBox 3"/>
          <p:cNvSpPr txBox="1"/>
          <p:nvPr/>
        </p:nvSpPr>
        <p:spPr>
          <a:xfrm>
            <a:off x="609600" y="2133600"/>
            <a:ext cx="2971800" cy="48320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t</a:t>
            </a:r>
            <a:r>
              <a:rPr lang="en-US" sz="1400" dirty="0" smtClean="0"/>
              <a:t>ry</a:t>
            </a:r>
          </a:p>
          <a:p>
            <a:r>
              <a:rPr lang="en-US" sz="1400" dirty="0" smtClean="0"/>
              <a:t>{</a:t>
            </a:r>
          </a:p>
          <a:p>
            <a:r>
              <a:rPr lang="en-US" sz="1400" dirty="0" smtClean="0"/>
              <a:t>…….</a:t>
            </a:r>
          </a:p>
          <a:p>
            <a:r>
              <a:rPr lang="en-US" sz="1400" dirty="0" smtClean="0"/>
              <a:t>ExceptionType1</a:t>
            </a:r>
          </a:p>
          <a:p>
            <a:r>
              <a:rPr lang="en-US" sz="1400" dirty="0" smtClean="0"/>
              <a:t>ExceptionType2</a:t>
            </a:r>
          </a:p>
          <a:p>
            <a:r>
              <a:rPr lang="en-US" sz="1400" dirty="0" smtClean="0"/>
              <a:t>…….</a:t>
            </a:r>
          </a:p>
          <a:p>
            <a:r>
              <a:rPr lang="en-US" sz="1400" dirty="0" smtClean="0"/>
              <a:t>}</a:t>
            </a:r>
          </a:p>
          <a:p>
            <a:r>
              <a:rPr lang="en-US" sz="1400" dirty="0"/>
              <a:t>c</a:t>
            </a:r>
            <a:r>
              <a:rPr lang="en-US" sz="1400" dirty="0" smtClean="0"/>
              <a:t>atch(Exception e) // Catch all                                     	</a:t>
            </a:r>
            <a:r>
              <a:rPr lang="en-US" sz="1400" dirty="0" err="1" smtClean="0"/>
              <a:t>Exceptions,Superclass</a:t>
            </a:r>
            <a:r>
              <a:rPr lang="en-US" sz="1400" dirty="0" smtClean="0"/>
              <a:t>  		Exception</a:t>
            </a:r>
          </a:p>
          <a:p>
            <a:r>
              <a:rPr lang="en-US" sz="1400" dirty="0" smtClean="0"/>
              <a:t>{</a:t>
            </a:r>
          </a:p>
          <a:p>
            <a:r>
              <a:rPr lang="en-US" sz="1400" dirty="0" smtClean="0"/>
              <a:t>-----</a:t>
            </a:r>
          </a:p>
          <a:p>
            <a:r>
              <a:rPr lang="en-US" sz="1400" dirty="0" smtClean="0"/>
              <a:t>}</a:t>
            </a:r>
          </a:p>
          <a:p>
            <a:r>
              <a:rPr lang="en-US" sz="1400" dirty="0" smtClean="0"/>
              <a:t>catch(ExcepType1 e)</a:t>
            </a:r>
          </a:p>
          <a:p>
            <a:r>
              <a:rPr lang="en-US" sz="1400" dirty="0" smtClean="0"/>
              <a:t>{</a:t>
            </a:r>
          </a:p>
          <a:p>
            <a:r>
              <a:rPr lang="en-US" sz="1400" dirty="0" smtClean="0"/>
              <a:t>-----</a:t>
            </a:r>
          </a:p>
          <a:p>
            <a:r>
              <a:rPr lang="en-US" sz="1400" dirty="0" smtClean="0"/>
              <a:t>}</a:t>
            </a:r>
          </a:p>
          <a:p>
            <a:r>
              <a:rPr lang="en-US" sz="1400" dirty="0"/>
              <a:t>c</a:t>
            </a:r>
            <a:r>
              <a:rPr lang="en-US" sz="1400" dirty="0" smtClean="0"/>
              <a:t>atch(Exceptype2 e)</a:t>
            </a:r>
          </a:p>
          <a:p>
            <a:r>
              <a:rPr lang="en-US" sz="1400" dirty="0" smtClean="0"/>
              <a:t>{</a:t>
            </a:r>
          </a:p>
          <a:p>
            <a:r>
              <a:rPr lang="en-US" sz="1400" dirty="0" smtClean="0"/>
              <a:t>----</a:t>
            </a:r>
          </a:p>
          <a:p>
            <a:r>
              <a:rPr lang="en-US" sz="1400" dirty="0"/>
              <a:t>}</a:t>
            </a:r>
            <a:endParaRPr lang="en-US" sz="1400" dirty="0" smtClean="0"/>
          </a:p>
          <a:p>
            <a:endParaRPr lang="en-US" sz="1400" dirty="0"/>
          </a:p>
        </p:txBody>
      </p:sp>
      <p:sp>
        <p:nvSpPr>
          <p:cNvPr id="5" name="TextBox 4"/>
          <p:cNvSpPr txBox="1"/>
          <p:nvPr/>
        </p:nvSpPr>
        <p:spPr>
          <a:xfrm>
            <a:off x="5105400" y="1524000"/>
            <a:ext cx="3810000" cy="504753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t</a:t>
            </a:r>
            <a:r>
              <a:rPr lang="en-US" sz="1400" dirty="0" smtClean="0"/>
              <a:t>ry</a:t>
            </a:r>
          </a:p>
          <a:p>
            <a:r>
              <a:rPr lang="en-US" sz="1400" dirty="0" smtClean="0"/>
              <a:t>{</a:t>
            </a:r>
          </a:p>
          <a:p>
            <a:r>
              <a:rPr lang="en-US" sz="1400" dirty="0" smtClean="0"/>
              <a:t>…….</a:t>
            </a:r>
          </a:p>
          <a:p>
            <a:r>
              <a:rPr lang="en-US" sz="1400" dirty="0" smtClean="0"/>
              <a:t>ExceptionType1</a:t>
            </a:r>
          </a:p>
          <a:p>
            <a:r>
              <a:rPr lang="en-US" sz="1400" dirty="0" smtClean="0"/>
              <a:t>ExceptionType2</a:t>
            </a:r>
          </a:p>
          <a:p>
            <a:r>
              <a:rPr lang="en-US" sz="1400" dirty="0" smtClean="0"/>
              <a:t>…….</a:t>
            </a:r>
          </a:p>
          <a:p>
            <a:r>
              <a:rPr lang="en-US" sz="1400" dirty="0" smtClean="0"/>
              <a:t>}</a:t>
            </a:r>
          </a:p>
          <a:p>
            <a:r>
              <a:rPr lang="en-US" sz="1400" dirty="0" smtClean="0"/>
              <a:t>catch(ExcepType1 e)</a:t>
            </a:r>
          </a:p>
          <a:p>
            <a:r>
              <a:rPr lang="en-US" sz="1400" dirty="0" smtClean="0"/>
              <a:t>{</a:t>
            </a:r>
          </a:p>
          <a:p>
            <a:r>
              <a:rPr lang="en-US" sz="1400" dirty="0" smtClean="0"/>
              <a:t>-----</a:t>
            </a:r>
          </a:p>
          <a:p>
            <a:r>
              <a:rPr lang="en-US" sz="1400" dirty="0" smtClean="0"/>
              <a:t>}</a:t>
            </a:r>
          </a:p>
          <a:p>
            <a:r>
              <a:rPr lang="en-US" sz="1400" dirty="0" smtClean="0"/>
              <a:t>catch(ExcepType2 e)</a:t>
            </a:r>
          </a:p>
          <a:p>
            <a:r>
              <a:rPr lang="en-US" sz="1400" dirty="0" smtClean="0"/>
              <a:t>{</a:t>
            </a:r>
          </a:p>
          <a:p>
            <a:r>
              <a:rPr lang="en-US" sz="1400" dirty="0" smtClean="0"/>
              <a:t>----</a:t>
            </a:r>
          </a:p>
          <a:p>
            <a:r>
              <a:rPr lang="en-US" sz="1400" dirty="0" smtClean="0"/>
              <a:t>}</a:t>
            </a:r>
          </a:p>
          <a:p>
            <a:r>
              <a:rPr lang="en-US" sz="1400" dirty="0" smtClean="0"/>
              <a:t>catch(Exception e)  // Catch all                    	             </a:t>
            </a:r>
            <a:r>
              <a:rPr lang="en-US" sz="1400" dirty="0" err="1" smtClean="0"/>
              <a:t>Exceptions,Superclass</a:t>
            </a:r>
            <a:r>
              <a:rPr lang="en-US" sz="1400" dirty="0" smtClean="0"/>
              <a:t>  		Exception</a:t>
            </a:r>
          </a:p>
          <a:p>
            <a:r>
              <a:rPr lang="en-US" sz="1400" dirty="0" smtClean="0"/>
              <a:t>{</a:t>
            </a:r>
          </a:p>
          <a:p>
            <a:r>
              <a:rPr lang="en-US" sz="1400" dirty="0" smtClean="0"/>
              <a:t>-----</a:t>
            </a:r>
          </a:p>
          <a:p>
            <a:r>
              <a:rPr lang="en-US" sz="1400" dirty="0" smtClean="0"/>
              <a:t>}</a:t>
            </a:r>
          </a:p>
          <a:p>
            <a:endParaRPr lang="en-US" sz="1400" dirty="0" smtClean="0"/>
          </a:p>
          <a:p>
            <a:endParaRPr lang="en-US" sz="1400" dirty="0"/>
          </a:p>
        </p:txBody>
      </p:sp>
      <p:sp>
        <p:nvSpPr>
          <p:cNvPr id="6" name="TextBox 5"/>
          <p:cNvSpPr txBox="1"/>
          <p:nvPr/>
        </p:nvSpPr>
        <p:spPr>
          <a:xfrm>
            <a:off x="685800" y="228600"/>
            <a:ext cx="1524000" cy="1938992"/>
          </a:xfrm>
          <a:prstGeom prst="rect">
            <a:avLst/>
          </a:prstGeom>
          <a:noFill/>
        </p:spPr>
        <p:txBody>
          <a:bodyPr wrap="square" rtlCol="0">
            <a:spAutoFit/>
          </a:bodyPr>
          <a:lstStyle/>
          <a:p>
            <a:r>
              <a:rPr lang="en-US" sz="1200" dirty="0" smtClean="0"/>
              <a:t>This will cause Compile time error, as </a:t>
            </a:r>
          </a:p>
          <a:p>
            <a:r>
              <a:rPr lang="en-US" sz="1200" dirty="0" smtClean="0"/>
              <a:t>catch(Exception e)</a:t>
            </a:r>
          </a:p>
          <a:p>
            <a:r>
              <a:rPr lang="en-US" sz="1200" dirty="0" smtClean="0"/>
              <a:t>{</a:t>
            </a:r>
          </a:p>
          <a:p>
            <a:r>
              <a:rPr lang="en-US" sz="1200" dirty="0" smtClean="0"/>
              <a:t>-----</a:t>
            </a:r>
          </a:p>
          <a:p>
            <a:r>
              <a:rPr lang="en-US" sz="1200" dirty="0" smtClean="0"/>
              <a:t>} </a:t>
            </a:r>
          </a:p>
          <a:p>
            <a:r>
              <a:rPr lang="en-US" sz="1200" dirty="0" smtClean="0"/>
              <a:t>Is written before subclass catch</a:t>
            </a:r>
          </a:p>
          <a:p>
            <a:endParaRPr lang="en-US" sz="1200" dirty="0"/>
          </a:p>
        </p:txBody>
      </p:sp>
      <p:sp>
        <p:nvSpPr>
          <p:cNvPr id="9" name="Freeform 8"/>
          <p:cNvSpPr/>
          <p:nvPr/>
        </p:nvSpPr>
        <p:spPr>
          <a:xfrm>
            <a:off x="6553200" y="609600"/>
            <a:ext cx="1289538" cy="703384"/>
          </a:xfrm>
          <a:custGeom>
            <a:avLst/>
            <a:gdLst>
              <a:gd name="connsiteX0" fmla="*/ 0 w 1289538"/>
              <a:gd name="connsiteY0" fmla="*/ 468923 h 703384"/>
              <a:gd name="connsiteX1" fmla="*/ 70338 w 1289538"/>
              <a:gd name="connsiteY1" fmla="*/ 492369 h 703384"/>
              <a:gd name="connsiteX2" fmla="*/ 105508 w 1289538"/>
              <a:gd name="connsiteY2" fmla="*/ 504092 h 703384"/>
              <a:gd name="connsiteX3" fmla="*/ 211015 w 1289538"/>
              <a:gd name="connsiteY3" fmla="*/ 562708 h 703384"/>
              <a:gd name="connsiteX4" fmla="*/ 269631 w 1289538"/>
              <a:gd name="connsiteY4" fmla="*/ 609600 h 703384"/>
              <a:gd name="connsiteX5" fmla="*/ 304800 w 1289538"/>
              <a:gd name="connsiteY5" fmla="*/ 644769 h 703384"/>
              <a:gd name="connsiteX6" fmla="*/ 339969 w 1289538"/>
              <a:gd name="connsiteY6" fmla="*/ 656492 h 703384"/>
              <a:gd name="connsiteX7" fmla="*/ 398585 w 1289538"/>
              <a:gd name="connsiteY7" fmla="*/ 703384 h 703384"/>
              <a:gd name="connsiteX8" fmla="*/ 480646 w 1289538"/>
              <a:gd name="connsiteY8" fmla="*/ 691661 h 703384"/>
              <a:gd name="connsiteX9" fmla="*/ 504092 w 1289538"/>
              <a:gd name="connsiteY9" fmla="*/ 656492 h 703384"/>
              <a:gd name="connsiteX10" fmla="*/ 539262 w 1289538"/>
              <a:gd name="connsiteY10" fmla="*/ 633046 h 703384"/>
              <a:gd name="connsiteX11" fmla="*/ 597877 w 1289538"/>
              <a:gd name="connsiteY11" fmla="*/ 562708 h 703384"/>
              <a:gd name="connsiteX12" fmla="*/ 633046 w 1289538"/>
              <a:gd name="connsiteY12" fmla="*/ 539261 h 703384"/>
              <a:gd name="connsiteX13" fmla="*/ 726831 w 1289538"/>
              <a:gd name="connsiteY13" fmla="*/ 468923 h 703384"/>
              <a:gd name="connsiteX14" fmla="*/ 785446 w 1289538"/>
              <a:gd name="connsiteY14" fmla="*/ 410308 h 703384"/>
              <a:gd name="connsiteX15" fmla="*/ 844062 w 1289538"/>
              <a:gd name="connsiteY15" fmla="*/ 375138 h 703384"/>
              <a:gd name="connsiteX16" fmla="*/ 914400 w 1289538"/>
              <a:gd name="connsiteY16" fmla="*/ 316523 h 703384"/>
              <a:gd name="connsiteX17" fmla="*/ 1008185 w 1289538"/>
              <a:gd name="connsiteY17" fmla="*/ 234461 h 703384"/>
              <a:gd name="connsiteX18" fmla="*/ 1031631 w 1289538"/>
              <a:gd name="connsiteY18" fmla="*/ 199292 h 703384"/>
              <a:gd name="connsiteX19" fmla="*/ 1101969 w 1289538"/>
              <a:gd name="connsiteY19" fmla="*/ 152400 h 703384"/>
              <a:gd name="connsiteX20" fmla="*/ 1125415 w 1289538"/>
              <a:gd name="connsiteY20" fmla="*/ 117231 h 703384"/>
              <a:gd name="connsiteX21" fmla="*/ 1160585 w 1289538"/>
              <a:gd name="connsiteY21" fmla="*/ 93784 h 703384"/>
              <a:gd name="connsiteX22" fmla="*/ 1219200 w 1289538"/>
              <a:gd name="connsiteY22" fmla="*/ 58615 h 703384"/>
              <a:gd name="connsiteX23" fmla="*/ 1254369 w 1289538"/>
              <a:gd name="connsiteY23" fmla="*/ 23446 h 703384"/>
              <a:gd name="connsiteX24" fmla="*/ 1289538 w 1289538"/>
              <a:gd name="connsiteY24" fmla="*/ 0 h 70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89538" h="703384">
                <a:moveTo>
                  <a:pt x="0" y="468923"/>
                </a:moveTo>
                <a:lnTo>
                  <a:pt x="70338" y="492369"/>
                </a:lnTo>
                <a:lnTo>
                  <a:pt x="105508" y="504092"/>
                </a:lnTo>
                <a:cubicBezTo>
                  <a:pt x="186128" y="557839"/>
                  <a:pt x="149114" y="542072"/>
                  <a:pt x="211015" y="562708"/>
                </a:cubicBezTo>
                <a:cubicBezTo>
                  <a:pt x="279238" y="630928"/>
                  <a:pt x="180889" y="535648"/>
                  <a:pt x="269631" y="609600"/>
                </a:cubicBezTo>
                <a:cubicBezTo>
                  <a:pt x="282367" y="620214"/>
                  <a:pt x="291006" y="635573"/>
                  <a:pt x="304800" y="644769"/>
                </a:cubicBezTo>
                <a:cubicBezTo>
                  <a:pt x="315082" y="651624"/>
                  <a:pt x="328916" y="650966"/>
                  <a:pt x="339969" y="656492"/>
                </a:cubicBezTo>
                <a:cubicBezTo>
                  <a:pt x="369545" y="671280"/>
                  <a:pt x="376777" y="681577"/>
                  <a:pt x="398585" y="703384"/>
                </a:cubicBezTo>
                <a:cubicBezTo>
                  <a:pt x="425939" y="699476"/>
                  <a:pt x="455396" y="702883"/>
                  <a:pt x="480646" y="691661"/>
                </a:cubicBezTo>
                <a:cubicBezTo>
                  <a:pt x="493521" y="685939"/>
                  <a:pt x="494129" y="666455"/>
                  <a:pt x="504092" y="656492"/>
                </a:cubicBezTo>
                <a:cubicBezTo>
                  <a:pt x="514055" y="646529"/>
                  <a:pt x="527539" y="640861"/>
                  <a:pt x="539262" y="633046"/>
                </a:cubicBezTo>
                <a:cubicBezTo>
                  <a:pt x="562316" y="598465"/>
                  <a:pt x="564028" y="590916"/>
                  <a:pt x="597877" y="562708"/>
                </a:cubicBezTo>
                <a:cubicBezTo>
                  <a:pt x="608701" y="553688"/>
                  <a:pt x="622443" y="548539"/>
                  <a:pt x="633046" y="539261"/>
                </a:cubicBezTo>
                <a:cubicBezTo>
                  <a:pt x="715941" y="466728"/>
                  <a:pt x="658498" y="491701"/>
                  <a:pt x="726831" y="468923"/>
                </a:cubicBezTo>
                <a:cubicBezTo>
                  <a:pt x="767026" y="408631"/>
                  <a:pt x="729621" y="454969"/>
                  <a:pt x="785446" y="410308"/>
                </a:cubicBezTo>
                <a:cubicBezTo>
                  <a:pt x="831424" y="373525"/>
                  <a:pt x="782984" y="395497"/>
                  <a:pt x="844062" y="375138"/>
                </a:cubicBezTo>
                <a:cubicBezTo>
                  <a:pt x="931380" y="316926"/>
                  <a:pt x="824137" y="391742"/>
                  <a:pt x="914400" y="316523"/>
                </a:cubicBezTo>
                <a:cubicBezTo>
                  <a:pt x="960874" y="277794"/>
                  <a:pt x="962525" y="302952"/>
                  <a:pt x="1008185" y="234461"/>
                </a:cubicBezTo>
                <a:cubicBezTo>
                  <a:pt x="1016000" y="222738"/>
                  <a:pt x="1021028" y="208570"/>
                  <a:pt x="1031631" y="199292"/>
                </a:cubicBezTo>
                <a:cubicBezTo>
                  <a:pt x="1052838" y="180736"/>
                  <a:pt x="1101969" y="152400"/>
                  <a:pt x="1101969" y="152400"/>
                </a:cubicBezTo>
                <a:cubicBezTo>
                  <a:pt x="1109784" y="140677"/>
                  <a:pt x="1115452" y="127194"/>
                  <a:pt x="1125415" y="117231"/>
                </a:cubicBezTo>
                <a:cubicBezTo>
                  <a:pt x="1135378" y="107268"/>
                  <a:pt x="1148637" y="101252"/>
                  <a:pt x="1160585" y="93784"/>
                </a:cubicBezTo>
                <a:cubicBezTo>
                  <a:pt x="1179907" y="81708"/>
                  <a:pt x="1200972" y="72286"/>
                  <a:pt x="1219200" y="58615"/>
                </a:cubicBezTo>
                <a:cubicBezTo>
                  <a:pt x="1232463" y="48668"/>
                  <a:pt x="1241633" y="34060"/>
                  <a:pt x="1254369" y="23446"/>
                </a:cubicBezTo>
                <a:cubicBezTo>
                  <a:pt x="1265193" y="14426"/>
                  <a:pt x="1289538" y="0"/>
                  <a:pt x="1289538"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657600" y="838200"/>
            <a:ext cx="1524000" cy="3046988"/>
          </a:xfrm>
          <a:prstGeom prst="rect">
            <a:avLst/>
          </a:prstGeom>
          <a:noFill/>
        </p:spPr>
        <p:txBody>
          <a:bodyPr wrap="square" rtlCol="0">
            <a:spAutoFit/>
          </a:bodyPr>
          <a:lstStyle/>
          <a:p>
            <a:r>
              <a:rPr lang="en-US" sz="1200" b="1" dirty="0" smtClean="0"/>
              <a:t>This will not cause Compile time error, as</a:t>
            </a:r>
          </a:p>
          <a:p>
            <a:r>
              <a:rPr lang="en-US" sz="1200" b="1" dirty="0" smtClean="0"/>
              <a:t> catch(Exception e)</a:t>
            </a:r>
          </a:p>
          <a:p>
            <a:r>
              <a:rPr lang="en-US" sz="1200" b="1" dirty="0" smtClean="0"/>
              <a:t>{</a:t>
            </a:r>
          </a:p>
          <a:p>
            <a:r>
              <a:rPr lang="en-US" sz="1200" b="1" dirty="0" smtClean="0"/>
              <a:t>-----</a:t>
            </a:r>
          </a:p>
          <a:p>
            <a:r>
              <a:rPr lang="en-US" sz="1200" b="1" dirty="0" smtClean="0"/>
              <a:t>}</a:t>
            </a:r>
          </a:p>
          <a:p>
            <a:r>
              <a:rPr lang="en-US" sz="1200" b="1" dirty="0" smtClean="0"/>
              <a:t>Is written  after subclass catch</a:t>
            </a:r>
          </a:p>
          <a:p>
            <a:endParaRPr lang="en-US" sz="1200" b="1" dirty="0"/>
          </a:p>
          <a:p>
            <a:endParaRPr lang="en-US" sz="1200" b="1" dirty="0" smtClean="0"/>
          </a:p>
          <a:p>
            <a:endParaRPr lang="en-US" sz="1200" b="1" dirty="0"/>
          </a:p>
          <a:p>
            <a:r>
              <a:rPr lang="en-US" sz="1200" b="1" dirty="0" smtClean="0"/>
              <a:t>This is recommended</a:t>
            </a:r>
          </a:p>
          <a:p>
            <a:r>
              <a:rPr lang="en-US" sz="1200" b="1" dirty="0" smtClean="0">
                <a:sym typeface="Symbol"/>
              </a:rPr>
              <a:t>	</a:t>
            </a:r>
            <a:endParaRPr lang="en-US" sz="1200" b="1" dirty="0" smtClean="0"/>
          </a:p>
          <a:p>
            <a:endParaRPr lang="en-US" sz="1200" b="1" dirty="0"/>
          </a:p>
        </p:txBody>
      </p:sp>
      <p:sp>
        <p:nvSpPr>
          <p:cNvPr id="12" name="Multiply 11"/>
          <p:cNvSpPr/>
          <p:nvPr/>
        </p:nvSpPr>
        <p:spPr>
          <a:xfrm>
            <a:off x="2743200" y="3124200"/>
            <a:ext cx="685800" cy="6096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ultiply 12"/>
          <p:cNvSpPr/>
          <p:nvPr/>
        </p:nvSpPr>
        <p:spPr>
          <a:xfrm>
            <a:off x="0" y="1676400"/>
            <a:ext cx="457200" cy="9144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sz="2800" dirty="0" smtClean="0"/>
              <a:t>MULTIPLE CATCH</a:t>
            </a:r>
            <a:endParaRPr lang="en-US" sz="2800" dirty="0"/>
          </a:p>
        </p:txBody>
      </p:sp>
      <p:sp>
        <p:nvSpPr>
          <p:cNvPr id="3" name="Content Placeholder 2"/>
          <p:cNvSpPr>
            <a:spLocks noGrp="1"/>
          </p:cNvSpPr>
          <p:nvPr>
            <p:ph idx="1"/>
          </p:nvPr>
        </p:nvSpPr>
        <p:spPr>
          <a:xfrm>
            <a:off x="228600" y="533400"/>
            <a:ext cx="8610600" cy="6324600"/>
          </a:xfrm>
        </p:spPr>
        <p:txBody>
          <a:bodyPr>
            <a:noAutofit/>
          </a:bodyPr>
          <a:lstStyle/>
          <a:p>
            <a:pPr>
              <a:buNone/>
            </a:pPr>
            <a:r>
              <a:rPr lang="en-US" sz="1200" b="1" dirty="0" smtClean="0"/>
              <a:t>		</a:t>
            </a:r>
          </a:p>
        </p:txBody>
      </p:sp>
      <p:sp>
        <p:nvSpPr>
          <p:cNvPr id="5" name="TextBox 4"/>
          <p:cNvSpPr txBox="1"/>
          <p:nvPr/>
        </p:nvSpPr>
        <p:spPr>
          <a:xfrm>
            <a:off x="6934200" y="2667000"/>
            <a:ext cx="457200" cy="461665"/>
          </a:xfrm>
          <a:prstGeom prst="rect">
            <a:avLst/>
          </a:prstGeom>
          <a:noFill/>
        </p:spPr>
        <p:txBody>
          <a:bodyPr wrap="square" rtlCol="0">
            <a:spAutoFit/>
          </a:bodyPr>
          <a:lstStyle/>
          <a:p>
            <a:endParaRPr lang="en-US" dirty="0"/>
          </a:p>
        </p:txBody>
      </p:sp>
      <p:sp>
        <p:nvSpPr>
          <p:cNvPr id="8" name="TextBox 7"/>
          <p:cNvSpPr txBox="1"/>
          <p:nvPr/>
        </p:nvSpPr>
        <p:spPr>
          <a:xfrm>
            <a:off x="5257800" y="1502688"/>
            <a:ext cx="3352800" cy="50783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buNone/>
            </a:pPr>
            <a:r>
              <a:rPr lang="en-US" b="1" dirty="0" smtClean="0"/>
              <a:t>Output:</a:t>
            </a:r>
          </a:p>
          <a:p>
            <a:pPr>
              <a:buNone/>
            </a:pPr>
            <a:r>
              <a:rPr lang="en-US" b="1" dirty="0" smtClean="0"/>
              <a:t>C:\jdk1.8\bin&gt;</a:t>
            </a:r>
            <a:r>
              <a:rPr lang="en-US" b="1" dirty="0" err="1" smtClean="0"/>
              <a:t>javac</a:t>
            </a:r>
            <a:r>
              <a:rPr lang="en-US" b="1" dirty="0" smtClean="0"/>
              <a:t> Example4.java</a:t>
            </a:r>
          </a:p>
          <a:p>
            <a:pPr>
              <a:buNone/>
            </a:pPr>
            <a:r>
              <a:rPr lang="en-US" b="1" dirty="0" smtClean="0"/>
              <a:t>Example4.java:17: error: exception </a:t>
            </a:r>
            <a:r>
              <a:rPr lang="en-US" b="1" dirty="0" err="1" smtClean="0"/>
              <a:t>ArithmeticException</a:t>
            </a:r>
            <a:r>
              <a:rPr lang="en-US" b="1" dirty="0" smtClean="0"/>
              <a:t> has already been caught</a:t>
            </a:r>
          </a:p>
          <a:p>
            <a:pPr>
              <a:buNone/>
            </a:pPr>
            <a:r>
              <a:rPr lang="en-US" b="1" dirty="0" smtClean="0"/>
              <a:t>      catch (</a:t>
            </a:r>
            <a:r>
              <a:rPr lang="en-US" b="1" dirty="0" err="1" smtClean="0"/>
              <a:t>ArithmeticException</a:t>
            </a:r>
            <a:r>
              <a:rPr lang="en-US" b="1" dirty="0" smtClean="0"/>
              <a:t> e)</a:t>
            </a:r>
          </a:p>
          <a:p>
            <a:pPr>
              <a:buNone/>
            </a:pPr>
            <a:r>
              <a:rPr lang="en-US" b="1" dirty="0" smtClean="0"/>
              <a:t>      ^</a:t>
            </a:r>
          </a:p>
          <a:p>
            <a:pPr>
              <a:buNone/>
            </a:pPr>
            <a:r>
              <a:rPr lang="en-US" b="1" dirty="0" smtClean="0"/>
              <a:t>Example4.java:21: error: exception </a:t>
            </a:r>
            <a:r>
              <a:rPr lang="en-US" b="1" dirty="0" err="1" smtClean="0"/>
              <a:t>ArrayIndexOutOfBoundsException</a:t>
            </a:r>
            <a:r>
              <a:rPr lang="en-US" b="1" dirty="0" smtClean="0"/>
              <a:t> has already been caught</a:t>
            </a:r>
          </a:p>
          <a:p>
            <a:pPr>
              <a:buNone/>
            </a:pPr>
            <a:r>
              <a:rPr lang="en-US" b="1" dirty="0" smtClean="0"/>
              <a:t>      catch(</a:t>
            </a:r>
            <a:r>
              <a:rPr lang="en-US" b="1" dirty="0" err="1" smtClean="0"/>
              <a:t>ArrayIndexOutOfBoundsException</a:t>
            </a:r>
            <a:r>
              <a:rPr lang="en-US" b="1" dirty="0" smtClean="0"/>
              <a:t> e)</a:t>
            </a:r>
          </a:p>
          <a:p>
            <a:pPr>
              <a:buNone/>
            </a:pPr>
            <a:r>
              <a:rPr lang="en-US" b="1" dirty="0" smtClean="0"/>
              <a:t>      ^</a:t>
            </a:r>
          </a:p>
          <a:p>
            <a:pPr>
              <a:buNone/>
            </a:pPr>
            <a:r>
              <a:rPr lang="en-US" b="1" dirty="0" smtClean="0"/>
              <a:t>2 errors</a:t>
            </a:r>
          </a:p>
          <a:p>
            <a:pPr>
              <a:buNone/>
            </a:pPr>
            <a:endParaRPr lang="en-US" b="1" dirty="0" smtClean="0"/>
          </a:p>
        </p:txBody>
      </p:sp>
      <p:sp>
        <p:nvSpPr>
          <p:cNvPr id="9" name="Rectangle 8"/>
          <p:cNvSpPr/>
          <p:nvPr/>
        </p:nvSpPr>
        <p:spPr>
          <a:xfrm>
            <a:off x="228600" y="457200"/>
            <a:ext cx="4724400" cy="6247864"/>
          </a:xfrm>
          <a:prstGeom prst="rect">
            <a:avLst/>
          </a:prstGeom>
        </p:spPr>
        <p:txBody>
          <a:bodyPr wrap="square">
            <a:spAutoFit/>
          </a:bodyPr>
          <a:lstStyle/>
          <a:p>
            <a:r>
              <a:rPr lang="en-US" sz="1000" b="1" dirty="0" smtClean="0"/>
              <a:t>/*this program contains an error.</a:t>
            </a:r>
          </a:p>
          <a:p>
            <a:r>
              <a:rPr lang="en-US" sz="1000" b="1" dirty="0" smtClean="0"/>
              <a:t>A subclass must come before it's </a:t>
            </a:r>
            <a:r>
              <a:rPr lang="en-US" sz="1000" b="1" dirty="0" err="1" smtClean="0"/>
              <a:t>superclass</a:t>
            </a:r>
            <a:r>
              <a:rPr lang="en-US" sz="1000" b="1" dirty="0" smtClean="0"/>
              <a:t> in a series of catch statements. If not, unreachable code will be created and a compile-time error will result</a:t>
            </a:r>
          </a:p>
          <a:p>
            <a:r>
              <a:rPr lang="en-US" sz="1000" b="1" dirty="0" smtClean="0"/>
              <a:t>*/ </a:t>
            </a:r>
          </a:p>
          <a:p>
            <a:r>
              <a:rPr lang="en-US" sz="1000" b="1" dirty="0" smtClean="0"/>
              <a:t>class Example4 </a:t>
            </a:r>
          </a:p>
          <a:p>
            <a:r>
              <a:rPr lang="en-US" sz="1000" b="1" dirty="0" smtClean="0"/>
              <a:t>{</a:t>
            </a:r>
          </a:p>
          <a:p>
            <a:r>
              <a:rPr lang="en-US" sz="1000" b="1" dirty="0" smtClean="0"/>
              <a:t>   public static void main(String </a:t>
            </a:r>
            <a:r>
              <a:rPr lang="en-US" sz="1000" b="1" dirty="0" err="1" smtClean="0"/>
              <a:t>args</a:t>
            </a:r>
            <a:r>
              <a:rPr lang="en-US" sz="1000" b="1" dirty="0" smtClean="0"/>
              <a:t>[]) </a:t>
            </a:r>
          </a:p>
          <a:p>
            <a:r>
              <a:rPr lang="en-US" sz="1000" b="1" dirty="0" smtClean="0"/>
              <a:t>   {</a:t>
            </a:r>
          </a:p>
          <a:p>
            <a:r>
              <a:rPr lang="en-US" sz="1000" b="1" dirty="0" smtClean="0"/>
              <a:t>      try</a:t>
            </a:r>
          </a:p>
          <a:p>
            <a:r>
              <a:rPr lang="en-US" sz="1000" b="1" dirty="0" smtClean="0"/>
              <a:t>      {</a:t>
            </a:r>
          </a:p>
          <a:p>
            <a:r>
              <a:rPr lang="en-US" sz="1000" b="1" dirty="0" smtClean="0"/>
              <a:t>         </a:t>
            </a:r>
            <a:r>
              <a:rPr lang="en-US" sz="1000" b="1" dirty="0" err="1" smtClean="0"/>
              <a:t>int</a:t>
            </a:r>
            <a:r>
              <a:rPr lang="en-US" sz="1000" b="1" dirty="0" smtClean="0"/>
              <a:t> a=</a:t>
            </a:r>
            <a:r>
              <a:rPr lang="en-US" sz="1000" b="1" dirty="0" err="1" smtClean="0"/>
              <a:t>args.length</a:t>
            </a:r>
            <a:r>
              <a:rPr lang="en-US" sz="1000" b="1" dirty="0" smtClean="0"/>
              <a:t>;</a:t>
            </a:r>
          </a:p>
          <a:p>
            <a:r>
              <a:rPr lang="en-US" sz="1000" b="1" dirty="0" smtClean="0"/>
              <a:t>         </a:t>
            </a:r>
            <a:r>
              <a:rPr lang="en-US" sz="1000" b="1" dirty="0" err="1" smtClean="0"/>
              <a:t>System.out.println</a:t>
            </a:r>
            <a:r>
              <a:rPr lang="en-US" sz="1000" b="1" dirty="0" smtClean="0"/>
              <a:t>("a="+a);</a:t>
            </a:r>
          </a:p>
          <a:p>
            <a:r>
              <a:rPr lang="en-US" sz="1000" b="1" dirty="0" smtClean="0"/>
              <a:t>	 </a:t>
            </a:r>
            <a:r>
              <a:rPr lang="en-US" sz="1000" b="1" dirty="0" err="1" smtClean="0"/>
              <a:t>int</a:t>
            </a:r>
            <a:r>
              <a:rPr lang="en-US" sz="1000" b="1" dirty="0" smtClean="0"/>
              <a:t> b=73/a;</a:t>
            </a:r>
          </a:p>
          <a:p>
            <a:r>
              <a:rPr lang="en-US" sz="1000" b="1" dirty="0" smtClean="0"/>
              <a:t>	 </a:t>
            </a:r>
            <a:r>
              <a:rPr lang="en-US" sz="1000" b="1" dirty="0" err="1" smtClean="0"/>
              <a:t>int</a:t>
            </a:r>
            <a:r>
              <a:rPr lang="en-US" sz="1000" b="1" dirty="0" smtClean="0"/>
              <a:t> c[]={3};</a:t>
            </a:r>
          </a:p>
          <a:p>
            <a:r>
              <a:rPr lang="en-US" sz="1000" b="1" dirty="0" smtClean="0"/>
              <a:t>	 c[15]=100;</a:t>
            </a:r>
          </a:p>
          <a:p>
            <a:r>
              <a:rPr lang="en-US" sz="1000" b="1" dirty="0" smtClean="0"/>
              <a:t>      }</a:t>
            </a:r>
          </a:p>
          <a:p>
            <a:r>
              <a:rPr lang="en-US" sz="1000" b="1" dirty="0" smtClean="0"/>
              <a:t>      catch (Exception e)    //</a:t>
            </a:r>
            <a:r>
              <a:rPr lang="en-US" sz="1000" b="1" dirty="0" err="1" smtClean="0"/>
              <a:t>superclass</a:t>
            </a:r>
            <a:r>
              <a:rPr lang="en-US" sz="1000" b="1" dirty="0" smtClean="0"/>
              <a:t> catch , Exception class can catch exceptions of 		it’s own class + exceptions of it’s subclasses, it 		is called as Generic Exception or catch all exception 		handler</a:t>
            </a:r>
          </a:p>
          <a:p>
            <a:r>
              <a:rPr lang="en-US" sz="1000" b="1" dirty="0" smtClean="0"/>
              <a:t>       {</a:t>
            </a:r>
          </a:p>
          <a:p>
            <a:r>
              <a:rPr lang="en-US" sz="1000" b="1" dirty="0" smtClean="0"/>
              <a:t>	 </a:t>
            </a:r>
            <a:r>
              <a:rPr lang="en-US" sz="1000" b="1" dirty="0" err="1" smtClean="0"/>
              <a:t>System.out.println</a:t>
            </a:r>
            <a:r>
              <a:rPr lang="en-US" sz="1000" b="1" dirty="0" smtClean="0"/>
              <a:t>("caught generic exception" + e);</a:t>
            </a:r>
          </a:p>
          <a:p>
            <a:r>
              <a:rPr lang="en-US" sz="1000" b="1" dirty="0" smtClean="0"/>
              <a:t>       }</a:t>
            </a:r>
          </a:p>
          <a:p>
            <a:r>
              <a:rPr lang="en-US" sz="1000" b="1" dirty="0" smtClean="0"/>
              <a:t>      /*This catch is never reached because </a:t>
            </a:r>
            <a:r>
              <a:rPr lang="en-US" sz="1000" b="1" dirty="0" err="1" smtClean="0"/>
              <a:t>ArithmeticException</a:t>
            </a:r>
            <a:r>
              <a:rPr lang="en-US" sz="1000" b="1" dirty="0" smtClean="0"/>
              <a:t> is a subclass of                 Exception</a:t>
            </a:r>
          </a:p>
          <a:p>
            <a:r>
              <a:rPr lang="en-US" sz="1000" b="1" dirty="0" smtClean="0"/>
              <a:t>      */	</a:t>
            </a:r>
          </a:p>
          <a:p>
            <a:r>
              <a:rPr lang="en-US" sz="1000" b="1" dirty="0" smtClean="0"/>
              <a:t>      catch (</a:t>
            </a:r>
            <a:r>
              <a:rPr lang="en-US" sz="1000" b="1" dirty="0" err="1" smtClean="0"/>
              <a:t>ArithmeticException</a:t>
            </a:r>
            <a:r>
              <a:rPr lang="en-US" sz="1000" b="1" dirty="0" smtClean="0"/>
              <a:t> e)</a:t>
            </a:r>
          </a:p>
          <a:p>
            <a:r>
              <a:rPr lang="en-US" sz="1000" b="1" dirty="0" smtClean="0"/>
              <a:t>      {</a:t>
            </a:r>
          </a:p>
          <a:p>
            <a:r>
              <a:rPr lang="en-US" sz="1000" b="1" dirty="0" smtClean="0"/>
              <a:t>	</a:t>
            </a:r>
            <a:r>
              <a:rPr lang="en-US" sz="1000" b="1" dirty="0" err="1" smtClean="0"/>
              <a:t>System.out.println</a:t>
            </a:r>
            <a:r>
              <a:rPr lang="en-US" sz="1000" b="1" dirty="0" smtClean="0"/>
              <a:t>("</a:t>
            </a:r>
            <a:r>
              <a:rPr lang="en-US" sz="1000" b="1" dirty="0" err="1" smtClean="0"/>
              <a:t>Divison</a:t>
            </a:r>
            <a:r>
              <a:rPr lang="en-US" sz="1000" b="1" dirty="0" smtClean="0"/>
              <a:t> by zero " + e);</a:t>
            </a:r>
          </a:p>
          <a:p>
            <a:r>
              <a:rPr lang="en-US" sz="1000" b="1" dirty="0" smtClean="0"/>
              <a:t>      }</a:t>
            </a:r>
          </a:p>
          <a:p>
            <a:r>
              <a:rPr lang="en-US" sz="1000" b="1" dirty="0" smtClean="0"/>
              <a:t>      /*This catch is never reached because </a:t>
            </a:r>
            <a:r>
              <a:rPr lang="en-US" sz="1000" b="1" dirty="0" err="1" smtClean="0"/>
              <a:t>ArithmeticException</a:t>
            </a:r>
            <a:r>
              <a:rPr lang="en-US" sz="1000" b="1" dirty="0" smtClean="0"/>
              <a:t> is a subclass of                 Exception</a:t>
            </a:r>
          </a:p>
          <a:p>
            <a:r>
              <a:rPr lang="en-US" sz="1000" b="1" dirty="0" smtClean="0"/>
              <a:t>      */</a:t>
            </a:r>
          </a:p>
          <a:p>
            <a:r>
              <a:rPr lang="en-US" sz="1000" b="1" dirty="0" smtClean="0"/>
              <a:t>      catch(</a:t>
            </a:r>
            <a:r>
              <a:rPr lang="en-US" sz="1000" b="1" dirty="0" err="1" smtClean="0"/>
              <a:t>ArrayIndexOutOfBoundsException</a:t>
            </a:r>
            <a:r>
              <a:rPr lang="en-US" sz="1000" b="1" dirty="0" smtClean="0"/>
              <a:t> e)</a:t>
            </a:r>
          </a:p>
          <a:p>
            <a:r>
              <a:rPr lang="en-US" sz="1000" b="1" dirty="0" smtClean="0"/>
              <a:t>      {</a:t>
            </a:r>
          </a:p>
          <a:p>
            <a:r>
              <a:rPr lang="en-US" sz="1000" b="1" dirty="0" smtClean="0"/>
              <a:t>         </a:t>
            </a:r>
            <a:r>
              <a:rPr lang="en-US" sz="1000" b="1" dirty="0" err="1" smtClean="0"/>
              <a:t>System.out.println</a:t>
            </a:r>
            <a:r>
              <a:rPr lang="en-US" sz="1000" b="1" dirty="0" smtClean="0"/>
              <a:t>("Wrong array index " + e);</a:t>
            </a:r>
          </a:p>
          <a:p>
            <a:r>
              <a:rPr lang="en-US" sz="1000" b="1" dirty="0" smtClean="0"/>
              <a:t>      }</a:t>
            </a:r>
          </a:p>
          <a:p>
            <a:r>
              <a:rPr lang="en-US" sz="1000" b="1" dirty="0" smtClean="0"/>
              <a:t>	</a:t>
            </a:r>
            <a:r>
              <a:rPr lang="en-US" sz="1000" b="1" dirty="0" err="1" smtClean="0"/>
              <a:t>System.out.println</a:t>
            </a:r>
            <a:r>
              <a:rPr lang="en-US" sz="1000" b="1" dirty="0" smtClean="0"/>
              <a:t>("after try-catch blocks");</a:t>
            </a:r>
          </a:p>
          <a:p>
            <a:r>
              <a:rPr lang="en-US" sz="1000" b="1" dirty="0" smtClean="0"/>
              <a:t>   }</a:t>
            </a:r>
          </a:p>
          <a:p>
            <a:r>
              <a:rPr lang="en-US" sz="1000" b="1" dirty="0" smtClean="0"/>
              <a:t>}</a:t>
            </a:r>
            <a:endParaRPr lang="en-US" sz="1000" b="1" dirty="0"/>
          </a:p>
        </p:txBody>
      </p:sp>
      <p:sp>
        <p:nvSpPr>
          <p:cNvPr id="7" name="Date Placeholder 6"/>
          <p:cNvSpPr>
            <a:spLocks noGrp="1"/>
          </p:cNvSpPr>
          <p:nvPr>
            <p:ph type="dt" sz="half" idx="10"/>
          </p:nvPr>
        </p:nvSpPr>
        <p:spPr/>
        <p:txBody>
          <a:bodyPr/>
          <a:lstStyle/>
          <a:p>
            <a:fld id="{67A7ADC7-CADC-474C-AA0B-8B5F71BD3CE5}" type="datetime1">
              <a:rPr lang="en-US" smtClean="0"/>
              <a:pPr/>
              <a:t>5/1/2020</a:t>
            </a:fld>
            <a:endParaRPr lang="en-US"/>
          </a:p>
        </p:txBody>
      </p:sp>
      <p:sp>
        <p:nvSpPr>
          <p:cNvPr id="10" name="Slide Number Placeholder 9"/>
          <p:cNvSpPr>
            <a:spLocks noGrp="1"/>
          </p:cNvSpPr>
          <p:nvPr>
            <p:ph type="sldNum" sz="quarter" idx="12"/>
          </p:nvPr>
        </p:nvSpPr>
        <p:spPr/>
        <p:txBody>
          <a:bodyPr/>
          <a:lstStyle/>
          <a:p>
            <a:fld id="{82B35DD8-C2F6-41E8-B820-EE9121C07CA5}" type="slidenum">
              <a:rPr lang="en-US" smtClean="0"/>
              <a:pPr/>
              <a:t>28</a:t>
            </a:fld>
            <a:endParaRPr lang="en-US"/>
          </a:p>
        </p:txBody>
      </p:sp>
      <p:sp>
        <p:nvSpPr>
          <p:cNvPr id="11" name="Multiply 10"/>
          <p:cNvSpPr/>
          <p:nvPr/>
        </p:nvSpPr>
        <p:spPr>
          <a:xfrm>
            <a:off x="609600" y="0"/>
            <a:ext cx="609600" cy="4572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a:bodyPr>
          <a:lstStyle/>
          <a:p>
            <a:r>
              <a:rPr lang="en-US" sz="2800" dirty="0" smtClean="0"/>
              <a:t>MULTIPLE CATCH</a:t>
            </a:r>
            <a:endParaRPr lang="en-US" sz="2800" dirty="0"/>
          </a:p>
        </p:txBody>
      </p:sp>
      <p:sp>
        <p:nvSpPr>
          <p:cNvPr id="3" name="Content Placeholder 2"/>
          <p:cNvSpPr>
            <a:spLocks noGrp="1"/>
          </p:cNvSpPr>
          <p:nvPr>
            <p:ph idx="1"/>
          </p:nvPr>
        </p:nvSpPr>
        <p:spPr>
          <a:xfrm>
            <a:off x="304800" y="533400"/>
            <a:ext cx="8534400" cy="6096000"/>
          </a:xfrm>
        </p:spPr>
        <p:txBody>
          <a:bodyPr>
            <a:noAutofit/>
          </a:bodyPr>
          <a:lstStyle/>
          <a:p>
            <a:pPr>
              <a:buNone/>
            </a:pPr>
            <a:r>
              <a:rPr lang="en-US" sz="1600" b="1" dirty="0" err="1" smtClean="0"/>
              <a:t>Note:to</a:t>
            </a:r>
            <a:r>
              <a:rPr lang="en-US" sz="1600" b="1" dirty="0" smtClean="0"/>
              <a:t> overcome the </a:t>
            </a:r>
            <a:r>
              <a:rPr lang="en-US" sz="1600" b="1" dirty="0" err="1" smtClean="0"/>
              <a:t>compiletime</a:t>
            </a:r>
            <a:r>
              <a:rPr lang="en-US" sz="1600" b="1" dirty="0" smtClean="0"/>
              <a:t> error of the previous </a:t>
            </a:r>
            <a:r>
              <a:rPr lang="en-US" sz="1600" b="1" dirty="0" err="1" smtClean="0"/>
              <a:t>program,the</a:t>
            </a:r>
            <a:r>
              <a:rPr lang="en-US" sz="1600" b="1" dirty="0" smtClean="0"/>
              <a:t> </a:t>
            </a:r>
            <a:r>
              <a:rPr lang="en-US" sz="1600" b="1" dirty="0" err="1" smtClean="0"/>
              <a:t>superclass</a:t>
            </a:r>
            <a:r>
              <a:rPr lang="en-US" sz="1600" b="1" dirty="0" smtClean="0"/>
              <a:t> (Exception) catch clause should be specified after the subclasses catch clauses. </a:t>
            </a:r>
          </a:p>
          <a:p>
            <a:pPr>
              <a:buNone/>
            </a:pPr>
            <a:endParaRPr lang="en-US" sz="1200" b="1" dirty="0" smtClean="0"/>
          </a:p>
          <a:p>
            <a:pPr>
              <a:buNone/>
            </a:pPr>
            <a:endParaRPr lang="en-US" sz="1200" b="1" dirty="0" smtClean="0"/>
          </a:p>
          <a:p>
            <a:pPr>
              <a:buNone/>
            </a:pPr>
            <a:endParaRPr lang="en-US" sz="1200" b="1" dirty="0" smtClean="0"/>
          </a:p>
        </p:txBody>
      </p:sp>
      <p:sp>
        <p:nvSpPr>
          <p:cNvPr id="5" name="TextBox 4"/>
          <p:cNvSpPr txBox="1"/>
          <p:nvPr/>
        </p:nvSpPr>
        <p:spPr>
          <a:xfrm>
            <a:off x="6934200" y="2667000"/>
            <a:ext cx="457200" cy="461665"/>
          </a:xfrm>
          <a:prstGeom prst="rect">
            <a:avLst/>
          </a:prstGeom>
          <a:noFill/>
        </p:spPr>
        <p:txBody>
          <a:bodyPr wrap="square" rtlCol="0">
            <a:spAutoFit/>
          </a:bodyPr>
          <a:lstStyle/>
          <a:p>
            <a:endParaRPr lang="en-US" dirty="0"/>
          </a:p>
        </p:txBody>
      </p:sp>
      <p:sp>
        <p:nvSpPr>
          <p:cNvPr id="8" name="TextBox 7"/>
          <p:cNvSpPr txBox="1"/>
          <p:nvPr/>
        </p:nvSpPr>
        <p:spPr>
          <a:xfrm>
            <a:off x="5410200" y="1502688"/>
            <a:ext cx="3429000" cy="50783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buNone/>
            </a:pPr>
            <a:r>
              <a:rPr lang="en-US" b="1" dirty="0" smtClean="0"/>
              <a:t>Output:</a:t>
            </a:r>
          </a:p>
          <a:p>
            <a:pPr>
              <a:buNone/>
            </a:pPr>
            <a:r>
              <a:rPr lang="en-US" b="1" dirty="0" smtClean="0"/>
              <a:t>C:\jdk1.8\bin&gt;</a:t>
            </a:r>
            <a:r>
              <a:rPr lang="en-US" b="1" dirty="0" err="1" smtClean="0"/>
              <a:t>javac</a:t>
            </a:r>
            <a:r>
              <a:rPr lang="en-US" b="1" dirty="0" smtClean="0"/>
              <a:t> Example5.java</a:t>
            </a:r>
          </a:p>
          <a:p>
            <a:pPr>
              <a:buNone/>
            </a:pPr>
            <a:endParaRPr lang="en-US" b="1" dirty="0" smtClean="0"/>
          </a:p>
          <a:p>
            <a:pPr>
              <a:buNone/>
            </a:pPr>
            <a:r>
              <a:rPr lang="en-US" b="1" dirty="0" smtClean="0"/>
              <a:t>C:\jdk1.8\bin&gt;java Example5</a:t>
            </a:r>
          </a:p>
          <a:p>
            <a:pPr>
              <a:buNone/>
            </a:pPr>
            <a:r>
              <a:rPr lang="en-US" b="1" dirty="0" smtClean="0"/>
              <a:t>a=0</a:t>
            </a:r>
          </a:p>
          <a:p>
            <a:pPr>
              <a:buNone/>
            </a:pPr>
            <a:r>
              <a:rPr lang="en-US" b="1" dirty="0" err="1" smtClean="0"/>
              <a:t>Divison</a:t>
            </a:r>
            <a:r>
              <a:rPr lang="en-US" b="1" dirty="0" smtClean="0"/>
              <a:t> by zero </a:t>
            </a:r>
            <a:r>
              <a:rPr lang="en-US" b="1" dirty="0" err="1" smtClean="0"/>
              <a:t>java.lang.ArithmeticException</a:t>
            </a:r>
            <a:r>
              <a:rPr lang="en-US" b="1" dirty="0" smtClean="0"/>
              <a:t>: / by zero</a:t>
            </a:r>
          </a:p>
          <a:p>
            <a:pPr>
              <a:buNone/>
            </a:pPr>
            <a:r>
              <a:rPr lang="en-US" b="1" dirty="0" smtClean="0"/>
              <a:t>after try-catch blocks</a:t>
            </a:r>
          </a:p>
          <a:p>
            <a:pPr>
              <a:buNone/>
            </a:pPr>
            <a:endParaRPr lang="en-US" b="1" dirty="0" smtClean="0"/>
          </a:p>
          <a:p>
            <a:pPr>
              <a:buNone/>
            </a:pPr>
            <a:r>
              <a:rPr lang="en-US" b="1" dirty="0" smtClean="0"/>
              <a:t>C:\jdk1.8\bin&gt;java Example5 </a:t>
            </a:r>
            <a:r>
              <a:rPr lang="en-US" b="1" dirty="0" err="1" smtClean="0"/>
              <a:t>gitam</a:t>
            </a:r>
            <a:endParaRPr lang="en-US" b="1" dirty="0" smtClean="0"/>
          </a:p>
          <a:p>
            <a:pPr>
              <a:buNone/>
            </a:pPr>
            <a:r>
              <a:rPr lang="en-US" b="1" dirty="0" smtClean="0"/>
              <a:t>a=1</a:t>
            </a:r>
          </a:p>
          <a:p>
            <a:pPr>
              <a:buNone/>
            </a:pPr>
            <a:r>
              <a:rPr lang="en-US" b="1" dirty="0" smtClean="0"/>
              <a:t>Wrong array index </a:t>
            </a:r>
            <a:r>
              <a:rPr lang="en-US" b="1" dirty="0" err="1" smtClean="0"/>
              <a:t>java.lang.ArrayIndexOutOfBoundsException</a:t>
            </a:r>
            <a:r>
              <a:rPr lang="en-US" b="1" dirty="0" smtClean="0"/>
              <a:t>: 15</a:t>
            </a:r>
          </a:p>
          <a:p>
            <a:pPr>
              <a:buNone/>
            </a:pPr>
            <a:r>
              <a:rPr lang="en-US" b="1" dirty="0" smtClean="0"/>
              <a:t>after try-catch blocks</a:t>
            </a:r>
          </a:p>
        </p:txBody>
      </p:sp>
      <p:sp>
        <p:nvSpPr>
          <p:cNvPr id="9" name="Rectangle 8"/>
          <p:cNvSpPr/>
          <p:nvPr/>
        </p:nvSpPr>
        <p:spPr>
          <a:xfrm>
            <a:off x="609600" y="1219201"/>
            <a:ext cx="4343400" cy="4862870"/>
          </a:xfrm>
          <a:prstGeom prst="rect">
            <a:avLst/>
          </a:prstGeom>
        </p:spPr>
        <p:txBody>
          <a:bodyPr wrap="square">
            <a:spAutoFit/>
          </a:bodyPr>
          <a:lstStyle/>
          <a:p>
            <a:r>
              <a:rPr lang="en-US" sz="1000" b="1" dirty="0" smtClean="0"/>
              <a:t>/*this program removes error.</a:t>
            </a:r>
          </a:p>
          <a:p>
            <a:r>
              <a:rPr lang="en-US" sz="1000" b="1" dirty="0" smtClean="0"/>
              <a:t>A subclass must come before it's </a:t>
            </a:r>
            <a:r>
              <a:rPr lang="en-US" sz="1000" b="1" dirty="0" err="1" smtClean="0"/>
              <a:t>superclass</a:t>
            </a:r>
            <a:r>
              <a:rPr lang="en-US" sz="1000" b="1" dirty="0" smtClean="0"/>
              <a:t> in a series of catch statements. </a:t>
            </a:r>
          </a:p>
          <a:p>
            <a:r>
              <a:rPr lang="en-US" sz="1000" b="1" dirty="0" smtClean="0"/>
              <a:t>class</a:t>
            </a:r>
          </a:p>
          <a:p>
            <a:r>
              <a:rPr lang="en-US" sz="1000" b="1" dirty="0" smtClean="0"/>
              <a:t>*/</a:t>
            </a:r>
          </a:p>
          <a:p>
            <a:r>
              <a:rPr lang="en-US" sz="1000" b="1" dirty="0" smtClean="0"/>
              <a:t>class Example5 </a:t>
            </a:r>
          </a:p>
          <a:p>
            <a:r>
              <a:rPr lang="en-US" sz="1000" b="1" dirty="0" smtClean="0"/>
              <a:t>{</a:t>
            </a:r>
          </a:p>
          <a:p>
            <a:r>
              <a:rPr lang="en-US" sz="1000" b="1" dirty="0" smtClean="0"/>
              <a:t>   public static void main(String </a:t>
            </a:r>
            <a:r>
              <a:rPr lang="en-US" sz="1000" b="1" dirty="0" err="1" smtClean="0"/>
              <a:t>args</a:t>
            </a:r>
            <a:r>
              <a:rPr lang="en-US" sz="1000" b="1" dirty="0" smtClean="0"/>
              <a:t>[]) </a:t>
            </a:r>
          </a:p>
          <a:p>
            <a:r>
              <a:rPr lang="en-US" sz="1000" b="1" dirty="0" smtClean="0"/>
              <a:t>   {</a:t>
            </a:r>
          </a:p>
          <a:p>
            <a:r>
              <a:rPr lang="en-US" sz="1000" b="1" dirty="0" smtClean="0"/>
              <a:t>      try</a:t>
            </a:r>
          </a:p>
          <a:p>
            <a:r>
              <a:rPr lang="en-US" sz="1000" b="1" dirty="0" smtClean="0"/>
              <a:t>      {</a:t>
            </a:r>
          </a:p>
          <a:p>
            <a:r>
              <a:rPr lang="en-US" sz="1000" b="1" dirty="0" smtClean="0"/>
              <a:t>         </a:t>
            </a:r>
            <a:r>
              <a:rPr lang="en-US" sz="1000" b="1" dirty="0" err="1" smtClean="0"/>
              <a:t>int</a:t>
            </a:r>
            <a:r>
              <a:rPr lang="en-US" sz="1000" b="1" dirty="0" smtClean="0"/>
              <a:t> a=</a:t>
            </a:r>
            <a:r>
              <a:rPr lang="en-US" sz="1000" b="1" dirty="0" err="1" smtClean="0"/>
              <a:t>args.length</a:t>
            </a:r>
            <a:r>
              <a:rPr lang="en-US" sz="1000" b="1" dirty="0" smtClean="0"/>
              <a:t>;</a:t>
            </a:r>
          </a:p>
          <a:p>
            <a:r>
              <a:rPr lang="en-US" sz="1000" b="1" dirty="0" smtClean="0"/>
              <a:t>         </a:t>
            </a:r>
            <a:r>
              <a:rPr lang="en-US" sz="1000" b="1" dirty="0" err="1" smtClean="0"/>
              <a:t>System.out.println</a:t>
            </a:r>
            <a:r>
              <a:rPr lang="en-US" sz="1000" b="1" dirty="0" smtClean="0"/>
              <a:t>("a="+a);</a:t>
            </a:r>
          </a:p>
          <a:p>
            <a:r>
              <a:rPr lang="en-US" sz="1000" b="1" dirty="0" smtClean="0"/>
              <a:t>	 </a:t>
            </a:r>
            <a:r>
              <a:rPr lang="en-US" sz="1000" b="1" dirty="0" err="1" smtClean="0"/>
              <a:t>int</a:t>
            </a:r>
            <a:r>
              <a:rPr lang="en-US" sz="1000" b="1" dirty="0" smtClean="0"/>
              <a:t> b=73/a;</a:t>
            </a:r>
          </a:p>
          <a:p>
            <a:r>
              <a:rPr lang="en-US" sz="1000" b="1" dirty="0" smtClean="0"/>
              <a:t>	 </a:t>
            </a:r>
            <a:r>
              <a:rPr lang="en-US" sz="1000" b="1" dirty="0" err="1" smtClean="0"/>
              <a:t>int</a:t>
            </a:r>
            <a:r>
              <a:rPr lang="en-US" sz="1000" b="1" dirty="0" smtClean="0"/>
              <a:t> c[]={3};</a:t>
            </a:r>
          </a:p>
          <a:p>
            <a:r>
              <a:rPr lang="en-US" sz="1000" b="1" dirty="0" smtClean="0"/>
              <a:t>	 c[15]=100;</a:t>
            </a:r>
          </a:p>
          <a:p>
            <a:r>
              <a:rPr lang="en-US" sz="1000" b="1" dirty="0" smtClean="0"/>
              <a:t>      }</a:t>
            </a:r>
          </a:p>
          <a:p>
            <a:r>
              <a:rPr lang="en-US" sz="1000" b="1" dirty="0" smtClean="0"/>
              <a:t>      catch (</a:t>
            </a:r>
            <a:r>
              <a:rPr lang="en-US" sz="1000" b="1" dirty="0" err="1" smtClean="0"/>
              <a:t>ArithmeticException</a:t>
            </a:r>
            <a:r>
              <a:rPr lang="en-US" sz="1000" b="1" dirty="0" smtClean="0"/>
              <a:t> e)</a:t>
            </a:r>
          </a:p>
          <a:p>
            <a:r>
              <a:rPr lang="en-US" sz="1000" b="1" dirty="0" smtClean="0"/>
              <a:t>      {</a:t>
            </a:r>
          </a:p>
          <a:p>
            <a:r>
              <a:rPr lang="en-US" sz="1000" b="1" dirty="0" smtClean="0"/>
              <a:t>	</a:t>
            </a:r>
            <a:r>
              <a:rPr lang="en-US" sz="1000" b="1" dirty="0" err="1" smtClean="0"/>
              <a:t>System.out.println</a:t>
            </a:r>
            <a:r>
              <a:rPr lang="en-US" sz="1000" b="1" dirty="0" smtClean="0"/>
              <a:t>("</a:t>
            </a:r>
            <a:r>
              <a:rPr lang="en-US" sz="1000" b="1" dirty="0" err="1" smtClean="0"/>
              <a:t>Divison</a:t>
            </a:r>
            <a:r>
              <a:rPr lang="en-US" sz="1000" b="1" dirty="0" smtClean="0"/>
              <a:t> by zero " + e);</a:t>
            </a:r>
          </a:p>
          <a:p>
            <a:r>
              <a:rPr lang="en-US" sz="1000" b="1" dirty="0" smtClean="0"/>
              <a:t>      }</a:t>
            </a:r>
          </a:p>
          <a:p>
            <a:r>
              <a:rPr lang="en-US" sz="1000" b="1" dirty="0" smtClean="0"/>
              <a:t>      catch(</a:t>
            </a:r>
            <a:r>
              <a:rPr lang="en-US" sz="1000" b="1" dirty="0" err="1" smtClean="0"/>
              <a:t>ArrayIndexOutOfBoundsException</a:t>
            </a:r>
            <a:r>
              <a:rPr lang="en-US" sz="1000" b="1" dirty="0" smtClean="0"/>
              <a:t> e)</a:t>
            </a:r>
          </a:p>
          <a:p>
            <a:r>
              <a:rPr lang="en-US" sz="1000" b="1" dirty="0" smtClean="0"/>
              <a:t>      {</a:t>
            </a:r>
          </a:p>
          <a:p>
            <a:r>
              <a:rPr lang="en-US" sz="1000" b="1" dirty="0" smtClean="0"/>
              <a:t>         </a:t>
            </a:r>
            <a:r>
              <a:rPr lang="en-US" sz="1000" b="1" dirty="0" err="1" smtClean="0"/>
              <a:t>System.out.println</a:t>
            </a:r>
            <a:r>
              <a:rPr lang="en-US" sz="1000" b="1" dirty="0" smtClean="0"/>
              <a:t>("Wrong array index " + e);</a:t>
            </a:r>
          </a:p>
          <a:p>
            <a:r>
              <a:rPr lang="en-US" sz="1000" b="1" dirty="0" smtClean="0"/>
              <a:t>      }</a:t>
            </a:r>
          </a:p>
          <a:p>
            <a:r>
              <a:rPr lang="en-US" sz="1000" b="1" dirty="0" smtClean="0"/>
              <a:t>      catch (Exception e) //</a:t>
            </a:r>
            <a:r>
              <a:rPr lang="en-US" sz="1000" b="1" dirty="0" err="1" smtClean="0"/>
              <a:t>superclass</a:t>
            </a:r>
            <a:r>
              <a:rPr lang="en-US" sz="1000" b="1" dirty="0" smtClean="0"/>
              <a:t> catch should be after it's child class catch</a:t>
            </a:r>
          </a:p>
          <a:p>
            <a:r>
              <a:rPr lang="en-US" sz="1000" b="1" dirty="0" smtClean="0"/>
              <a:t>       {</a:t>
            </a:r>
          </a:p>
          <a:p>
            <a:r>
              <a:rPr lang="en-US" sz="1000" b="1" dirty="0" smtClean="0"/>
              <a:t>	 </a:t>
            </a:r>
            <a:r>
              <a:rPr lang="en-US" sz="1000" b="1" dirty="0" err="1" smtClean="0"/>
              <a:t>System.out.println</a:t>
            </a:r>
            <a:r>
              <a:rPr lang="en-US" sz="1000" b="1" dirty="0" smtClean="0"/>
              <a:t>("caught generic exception" + e);</a:t>
            </a:r>
          </a:p>
          <a:p>
            <a:r>
              <a:rPr lang="en-US" sz="1000" b="1" dirty="0" smtClean="0"/>
              <a:t>       }</a:t>
            </a:r>
          </a:p>
          <a:p>
            <a:r>
              <a:rPr lang="en-US" sz="1000" b="1" dirty="0" smtClean="0"/>
              <a:t>	</a:t>
            </a:r>
            <a:r>
              <a:rPr lang="en-US" sz="1000" b="1" dirty="0" err="1" smtClean="0"/>
              <a:t>System.out.println</a:t>
            </a:r>
            <a:r>
              <a:rPr lang="en-US" sz="1000" b="1" dirty="0" smtClean="0"/>
              <a:t>("after try-catch blocks");</a:t>
            </a:r>
          </a:p>
          <a:p>
            <a:r>
              <a:rPr lang="en-US" sz="1000" b="1" dirty="0" smtClean="0"/>
              <a:t>   }</a:t>
            </a:r>
          </a:p>
          <a:p>
            <a:r>
              <a:rPr lang="en-US" sz="1000" b="1" dirty="0" smtClean="0"/>
              <a:t>}</a:t>
            </a:r>
          </a:p>
        </p:txBody>
      </p:sp>
      <p:sp>
        <p:nvSpPr>
          <p:cNvPr id="7" name="TextBox 6"/>
          <p:cNvSpPr txBox="1"/>
          <p:nvPr/>
        </p:nvSpPr>
        <p:spPr>
          <a:xfrm>
            <a:off x="457200" y="6096000"/>
            <a:ext cx="4724400" cy="369332"/>
          </a:xfrm>
          <a:prstGeom prst="rect">
            <a:avLst/>
          </a:prstGeom>
          <a:noFill/>
        </p:spPr>
        <p:txBody>
          <a:bodyPr wrap="square" rtlCol="0">
            <a:spAutoFit/>
          </a:bodyPr>
          <a:lstStyle/>
          <a:p>
            <a:r>
              <a:rPr lang="en-US" dirty="0" smtClean="0"/>
              <a:t>Note: catch(Exception e) { //empty body }</a:t>
            </a:r>
            <a:endParaRPr lang="en-US" dirty="0"/>
          </a:p>
        </p:txBody>
      </p:sp>
      <p:sp>
        <p:nvSpPr>
          <p:cNvPr id="10" name="Date Placeholder 9"/>
          <p:cNvSpPr>
            <a:spLocks noGrp="1"/>
          </p:cNvSpPr>
          <p:nvPr>
            <p:ph type="dt" sz="half" idx="10"/>
          </p:nvPr>
        </p:nvSpPr>
        <p:spPr/>
        <p:txBody>
          <a:bodyPr/>
          <a:lstStyle/>
          <a:p>
            <a:fld id="{07396E2C-BCE8-4009-B8EE-5A728C65E02A}" type="datetime1">
              <a:rPr lang="en-US" smtClean="0"/>
              <a:pPr/>
              <a:t>5/1/2020</a:t>
            </a:fld>
            <a:endParaRPr lang="en-US"/>
          </a:p>
        </p:txBody>
      </p:sp>
      <p:sp>
        <p:nvSpPr>
          <p:cNvPr id="11" name="Slide Number Placeholder 10"/>
          <p:cNvSpPr>
            <a:spLocks noGrp="1"/>
          </p:cNvSpPr>
          <p:nvPr>
            <p:ph type="sldNum" sz="quarter" idx="12"/>
          </p:nvPr>
        </p:nvSpPr>
        <p:spPr/>
        <p:txBody>
          <a:bodyPr/>
          <a:lstStyle/>
          <a:p>
            <a:fld id="{82B35DD8-C2F6-41E8-B820-EE9121C07CA5}"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0"/>
            <a:ext cx="7772400" cy="609600"/>
          </a:xfrm>
        </p:spPr>
        <p:txBody>
          <a:bodyPr>
            <a:normAutofit/>
          </a:bodyPr>
          <a:lstStyle/>
          <a:p>
            <a:r>
              <a:rPr lang="en-US" sz="3200" dirty="0" smtClean="0"/>
              <a:t>EXCEPTION HANDLING FUNDAMENTALS</a:t>
            </a:r>
            <a:endParaRPr lang="en-US" sz="3200" dirty="0"/>
          </a:p>
        </p:txBody>
      </p:sp>
      <p:sp>
        <p:nvSpPr>
          <p:cNvPr id="3" name="Subtitle 2"/>
          <p:cNvSpPr>
            <a:spLocks noGrp="1"/>
          </p:cNvSpPr>
          <p:nvPr>
            <p:ph type="subTitle" idx="1"/>
          </p:nvPr>
        </p:nvSpPr>
        <p:spPr>
          <a:xfrm>
            <a:off x="457200" y="685800"/>
            <a:ext cx="8382000" cy="5715000"/>
          </a:xfrm>
        </p:spPr>
        <p:txBody>
          <a:bodyPr>
            <a:noAutofit/>
          </a:bodyPr>
          <a:lstStyle/>
          <a:p>
            <a:pPr algn="just"/>
            <a:endParaRPr lang="en-US" sz="2400" dirty="0" smtClean="0">
              <a:solidFill>
                <a:schemeClr val="tx1"/>
              </a:solidFill>
            </a:endParaRPr>
          </a:p>
          <a:p>
            <a:pPr algn="just"/>
            <a:r>
              <a:rPr lang="en-US" sz="2400" b="1" dirty="0" smtClean="0">
                <a:solidFill>
                  <a:schemeClr val="tx1"/>
                </a:solidFill>
              </a:rPr>
              <a:t>Introduction:</a:t>
            </a:r>
          </a:p>
          <a:p>
            <a:pPr algn="just"/>
            <a:endParaRPr lang="en-US" sz="2400" b="1" dirty="0" smtClean="0">
              <a:solidFill>
                <a:schemeClr val="tx1"/>
              </a:solidFill>
            </a:endParaRPr>
          </a:p>
          <a:p>
            <a:pPr algn="just"/>
            <a:r>
              <a:rPr lang="en-US" sz="2400" dirty="0" smtClean="0">
                <a:solidFill>
                  <a:schemeClr val="tx1"/>
                </a:solidFill>
              </a:rPr>
              <a:t>An </a:t>
            </a:r>
            <a:r>
              <a:rPr lang="en-US" sz="2400" b="1" dirty="0" smtClean="0">
                <a:solidFill>
                  <a:schemeClr val="tx1"/>
                </a:solidFill>
              </a:rPr>
              <a:t>Exception</a:t>
            </a:r>
            <a:r>
              <a:rPr lang="en-US" sz="2400" dirty="0" smtClean="0">
                <a:solidFill>
                  <a:schemeClr val="tx1"/>
                </a:solidFill>
              </a:rPr>
              <a:t> is an Error at runtime.</a:t>
            </a:r>
          </a:p>
          <a:p>
            <a:pPr algn="just"/>
            <a:endParaRPr lang="en-US" sz="2400" dirty="0" smtClean="0">
              <a:solidFill>
                <a:schemeClr val="tx1"/>
              </a:solidFill>
            </a:endParaRPr>
          </a:p>
          <a:p>
            <a:pPr algn="just"/>
            <a:r>
              <a:rPr lang="en-US" sz="2400" dirty="0" smtClean="0">
                <a:solidFill>
                  <a:schemeClr val="tx1"/>
                </a:solidFill>
              </a:rPr>
              <a:t> </a:t>
            </a:r>
            <a:r>
              <a:rPr lang="en-US" sz="2400" b="1" dirty="0" smtClean="0">
                <a:solidFill>
                  <a:schemeClr val="tx1"/>
                </a:solidFill>
              </a:rPr>
              <a:t>Exception handling in java</a:t>
            </a:r>
            <a:r>
              <a:rPr lang="en-US" sz="2400" dirty="0" smtClean="0">
                <a:solidFill>
                  <a:schemeClr val="tx1"/>
                </a:solidFill>
              </a:rPr>
              <a:t> is one of the powerful mechanism to handle the </a:t>
            </a:r>
            <a:r>
              <a:rPr lang="en-US" sz="2400" b="1" dirty="0" smtClean="0">
                <a:solidFill>
                  <a:schemeClr val="tx1"/>
                </a:solidFill>
              </a:rPr>
              <a:t>runtime errors </a:t>
            </a:r>
            <a:r>
              <a:rPr lang="en-US" sz="2400" dirty="0" smtClean="0">
                <a:solidFill>
                  <a:schemeClr val="tx1"/>
                </a:solidFill>
              </a:rPr>
              <a:t>in a structured and controlled manner so that normal flow of the application can be maintained. </a:t>
            </a:r>
          </a:p>
          <a:p>
            <a:pPr algn="just"/>
            <a:endParaRPr lang="en-US" sz="2400" dirty="0" smtClean="0">
              <a:solidFill>
                <a:schemeClr val="tx1"/>
              </a:solidFill>
            </a:endParaRPr>
          </a:p>
          <a:p>
            <a:pPr algn="just"/>
            <a:r>
              <a:rPr lang="en-US" sz="2400" dirty="0" smtClean="0">
                <a:solidFill>
                  <a:schemeClr val="tx1"/>
                </a:solidFill>
              </a:rPr>
              <a:t>When an “Exception” occurs, the normal flow of the program is disrupted and the program/Application terminates abnormally, which is not recommended, therefore, these exceptions need to be handled. </a:t>
            </a:r>
          </a:p>
          <a:p>
            <a:pPr algn="just"/>
            <a:endParaRPr lang="en-US" sz="2400" dirty="0" smtClean="0">
              <a:solidFill>
                <a:schemeClr val="tx1"/>
              </a:solidFill>
            </a:endParaRPr>
          </a:p>
          <a:p>
            <a:pPr algn="just"/>
            <a:endParaRPr lang="en-US" sz="2400" dirty="0" smtClean="0">
              <a:solidFill>
                <a:schemeClr val="tx1"/>
              </a:solidFill>
            </a:endParaRPr>
          </a:p>
          <a:p>
            <a:pPr algn="just"/>
            <a:endParaRPr lang="en-US" sz="2400" dirty="0" smtClean="0">
              <a:solidFill>
                <a:schemeClr val="tx1"/>
              </a:solidFill>
            </a:endParaRPr>
          </a:p>
          <a:p>
            <a:pPr algn="just"/>
            <a:endParaRPr lang="en-US" sz="2400" dirty="0" smtClean="0">
              <a:solidFill>
                <a:schemeClr val="tx1"/>
              </a:solidFill>
            </a:endParaRPr>
          </a:p>
          <a:p>
            <a:pPr algn="just"/>
            <a:endParaRPr lang="en-US" sz="2400" dirty="0" smtClean="0">
              <a:solidFill>
                <a:schemeClr val="tx1"/>
              </a:solidFill>
            </a:endParaRPr>
          </a:p>
          <a:p>
            <a:pPr algn="just"/>
            <a:r>
              <a:rPr lang="en-US" sz="2400" dirty="0" smtClean="0">
                <a:solidFill>
                  <a:schemeClr val="tx1"/>
                </a:solidFill>
              </a:rPr>
              <a:t> </a:t>
            </a:r>
            <a:endParaRPr lang="en-US" sz="2400" dirty="0">
              <a:solidFill>
                <a:schemeClr val="tx1"/>
              </a:solidFill>
            </a:endParaRPr>
          </a:p>
        </p:txBody>
      </p:sp>
      <p:sp>
        <p:nvSpPr>
          <p:cNvPr id="4" name="Date Placeholder 3"/>
          <p:cNvSpPr>
            <a:spLocks noGrp="1"/>
          </p:cNvSpPr>
          <p:nvPr>
            <p:ph type="dt" sz="half" idx="10"/>
          </p:nvPr>
        </p:nvSpPr>
        <p:spPr/>
        <p:txBody>
          <a:bodyPr/>
          <a:lstStyle/>
          <a:p>
            <a:fld id="{1137F757-C64A-430E-8422-2D0D3420B6BA}" type="datetime1">
              <a:rPr lang="en-US" smtClean="0"/>
              <a:pPr/>
              <a:t>5/1/2020</a:t>
            </a:fld>
            <a:endParaRPr lang="en-US"/>
          </a:p>
        </p:txBody>
      </p:sp>
      <p:sp>
        <p:nvSpPr>
          <p:cNvPr id="5" name="Slide Number Placeholder 4"/>
          <p:cNvSpPr>
            <a:spLocks noGrp="1"/>
          </p:cNvSpPr>
          <p:nvPr>
            <p:ph type="sldNum" sz="quarter" idx="12"/>
          </p:nvPr>
        </p:nvSpPr>
        <p:spPr/>
        <p:txBody>
          <a:bodyPr/>
          <a:lstStyle/>
          <a:p>
            <a:fld id="{82B35DD8-C2F6-41E8-B820-EE9121C07CA5}"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fontScale="90000"/>
          </a:bodyPr>
          <a:lstStyle/>
          <a:p>
            <a:r>
              <a:rPr lang="en-US" sz="2800" dirty="0" smtClean="0"/>
              <a:t>THROWING EXCEPTIONS Manually, using “throw” keyword</a:t>
            </a:r>
            <a:endParaRPr lang="en-US" sz="2800" dirty="0"/>
          </a:p>
        </p:txBody>
      </p:sp>
      <p:sp>
        <p:nvSpPr>
          <p:cNvPr id="3" name="Content Placeholder 2"/>
          <p:cNvSpPr>
            <a:spLocks noGrp="1"/>
          </p:cNvSpPr>
          <p:nvPr>
            <p:ph idx="1"/>
          </p:nvPr>
        </p:nvSpPr>
        <p:spPr>
          <a:xfrm>
            <a:off x="609600" y="533400"/>
            <a:ext cx="8229600" cy="6324600"/>
          </a:xfrm>
        </p:spPr>
        <p:txBody>
          <a:bodyPr>
            <a:noAutofit/>
          </a:bodyPr>
          <a:lstStyle/>
          <a:p>
            <a:pPr>
              <a:buFont typeface="Wingdings" pitchFamily="2" charset="2"/>
              <a:buChar char="Ø"/>
            </a:pPr>
            <a:r>
              <a:rPr lang="en-US" sz="1600" dirty="0" smtClean="0"/>
              <a:t>Till now exceptions were thrown by java Run-time system.</a:t>
            </a:r>
          </a:p>
          <a:p>
            <a:pPr>
              <a:buFont typeface="Wingdings" pitchFamily="2" charset="2"/>
              <a:buChar char="Ø"/>
            </a:pPr>
            <a:r>
              <a:rPr lang="en-US" sz="1600" dirty="0" smtClean="0"/>
              <a:t>using throw keyword ,it is also possible to throw exceptions explicitly from a method or a block of code manually.</a:t>
            </a:r>
          </a:p>
          <a:p>
            <a:pPr>
              <a:buFont typeface="Wingdings" pitchFamily="2" charset="2"/>
              <a:buChar char="Ø"/>
            </a:pPr>
            <a:r>
              <a:rPr lang="en-US" sz="1600" dirty="0" smtClean="0"/>
              <a:t>We can throw either checked or unchecked exceptions. The throw keyword is mainly used to throw custom exceptions.</a:t>
            </a:r>
          </a:p>
          <a:p>
            <a:pPr>
              <a:buFont typeface="Wingdings" pitchFamily="2" charset="2"/>
              <a:buChar char="Ø"/>
            </a:pPr>
            <a:r>
              <a:rPr lang="en-US" sz="1600" dirty="0" smtClean="0"/>
              <a:t>General form of throw is:</a:t>
            </a:r>
          </a:p>
          <a:p>
            <a:pPr>
              <a:buNone/>
            </a:pPr>
            <a:r>
              <a:rPr lang="en-US" sz="1600" dirty="0" smtClean="0"/>
              <a:t>		</a:t>
            </a:r>
            <a:r>
              <a:rPr lang="en-US" sz="1600" b="1" dirty="0" smtClean="0"/>
              <a:t>throw </a:t>
            </a:r>
            <a:r>
              <a:rPr lang="en-US" sz="1600" b="1" dirty="0" err="1" smtClean="0"/>
              <a:t>ThrowableInstance</a:t>
            </a:r>
            <a:r>
              <a:rPr lang="en-US" sz="1600" b="1" dirty="0" smtClean="0"/>
              <a:t>;</a:t>
            </a:r>
          </a:p>
          <a:p>
            <a:pPr>
              <a:buNone/>
            </a:pPr>
            <a:r>
              <a:rPr lang="en-US" sz="1600" b="1" dirty="0" smtClean="0"/>
              <a:t> </a:t>
            </a:r>
            <a:r>
              <a:rPr lang="en-US" sz="1600" b="1" dirty="0" err="1" smtClean="0"/>
              <a:t>ThrowableInstance</a:t>
            </a:r>
            <a:r>
              <a:rPr lang="en-US" sz="1600" b="1" dirty="0" smtClean="0"/>
              <a:t> must be an object of type </a:t>
            </a:r>
            <a:r>
              <a:rPr lang="en-US" sz="1600" b="1" dirty="0" err="1" smtClean="0"/>
              <a:t>Throwable</a:t>
            </a:r>
            <a:r>
              <a:rPr lang="en-US" sz="1600" b="1" dirty="0" smtClean="0"/>
              <a:t> or a subclass of </a:t>
            </a:r>
            <a:r>
              <a:rPr lang="en-US" sz="1600" b="1" dirty="0" err="1" smtClean="0"/>
              <a:t>Throwable</a:t>
            </a:r>
            <a:r>
              <a:rPr lang="en-US" sz="1600" b="1" dirty="0" smtClean="0"/>
              <a:t>.</a:t>
            </a:r>
          </a:p>
          <a:p>
            <a:pPr>
              <a:buNone/>
            </a:pPr>
            <a:endParaRPr lang="en-US" sz="1600" b="1" dirty="0" smtClean="0"/>
          </a:p>
          <a:p>
            <a:pPr>
              <a:buNone/>
            </a:pPr>
            <a:r>
              <a:rPr lang="en-US" sz="1600" b="1" dirty="0" smtClean="0"/>
              <a:t>Example:   throw new </a:t>
            </a:r>
            <a:r>
              <a:rPr lang="en-US" sz="1600" b="1" dirty="0" err="1" smtClean="0"/>
              <a:t>NullPointerExeption</a:t>
            </a:r>
            <a:r>
              <a:rPr lang="en-US" sz="1600" b="1" dirty="0" smtClean="0"/>
              <a:t>( );    //No parameters</a:t>
            </a:r>
          </a:p>
          <a:p>
            <a:pPr>
              <a:buNone/>
            </a:pPr>
            <a:r>
              <a:rPr lang="en-US" sz="1600" b="1" dirty="0" smtClean="0"/>
              <a:t>                    throw new </a:t>
            </a:r>
            <a:r>
              <a:rPr lang="en-US" sz="1600" b="1" dirty="0" err="1" smtClean="0"/>
              <a:t>NullPointerException</a:t>
            </a:r>
            <a:r>
              <a:rPr lang="en-US" sz="1600" b="1" dirty="0" smtClean="0"/>
              <a:t>(“demo”);    //with parameter, specifies string that 					       that gives exception description</a:t>
            </a:r>
          </a:p>
          <a:p>
            <a:pPr>
              <a:buNone/>
            </a:pPr>
            <a:endParaRPr lang="en-US" sz="1600" b="1" dirty="0" smtClean="0"/>
          </a:p>
          <a:p>
            <a:pPr>
              <a:buFont typeface="Wingdings" pitchFamily="2" charset="2"/>
              <a:buChar char="Ø"/>
            </a:pPr>
            <a:r>
              <a:rPr lang="en-US" sz="1600" dirty="0" smtClean="0"/>
              <a:t>There are 2 ways to obtain a </a:t>
            </a:r>
            <a:r>
              <a:rPr lang="en-US" sz="1600" dirty="0" err="1" smtClean="0"/>
              <a:t>Throwable</a:t>
            </a:r>
            <a:r>
              <a:rPr lang="en-US" sz="1600" dirty="0" smtClean="0"/>
              <a:t> object:</a:t>
            </a:r>
          </a:p>
          <a:p>
            <a:pPr>
              <a:buNone/>
            </a:pPr>
            <a:r>
              <a:rPr lang="en-US" sz="1600" dirty="0" smtClean="0"/>
              <a:t>		</a:t>
            </a:r>
            <a:r>
              <a:rPr lang="en-US" sz="1600" b="1" dirty="0" smtClean="0"/>
              <a:t>using a parameter into a catch clause.</a:t>
            </a:r>
          </a:p>
          <a:p>
            <a:pPr>
              <a:buNone/>
            </a:pPr>
            <a:r>
              <a:rPr lang="en-US" sz="1600" b="1" dirty="0" smtClean="0"/>
              <a:t>  	or     creating one with the  ‘new’ operator.</a:t>
            </a:r>
          </a:p>
          <a:p>
            <a:pPr>
              <a:buNone/>
            </a:pPr>
            <a:endParaRPr lang="en-US" sz="1600" dirty="0" smtClean="0"/>
          </a:p>
          <a:p>
            <a:pPr>
              <a:buFont typeface="Wingdings" pitchFamily="2" charset="2"/>
              <a:buChar char="Ø"/>
            </a:pPr>
            <a:r>
              <a:rPr lang="en-US" sz="1600" b="1" dirty="0" smtClean="0"/>
              <a:t>The flow of execution stops immediately after a throw statement; </a:t>
            </a:r>
            <a:r>
              <a:rPr lang="en-US" sz="1600" dirty="0" smtClean="0"/>
              <a:t>any subsequent statements are not executed. The nearest enclosing try block is inspected to see if it has a catch statement that matches the type of the exception. If not, the next enclosing try statement is inspected and so on. If no matching catch is found, then the default exception handler halts the program and prints the stack trace.</a:t>
            </a:r>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p:txBody>
      </p:sp>
      <p:sp>
        <p:nvSpPr>
          <p:cNvPr id="5" name="TextBox 4"/>
          <p:cNvSpPr txBox="1"/>
          <p:nvPr/>
        </p:nvSpPr>
        <p:spPr>
          <a:xfrm>
            <a:off x="6934200" y="2667000"/>
            <a:ext cx="457200" cy="461665"/>
          </a:xfrm>
          <a:prstGeom prst="rect">
            <a:avLst/>
          </a:prstGeom>
          <a:noFill/>
        </p:spPr>
        <p:txBody>
          <a:bodyPr wrap="square" rtlCol="0">
            <a:spAutoFit/>
          </a:bodyPr>
          <a:lstStyle/>
          <a:p>
            <a:endParaRPr lang="en-US" dirty="0"/>
          </a:p>
        </p:txBody>
      </p:sp>
      <p:sp>
        <p:nvSpPr>
          <p:cNvPr id="6" name="Date Placeholder 5"/>
          <p:cNvSpPr>
            <a:spLocks noGrp="1"/>
          </p:cNvSpPr>
          <p:nvPr>
            <p:ph type="dt" sz="half" idx="10"/>
          </p:nvPr>
        </p:nvSpPr>
        <p:spPr/>
        <p:txBody>
          <a:bodyPr/>
          <a:lstStyle/>
          <a:p>
            <a:fld id="{51D1D35E-66DA-434A-AF99-D90BB531C813}" type="datetime1">
              <a:rPr lang="en-US" smtClean="0"/>
              <a:pPr/>
              <a:t>5/1/2020</a:t>
            </a:fld>
            <a:endParaRPr lang="en-US"/>
          </a:p>
        </p:txBody>
      </p:sp>
      <p:sp>
        <p:nvSpPr>
          <p:cNvPr id="7" name="Slide Number Placeholder 6"/>
          <p:cNvSpPr>
            <a:spLocks noGrp="1"/>
          </p:cNvSpPr>
          <p:nvPr>
            <p:ph type="sldNum" sz="quarter" idx="12"/>
          </p:nvPr>
        </p:nvSpPr>
        <p:spPr/>
        <p:txBody>
          <a:bodyPr/>
          <a:lstStyle/>
          <a:p>
            <a:fld id="{82B35DD8-C2F6-41E8-B820-EE9121C07CA5}"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a:bodyPr>
          <a:lstStyle/>
          <a:p>
            <a:r>
              <a:rPr lang="en-US" sz="2800" dirty="0" smtClean="0"/>
              <a:t>THROWING EXCEPTIONS, throw</a:t>
            </a:r>
            <a:endParaRPr lang="en-US" sz="2800" dirty="0"/>
          </a:p>
        </p:txBody>
      </p:sp>
      <p:sp>
        <p:nvSpPr>
          <p:cNvPr id="3" name="Content Placeholder 2"/>
          <p:cNvSpPr>
            <a:spLocks noGrp="1"/>
          </p:cNvSpPr>
          <p:nvPr>
            <p:ph idx="1"/>
          </p:nvPr>
        </p:nvSpPr>
        <p:spPr>
          <a:xfrm>
            <a:off x="609600" y="533400"/>
            <a:ext cx="8229600" cy="6324600"/>
          </a:xfrm>
        </p:spPr>
        <p:style>
          <a:lnRef idx="2">
            <a:schemeClr val="dk1"/>
          </a:lnRef>
          <a:fillRef idx="1">
            <a:schemeClr val="lt1"/>
          </a:fillRef>
          <a:effectRef idx="0">
            <a:schemeClr val="dk1"/>
          </a:effectRef>
          <a:fontRef idx="minor">
            <a:schemeClr val="dk1"/>
          </a:fontRef>
        </p:style>
        <p:txBody>
          <a:bodyPr>
            <a:noAutofit/>
          </a:bodyPr>
          <a:lstStyle/>
          <a:p>
            <a:pPr>
              <a:buNone/>
            </a:pPr>
            <a:r>
              <a:rPr lang="en-US" sz="1600" b="1" dirty="0" smtClean="0"/>
              <a:t>//throw </a:t>
            </a:r>
            <a:r>
              <a:rPr lang="en-US" sz="1600" b="1" dirty="0" err="1" smtClean="0"/>
              <a:t>Demo:throwing</a:t>
            </a:r>
            <a:r>
              <a:rPr lang="en-US" sz="1600" b="1" dirty="0" smtClean="0"/>
              <a:t> unchecked exception</a:t>
            </a:r>
          </a:p>
          <a:p>
            <a:pPr>
              <a:buNone/>
            </a:pPr>
            <a:r>
              <a:rPr lang="en-US" sz="1600" b="1" dirty="0" smtClean="0"/>
              <a:t>class </a:t>
            </a:r>
            <a:r>
              <a:rPr lang="en-US" sz="1600" b="1" dirty="0" err="1" smtClean="0"/>
              <a:t>ThrowDemo</a:t>
            </a:r>
            <a:endParaRPr lang="en-US" sz="1600" b="1" dirty="0" smtClean="0"/>
          </a:p>
          <a:p>
            <a:pPr>
              <a:buNone/>
            </a:pPr>
            <a:r>
              <a:rPr lang="en-US" sz="1600" b="1" dirty="0" smtClean="0"/>
              <a:t>{</a:t>
            </a:r>
          </a:p>
          <a:p>
            <a:pPr>
              <a:buNone/>
            </a:pPr>
            <a:r>
              <a:rPr lang="en-US" sz="1600" b="1" dirty="0" smtClean="0"/>
              <a:t>static void </a:t>
            </a:r>
            <a:r>
              <a:rPr lang="en-US" sz="1600" b="1" dirty="0" err="1" smtClean="0"/>
              <a:t>demoproc</a:t>
            </a:r>
            <a:r>
              <a:rPr lang="en-US" sz="1600" b="1" dirty="0" smtClean="0"/>
              <a:t>()</a:t>
            </a:r>
          </a:p>
          <a:p>
            <a:pPr>
              <a:buNone/>
            </a:pPr>
            <a:r>
              <a:rPr lang="en-US" sz="1600" b="1" dirty="0" smtClean="0"/>
              <a:t>{</a:t>
            </a:r>
          </a:p>
          <a:p>
            <a:pPr>
              <a:buNone/>
            </a:pPr>
            <a:r>
              <a:rPr lang="en-US" sz="1600" b="1" dirty="0" smtClean="0"/>
              <a:t>try</a:t>
            </a:r>
          </a:p>
          <a:p>
            <a:pPr>
              <a:buNone/>
            </a:pPr>
            <a:r>
              <a:rPr lang="en-US" sz="1600" b="1" dirty="0" smtClean="0"/>
              <a:t>{</a:t>
            </a:r>
          </a:p>
          <a:p>
            <a:pPr>
              <a:buNone/>
            </a:pPr>
            <a:r>
              <a:rPr lang="en-US" sz="1600" b="1" dirty="0" smtClean="0"/>
              <a:t>throw new </a:t>
            </a:r>
            <a:r>
              <a:rPr lang="en-US" sz="1600" b="1" dirty="0" err="1" smtClean="0"/>
              <a:t>NullPointerException</a:t>
            </a:r>
            <a:r>
              <a:rPr lang="en-US" sz="1600" b="1" dirty="0" smtClean="0"/>
              <a:t>("demo");</a:t>
            </a:r>
          </a:p>
          <a:p>
            <a:pPr>
              <a:buNone/>
            </a:pPr>
            <a:r>
              <a:rPr lang="en-US" sz="1600" b="1" dirty="0" smtClean="0"/>
              <a:t>}</a:t>
            </a:r>
          </a:p>
          <a:p>
            <a:pPr>
              <a:buNone/>
            </a:pPr>
            <a:r>
              <a:rPr lang="en-US" sz="1600" b="1" dirty="0" smtClean="0"/>
              <a:t>catch(</a:t>
            </a:r>
            <a:r>
              <a:rPr lang="en-US" sz="1600" b="1" dirty="0" err="1" smtClean="0"/>
              <a:t>NullPointerException</a:t>
            </a:r>
            <a:r>
              <a:rPr lang="en-US" sz="1600" b="1" dirty="0" smtClean="0"/>
              <a:t> e)</a:t>
            </a:r>
          </a:p>
          <a:p>
            <a:pPr>
              <a:buNone/>
            </a:pPr>
            <a:r>
              <a:rPr lang="en-US" sz="1600" b="1" dirty="0" smtClean="0"/>
              <a:t>{</a:t>
            </a:r>
          </a:p>
          <a:p>
            <a:pPr>
              <a:buNone/>
            </a:pPr>
            <a:r>
              <a:rPr lang="en-US" sz="1600" b="1" dirty="0" err="1" smtClean="0"/>
              <a:t>System.out.println</a:t>
            </a:r>
            <a:r>
              <a:rPr lang="en-US" sz="1600" b="1" dirty="0" smtClean="0"/>
              <a:t>("caught inside </a:t>
            </a:r>
            <a:r>
              <a:rPr lang="en-US" sz="1600" b="1" dirty="0" err="1" smtClean="0"/>
              <a:t>demoproc</a:t>
            </a:r>
            <a:r>
              <a:rPr lang="en-US" sz="1600" b="1" dirty="0" smtClean="0"/>
              <a:t>");</a:t>
            </a:r>
          </a:p>
          <a:p>
            <a:pPr>
              <a:buNone/>
            </a:pPr>
            <a:r>
              <a:rPr lang="en-US" sz="1600" b="1" dirty="0" smtClean="0"/>
              <a:t>}</a:t>
            </a:r>
          </a:p>
          <a:p>
            <a:pPr>
              <a:buNone/>
            </a:pPr>
            <a:r>
              <a:rPr lang="en-US" sz="1600" b="1" dirty="0" smtClean="0"/>
              <a:t>}</a:t>
            </a:r>
          </a:p>
          <a:p>
            <a:pPr>
              <a:buNone/>
            </a:pPr>
            <a:r>
              <a:rPr lang="en-US" sz="1600" b="1" dirty="0" smtClean="0"/>
              <a:t>public static void main(String </a:t>
            </a:r>
            <a:r>
              <a:rPr lang="en-US" sz="1600" b="1" dirty="0" err="1" smtClean="0"/>
              <a:t>args</a:t>
            </a:r>
            <a:r>
              <a:rPr lang="en-US" sz="1600" b="1" dirty="0" smtClean="0"/>
              <a:t>[])</a:t>
            </a:r>
          </a:p>
          <a:p>
            <a:pPr>
              <a:buNone/>
            </a:pPr>
            <a:r>
              <a:rPr lang="en-US" sz="1600" b="1" dirty="0" smtClean="0"/>
              <a:t>{</a:t>
            </a:r>
          </a:p>
          <a:p>
            <a:pPr>
              <a:buNone/>
            </a:pPr>
            <a:r>
              <a:rPr lang="en-US" sz="1600" b="1" dirty="0" err="1" smtClean="0"/>
              <a:t>demoproc</a:t>
            </a:r>
            <a:r>
              <a:rPr lang="en-US" sz="1600" b="1" dirty="0" smtClean="0"/>
              <a:t>();</a:t>
            </a:r>
          </a:p>
          <a:p>
            <a:pPr>
              <a:buNone/>
            </a:pPr>
            <a:r>
              <a:rPr lang="en-US" sz="1600" b="1" dirty="0" smtClean="0"/>
              <a:t>}</a:t>
            </a:r>
          </a:p>
          <a:p>
            <a:pPr>
              <a:buNone/>
            </a:pPr>
            <a:r>
              <a:rPr lang="en-US" sz="1600" b="1" dirty="0" smtClean="0"/>
              <a:t>}</a:t>
            </a:r>
          </a:p>
          <a:p>
            <a:pPr>
              <a:buNone/>
            </a:pPr>
            <a:endParaRPr lang="en-US" sz="1200" b="1" dirty="0" smtClean="0"/>
          </a:p>
        </p:txBody>
      </p:sp>
      <p:sp>
        <p:nvSpPr>
          <p:cNvPr id="5" name="TextBox 4"/>
          <p:cNvSpPr txBox="1"/>
          <p:nvPr/>
        </p:nvSpPr>
        <p:spPr>
          <a:xfrm>
            <a:off x="6934200" y="2667000"/>
            <a:ext cx="457200" cy="461665"/>
          </a:xfrm>
          <a:prstGeom prst="rect">
            <a:avLst/>
          </a:prstGeom>
          <a:noFill/>
        </p:spPr>
        <p:txBody>
          <a:bodyPr wrap="square" rtlCol="0">
            <a:spAutoFit/>
          </a:bodyPr>
          <a:lstStyle/>
          <a:p>
            <a:endParaRPr lang="en-US" dirty="0"/>
          </a:p>
        </p:txBody>
      </p:sp>
      <p:sp>
        <p:nvSpPr>
          <p:cNvPr id="7" name="TextBox 6"/>
          <p:cNvSpPr txBox="1"/>
          <p:nvPr/>
        </p:nvSpPr>
        <p:spPr>
          <a:xfrm>
            <a:off x="4800600" y="2133600"/>
            <a:ext cx="3733800"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buNone/>
            </a:pPr>
            <a:r>
              <a:rPr lang="en-US" b="1" dirty="0" smtClean="0"/>
              <a:t>Output:</a:t>
            </a:r>
          </a:p>
          <a:p>
            <a:pPr>
              <a:buNone/>
            </a:pPr>
            <a:endParaRPr lang="en-US" b="1" dirty="0" smtClean="0"/>
          </a:p>
          <a:p>
            <a:pPr>
              <a:buNone/>
            </a:pPr>
            <a:r>
              <a:rPr lang="en-US" b="1" dirty="0" smtClean="0"/>
              <a:t>C:\jdk1.8\bin&gt;</a:t>
            </a:r>
            <a:r>
              <a:rPr lang="en-US" b="1" dirty="0" err="1" smtClean="0"/>
              <a:t>javac</a:t>
            </a:r>
            <a:r>
              <a:rPr lang="en-US" b="1" dirty="0" smtClean="0"/>
              <a:t> ThrowDemo.java</a:t>
            </a:r>
          </a:p>
          <a:p>
            <a:pPr>
              <a:buNone/>
            </a:pPr>
            <a:endParaRPr lang="en-US" b="1" dirty="0" smtClean="0"/>
          </a:p>
          <a:p>
            <a:pPr>
              <a:buNone/>
            </a:pPr>
            <a:r>
              <a:rPr lang="en-US" b="1" dirty="0" smtClean="0"/>
              <a:t>C:\jdk1.8\bin&gt;java </a:t>
            </a:r>
            <a:r>
              <a:rPr lang="en-US" b="1" dirty="0" err="1" smtClean="0"/>
              <a:t>ThrowDemo</a:t>
            </a:r>
            <a:endParaRPr lang="en-US" b="1" dirty="0" smtClean="0"/>
          </a:p>
          <a:p>
            <a:pPr>
              <a:buNone/>
            </a:pPr>
            <a:r>
              <a:rPr lang="en-US" b="1" dirty="0" smtClean="0"/>
              <a:t>caught inside </a:t>
            </a:r>
            <a:r>
              <a:rPr lang="en-US" b="1" dirty="0" err="1" smtClean="0"/>
              <a:t>demoproc</a:t>
            </a:r>
            <a:endParaRPr lang="en-US" b="1" dirty="0" smtClean="0"/>
          </a:p>
        </p:txBody>
      </p:sp>
      <p:sp>
        <p:nvSpPr>
          <p:cNvPr id="6" name="Date Placeholder 5"/>
          <p:cNvSpPr>
            <a:spLocks noGrp="1"/>
          </p:cNvSpPr>
          <p:nvPr>
            <p:ph type="dt" sz="half" idx="10"/>
          </p:nvPr>
        </p:nvSpPr>
        <p:spPr/>
        <p:txBody>
          <a:bodyPr/>
          <a:lstStyle/>
          <a:p>
            <a:fld id="{B7E18AE5-F614-432F-B5E7-9DAC4D65DCBB}" type="datetime1">
              <a:rPr lang="en-US" smtClean="0"/>
              <a:pPr/>
              <a:t>5/1/2020</a:t>
            </a:fld>
            <a:endParaRPr lang="en-US"/>
          </a:p>
        </p:txBody>
      </p:sp>
      <p:sp>
        <p:nvSpPr>
          <p:cNvPr id="8" name="Slide Number Placeholder 7"/>
          <p:cNvSpPr>
            <a:spLocks noGrp="1"/>
          </p:cNvSpPr>
          <p:nvPr>
            <p:ph type="sldNum" sz="quarter" idx="12"/>
          </p:nvPr>
        </p:nvSpPr>
        <p:spPr/>
        <p:txBody>
          <a:bodyPr/>
          <a:lstStyle/>
          <a:p>
            <a:fld id="{82B35DD8-C2F6-41E8-B820-EE9121C07CA5}"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a:bodyPr>
          <a:lstStyle/>
          <a:p>
            <a:r>
              <a:rPr lang="en-US" sz="2800" dirty="0" smtClean="0"/>
              <a:t>THROWING EXCEPTIONS, throw</a:t>
            </a:r>
            <a:endParaRPr lang="en-US" sz="2800" dirty="0"/>
          </a:p>
        </p:txBody>
      </p:sp>
      <p:sp>
        <p:nvSpPr>
          <p:cNvPr id="3" name="Content Placeholder 2"/>
          <p:cNvSpPr>
            <a:spLocks noGrp="1"/>
          </p:cNvSpPr>
          <p:nvPr>
            <p:ph idx="1"/>
          </p:nvPr>
        </p:nvSpPr>
        <p:spPr>
          <a:xfrm>
            <a:off x="609600" y="533400"/>
            <a:ext cx="8229600" cy="6324600"/>
          </a:xfrm>
        </p:spPr>
        <p:style>
          <a:lnRef idx="2">
            <a:schemeClr val="dk1"/>
          </a:lnRef>
          <a:fillRef idx="1">
            <a:schemeClr val="lt1"/>
          </a:fillRef>
          <a:effectRef idx="0">
            <a:schemeClr val="dk1"/>
          </a:effectRef>
          <a:fontRef idx="minor">
            <a:schemeClr val="dk1"/>
          </a:fontRef>
        </p:style>
        <p:txBody>
          <a:bodyPr>
            <a:noAutofit/>
          </a:bodyPr>
          <a:lstStyle/>
          <a:p>
            <a:pPr>
              <a:buNone/>
            </a:pPr>
            <a:r>
              <a:rPr lang="en-US" sz="1200" dirty="0" smtClean="0"/>
              <a:t>We can define our own set of conditions or rules and throw an exception explicitly using throw keyword. For example, we can throw </a:t>
            </a:r>
            <a:r>
              <a:rPr lang="en-US" sz="1200" dirty="0" err="1" smtClean="0"/>
              <a:t>ArithmeticException</a:t>
            </a:r>
            <a:r>
              <a:rPr lang="en-US" sz="1200" dirty="0" smtClean="0"/>
              <a:t> when we divide number by 3, or any other numbers . </a:t>
            </a:r>
          </a:p>
          <a:p>
            <a:pPr>
              <a:buNone/>
            </a:pPr>
            <a:endParaRPr lang="en-US" sz="1200" b="1" dirty="0" smtClean="0"/>
          </a:p>
          <a:p>
            <a:pPr>
              <a:buNone/>
            </a:pPr>
            <a:r>
              <a:rPr lang="en-US" sz="1200" dirty="0" smtClean="0"/>
              <a:t>Let us  say we have a requirement where we need to enter the age. When the age is less than 18 the user should get(throw) an </a:t>
            </a:r>
            <a:r>
              <a:rPr lang="en-US" sz="1200" dirty="0" err="1" smtClean="0"/>
              <a:t>ArithmeticException</a:t>
            </a:r>
            <a:r>
              <a:rPr lang="en-US" sz="1200" dirty="0" smtClean="0"/>
              <a:t> with the warning message “you are not eligible to vote”, else “u are eligible to vote". Implement the logic by placing the code in the method that checks for the age eligibility.*, unchecked exception</a:t>
            </a:r>
          </a:p>
          <a:p>
            <a:pPr>
              <a:buNone/>
            </a:pPr>
            <a:r>
              <a:rPr lang="en-US" sz="1400" b="1" dirty="0" smtClean="0"/>
              <a:t>//Throwing user exception description  using Unchecked exceptions</a:t>
            </a:r>
          </a:p>
          <a:p>
            <a:pPr>
              <a:buNone/>
            </a:pPr>
            <a:r>
              <a:rPr lang="en-US" sz="1050" b="1" dirty="0" smtClean="0"/>
              <a:t>class ThrowsDemo1</a:t>
            </a:r>
          </a:p>
          <a:p>
            <a:pPr>
              <a:buNone/>
            </a:pPr>
            <a:r>
              <a:rPr lang="en-US" sz="1050" b="1" dirty="0" smtClean="0"/>
              <a:t>{</a:t>
            </a:r>
          </a:p>
          <a:p>
            <a:pPr>
              <a:buNone/>
            </a:pPr>
            <a:r>
              <a:rPr lang="en-US" sz="1050" b="1" dirty="0" smtClean="0"/>
              <a:t>static void </a:t>
            </a:r>
            <a:r>
              <a:rPr lang="en-US" sz="1050" b="1" dirty="0" err="1" smtClean="0"/>
              <a:t>demoproc</a:t>
            </a:r>
            <a:r>
              <a:rPr lang="en-US" sz="1050" b="1" dirty="0" smtClean="0"/>
              <a:t>(</a:t>
            </a:r>
            <a:r>
              <a:rPr lang="en-US" sz="1050" b="1" dirty="0" err="1" smtClean="0"/>
              <a:t>int</a:t>
            </a:r>
            <a:r>
              <a:rPr lang="en-US" sz="1050" b="1" dirty="0" smtClean="0"/>
              <a:t> age)</a:t>
            </a:r>
          </a:p>
          <a:p>
            <a:pPr>
              <a:buNone/>
            </a:pPr>
            <a:r>
              <a:rPr lang="en-US" sz="1050" b="1" dirty="0" smtClean="0"/>
              <a:t>{</a:t>
            </a:r>
          </a:p>
          <a:p>
            <a:pPr>
              <a:buNone/>
            </a:pPr>
            <a:r>
              <a:rPr lang="en-US" sz="1050" b="1" dirty="0" smtClean="0"/>
              <a:t>try</a:t>
            </a:r>
          </a:p>
          <a:p>
            <a:pPr>
              <a:buNone/>
            </a:pPr>
            <a:r>
              <a:rPr lang="en-US" sz="1050" b="1" dirty="0" smtClean="0"/>
              <a:t>{</a:t>
            </a:r>
          </a:p>
          <a:p>
            <a:pPr>
              <a:buNone/>
            </a:pPr>
            <a:r>
              <a:rPr lang="en-US" sz="1050" b="1" dirty="0" smtClean="0"/>
              <a:t>if(age&lt;18)</a:t>
            </a:r>
          </a:p>
          <a:p>
            <a:pPr>
              <a:buNone/>
            </a:pPr>
            <a:r>
              <a:rPr lang="en-US" sz="1050" b="1" dirty="0" smtClean="0"/>
              <a:t>{</a:t>
            </a:r>
          </a:p>
          <a:p>
            <a:pPr>
              <a:buNone/>
            </a:pPr>
            <a:r>
              <a:rPr lang="en-US" sz="1050" b="1" dirty="0" smtClean="0"/>
              <a:t>throw new </a:t>
            </a:r>
            <a:r>
              <a:rPr lang="en-US" sz="1050" b="1" dirty="0" err="1" smtClean="0"/>
              <a:t>ArithmeticException</a:t>
            </a:r>
            <a:r>
              <a:rPr lang="en-US" sz="1050" b="1" dirty="0" smtClean="0"/>
              <a:t>("You are not eligible to vote");</a:t>
            </a:r>
          </a:p>
          <a:p>
            <a:pPr>
              <a:buNone/>
            </a:pPr>
            <a:r>
              <a:rPr lang="en-US" sz="1050" b="1" dirty="0" smtClean="0"/>
              <a:t>}</a:t>
            </a:r>
          </a:p>
          <a:p>
            <a:pPr>
              <a:buNone/>
            </a:pPr>
            <a:r>
              <a:rPr lang="en-US" sz="1050" b="1" dirty="0" smtClean="0"/>
              <a:t>else</a:t>
            </a:r>
          </a:p>
          <a:p>
            <a:pPr>
              <a:buNone/>
            </a:pPr>
            <a:r>
              <a:rPr lang="en-US" sz="1050" b="1" dirty="0" smtClean="0"/>
              <a:t>{</a:t>
            </a:r>
          </a:p>
          <a:p>
            <a:pPr>
              <a:buNone/>
            </a:pPr>
            <a:r>
              <a:rPr lang="en-US" sz="1050" b="1" dirty="0" err="1" smtClean="0"/>
              <a:t>System.out.println</a:t>
            </a:r>
            <a:r>
              <a:rPr lang="en-US" sz="1050" b="1" dirty="0" smtClean="0"/>
              <a:t>("You are eligible to vote");</a:t>
            </a:r>
          </a:p>
          <a:p>
            <a:pPr>
              <a:buNone/>
            </a:pPr>
            <a:r>
              <a:rPr lang="en-US" sz="1050" b="1" dirty="0" smtClean="0"/>
              <a:t>}</a:t>
            </a:r>
          </a:p>
          <a:p>
            <a:pPr>
              <a:buNone/>
            </a:pPr>
            <a:r>
              <a:rPr lang="en-US" sz="1050" b="1" dirty="0" smtClean="0"/>
              <a:t>}</a:t>
            </a:r>
          </a:p>
          <a:p>
            <a:pPr>
              <a:buNone/>
            </a:pPr>
            <a:r>
              <a:rPr lang="en-US" sz="1050" b="1" dirty="0" smtClean="0"/>
              <a:t>catch(</a:t>
            </a:r>
            <a:r>
              <a:rPr lang="en-US" sz="1050" b="1" dirty="0" err="1" smtClean="0"/>
              <a:t>ArithmeticException</a:t>
            </a:r>
            <a:r>
              <a:rPr lang="en-US" sz="1050" b="1" dirty="0" smtClean="0"/>
              <a:t> e)</a:t>
            </a:r>
          </a:p>
          <a:p>
            <a:pPr>
              <a:buNone/>
            </a:pPr>
            <a:r>
              <a:rPr lang="en-US" sz="1050" b="1" dirty="0" smtClean="0"/>
              <a:t>{</a:t>
            </a:r>
          </a:p>
          <a:p>
            <a:pPr>
              <a:buNone/>
            </a:pPr>
            <a:r>
              <a:rPr lang="en-US" sz="1050" b="1" dirty="0" err="1" smtClean="0"/>
              <a:t>System.out.println</a:t>
            </a:r>
            <a:r>
              <a:rPr lang="en-US" sz="1050" b="1" dirty="0" smtClean="0"/>
              <a:t>("caught inside </a:t>
            </a:r>
            <a:r>
              <a:rPr lang="en-US" sz="1050" b="1" dirty="0" err="1" smtClean="0"/>
              <a:t>demoproc</a:t>
            </a:r>
            <a:r>
              <a:rPr lang="en-US" sz="1050" b="1" dirty="0" smtClean="0"/>
              <a:t>: "+</a:t>
            </a:r>
            <a:r>
              <a:rPr lang="en-US" sz="1050" b="1" dirty="0" err="1" smtClean="0"/>
              <a:t>e.getMessage</a:t>
            </a:r>
            <a:r>
              <a:rPr lang="en-US" sz="1050" b="1" dirty="0" smtClean="0"/>
              <a:t>());</a:t>
            </a:r>
          </a:p>
          <a:p>
            <a:pPr>
              <a:buNone/>
            </a:pPr>
            <a:r>
              <a:rPr lang="en-US" sz="1050" b="1" dirty="0" smtClean="0"/>
              <a:t>}</a:t>
            </a:r>
          </a:p>
          <a:p>
            <a:pPr>
              <a:buNone/>
            </a:pPr>
            <a:r>
              <a:rPr lang="en-US" sz="1050" b="1" dirty="0" smtClean="0"/>
              <a:t>}</a:t>
            </a:r>
          </a:p>
          <a:p>
            <a:pPr>
              <a:buNone/>
            </a:pPr>
            <a:r>
              <a:rPr lang="en-US" sz="1050" b="1" dirty="0" smtClean="0"/>
              <a:t>public static void main(String </a:t>
            </a:r>
            <a:r>
              <a:rPr lang="en-US" sz="1050" b="1" dirty="0" err="1" smtClean="0"/>
              <a:t>args</a:t>
            </a:r>
            <a:r>
              <a:rPr lang="en-US" sz="1050" b="1" dirty="0" smtClean="0"/>
              <a:t>[])</a:t>
            </a:r>
          </a:p>
          <a:p>
            <a:pPr>
              <a:buNone/>
            </a:pPr>
            <a:r>
              <a:rPr lang="en-US" sz="1050" b="1" dirty="0" smtClean="0"/>
              <a:t>{</a:t>
            </a:r>
          </a:p>
          <a:p>
            <a:pPr>
              <a:buNone/>
            </a:pPr>
            <a:r>
              <a:rPr lang="en-US" sz="1050" b="1" dirty="0" err="1" smtClean="0"/>
              <a:t>demoproc</a:t>
            </a:r>
            <a:r>
              <a:rPr lang="en-US" sz="1050" b="1" dirty="0" smtClean="0"/>
              <a:t>(6);</a:t>
            </a:r>
          </a:p>
          <a:p>
            <a:pPr>
              <a:buNone/>
            </a:pPr>
            <a:r>
              <a:rPr lang="en-US" sz="1050" b="1" dirty="0" smtClean="0"/>
              <a:t>}</a:t>
            </a:r>
          </a:p>
          <a:p>
            <a:pPr>
              <a:buNone/>
            </a:pPr>
            <a:r>
              <a:rPr lang="en-US" sz="1050" b="1" dirty="0" smtClean="0"/>
              <a:t>}</a:t>
            </a:r>
          </a:p>
          <a:p>
            <a:pPr>
              <a:buNone/>
            </a:pPr>
            <a:endParaRPr lang="en-US" sz="1400" b="1" dirty="0" smtClean="0"/>
          </a:p>
        </p:txBody>
      </p:sp>
      <p:sp>
        <p:nvSpPr>
          <p:cNvPr id="5" name="TextBox 4"/>
          <p:cNvSpPr txBox="1"/>
          <p:nvPr/>
        </p:nvSpPr>
        <p:spPr>
          <a:xfrm>
            <a:off x="6934200" y="2667000"/>
            <a:ext cx="457200" cy="461665"/>
          </a:xfrm>
          <a:prstGeom prst="rect">
            <a:avLst/>
          </a:prstGeom>
          <a:noFill/>
        </p:spPr>
        <p:txBody>
          <a:bodyPr wrap="square" rtlCol="0">
            <a:spAutoFit/>
          </a:bodyPr>
          <a:lstStyle/>
          <a:p>
            <a:endParaRPr lang="en-US" dirty="0"/>
          </a:p>
        </p:txBody>
      </p:sp>
      <p:sp>
        <p:nvSpPr>
          <p:cNvPr id="7" name="TextBox 6"/>
          <p:cNvSpPr txBox="1"/>
          <p:nvPr/>
        </p:nvSpPr>
        <p:spPr>
          <a:xfrm>
            <a:off x="4495800" y="2133600"/>
            <a:ext cx="4038600"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buNone/>
            </a:pPr>
            <a:endParaRPr lang="en-US" b="1" dirty="0" smtClean="0"/>
          </a:p>
          <a:p>
            <a:pPr>
              <a:buNone/>
            </a:pPr>
            <a:r>
              <a:rPr lang="en-US" b="1" dirty="0" smtClean="0"/>
              <a:t>C:\jdk1.8\bin&gt;</a:t>
            </a:r>
            <a:r>
              <a:rPr lang="en-US" b="1" dirty="0" err="1" smtClean="0"/>
              <a:t>javac</a:t>
            </a:r>
            <a:r>
              <a:rPr lang="en-US" b="1" dirty="0" smtClean="0"/>
              <a:t> ThrowsDemo1.java</a:t>
            </a:r>
          </a:p>
          <a:p>
            <a:pPr>
              <a:buNone/>
            </a:pPr>
            <a:endParaRPr lang="en-US" b="1" dirty="0" smtClean="0"/>
          </a:p>
          <a:p>
            <a:pPr>
              <a:buNone/>
            </a:pPr>
            <a:r>
              <a:rPr lang="en-US" b="1" dirty="0" smtClean="0"/>
              <a:t>C:\jdk1.8\bin&gt;java ThrowsDemo1</a:t>
            </a:r>
          </a:p>
          <a:p>
            <a:pPr>
              <a:buNone/>
            </a:pPr>
            <a:r>
              <a:rPr lang="en-US" b="1" dirty="0" smtClean="0"/>
              <a:t>caught inside </a:t>
            </a:r>
            <a:r>
              <a:rPr lang="en-US" b="1" dirty="0" err="1" smtClean="0"/>
              <a:t>demoproc</a:t>
            </a:r>
            <a:r>
              <a:rPr lang="en-US" b="1" dirty="0" smtClean="0"/>
              <a:t>: You are not eligible to vote</a:t>
            </a:r>
          </a:p>
        </p:txBody>
      </p:sp>
      <p:sp>
        <p:nvSpPr>
          <p:cNvPr id="6" name="Date Placeholder 5"/>
          <p:cNvSpPr>
            <a:spLocks noGrp="1"/>
          </p:cNvSpPr>
          <p:nvPr>
            <p:ph type="dt" sz="half" idx="10"/>
          </p:nvPr>
        </p:nvSpPr>
        <p:spPr/>
        <p:txBody>
          <a:bodyPr/>
          <a:lstStyle/>
          <a:p>
            <a:fld id="{C98B8AB9-FAE7-4BDB-89E9-FBF44EA75A8F}" type="datetime1">
              <a:rPr lang="en-US" smtClean="0"/>
              <a:pPr/>
              <a:t>5/1/2020</a:t>
            </a:fld>
            <a:endParaRPr lang="en-US"/>
          </a:p>
        </p:txBody>
      </p:sp>
      <p:sp>
        <p:nvSpPr>
          <p:cNvPr id="8" name="Slide Number Placeholder 7"/>
          <p:cNvSpPr>
            <a:spLocks noGrp="1"/>
          </p:cNvSpPr>
          <p:nvPr>
            <p:ph type="sldNum" sz="quarter" idx="12"/>
          </p:nvPr>
        </p:nvSpPr>
        <p:spPr/>
        <p:txBody>
          <a:bodyPr/>
          <a:lstStyle/>
          <a:p>
            <a:fld id="{82B35DD8-C2F6-41E8-B820-EE9121C07CA5}"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a:bodyPr>
          <a:lstStyle/>
          <a:p>
            <a:r>
              <a:rPr lang="en-US" sz="2800" dirty="0" smtClean="0"/>
              <a:t>THROWING EXCEPTIONS</a:t>
            </a:r>
            <a:endParaRPr lang="en-US" sz="2800" dirty="0"/>
          </a:p>
        </p:txBody>
      </p:sp>
      <p:sp>
        <p:nvSpPr>
          <p:cNvPr id="3" name="Content Placeholder 2"/>
          <p:cNvSpPr>
            <a:spLocks noGrp="1"/>
          </p:cNvSpPr>
          <p:nvPr>
            <p:ph idx="1"/>
          </p:nvPr>
        </p:nvSpPr>
        <p:spPr>
          <a:xfrm>
            <a:off x="228600" y="533400"/>
            <a:ext cx="8686800" cy="6324600"/>
          </a:xfrm>
        </p:spPr>
        <p:style>
          <a:lnRef idx="2">
            <a:schemeClr val="dk1"/>
          </a:lnRef>
          <a:fillRef idx="1">
            <a:schemeClr val="lt1"/>
          </a:fillRef>
          <a:effectRef idx="0">
            <a:schemeClr val="dk1"/>
          </a:effectRef>
          <a:fontRef idx="minor">
            <a:schemeClr val="dk1"/>
          </a:fontRef>
        </p:style>
        <p:txBody>
          <a:bodyPr>
            <a:noAutofit/>
          </a:bodyPr>
          <a:lstStyle/>
          <a:p>
            <a:pPr>
              <a:buNone/>
            </a:pPr>
            <a:r>
              <a:rPr lang="en-US" sz="1000" b="1" dirty="0" smtClean="0"/>
              <a:t>//throwing  Name and age exceptions using checked exceptions</a:t>
            </a:r>
          </a:p>
          <a:p>
            <a:pPr>
              <a:buNone/>
            </a:pPr>
            <a:r>
              <a:rPr lang="en-US" sz="1000" b="1" dirty="0" smtClean="0"/>
              <a:t>import </a:t>
            </a:r>
            <a:r>
              <a:rPr lang="en-US" sz="1000" b="1" dirty="0" err="1" smtClean="0"/>
              <a:t>java.util.Scanner</a:t>
            </a:r>
            <a:r>
              <a:rPr lang="en-US" sz="1000" b="1" dirty="0" smtClean="0"/>
              <a:t>;</a:t>
            </a:r>
          </a:p>
          <a:p>
            <a:pPr>
              <a:buNone/>
            </a:pPr>
            <a:r>
              <a:rPr lang="en-US" sz="1000" b="1" dirty="0" smtClean="0"/>
              <a:t>import </a:t>
            </a:r>
            <a:r>
              <a:rPr lang="en-US" sz="1000" b="1" dirty="0" err="1" smtClean="0"/>
              <a:t>java.io.IOException</a:t>
            </a:r>
            <a:r>
              <a:rPr lang="en-US" sz="1000" b="1" dirty="0" smtClean="0"/>
              <a:t>;</a:t>
            </a:r>
          </a:p>
          <a:p>
            <a:pPr>
              <a:buNone/>
            </a:pPr>
            <a:r>
              <a:rPr lang="en-US" sz="1000" b="1" dirty="0" smtClean="0"/>
              <a:t>class </a:t>
            </a:r>
            <a:r>
              <a:rPr lang="en-US" sz="1000" b="1" dirty="0" err="1" smtClean="0"/>
              <a:t>ExceptionalPro</a:t>
            </a:r>
            <a:endParaRPr lang="en-US" sz="1000" b="1" dirty="0" smtClean="0"/>
          </a:p>
          <a:p>
            <a:pPr>
              <a:buNone/>
            </a:pPr>
            <a:r>
              <a:rPr lang="en-US" sz="1000" b="1" dirty="0" smtClean="0"/>
              <a:t>{</a:t>
            </a:r>
          </a:p>
          <a:p>
            <a:pPr>
              <a:buNone/>
            </a:pPr>
            <a:r>
              <a:rPr lang="en-US" sz="1000" b="1" dirty="0" smtClean="0"/>
              <a:t>	public static void main(String </a:t>
            </a:r>
            <a:r>
              <a:rPr lang="en-US" sz="1000" b="1" dirty="0" err="1" smtClean="0"/>
              <a:t>args</a:t>
            </a:r>
            <a:r>
              <a:rPr lang="en-US" sz="1000" b="1" dirty="0" smtClean="0"/>
              <a:t>[])</a:t>
            </a:r>
          </a:p>
          <a:p>
            <a:pPr>
              <a:buNone/>
            </a:pPr>
            <a:r>
              <a:rPr lang="en-US" sz="1000" b="1" dirty="0" smtClean="0"/>
              <a:t>	{</a:t>
            </a:r>
          </a:p>
          <a:p>
            <a:pPr>
              <a:buNone/>
            </a:pPr>
            <a:r>
              <a:rPr lang="en-US" sz="1000" b="1" dirty="0" smtClean="0"/>
              <a:t>	String name;</a:t>
            </a:r>
          </a:p>
          <a:p>
            <a:pPr>
              <a:buNone/>
            </a:pPr>
            <a:r>
              <a:rPr lang="en-US" sz="1000" b="1" dirty="0" smtClean="0"/>
              <a:t>	</a:t>
            </a:r>
            <a:r>
              <a:rPr lang="en-US" sz="1000" b="1" dirty="0" err="1" smtClean="0"/>
              <a:t>int</a:t>
            </a:r>
            <a:r>
              <a:rPr lang="en-US" sz="1000" b="1" dirty="0" smtClean="0"/>
              <a:t> age;</a:t>
            </a:r>
          </a:p>
          <a:p>
            <a:pPr>
              <a:buNone/>
            </a:pPr>
            <a:r>
              <a:rPr lang="en-US" sz="1000" b="1" dirty="0" smtClean="0"/>
              <a:t>	</a:t>
            </a:r>
            <a:r>
              <a:rPr lang="en-US" sz="1000" b="1" dirty="0" err="1" smtClean="0"/>
              <a:t>System.out.println</a:t>
            </a:r>
            <a:r>
              <a:rPr lang="en-US" sz="1000" b="1" dirty="0" smtClean="0"/>
              <a:t>("-----ENTER EMPLOYEE DETAILS-----");</a:t>
            </a:r>
          </a:p>
          <a:p>
            <a:pPr>
              <a:buNone/>
            </a:pPr>
            <a:r>
              <a:rPr lang="en-US" sz="1000" b="1" dirty="0" smtClean="0"/>
              <a:t>	</a:t>
            </a:r>
            <a:r>
              <a:rPr lang="en-US" sz="1000" b="1" dirty="0" err="1" smtClean="0"/>
              <a:t>System.out.println</a:t>
            </a:r>
            <a:r>
              <a:rPr lang="en-US" sz="1000" b="1" dirty="0" smtClean="0"/>
              <a:t>("Enter Name and Age:");</a:t>
            </a:r>
          </a:p>
          <a:p>
            <a:pPr>
              <a:buNone/>
            </a:pPr>
            <a:r>
              <a:rPr lang="en-US" sz="1000" b="1" dirty="0" smtClean="0"/>
              <a:t>	Scanner input=new Scanner(</a:t>
            </a:r>
            <a:r>
              <a:rPr lang="en-US" sz="1000" b="1" dirty="0" err="1" smtClean="0"/>
              <a:t>System.in</a:t>
            </a:r>
            <a:r>
              <a:rPr lang="en-US" sz="1000" b="1" dirty="0" smtClean="0"/>
              <a:t>);</a:t>
            </a:r>
          </a:p>
          <a:p>
            <a:pPr>
              <a:buNone/>
            </a:pPr>
            <a:r>
              <a:rPr lang="en-US" sz="1000" b="1" dirty="0" smtClean="0"/>
              <a:t>	name=</a:t>
            </a:r>
            <a:r>
              <a:rPr lang="en-US" sz="1000" b="1" dirty="0" err="1" smtClean="0"/>
              <a:t>input.nextLine</a:t>
            </a:r>
            <a:r>
              <a:rPr lang="en-US" sz="1000" b="1" dirty="0" smtClean="0"/>
              <a:t>();</a:t>
            </a:r>
          </a:p>
          <a:p>
            <a:pPr>
              <a:buNone/>
            </a:pPr>
            <a:r>
              <a:rPr lang="en-US" sz="1000" b="1" dirty="0" smtClean="0"/>
              <a:t>	try</a:t>
            </a:r>
          </a:p>
          <a:p>
            <a:pPr>
              <a:buNone/>
            </a:pPr>
            <a:r>
              <a:rPr lang="en-US" sz="1000" b="1" dirty="0" smtClean="0"/>
              <a:t>	{</a:t>
            </a:r>
          </a:p>
          <a:p>
            <a:pPr>
              <a:buNone/>
            </a:pPr>
            <a:r>
              <a:rPr lang="en-US" sz="1000" b="1" dirty="0" smtClean="0"/>
              <a:t>	if(!</a:t>
            </a:r>
            <a:r>
              <a:rPr lang="en-US" sz="1000" b="1" dirty="0" err="1" smtClean="0"/>
              <a:t>name.matches</a:t>
            </a:r>
            <a:r>
              <a:rPr lang="en-US" sz="1000" b="1" dirty="0" smtClean="0"/>
              <a:t>("[a-</a:t>
            </a:r>
            <a:r>
              <a:rPr lang="en-US" sz="1000" b="1" dirty="0" err="1" smtClean="0"/>
              <a:t>zA</a:t>
            </a:r>
            <a:r>
              <a:rPr lang="en-US" sz="1000" b="1" dirty="0" smtClean="0"/>
              <a:t>-Z]+"))</a:t>
            </a:r>
          </a:p>
          <a:p>
            <a:pPr>
              <a:buNone/>
            </a:pPr>
            <a:r>
              <a:rPr lang="en-US" sz="1000" b="1" dirty="0" smtClean="0"/>
              <a:t>	{</a:t>
            </a:r>
          </a:p>
          <a:p>
            <a:pPr>
              <a:buNone/>
            </a:pPr>
            <a:r>
              <a:rPr lang="en-US" sz="1000" b="1" dirty="0" smtClean="0"/>
              <a:t>	throw new </a:t>
            </a:r>
            <a:r>
              <a:rPr lang="en-US" sz="1000" b="1" dirty="0" err="1" smtClean="0"/>
              <a:t>IOException</a:t>
            </a:r>
            <a:r>
              <a:rPr lang="en-US" sz="1000" b="1" dirty="0" smtClean="0"/>
              <a:t>();</a:t>
            </a:r>
          </a:p>
          <a:p>
            <a:pPr>
              <a:buNone/>
            </a:pPr>
            <a:r>
              <a:rPr lang="en-US" sz="1000" b="1" dirty="0" smtClean="0"/>
              <a:t>	}</a:t>
            </a:r>
          </a:p>
          <a:p>
            <a:pPr>
              <a:buNone/>
            </a:pPr>
            <a:r>
              <a:rPr lang="en-US" sz="1000" b="1" dirty="0" smtClean="0"/>
              <a:t>	age=</a:t>
            </a:r>
            <a:r>
              <a:rPr lang="en-US" sz="1000" b="1" dirty="0" err="1" smtClean="0"/>
              <a:t>input.nextInt</a:t>
            </a:r>
            <a:r>
              <a:rPr lang="en-US" sz="1000" b="1" dirty="0" smtClean="0"/>
              <a:t>();</a:t>
            </a:r>
          </a:p>
          <a:p>
            <a:pPr>
              <a:buNone/>
            </a:pPr>
            <a:r>
              <a:rPr lang="en-US" sz="1000" b="1" dirty="0" smtClean="0"/>
              <a:t>	if(age&gt;50)</a:t>
            </a:r>
          </a:p>
          <a:p>
            <a:pPr>
              <a:buNone/>
            </a:pPr>
            <a:r>
              <a:rPr lang="en-US" sz="1000" b="1" dirty="0" smtClean="0"/>
              <a:t>	{</a:t>
            </a:r>
          </a:p>
          <a:p>
            <a:pPr>
              <a:buNone/>
            </a:pPr>
            <a:r>
              <a:rPr lang="en-US" sz="1000" b="1" dirty="0" smtClean="0"/>
              <a:t>	</a:t>
            </a:r>
            <a:r>
              <a:rPr lang="en-US" sz="1000" b="1" dirty="0" err="1" smtClean="0"/>
              <a:t>System.out.println</a:t>
            </a:r>
            <a:r>
              <a:rPr lang="en-US" sz="1000" b="1" dirty="0" smtClean="0"/>
              <a:t>("Age greater than 50 Exception");</a:t>
            </a:r>
          </a:p>
          <a:p>
            <a:pPr>
              <a:buNone/>
            </a:pPr>
            <a:r>
              <a:rPr lang="en-US" sz="1000" b="1" dirty="0" smtClean="0"/>
              <a:t>	throw new Exception();</a:t>
            </a:r>
          </a:p>
          <a:p>
            <a:pPr>
              <a:buNone/>
            </a:pPr>
            <a:r>
              <a:rPr lang="en-US" sz="1000" b="1" dirty="0" smtClean="0"/>
              <a:t>	}</a:t>
            </a:r>
          </a:p>
          <a:p>
            <a:pPr>
              <a:buNone/>
            </a:pPr>
            <a:r>
              <a:rPr lang="en-US" sz="1000" b="1" dirty="0" smtClean="0"/>
              <a:t>	}</a:t>
            </a:r>
          </a:p>
          <a:p>
            <a:pPr>
              <a:buNone/>
            </a:pPr>
            <a:r>
              <a:rPr lang="en-US" sz="1000" b="1" dirty="0" smtClean="0"/>
              <a:t>	catch(</a:t>
            </a:r>
            <a:r>
              <a:rPr lang="en-US" sz="1000" b="1" dirty="0" err="1" smtClean="0"/>
              <a:t>IOException</a:t>
            </a:r>
            <a:r>
              <a:rPr lang="en-US" sz="1000" b="1" dirty="0" smtClean="0"/>
              <a:t> </a:t>
            </a:r>
            <a:r>
              <a:rPr lang="en-US" sz="1000" b="1" dirty="0" err="1" smtClean="0"/>
              <a:t>ie</a:t>
            </a:r>
            <a:r>
              <a:rPr lang="en-US" sz="1000" b="1" dirty="0" smtClean="0"/>
              <a:t>) {</a:t>
            </a:r>
          </a:p>
          <a:p>
            <a:pPr>
              <a:buNone/>
            </a:pPr>
            <a:r>
              <a:rPr lang="en-US" sz="1000" b="1" dirty="0" smtClean="0"/>
              <a:t>	</a:t>
            </a:r>
            <a:r>
              <a:rPr lang="en-US" sz="1000" b="1" dirty="0" err="1" smtClean="0"/>
              <a:t>System.out.println</a:t>
            </a:r>
            <a:r>
              <a:rPr lang="en-US" sz="1000" b="1" dirty="0" smtClean="0"/>
              <a:t>("Name </a:t>
            </a:r>
            <a:r>
              <a:rPr lang="en-US" sz="1000" b="1" dirty="0" err="1" smtClean="0"/>
              <a:t>Exeption</a:t>
            </a:r>
            <a:r>
              <a:rPr lang="en-US" sz="1000" b="1" dirty="0" smtClean="0"/>
              <a:t> .");</a:t>
            </a:r>
          </a:p>
          <a:p>
            <a:pPr>
              <a:buNone/>
            </a:pPr>
            <a:r>
              <a:rPr lang="en-US" sz="1000" b="1" dirty="0" smtClean="0"/>
              <a:t>	}</a:t>
            </a:r>
          </a:p>
          <a:p>
            <a:pPr>
              <a:buNone/>
            </a:pPr>
            <a:r>
              <a:rPr lang="en-US" sz="1000" b="1" dirty="0" smtClean="0"/>
              <a:t>	catch(Exception e){</a:t>
            </a:r>
          </a:p>
          <a:p>
            <a:pPr>
              <a:buNone/>
            </a:pPr>
            <a:r>
              <a:rPr lang="en-US" sz="1000" b="1" dirty="0" smtClean="0"/>
              <a:t>	</a:t>
            </a:r>
            <a:r>
              <a:rPr lang="en-US" sz="1000" b="1" dirty="0" err="1" smtClean="0"/>
              <a:t>System.out.println</a:t>
            </a:r>
            <a:r>
              <a:rPr lang="en-US" sz="1000" b="1" dirty="0" smtClean="0"/>
              <a:t>("Number Exception");</a:t>
            </a:r>
          </a:p>
          <a:p>
            <a:pPr>
              <a:buNone/>
            </a:pPr>
            <a:r>
              <a:rPr lang="en-US" sz="1000" b="1" dirty="0" smtClean="0"/>
              <a:t>	}</a:t>
            </a:r>
          </a:p>
          <a:p>
            <a:pPr>
              <a:buNone/>
            </a:pPr>
            <a:r>
              <a:rPr lang="en-US" sz="1000" b="1" dirty="0" smtClean="0"/>
              <a:t>	}</a:t>
            </a:r>
          </a:p>
          <a:p>
            <a:pPr>
              <a:buNone/>
            </a:pPr>
            <a:r>
              <a:rPr lang="en-US" sz="1000" b="1" dirty="0" smtClean="0"/>
              <a:t>}</a:t>
            </a:r>
          </a:p>
        </p:txBody>
      </p:sp>
      <p:sp>
        <p:nvSpPr>
          <p:cNvPr id="5" name="TextBox 4"/>
          <p:cNvSpPr txBox="1"/>
          <p:nvPr/>
        </p:nvSpPr>
        <p:spPr>
          <a:xfrm>
            <a:off x="6934200" y="2667000"/>
            <a:ext cx="457200" cy="461665"/>
          </a:xfrm>
          <a:prstGeom prst="rect">
            <a:avLst/>
          </a:prstGeom>
          <a:noFill/>
        </p:spPr>
        <p:txBody>
          <a:bodyPr wrap="square" rtlCol="0">
            <a:spAutoFit/>
          </a:bodyPr>
          <a:lstStyle/>
          <a:p>
            <a:endParaRPr lang="en-US" dirty="0"/>
          </a:p>
        </p:txBody>
      </p:sp>
      <p:sp>
        <p:nvSpPr>
          <p:cNvPr id="7" name="TextBox 6"/>
          <p:cNvSpPr txBox="1"/>
          <p:nvPr/>
        </p:nvSpPr>
        <p:spPr>
          <a:xfrm>
            <a:off x="4191000" y="838200"/>
            <a:ext cx="4724400" cy="59093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buNone/>
            </a:pPr>
            <a:r>
              <a:rPr lang="en-US" b="1" dirty="0" smtClean="0"/>
              <a:t>Output</a:t>
            </a:r>
          </a:p>
          <a:p>
            <a:pPr>
              <a:buNone/>
            </a:pPr>
            <a:endParaRPr lang="en-US" b="1" dirty="0" smtClean="0"/>
          </a:p>
          <a:p>
            <a:pPr>
              <a:buNone/>
            </a:pPr>
            <a:r>
              <a:rPr lang="en-US" b="1" dirty="0" smtClean="0"/>
              <a:t>C:\jdk1.8\bin&gt;java </a:t>
            </a:r>
            <a:r>
              <a:rPr lang="en-US" b="1" dirty="0" err="1" smtClean="0"/>
              <a:t>ExceptionalPro</a:t>
            </a:r>
            <a:endParaRPr lang="en-US" b="1" dirty="0" smtClean="0"/>
          </a:p>
          <a:p>
            <a:pPr>
              <a:buNone/>
            </a:pPr>
            <a:r>
              <a:rPr lang="en-US" b="1" dirty="0" smtClean="0"/>
              <a:t>-----ENTER EMPLOYEE DETAILS-----</a:t>
            </a:r>
          </a:p>
          <a:p>
            <a:pPr>
              <a:buNone/>
            </a:pPr>
            <a:r>
              <a:rPr lang="en-US" b="1" dirty="0" smtClean="0"/>
              <a:t>Enter Name and Age:</a:t>
            </a:r>
          </a:p>
          <a:p>
            <a:pPr>
              <a:buNone/>
            </a:pPr>
            <a:r>
              <a:rPr lang="en-US" b="1" dirty="0" err="1" smtClean="0"/>
              <a:t>sairam</a:t>
            </a:r>
            <a:endParaRPr lang="en-US" b="1" dirty="0" smtClean="0"/>
          </a:p>
          <a:p>
            <a:pPr>
              <a:buNone/>
            </a:pPr>
            <a:r>
              <a:rPr lang="en-US" b="1" dirty="0" smtClean="0"/>
              <a:t>21</a:t>
            </a:r>
          </a:p>
          <a:p>
            <a:pPr>
              <a:buNone/>
            </a:pPr>
            <a:endParaRPr lang="en-US" b="1" dirty="0" smtClean="0"/>
          </a:p>
          <a:p>
            <a:pPr>
              <a:buNone/>
            </a:pPr>
            <a:r>
              <a:rPr lang="en-US" b="1" dirty="0" smtClean="0"/>
              <a:t>C:\jdk1.8\bin&gt;java </a:t>
            </a:r>
            <a:r>
              <a:rPr lang="en-US" b="1" dirty="0" err="1" smtClean="0"/>
              <a:t>ExceptionalPro</a:t>
            </a:r>
            <a:endParaRPr lang="en-US" b="1" dirty="0" smtClean="0"/>
          </a:p>
          <a:p>
            <a:pPr>
              <a:buNone/>
            </a:pPr>
            <a:r>
              <a:rPr lang="en-US" b="1" dirty="0" smtClean="0"/>
              <a:t>-----ENTER EMPLOYEE DETAILS-----</a:t>
            </a:r>
          </a:p>
          <a:p>
            <a:pPr>
              <a:buNone/>
            </a:pPr>
            <a:r>
              <a:rPr lang="en-US" b="1" dirty="0" smtClean="0"/>
              <a:t>Enter Name and Age:</a:t>
            </a:r>
          </a:p>
          <a:p>
            <a:pPr>
              <a:buNone/>
            </a:pPr>
            <a:r>
              <a:rPr lang="en-US" b="1" dirty="0" err="1" smtClean="0"/>
              <a:t>sai</a:t>
            </a:r>
            <a:endParaRPr lang="en-US" b="1" dirty="0" smtClean="0"/>
          </a:p>
          <a:p>
            <a:pPr>
              <a:buNone/>
            </a:pPr>
            <a:r>
              <a:rPr lang="en-US" b="1" dirty="0" smtClean="0"/>
              <a:t>79</a:t>
            </a:r>
          </a:p>
          <a:p>
            <a:pPr>
              <a:buNone/>
            </a:pPr>
            <a:r>
              <a:rPr lang="en-US" b="1" dirty="0" smtClean="0"/>
              <a:t>Age greater than 50 Exception</a:t>
            </a:r>
          </a:p>
          <a:p>
            <a:pPr>
              <a:buNone/>
            </a:pPr>
            <a:r>
              <a:rPr lang="en-US" b="1" dirty="0" smtClean="0"/>
              <a:t>Number Exception</a:t>
            </a:r>
          </a:p>
          <a:p>
            <a:pPr>
              <a:buNone/>
            </a:pPr>
            <a:endParaRPr lang="en-US" b="1" dirty="0" smtClean="0"/>
          </a:p>
          <a:p>
            <a:pPr>
              <a:buNone/>
            </a:pPr>
            <a:r>
              <a:rPr lang="en-US" b="1" dirty="0" smtClean="0"/>
              <a:t>C:\jdk1.8\bin&gt;java </a:t>
            </a:r>
            <a:r>
              <a:rPr lang="en-US" b="1" dirty="0" err="1" smtClean="0"/>
              <a:t>ExceptionalPro</a:t>
            </a:r>
            <a:endParaRPr lang="en-US" b="1" dirty="0" smtClean="0"/>
          </a:p>
          <a:p>
            <a:pPr>
              <a:buNone/>
            </a:pPr>
            <a:r>
              <a:rPr lang="en-US" b="1" dirty="0" smtClean="0"/>
              <a:t>-----ENTER EMPLOYEE DETAILS-----</a:t>
            </a:r>
          </a:p>
          <a:p>
            <a:pPr>
              <a:buNone/>
            </a:pPr>
            <a:r>
              <a:rPr lang="en-US" b="1" dirty="0" smtClean="0"/>
              <a:t>Enter Name and Age:</a:t>
            </a:r>
          </a:p>
          <a:p>
            <a:pPr>
              <a:buNone/>
            </a:pPr>
            <a:r>
              <a:rPr lang="en-US" b="1" dirty="0" smtClean="0"/>
              <a:t>222</a:t>
            </a:r>
          </a:p>
          <a:p>
            <a:pPr>
              <a:buNone/>
            </a:pPr>
            <a:r>
              <a:rPr lang="en-US" b="1" dirty="0" smtClean="0"/>
              <a:t>Name </a:t>
            </a:r>
            <a:r>
              <a:rPr lang="en-US" b="1" dirty="0" err="1" smtClean="0"/>
              <a:t>Exeption</a:t>
            </a:r>
            <a:r>
              <a:rPr lang="en-US" b="1" dirty="0" smtClean="0"/>
              <a:t> .</a:t>
            </a:r>
          </a:p>
        </p:txBody>
      </p:sp>
      <p:sp>
        <p:nvSpPr>
          <p:cNvPr id="6" name="Date Placeholder 5"/>
          <p:cNvSpPr>
            <a:spLocks noGrp="1"/>
          </p:cNvSpPr>
          <p:nvPr>
            <p:ph type="dt" sz="half" idx="10"/>
          </p:nvPr>
        </p:nvSpPr>
        <p:spPr/>
        <p:txBody>
          <a:bodyPr/>
          <a:lstStyle/>
          <a:p>
            <a:fld id="{F26D1C75-7BBF-4E56-9A2C-C6A498E4BBE2}" type="datetime1">
              <a:rPr lang="en-US" smtClean="0"/>
              <a:pPr/>
              <a:t>5/1/2020</a:t>
            </a:fld>
            <a:endParaRPr lang="en-US"/>
          </a:p>
        </p:txBody>
      </p:sp>
      <p:sp>
        <p:nvSpPr>
          <p:cNvPr id="8" name="Slide Number Placeholder 7"/>
          <p:cNvSpPr>
            <a:spLocks noGrp="1"/>
          </p:cNvSpPr>
          <p:nvPr>
            <p:ph type="sldNum" sz="quarter" idx="12"/>
          </p:nvPr>
        </p:nvSpPr>
        <p:spPr/>
        <p:txBody>
          <a:bodyPr/>
          <a:lstStyle/>
          <a:p>
            <a:fld id="{82B35DD8-C2F6-41E8-B820-EE9121C07CA5}"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a:bodyPr>
          <a:lstStyle/>
          <a:p>
            <a:r>
              <a:rPr lang="en-US" sz="2800" dirty="0" smtClean="0"/>
              <a:t>RETHROWING EXCEPTIONS</a:t>
            </a:r>
            <a:endParaRPr lang="en-US" sz="2800" dirty="0"/>
          </a:p>
        </p:txBody>
      </p:sp>
      <p:sp>
        <p:nvSpPr>
          <p:cNvPr id="3" name="Content Placeholder 2"/>
          <p:cNvSpPr>
            <a:spLocks noGrp="1"/>
          </p:cNvSpPr>
          <p:nvPr>
            <p:ph idx="1"/>
          </p:nvPr>
        </p:nvSpPr>
        <p:spPr>
          <a:xfrm>
            <a:off x="609600" y="533400"/>
            <a:ext cx="8229600" cy="6324600"/>
          </a:xfrm>
        </p:spPr>
        <p:style>
          <a:lnRef idx="2">
            <a:schemeClr val="dk1"/>
          </a:lnRef>
          <a:fillRef idx="1">
            <a:schemeClr val="lt1"/>
          </a:fillRef>
          <a:effectRef idx="0">
            <a:schemeClr val="dk1"/>
          </a:effectRef>
          <a:fontRef idx="minor">
            <a:schemeClr val="dk1"/>
          </a:fontRef>
        </p:style>
        <p:txBody>
          <a:bodyPr>
            <a:noAutofit/>
          </a:bodyPr>
          <a:lstStyle/>
          <a:p>
            <a:pPr>
              <a:buNone/>
            </a:pPr>
            <a:r>
              <a:rPr lang="en-US" sz="2000" dirty="0" smtClean="0"/>
              <a:t>An exception caught by one catch can be </a:t>
            </a:r>
            <a:r>
              <a:rPr lang="en-US" sz="2000" dirty="0" err="1" smtClean="0"/>
              <a:t>rethrown</a:t>
            </a:r>
            <a:r>
              <a:rPr lang="en-US" sz="2000" dirty="0" smtClean="0"/>
              <a:t> so that it can be caught by </a:t>
            </a:r>
            <a:r>
              <a:rPr lang="en-US" sz="2000" b="1" dirty="0" smtClean="0"/>
              <a:t>an outer catch</a:t>
            </a:r>
            <a:r>
              <a:rPr lang="en-US" sz="2000" dirty="0" smtClean="0"/>
              <a:t>.</a:t>
            </a:r>
          </a:p>
          <a:p>
            <a:pPr>
              <a:buNone/>
            </a:pPr>
            <a:r>
              <a:rPr lang="en-US" sz="2000" dirty="0" smtClean="0"/>
              <a:t>To </a:t>
            </a:r>
            <a:r>
              <a:rPr lang="en-US" sz="2000" dirty="0" err="1" smtClean="0"/>
              <a:t>rethrow</a:t>
            </a:r>
            <a:r>
              <a:rPr lang="en-US" sz="2000" dirty="0" smtClean="0"/>
              <a:t> the exception  use a throw statement inside a catch clause, throwing the exception passed as an argument.</a:t>
            </a:r>
          </a:p>
          <a:p>
            <a:pPr>
              <a:buNone/>
            </a:pPr>
            <a:r>
              <a:rPr lang="en-US" sz="2000" dirty="0" smtClean="0"/>
              <a:t>The reason to </a:t>
            </a:r>
            <a:r>
              <a:rPr lang="en-US" sz="2000" dirty="0" err="1" smtClean="0"/>
              <a:t>rethrow</a:t>
            </a:r>
            <a:r>
              <a:rPr lang="en-US" sz="2000" dirty="0" smtClean="0"/>
              <a:t> is  to allow multiple catch handlers  have access to the exception, so that the program gets different chances to deal with the same error.</a:t>
            </a:r>
          </a:p>
          <a:p>
            <a:pPr>
              <a:buNone/>
            </a:pPr>
            <a:endParaRPr lang="en-US" sz="2000" dirty="0" smtClean="0"/>
          </a:p>
          <a:p>
            <a:pPr>
              <a:buNone/>
            </a:pPr>
            <a:r>
              <a:rPr lang="en-US" sz="2000" b="1" u="sng" dirty="0" smtClean="0"/>
              <a:t>Syntax to </a:t>
            </a:r>
            <a:r>
              <a:rPr lang="en-US" sz="2000" b="1" u="sng" dirty="0" err="1" smtClean="0"/>
              <a:t>rethrow</a:t>
            </a:r>
            <a:r>
              <a:rPr lang="en-US" sz="2000" b="1" u="sng" dirty="0" smtClean="0"/>
              <a:t> exception:</a:t>
            </a:r>
          </a:p>
          <a:p>
            <a:pPr>
              <a:buNone/>
            </a:pPr>
            <a:endParaRPr lang="en-US" sz="2000" b="1" u="sng" dirty="0" smtClean="0"/>
          </a:p>
          <a:p>
            <a:pPr>
              <a:buNone/>
            </a:pPr>
            <a:r>
              <a:rPr lang="en-US" sz="2000" dirty="0" smtClean="0"/>
              <a:t>	</a:t>
            </a:r>
            <a:endParaRPr lang="en-US" sz="2000" b="1" dirty="0" smtClean="0"/>
          </a:p>
        </p:txBody>
      </p:sp>
      <p:sp>
        <p:nvSpPr>
          <p:cNvPr id="5" name="TextBox 4"/>
          <p:cNvSpPr txBox="1"/>
          <p:nvPr/>
        </p:nvSpPr>
        <p:spPr>
          <a:xfrm>
            <a:off x="6934200" y="2667000"/>
            <a:ext cx="457200" cy="461665"/>
          </a:xfrm>
          <a:prstGeom prst="rect">
            <a:avLst/>
          </a:prstGeom>
          <a:noFill/>
        </p:spPr>
        <p:txBody>
          <a:bodyPr wrap="square" rtlCol="0">
            <a:spAutoFit/>
          </a:bodyPr>
          <a:lstStyle/>
          <a:p>
            <a:endParaRPr lang="en-US" dirty="0"/>
          </a:p>
        </p:txBody>
      </p:sp>
      <p:sp>
        <p:nvSpPr>
          <p:cNvPr id="6" name="Date Placeholder 5"/>
          <p:cNvSpPr>
            <a:spLocks noGrp="1"/>
          </p:cNvSpPr>
          <p:nvPr>
            <p:ph type="dt" sz="half" idx="10"/>
          </p:nvPr>
        </p:nvSpPr>
        <p:spPr/>
        <p:txBody>
          <a:bodyPr/>
          <a:lstStyle/>
          <a:p>
            <a:fld id="{2DE46B35-D0A2-4B04-9BDE-957CF799FCFD}" type="datetime1">
              <a:rPr lang="en-US" smtClean="0"/>
              <a:pPr/>
              <a:t>5/1/2020</a:t>
            </a:fld>
            <a:endParaRPr lang="en-US"/>
          </a:p>
        </p:txBody>
      </p:sp>
      <p:sp>
        <p:nvSpPr>
          <p:cNvPr id="7" name="Slide Number Placeholder 6"/>
          <p:cNvSpPr>
            <a:spLocks noGrp="1"/>
          </p:cNvSpPr>
          <p:nvPr>
            <p:ph type="sldNum" sz="quarter" idx="12"/>
          </p:nvPr>
        </p:nvSpPr>
        <p:spPr/>
        <p:txBody>
          <a:bodyPr/>
          <a:lstStyle/>
          <a:p>
            <a:fld id="{82B35DD8-C2F6-41E8-B820-EE9121C07CA5}" type="slidenum">
              <a:rPr lang="en-US" smtClean="0"/>
              <a:pPr/>
              <a:t>34</a:t>
            </a:fld>
            <a:endParaRPr lang="en-US"/>
          </a:p>
        </p:txBody>
      </p:sp>
      <p:sp>
        <p:nvSpPr>
          <p:cNvPr id="9" name="Subtitle 2"/>
          <p:cNvSpPr txBox="1">
            <a:spLocks/>
          </p:cNvSpPr>
          <p:nvPr/>
        </p:nvSpPr>
        <p:spPr>
          <a:xfrm>
            <a:off x="2286000" y="3657600"/>
            <a:ext cx="5029200" cy="25146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1" i="0" u="none" strike="noStrike" kern="1200" cap="none" spc="0" normalizeH="0" baseline="0" noProof="0" dirty="0" smtClean="0">
                <a:ln>
                  <a:noFill/>
                </a:ln>
                <a:solidFill>
                  <a:schemeClr val="tx1"/>
                </a:solidFill>
                <a:effectLst/>
                <a:uLnTx/>
                <a:uFillTx/>
                <a:latin typeface="+mn-lt"/>
                <a:ea typeface="+mn-ea"/>
                <a:cs typeface="+mn-cs"/>
              </a:rPr>
              <a:t>catch(Exception e)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1"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1" i="0" u="none" strike="noStrike" kern="1200" cap="none" spc="0" normalizeH="0" baseline="0" noProof="0" dirty="0" smtClean="0">
                <a:ln>
                  <a:noFill/>
                </a:ln>
                <a:solidFill>
                  <a:schemeClr val="tx1"/>
                </a:solidFill>
                <a:effectLst/>
                <a:uLnTx/>
                <a:uFillTx/>
                <a:latin typeface="+mn-lt"/>
                <a:ea typeface="+mn-ea"/>
                <a:cs typeface="+mn-cs"/>
              </a:rPr>
              <a:t> </a:t>
            </a:r>
            <a:r>
              <a:rPr kumimoji="0" lang="en-US" b="1" i="0" u="none" strike="noStrike" kern="1200" cap="none" spc="0" normalizeH="0" baseline="0" noProof="0" dirty="0" err="1" smtClean="0">
                <a:ln>
                  <a:noFill/>
                </a:ln>
                <a:solidFill>
                  <a:schemeClr val="tx1"/>
                </a:solidFill>
                <a:effectLst/>
                <a:uLnTx/>
                <a:uFillTx/>
                <a:latin typeface="+mn-lt"/>
                <a:ea typeface="+mn-ea"/>
                <a:cs typeface="+mn-cs"/>
              </a:rPr>
              <a:t>System.out.println</a:t>
            </a:r>
            <a:r>
              <a:rPr kumimoji="0" lang="en-US" b="1" i="0" u="none" strike="noStrike" kern="1200" cap="none" spc="0" normalizeH="0" baseline="0" noProof="0" dirty="0" smtClean="0">
                <a:ln>
                  <a:noFill/>
                </a:ln>
                <a:solidFill>
                  <a:schemeClr val="tx1"/>
                </a:solidFill>
                <a:effectLst/>
                <a:uLnTx/>
                <a:uFillTx/>
                <a:latin typeface="+mn-lt"/>
                <a:ea typeface="+mn-ea"/>
                <a:cs typeface="+mn-cs"/>
              </a:rPr>
              <a:t>("An exception was thrown");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1" i="0" u="none" strike="noStrike" kern="1200" cap="none" spc="0" normalizeH="0" baseline="0" noProof="0" dirty="0" smtClean="0">
                <a:ln>
                  <a:noFill/>
                </a:ln>
                <a:solidFill>
                  <a:schemeClr val="tx1"/>
                </a:solidFill>
                <a:effectLst/>
                <a:uLnTx/>
                <a:uFillTx/>
                <a:latin typeface="+mn-lt"/>
                <a:ea typeface="+mn-ea"/>
                <a:cs typeface="+mn-cs"/>
              </a:rPr>
              <a:t>  throw e;  //</a:t>
            </a:r>
            <a:r>
              <a:rPr kumimoji="0" lang="en-US" b="1" i="0" u="none" strike="noStrike" kern="1200" cap="none" spc="0" normalizeH="0" baseline="0" noProof="0" dirty="0" err="1" smtClean="0">
                <a:ln>
                  <a:noFill/>
                </a:ln>
                <a:solidFill>
                  <a:schemeClr val="tx1"/>
                </a:solidFill>
                <a:effectLst/>
                <a:uLnTx/>
                <a:uFillTx/>
                <a:latin typeface="+mn-lt"/>
                <a:ea typeface="+mn-ea"/>
                <a:cs typeface="+mn-cs"/>
              </a:rPr>
              <a:t>rethrowing</a:t>
            </a:r>
            <a:r>
              <a:rPr kumimoji="0" lang="en-US" b="1" i="0" u="none" strike="noStrike" kern="1200" cap="none" spc="0" normalizeH="0" baseline="0" noProof="0" dirty="0" smtClean="0">
                <a:ln>
                  <a:noFill/>
                </a:ln>
                <a:solidFill>
                  <a:schemeClr val="tx1"/>
                </a:solidFill>
                <a:effectLst/>
                <a:uLnTx/>
                <a:uFillTx/>
                <a:latin typeface="+mn-lt"/>
                <a:ea typeface="+mn-ea"/>
                <a:cs typeface="+mn-cs"/>
              </a:rPr>
              <a:t> exception to outer try</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b="1"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a:bodyPr>
          <a:lstStyle/>
          <a:p>
            <a:r>
              <a:rPr lang="en-US" sz="2800" dirty="0" smtClean="0"/>
              <a:t>RETHROWING EXCEPTIONS</a:t>
            </a:r>
            <a:endParaRPr lang="en-US" sz="2800" dirty="0"/>
          </a:p>
        </p:txBody>
      </p:sp>
      <p:sp>
        <p:nvSpPr>
          <p:cNvPr id="3" name="Content Placeholder 2"/>
          <p:cNvSpPr>
            <a:spLocks noGrp="1"/>
          </p:cNvSpPr>
          <p:nvPr>
            <p:ph idx="1"/>
          </p:nvPr>
        </p:nvSpPr>
        <p:spPr>
          <a:xfrm>
            <a:off x="609600" y="533400"/>
            <a:ext cx="8229600" cy="6324600"/>
          </a:xfrm>
        </p:spPr>
        <p:style>
          <a:lnRef idx="2">
            <a:schemeClr val="dk1"/>
          </a:lnRef>
          <a:fillRef idx="1">
            <a:schemeClr val="lt1"/>
          </a:fillRef>
          <a:effectRef idx="0">
            <a:schemeClr val="dk1"/>
          </a:effectRef>
          <a:fontRef idx="minor">
            <a:schemeClr val="dk1"/>
          </a:fontRef>
        </p:style>
        <p:txBody>
          <a:bodyPr>
            <a:noAutofit/>
          </a:bodyPr>
          <a:lstStyle/>
          <a:p>
            <a:pPr>
              <a:buNone/>
            </a:pPr>
            <a:r>
              <a:rPr lang="en-US" sz="1200" b="1" dirty="0" smtClean="0"/>
              <a:t>//</a:t>
            </a:r>
            <a:r>
              <a:rPr lang="en-US" sz="1200" b="1" dirty="0" err="1" smtClean="0"/>
              <a:t>Rethrowing</a:t>
            </a:r>
            <a:r>
              <a:rPr lang="en-US" sz="1200" b="1" dirty="0" smtClean="0"/>
              <a:t> an </a:t>
            </a:r>
            <a:r>
              <a:rPr lang="en-US" sz="1200" b="1" dirty="0" err="1" smtClean="0"/>
              <a:t>exception:NullPointerException</a:t>
            </a:r>
            <a:endParaRPr lang="en-US" sz="1200" b="1" dirty="0" smtClean="0"/>
          </a:p>
          <a:p>
            <a:pPr>
              <a:buNone/>
            </a:pPr>
            <a:r>
              <a:rPr lang="en-US" sz="1200" b="1" dirty="0" smtClean="0"/>
              <a:t>class </a:t>
            </a:r>
            <a:r>
              <a:rPr lang="en-US" sz="1200" b="1" dirty="0" err="1" smtClean="0"/>
              <a:t>ReThrowDemo</a:t>
            </a:r>
            <a:endParaRPr lang="en-US" sz="1200" b="1" dirty="0" smtClean="0"/>
          </a:p>
          <a:p>
            <a:pPr>
              <a:buNone/>
            </a:pPr>
            <a:r>
              <a:rPr lang="en-US" sz="1200" b="1" dirty="0" smtClean="0"/>
              <a:t>{</a:t>
            </a:r>
          </a:p>
          <a:p>
            <a:pPr>
              <a:buNone/>
            </a:pPr>
            <a:r>
              <a:rPr lang="en-US" sz="1200" b="1" dirty="0" smtClean="0"/>
              <a:t>static void </a:t>
            </a:r>
            <a:r>
              <a:rPr lang="en-US" sz="1200" b="1" dirty="0" err="1" smtClean="0"/>
              <a:t>demoproc</a:t>
            </a:r>
            <a:r>
              <a:rPr lang="en-US" sz="1200" b="1" dirty="0" smtClean="0"/>
              <a:t>()</a:t>
            </a:r>
          </a:p>
          <a:p>
            <a:pPr>
              <a:buNone/>
            </a:pPr>
            <a:r>
              <a:rPr lang="en-US" sz="1200" b="1" dirty="0" smtClean="0"/>
              <a:t>{</a:t>
            </a:r>
          </a:p>
          <a:p>
            <a:pPr>
              <a:buNone/>
            </a:pPr>
            <a:r>
              <a:rPr lang="en-US" sz="1200" b="1" dirty="0" smtClean="0"/>
              <a:t>try</a:t>
            </a:r>
          </a:p>
          <a:p>
            <a:pPr>
              <a:buNone/>
            </a:pPr>
            <a:r>
              <a:rPr lang="en-US" sz="1200" b="1" dirty="0" smtClean="0"/>
              <a:t>{</a:t>
            </a:r>
          </a:p>
          <a:p>
            <a:pPr>
              <a:buNone/>
            </a:pPr>
            <a:r>
              <a:rPr lang="en-US" sz="1200" b="1" dirty="0" smtClean="0"/>
              <a:t>throw new </a:t>
            </a:r>
            <a:r>
              <a:rPr lang="en-US" sz="1200" b="1" dirty="0" err="1" smtClean="0"/>
              <a:t>NullPointerException</a:t>
            </a:r>
            <a:r>
              <a:rPr lang="en-US" sz="1200" b="1" dirty="0" smtClean="0"/>
              <a:t>("demo");   //unchecked exception</a:t>
            </a:r>
          </a:p>
          <a:p>
            <a:pPr>
              <a:buNone/>
            </a:pPr>
            <a:r>
              <a:rPr lang="en-US" sz="1200" b="1" dirty="0" smtClean="0"/>
              <a:t>}</a:t>
            </a:r>
          </a:p>
          <a:p>
            <a:pPr>
              <a:buNone/>
            </a:pPr>
            <a:r>
              <a:rPr lang="en-US" sz="1200" b="1" dirty="0" smtClean="0"/>
              <a:t>catch(</a:t>
            </a:r>
            <a:r>
              <a:rPr lang="en-US" sz="1200" b="1" dirty="0" err="1" smtClean="0"/>
              <a:t>NullPointerException</a:t>
            </a:r>
            <a:r>
              <a:rPr lang="en-US" sz="1200" b="1" dirty="0" smtClean="0"/>
              <a:t> e)</a:t>
            </a:r>
          </a:p>
          <a:p>
            <a:pPr>
              <a:buNone/>
            </a:pPr>
            <a:r>
              <a:rPr lang="en-US" sz="1200" b="1" dirty="0" smtClean="0"/>
              <a:t>{</a:t>
            </a:r>
          </a:p>
          <a:p>
            <a:pPr>
              <a:buNone/>
            </a:pPr>
            <a:r>
              <a:rPr lang="en-US" sz="1200" b="1" dirty="0" err="1" smtClean="0"/>
              <a:t>System.out.println</a:t>
            </a:r>
            <a:r>
              <a:rPr lang="en-US" sz="1200" b="1" dirty="0" smtClean="0"/>
              <a:t>("caught inside </a:t>
            </a:r>
            <a:r>
              <a:rPr lang="en-US" sz="1200" b="1" dirty="0" err="1" smtClean="0"/>
              <a:t>demoproc</a:t>
            </a:r>
            <a:r>
              <a:rPr lang="en-US" sz="1200" b="1" dirty="0" smtClean="0"/>
              <a:t>");</a:t>
            </a:r>
          </a:p>
          <a:p>
            <a:pPr>
              <a:buNone/>
            </a:pPr>
            <a:r>
              <a:rPr lang="en-US" sz="1200" b="1" dirty="0" smtClean="0"/>
              <a:t>throw e;       //</a:t>
            </a:r>
            <a:r>
              <a:rPr lang="en-US" sz="1200" b="1" dirty="0" err="1" smtClean="0"/>
              <a:t>rethrow</a:t>
            </a:r>
            <a:r>
              <a:rPr lang="en-US" sz="1200" b="1" dirty="0" smtClean="0"/>
              <a:t> the exception</a:t>
            </a:r>
          </a:p>
          <a:p>
            <a:pPr>
              <a:buNone/>
            </a:pPr>
            <a:r>
              <a:rPr lang="en-US" sz="1200" b="1" dirty="0" smtClean="0"/>
              <a:t>}</a:t>
            </a:r>
          </a:p>
          <a:p>
            <a:pPr>
              <a:buNone/>
            </a:pPr>
            <a:r>
              <a:rPr lang="en-US" sz="1200" b="1" dirty="0" smtClean="0"/>
              <a:t>}</a:t>
            </a:r>
          </a:p>
          <a:p>
            <a:pPr>
              <a:buNone/>
            </a:pPr>
            <a:r>
              <a:rPr lang="en-US" sz="1200" b="1" dirty="0" smtClean="0"/>
              <a:t>public static void main(String </a:t>
            </a:r>
            <a:r>
              <a:rPr lang="en-US" sz="1200" b="1" dirty="0" err="1" smtClean="0"/>
              <a:t>args</a:t>
            </a:r>
            <a:r>
              <a:rPr lang="en-US" sz="1200" b="1" dirty="0" smtClean="0"/>
              <a:t>[])</a:t>
            </a:r>
          </a:p>
          <a:p>
            <a:pPr>
              <a:buNone/>
            </a:pPr>
            <a:r>
              <a:rPr lang="en-US" sz="1200" b="1" dirty="0" smtClean="0"/>
              <a:t>{</a:t>
            </a:r>
          </a:p>
          <a:p>
            <a:pPr>
              <a:buNone/>
            </a:pPr>
            <a:r>
              <a:rPr lang="en-US" sz="1200" b="1" dirty="0" smtClean="0"/>
              <a:t>try</a:t>
            </a:r>
          </a:p>
          <a:p>
            <a:pPr>
              <a:buNone/>
            </a:pPr>
            <a:r>
              <a:rPr lang="en-US" sz="1200" b="1" dirty="0" smtClean="0"/>
              <a:t>{</a:t>
            </a:r>
          </a:p>
          <a:p>
            <a:pPr>
              <a:buNone/>
            </a:pPr>
            <a:r>
              <a:rPr lang="en-US" sz="1200" b="1" dirty="0" err="1" smtClean="0"/>
              <a:t>demoproc</a:t>
            </a:r>
            <a:r>
              <a:rPr lang="en-US" sz="1200" b="1" dirty="0" smtClean="0"/>
              <a:t>();</a:t>
            </a:r>
          </a:p>
          <a:p>
            <a:pPr>
              <a:buNone/>
            </a:pPr>
            <a:r>
              <a:rPr lang="en-US" sz="1200" b="1" dirty="0" smtClean="0"/>
              <a:t>}</a:t>
            </a:r>
          </a:p>
          <a:p>
            <a:pPr>
              <a:buNone/>
            </a:pPr>
            <a:r>
              <a:rPr lang="en-US" sz="1200" b="1" dirty="0" smtClean="0"/>
              <a:t>catch(</a:t>
            </a:r>
            <a:r>
              <a:rPr lang="en-US" sz="1200" b="1" dirty="0" err="1" smtClean="0"/>
              <a:t>NullPointerException</a:t>
            </a:r>
            <a:r>
              <a:rPr lang="en-US" sz="1200" b="1" dirty="0" smtClean="0"/>
              <a:t> e)    // </a:t>
            </a:r>
            <a:r>
              <a:rPr lang="en-US" sz="1200" b="1" dirty="0" err="1" smtClean="0"/>
              <a:t>recatch</a:t>
            </a:r>
            <a:r>
              <a:rPr lang="en-US" sz="1200" b="1" dirty="0" smtClean="0"/>
              <a:t> the exception, this is the outer catch</a:t>
            </a:r>
          </a:p>
          <a:p>
            <a:pPr>
              <a:buNone/>
            </a:pPr>
            <a:r>
              <a:rPr lang="en-US" sz="1200" b="1" dirty="0" smtClean="0"/>
              <a:t>{</a:t>
            </a:r>
          </a:p>
          <a:p>
            <a:pPr>
              <a:buNone/>
            </a:pPr>
            <a:r>
              <a:rPr lang="en-US" sz="1200" b="1" dirty="0" err="1" smtClean="0"/>
              <a:t>System.out.println</a:t>
            </a:r>
            <a:r>
              <a:rPr lang="en-US" sz="1200" b="1" dirty="0" smtClean="0"/>
              <a:t>("</a:t>
            </a:r>
            <a:r>
              <a:rPr lang="en-US" sz="1200" b="1" dirty="0" err="1" smtClean="0"/>
              <a:t>recaught</a:t>
            </a:r>
            <a:r>
              <a:rPr lang="en-US" sz="1200" b="1" dirty="0" smtClean="0"/>
              <a:t>:"+e);</a:t>
            </a:r>
          </a:p>
          <a:p>
            <a:pPr>
              <a:buNone/>
            </a:pPr>
            <a:r>
              <a:rPr lang="en-US" sz="1200" b="1" dirty="0" smtClean="0"/>
              <a:t>}</a:t>
            </a:r>
          </a:p>
          <a:p>
            <a:pPr>
              <a:buNone/>
            </a:pPr>
            <a:r>
              <a:rPr lang="en-US" sz="1200" b="1" dirty="0" smtClean="0"/>
              <a:t>}</a:t>
            </a:r>
          </a:p>
          <a:p>
            <a:pPr>
              <a:buNone/>
            </a:pPr>
            <a:r>
              <a:rPr lang="en-US" sz="1200" b="1" dirty="0" smtClean="0"/>
              <a:t>}</a:t>
            </a:r>
          </a:p>
        </p:txBody>
      </p:sp>
      <p:sp>
        <p:nvSpPr>
          <p:cNvPr id="5" name="TextBox 4"/>
          <p:cNvSpPr txBox="1"/>
          <p:nvPr/>
        </p:nvSpPr>
        <p:spPr>
          <a:xfrm>
            <a:off x="6934200" y="2667000"/>
            <a:ext cx="457200" cy="461665"/>
          </a:xfrm>
          <a:prstGeom prst="rect">
            <a:avLst/>
          </a:prstGeom>
          <a:noFill/>
        </p:spPr>
        <p:txBody>
          <a:bodyPr wrap="square" rtlCol="0">
            <a:spAutoFit/>
          </a:bodyPr>
          <a:lstStyle/>
          <a:p>
            <a:endParaRPr lang="en-US" dirty="0"/>
          </a:p>
        </p:txBody>
      </p:sp>
      <p:sp>
        <p:nvSpPr>
          <p:cNvPr id="7" name="TextBox 6"/>
          <p:cNvSpPr txBox="1"/>
          <p:nvPr/>
        </p:nvSpPr>
        <p:spPr>
          <a:xfrm>
            <a:off x="4572000" y="2438400"/>
            <a:ext cx="403860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buNone/>
            </a:pPr>
            <a:r>
              <a:rPr lang="en-US" b="1" dirty="0" smtClean="0"/>
              <a:t>Output:</a:t>
            </a:r>
          </a:p>
          <a:p>
            <a:pPr>
              <a:buNone/>
            </a:pPr>
            <a:endParaRPr lang="en-US" b="1" dirty="0" smtClean="0"/>
          </a:p>
          <a:p>
            <a:pPr>
              <a:buNone/>
            </a:pPr>
            <a:r>
              <a:rPr lang="en-US" b="1" dirty="0" smtClean="0"/>
              <a:t>C:\jdk1.8\bin&gt;</a:t>
            </a:r>
            <a:r>
              <a:rPr lang="en-US" b="1" dirty="0" err="1" smtClean="0"/>
              <a:t>javac</a:t>
            </a:r>
            <a:r>
              <a:rPr lang="en-US" b="1" dirty="0" smtClean="0"/>
              <a:t> ReThrowDemo.java</a:t>
            </a:r>
          </a:p>
          <a:p>
            <a:pPr>
              <a:buNone/>
            </a:pPr>
            <a:endParaRPr lang="en-US" b="1" dirty="0" smtClean="0"/>
          </a:p>
          <a:p>
            <a:pPr>
              <a:buNone/>
            </a:pPr>
            <a:r>
              <a:rPr lang="en-US" b="1" dirty="0" smtClean="0"/>
              <a:t>C:\jdk1.8\bin&gt;java </a:t>
            </a:r>
            <a:r>
              <a:rPr lang="en-US" b="1" dirty="0" err="1" smtClean="0"/>
              <a:t>ReThrowDemo</a:t>
            </a:r>
            <a:endParaRPr lang="en-US" b="1" dirty="0" smtClean="0"/>
          </a:p>
          <a:p>
            <a:pPr>
              <a:buNone/>
            </a:pPr>
            <a:r>
              <a:rPr lang="en-US" b="1" dirty="0" smtClean="0"/>
              <a:t>caught inside </a:t>
            </a:r>
            <a:r>
              <a:rPr lang="en-US" b="1" dirty="0" err="1" smtClean="0"/>
              <a:t>demoproc</a:t>
            </a:r>
            <a:endParaRPr lang="en-US" b="1" dirty="0" smtClean="0"/>
          </a:p>
          <a:p>
            <a:pPr>
              <a:buNone/>
            </a:pPr>
            <a:r>
              <a:rPr lang="en-US" b="1" dirty="0" err="1" smtClean="0"/>
              <a:t>recaught:java.lang.NullPointerException</a:t>
            </a:r>
            <a:r>
              <a:rPr lang="en-US" b="1" dirty="0" smtClean="0"/>
              <a:t>: demo</a:t>
            </a:r>
          </a:p>
        </p:txBody>
      </p:sp>
      <p:sp>
        <p:nvSpPr>
          <p:cNvPr id="10" name="Freeform 9"/>
          <p:cNvSpPr/>
          <p:nvPr/>
        </p:nvSpPr>
        <p:spPr>
          <a:xfrm>
            <a:off x="2390226" y="3341077"/>
            <a:ext cx="1205712" cy="1840523"/>
          </a:xfrm>
          <a:custGeom>
            <a:avLst/>
            <a:gdLst>
              <a:gd name="connsiteX0" fmla="*/ 751559 w 1205712"/>
              <a:gd name="connsiteY0" fmla="*/ 0 h 1840523"/>
              <a:gd name="connsiteX1" fmla="*/ 821897 w 1205712"/>
              <a:gd name="connsiteY1" fmla="*/ 23446 h 1840523"/>
              <a:gd name="connsiteX2" fmla="*/ 892236 w 1205712"/>
              <a:gd name="connsiteY2" fmla="*/ 82061 h 1840523"/>
              <a:gd name="connsiteX3" fmla="*/ 939128 w 1205712"/>
              <a:gd name="connsiteY3" fmla="*/ 164123 h 1840523"/>
              <a:gd name="connsiteX4" fmla="*/ 962574 w 1205712"/>
              <a:gd name="connsiteY4" fmla="*/ 199292 h 1840523"/>
              <a:gd name="connsiteX5" fmla="*/ 974297 w 1205712"/>
              <a:gd name="connsiteY5" fmla="*/ 246185 h 1840523"/>
              <a:gd name="connsiteX6" fmla="*/ 997743 w 1205712"/>
              <a:gd name="connsiteY6" fmla="*/ 316523 h 1840523"/>
              <a:gd name="connsiteX7" fmla="*/ 1021189 w 1205712"/>
              <a:gd name="connsiteY7" fmla="*/ 386861 h 1840523"/>
              <a:gd name="connsiteX8" fmla="*/ 1044636 w 1205712"/>
              <a:gd name="connsiteY8" fmla="*/ 457200 h 1840523"/>
              <a:gd name="connsiteX9" fmla="*/ 1056359 w 1205712"/>
              <a:gd name="connsiteY9" fmla="*/ 492369 h 1840523"/>
              <a:gd name="connsiteX10" fmla="*/ 1079805 w 1205712"/>
              <a:gd name="connsiteY10" fmla="*/ 527538 h 1840523"/>
              <a:gd name="connsiteX11" fmla="*/ 1103251 w 1205712"/>
              <a:gd name="connsiteY11" fmla="*/ 656492 h 1840523"/>
              <a:gd name="connsiteX12" fmla="*/ 1114974 w 1205712"/>
              <a:gd name="connsiteY12" fmla="*/ 703385 h 1840523"/>
              <a:gd name="connsiteX13" fmla="*/ 1126697 w 1205712"/>
              <a:gd name="connsiteY13" fmla="*/ 808892 h 1840523"/>
              <a:gd name="connsiteX14" fmla="*/ 1138420 w 1205712"/>
              <a:gd name="connsiteY14" fmla="*/ 844061 h 1840523"/>
              <a:gd name="connsiteX15" fmla="*/ 1161866 w 1205712"/>
              <a:gd name="connsiteY15" fmla="*/ 1008185 h 1840523"/>
              <a:gd name="connsiteX16" fmla="*/ 1173589 w 1205712"/>
              <a:gd name="connsiteY16" fmla="*/ 1078523 h 1840523"/>
              <a:gd name="connsiteX17" fmla="*/ 1138420 w 1205712"/>
              <a:gd name="connsiteY17" fmla="*/ 1359877 h 1840523"/>
              <a:gd name="connsiteX18" fmla="*/ 1103251 w 1205712"/>
              <a:gd name="connsiteY18" fmla="*/ 1383323 h 1840523"/>
              <a:gd name="connsiteX19" fmla="*/ 1044636 w 1205712"/>
              <a:gd name="connsiteY19" fmla="*/ 1430215 h 1840523"/>
              <a:gd name="connsiteX20" fmla="*/ 997743 w 1205712"/>
              <a:gd name="connsiteY20" fmla="*/ 1477108 h 1840523"/>
              <a:gd name="connsiteX21" fmla="*/ 927405 w 1205712"/>
              <a:gd name="connsiteY21" fmla="*/ 1500554 h 1840523"/>
              <a:gd name="connsiteX22" fmla="*/ 892236 w 1205712"/>
              <a:gd name="connsiteY22" fmla="*/ 1512277 h 1840523"/>
              <a:gd name="connsiteX23" fmla="*/ 868789 w 1205712"/>
              <a:gd name="connsiteY23" fmla="*/ 1535723 h 1840523"/>
              <a:gd name="connsiteX24" fmla="*/ 763282 w 1205712"/>
              <a:gd name="connsiteY24" fmla="*/ 1559169 h 1840523"/>
              <a:gd name="connsiteX25" fmla="*/ 728112 w 1205712"/>
              <a:gd name="connsiteY25" fmla="*/ 1570892 h 1840523"/>
              <a:gd name="connsiteX26" fmla="*/ 610882 w 1205712"/>
              <a:gd name="connsiteY26" fmla="*/ 1582615 h 1840523"/>
              <a:gd name="connsiteX27" fmla="*/ 505374 w 1205712"/>
              <a:gd name="connsiteY27" fmla="*/ 1606061 h 1840523"/>
              <a:gd name="connsiteX28" fmla="*/ 470205 w 1205712"/>
              <a:gd name="connsiteY28" fmla="*/ 1617785 h 1840523"/>
              <a:gd name="connsiteX29" fmla="*/ 352974 w 1205712"/>
              <a:gd name="connsiteY29" fmla="*/ 1641231 h 1840523"/>
              <a:gd name="connsiteX30" fmla="*/ 317805 w 1205712"/>
              <a:gd name="connsiteY30" fmla="*/ 1652954 h 1840523"/>
              <a:gd name="connsiteX31" fmla="*/ 259189 w 1205712"/>
              <a:gd name="connsiteY31" fmla="*/ 1664677 h 1840523"/>
              <a:gd name="connsiteX32" fmla="*/ 153682 w 1205712"/>
              <a:gd name="connsiteY32" fmla="*/ 1688123 h 1840523"/>
              <a:gd name="connsiteX33" fmla="*/ 71620 w 1205712"/>
              <a:gd name="connsiteY33" fmla="*/ 1711569 h 1840523"/>
              <a:gd name="connsiteX34" fmla="*/ 36451 w 1205712"/>
              <a:gd name="connsiteY34" fmla="*/ 1735015 h 1840523"/>
              <a:gd name="connsiteX35" fmla="*/ 13005 w 1205712"/>
              <a:gd name="connsiteY35" fmla="*/ 1840523 h 1840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05712" h="1840523">
                <a:moveTo>
                  <a:pt x="751559" y="0"/>
                </a:moveTo>
                <a:cubicBezTo>
                  <a:pt x="775005" y="7815"/>
                  <a:pt x="801333" y="9737"/>
                  <a:pt x="821897" y="23446"/>
                </a:cubicBezTo>
                <a:cubicBezTo>
                  <a:pt x="856476" y="46498"/>
                  <a:pt x="864030" y="48214"/>
                  <a:pt x="892236" y="82061"/>
                </a:cubicBezTo>
                <a:cubicBezTo>
                  <a:pt x="918198" y="113216"/>
                  <a:pt x="918283" y="127645"/>
                  <a:pt x="939128" y="164123"/>
                </a:cubicBezTo>
                <a:cubicBezTo>
                  <a:pt x="946118" y="176356"/>
                  <a:pt x="954759" y="187569"/>
                  <a:pt x="962574" y="199292"/>
                </a:cubicBezTo>
                <a:cubicBezTo>
                  <a:pt x="966482" y="214923"/>
                  <a:pt x="969667" y="230752"/>
                  <a:pt x="974297" y="246185"/>
                </a:cubicBezTo>
                <a:cubicBezTo>
                  <a:pt x="981399" y="269857"/>
                  <a:pt x="989928" y="293077"/>
                  <a:pt x="997743" y="316523"/>
                </a:cubicBezTo>
                <a:lnTo>
                  <a:pt x="1021189" y="386861"/>
                </a:lnTo>
                <a:lnTo>
                  <a:pt x="1044636" y="457200"/>
                </a:lnTo>
                <a:cubicBezTo>
                  <a:pt x="1048544" y="468923"/>
                  <a:pt x="1049504" y="482087"/>
                  <a:pt x="1056359" y="492369"/>
                </a:cubicBezTo>
                <a:lnTo>
                  <a:pt x="1079805" y="527538"/>
                </a:lnTo>
                <a:cubicBezTo>
                  <a:pt x="1088289" y="578443"/>
                  <a:pt x="1092327" y="607335"/>
                  <a:pt x="1103251" y="656492"/>
                </a:cubicBezTo>
                <a:cubicBezTo>
                  <a:pt x="1106746" y="672220"/>
                  <a:pt x="1111066" y="687754"/>
                  <a:pt x="1114974" y="703385"/>
                </a:cubicBezTo>
                <a:cubicBezTo>
                  <a:pt x="1118882" y="738554"/>
                  <a:pt x="1120880" y="773988"/>
                  <a:pt x="1126697" y="808892"/>
                </a:cubicBezTo>
                <a:cubicBezTo>
                  <a:pt x="1128728" y="821081"/>
                  <a:pt x="1136273" y="831892"/>
                  <a:pt x="1138420" y="844061"/>
                </a:cubicBezTo>
                <a:cubicBezTo>
                  <a:pt x="1148024" y="898484"/>
                  <a:pt x="1152781" y="953674"/>
                  <a:pt x="1161866" y="1008185"/>
                </a:cubicBezTo>
                <a:lnTo>
                  <a:pt x="1173589" y="1078523"/>
                </a:lnTo>
                <a:cubicBezTo>
                  <a:pt x="1171257" y="1127501"/>
                  <a:pt x="1205712" y="1292585"/>
                  <a:pt x="1138420" y="1359877"/>
                </a:cubicBezTo>
                <a:cubicBezTo>
                  <a:pt x="1128457" y="1369840"/>
                  <a:pt x="1114974" y="1375508"/>
                  <a:pt x="1103251" y="1383323"/>
                </a:cubicBezTo>
                <a:cubicBezTo>
                  <a:pt x="1046119" y="1469021"/>
                  <a:pt x="1116704" y="1378738"/>
                  <a:pt x="1044636" y="1430215"/>
                </a:cubicBezTo>
                <a:cubicBezTo>
                  <a:pt x="1026648" y="1443064"/>
                  <a:pt x="1018714" y="1470118"/>
                  <a:pt x="997743" y="1477108"/>
                </a:cubicBezTo>
                <a:lnTo>
                  <a:pt x="927405" y="1500554"/>
                </a:lnTo>
                <a:lnTo>
                  <a:pt x="892236" y="1512277"/>
                </a:lnTo>
                <a:cubicBezTo>
                  <a:pt x="884420" y="1520092"/>
                  <a:pt x="878267" y="1530036"/>
                  <a:pt x="868789" y="1535723"/>
                </a:cubicBezTo>
                <a:cubicBezTo>
                  <a:pt x="845503" y="1549694"/>
                  <a:pt x="779577" y="1555548"/>
                  <a:pt x="763282" y="1559169"/>
                </a:cubicBezTo>
                <a:cubicBezTo>
                  <a:pt x="751219" y="1561850"/>
                  <a:pt x="740326" y="1569013"/>
                  <a:pt x="728112" y="1570892"/>
                </a:cubicBezTo>
                <a:cubicBezTo>
                  <a:pt x="689297" y="1576863"/>
                  <a:pt x="649959" y="1578707"/>
                  <a:pt x="610882" y="1582615"/>
                </a:cubicBezTo>
                <a:cubicBezTo>
                  <a:pt x="531702" y="1609007"/>
                  <a:pt x="629179" y="1578548"/>
                  <a:pt x="505374" y="1606061"/>
                </a:cubicBezTo>
                <a:cubicBezTo>
                  <a:pt x="493311" y="1608742"/>
                  <a:pt x="482087" y="1614390"/>
                  <a:pt x="470205" y="1617785"/>
                </a:cubicBezTo>
                <a:cubicBezTo>
                  <a:pt x="388473" y="1641138"/>
                  <a:pt x="456583" y="1618207"/>
                  <a:pt x="352974" y="1641231"/>
                </a:cubicBezTo>
                <a:cubicBezTo>
                  <a:pt x="340911" y="1643912"/>
                  <a:pt x="329793" y="1649957"/>
                  <a:pt x="317805" y="1652954"/>
                </a:cubicBezTo>
                <a:cubicBezTo>
                  <a:pt x="298474" y="1657787"/>
                  <a:pt x="278793" y="1661113"/>
                  <a:pt x="259189" y="1664677"/>
                </a:cubicBezTo>
                <a:cubicBezTo>
                  <a:pt x="113737" y="1691123"/>
                  <a:pt x="244114" y="1662286"/>
                  <a:pt x="153682" y="1688123"/>
                </a:cubicBezTo>
                <a:cubicBezTo>
                  <a:pt x="136153" y="1693131"/>
                  <a:pt x="90359" y="1702199"/>
                  <a:pt x="71620" y="1711569"/>
                </a:cubicBezTo>
                <a:cubicBezTo>
                  <a:pt x="59018" y="1717870"/>
                  <a:pt x="48174" y="1727200"/>
                  <a:pt x="36451" y="1735015"/>
                </a:cubicBezTo>
                <a:cubicBezTo>
                  <a:pt x="0" y="1789693"/>
                  <a:pt x="13005" y="1756095"/>
                  <a:pt x="13005" y="184052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Date Placeholder 7"/>
          <p:cNvSpPr>
            <a:spLocks noGrp="1"/>
          </p:cNvSpPr>
          <p:nvPr>
            <p:ph type="dt" sz="half" idx="10"/>
          </p:nvPr>
        </p:nvSpPr>
        <p:spPr/>
        <p:txBody>
          <a:bodyPr/>
          <a:lstStyle/>
          <a:p>
            <a:fld id="{14C88985-9D4B-4163-AA13-0F7783AAFE97}" type="datetime1">
              <a:rPr lang="en-US" smtClean="0"/>
              <a:pPr/>
              <a:t>5/1/2020</a:t>
            </a:fld>
            <a:endParaRPr lang="en-US"/>
          </a:p>
        </p:txBody>
      </p:sp>
      <p:sp>
        <p:nvSpPr>
          <p:cNvPr id="9" name="Slide Number Placeholder 8"/>
          <p:cNvSpPr>
            <a:spLocks noGrp="1"/>
          </p:cNvSpPr>
          <p:nvPr>
            <p:ph type="sldNum" sz="quarter" idx="12"/>
          </p:nvPr>
        </p:nvSpPr>
        <p:spPr/>
        <p:txBody>
          <a:bodyPr/>
          <a:lstStyle/>
          <a:p>
            <a:fld id="{82B35DD8-C2F6-41E8-B820-EE9121C07CA5}"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a:bodyPr>
          <a:lstStyle/>
          <a:p>
            <a:r>
              <a:rPr lang="en-US" sz="2800" dirty="0" smtClean="0"/>
              <a:t>THROWABLE</a:t>
            </a:r>
            <a:endParaRPr lang="en-US" sz="2800" dirty="0"/>
          </a:p>
        </p:txBody>
      </p:sp>
      <p:sp>
        <p:nvSpPr>
          <p:cNvPr id="3" name="Content Placeholder 2"/>
          <p:cNvSpPr>
            <a:spLocks noGrp="1"/>
          </p:cNvSpPr>
          <p:nvPr>
            <p:ph idx="1"/>
          </p:nvPr>
        </p:nvSpPr>
        <p:spPr>
          <a:xfrm>
            <a:off x="609600" y="533400"/>
            <a:ext cx="8229600" cy="6324600"/>
          </a:xfrm>
        </p:spPr>
        <p:style>
          <a:lnRef idx="2">
            <a:schemeClr val="dk1"/>
          </a:lnRef>
          <a:fillRef idx="1">
            <a:schemeClr val="lt1"/>
          </a:fillRef>
          <a:effectRef idx="0">
            <a:schemeClr val="dk1"/>
          </a:effectRef>
          <a:fontRef idx="minor">
            <a:schemeClr val="dk1"/>
          </a:fontRef>
        </p:style>
        <p:txBody>
          <a:bodyPr>
            <a:noAutofit/>
          </a:bodyPr>
          <a:lstStyle/>
          <a:p>
            <a:pPr>
              <a:buFont typeface="Wingdings" pitchFamily="2" charset="2"/>
              <a:buChar char="Ø"/>
            </a:pPr>
            <a:r>
              <a:rPr lang="en-US" sz="1400" dirty="0" smtClean="0"/>
              <a:t>The </a:t>
            </a:r>
            <a:r>
              <a:rPr lang="en-US" sz="1400" b="1" dirty="0" err="1" smtClean="0"/>
              <a:t>java.lang.Throwable</a:t>
            </a:r>
            <a:r>
              <a:rPr lang="en-US" sz="1400" dirty="0" smtClean="0"/>
              <a:t> class is the </a:t>
            </a:r>
            <a:r>
              <a:rPr lang="en-US" sz="1400" dirty="0" err="1" smtClean="0"/>
              <a:t>superclass</a:t>
            </a:r>
            <a:r>
              <a:rPr lang="en-US" sz="1400" dirty="0" smtClean="0"/>
              <a:t> of all errors and exceptions in the Java language.</a:t>
            </a:r>
          </a:p>
          <a:p>
            <a:pPr>
              <a:buFont typeface="Wingdings" pitchFamily="2" charset="2"/>
              <a:buChar char="Ø"/>
            </a:pPr>
            <a:r>
              <a:rPr lang="en-US" sz="1400" dirty="0" smtClean="0"/>
              <a:t> Only objects that are instances of this class (or one of its subclasses) are thrown by the Java Virtual Machine or can be thrown by the Java throw statement. Similarly, only this class or one of its subclasses can be the argument type in a catch clause.</a:t>
            </a:r>
            <a:endParaRPr lang="en-US" sz="1600" dirty="0" smtClean="0"/>
          </a:p>
          <a:p>
            <a:pPr>
              <a:buNone/>
            </a:pPr>
            <a:endParaRPr lang="en-US" sz="1600" b="1" dirty="0" smtClean="0"/>
          </a:p>
          <a:p>
            <a:pPr>
              <a:buNone/>
            </a:pPr>
            <a:r>
              <a:rPr lang="en-US" sz="1600" b="1" dirty="0" smtClean="0"/>
              <a:t>Commonly used methods of </a:t>
            </a:r>
            <a:r>
              <a:rPr lang="en-US" sz="1600" b="1" dirty="0" err="1" smtClean="0"/>
              <a:t>Throwable</a:t>
            </a:r>
            <a:r>
              <a:rPr lang="en-US" sz="1600" b="1" dirty="0" smtClean="0"/>
              <a:t>:</a:t>
            </a:r>
          </a:p>
          <a:p>
            <a:pPr>
              <a:buNone/>
            </a:pPr>
            <a:endParaRPr lang="en-US" sz="1200" b="1" dirty="0" smtClean="0"/>
          </a:p>
          <a:p>
            <a:pPr>
              <a:buNone/>
            </a:pPr>
            <a:endParaRPr lang="en-US" sz="1200" b="1" dirty="0" smtClean="0"/>
          </a:p>
        </p:txBody>
      </p:sp>
      <p:sp>
        <p:nvSpPr>
          <p:cNvPr id="5" name="TextBox 4"/>
          <p:cNvSpPr txBox="1"/>
          <p:nvPr/>
        </p:nvSpPr>
        <p:spPr>
          <a:xfrm>
            <a:off x="6934200" y="2667000"/>
            <a:ext cx="457200" cy="461665"/>
          </a:xfrm>
          <a:prstGeom prst="rect">
            <a:avLst/>
          </a:prstGeom>
          <a:noFill/>
        </p:spPr>
        <p:txBody>
          <a:bodyPr wrap="square" rtlCol="0">
            <a:spAutoFit/>
          </a:bodyPr>
          <a:lstStyle/>
          <a:p>
            <a:endParaRPr lang="en-US" dirty="0"/>
          </a:p>
        </p:txBody>
      </p:sp>
      <p:graphicFrame>
        <p:nvGraphicFramePr>
          <p:cNvPr id="8" name="Table 7"/>
          <p:cNvGraphicFramePr>
            <a:graphicFrameLocks noGrp="1"/>
          </p:cNvGraphicFramePr>
          <p:nvPr/>
        </p:nvGraphicFramePr>
        <p:xfrm>
          <a:off x="1524000" y="2286000"/>
          <a:ext cx="6096000" cy="424180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sz="1600" dirty="0" smtClean="0"/>
                        <a:t>Method</a:t>
                      </a:r>
                      <a:endParaRPr lang="en-US" sz="1600" dirty="0"/>
                    </a:p>
                  </a:txBody>
                  <a:tcPr/>
                </a:tc>
                <a:tc>
                  <a:txBody>
                    <a:bodyPr/>
                    <a:lstStyle/>
                    <a:p>
                      <a:r>
                        <a:rPr lang="en-US" sz="1600" dirty="0" smtClean="0"/>
                        <a:t>Description</a:t>
                      </a:r>
                      <a:endParaRPr lang="en-US" sz="1600" dirty="0"/>
                    </a:p>
                  </a:txBody>
                  <a:tcPr/>
                </a:tc>
              </a:tr>
              <a:tr h="370840">
                <a:tc>
                  <a:txBody>
                    <a:bodyPr/>
                    <a:lstStyle/>
                    <a:p>
                      <a:r>
                        <a:rPr lang="en-US" sz="1600" dirty="0" err="1" smtClean="0"/>
                        <a:t>Throwable</a:t>
                      </a:r>
                      <a:r>
                        <a:rPr lang="en-US" sz="1600" dirty="0" smtClean="0"/>
                        <a:t> </a:t>
                      </a:r>
                      <a:r>
                        <a:rPr lang="en-US" sz="1600" dirty="0" err="1" smtClean="0"/>
                        <a:t>fillInStackTrace</a:t>
                      </a:r>
                      <a:r>
                        <a:rPr lang="en-US" sz="1600" dirty="0" smtClean="0"/>
                        <a:t>()</a:t>
                      </a:r>
                      <a:endParaRPr lang="en-US" sz="1600" dirty="0"/>
                    </a:p>
                  </a:txBody>
                  <a:tcPr/>
                </a:tc>
                <a:tc>
                  <a:txBody>
                    <a:bodyPr/>
                    <a:lstStyle/>
                    <a:p>
                      <a:r>
                        <a:rPr lang="en-US" sz="1600" dirty="0" smtClean="0"/>
                        <a:t>Returns a </a:t>
                      </a:r>
                      <a:r>
                        <a:rPr lang="en-US" sz="1600" dirty="0" err="1" smtClean="0"/>
                        <a:t>Throwable</a:t>
                      </a:r>
                      <a:r>
                        <a:rPr lang="en-US" sz="1600" dirty="0" smtClean="0"/>
                        <a:t> object that contains a completed stack </a:t>
                      </a:r>
                      <a:r>
                        <a:rPr lang="en-US" sz="1600" dirty="0" err="1" smtClean="0"/>
                        <a:t>trace.This</a:t>
                      </a:r>
                      <a:r>
                        <a:rPr lang="en-US" sz="1600" dirty="0" smtClean="0"/>
                        <a:t> object can  be </a:t>
                      </a:r>
                      <a:r>
                        <a:rPr lang="en-US" sz="1600" dirty="0" err="1" smtClean="0"/>
                        <a:t>rethrown</a:t>
                      </a:r>
                      <a:r>
                        <a:rPr lang="en-US" sz="1600" dirty="0" smtClean="0"/>
                        <a:t>.</a:t>
                      </a:r>
                      <a:endParaRPr lang="en-US" sz="1600" dirty="0"/>
                    </a:p>
                  </a:txBody>
                  <a:tcPr/>
                </a:tc>
              </a:tr>
              <a:tr h="370840">
                <a:tc>
                  <a:txBody>
                    <a:bodyPr/>
                    <a:lstStyle/>
                    <a:p>
                      <a:r>
                        <a:rPr lang="en-US" sz="1600" dirty="0" smtClean="0"/>
                        <a:t>String </a:t>
                      </a:r>
                      <a:r>
                        <a:rPr lang="en-US" sz="1600" dirty="0" err="1" smtClean="0"/>
                        <a:t>getLocalizedMessage</a:t>
                      </a:r>
                      <a:r>
                        <a:rPr lang="en-US" sz="1600" dirty="0" smtClean="0"/>
                        <a:t>()</a:t>
                      </a:r>
                      <a:endParaRPr lang="en-US" sz="1600" dirty="0"/>
                    </a:p>
                  </a:txBody>
                  <a:tcPr/>
                </a:tc>
                <a:tc>
                  <a:txBody>
                    <a:bodyPr/>
                    <a:lstStyle/>
                    <a:p>
                      <a:r>
                        <a:rPr lang="en-US" sz="1600" dirty="0" smtClean="0"/>
                        <a:t>Returns a localized description of the exception.</a:t>
                      </a:r>
                      <a:endParaRPr lang="en-US" sz="1600" dirty="0"/>
                    </a:p>
                  </a:txBody>
                  <a:tcPr/>
                </a:tc>
              </a:tr>
              <a:tr h="370840">
                <a:tc>
                  <a:txBody>
                    <a:bodyPr/>
                    <a:lstStyle/>
                    <a:p>
                      <a:r>
                        <a:rPr lang="en-US" sz="1600" dirty="0" smtClean="0"/>
                        <a:t>String </a:t>
                      </a:r>
                      <a:r>
                        <a:rPr lang="en-US" sz="1600" dirty="0" err="1" smtClean="0"/>
                        <a:t>getMessage</a:t>
                      </a:r>
                      <a:r>
                        <a:rPr lang="en-US" sz="1600" dirty="0" smtClean="0"/>
                        <a:t>()</a:t>
                      </a:r>
                      <a:endParaRPr lang="en-US" sz="1600" dirty="0"/>
                    </a:p>
                  </a:txBody>
                  <a:tcPr/>
                </a:tc>
                <a:tc>
                  <a:txBody>
                    <a:bodyPr/>
                    <a:lstStyle/>
                    <a:p>
                      <a:r>
                        <a:rPr lang="en-US" sz="1600" dirty="0" smtClean="0"/>
                        <a:t>Returns a description of the exception.</a:t>
                      </a:r>
                      <a:endParaRPr lang="en-US" sz="1600" dirty="0"/>
                    </a:p>
                  </a:txBody>
                  <a:tcPr/>
                </a:tc>
              </a:tr>
              <a:tr h="370840">
                <a:tc>
                  <a:txBody>
                    <a:bodyPr/>
                    <a:lstStyle/>
                    <a:p>
                      <a:r>
                        <a:rPr lang="en-US" sz="1600" dirty="0" smtClean="0"/>
                        <a:t>Void </a:t>
                      </a:r>
                      <a:r>
                        <a:rPr lang="en-US" sz="1600" dirty="0" err="1" smtClean="0"/>
                        <a:t>printStackTrace</a:t>
                      </a:r>
                      <a:r>
                        <a:rPr lang="en-US" sz="1600" dirty="0" smtClean="0"/>
                        <a:t>()</a:t>
                      </a:r>
                      <a:endParaRPr lang="en-US" sz="1600" dirty="0"/>
                    </a:p>
                  </a:txBody>
                  <a:tcPr/>
                </a:tc>
                <a:tc>
                  <a:txBody>
                    <a:bodyPr/>
                    <a:lstStyle/>
                    <a:p>
                      <a:r>
                        <a:rPr lang="en-US" sz="1600" dirty="0" smtClean="0"/>
                        <a:t>Displays the stack trace ,used for debugging</a:t>
                      </a:r>
                      <a:endParaRPr lang="en-US" sz="1600" dirty="0"/>
                    </a:p>
                  </a:txBody>
                  <a:tcPr/>
                </a:tc>
              </a:tr>
              <a:tr h="370840">
                <a:tc>
                  <a:txBody>
                    <a:bodyPr/>
                    <a:lstStyle/>
                    <a:p>
                      <a:r>
                        <a:rPr lang="en-US" sz="1600" dirty="0" smtClean="0"/>
                        <a:t>String </a:t>
                      </a:r>
                      <a:r>
                        <a:rPr lang="en-US" sz="1600" dirty="0" err="1" smtClean="0"/>
                        <a:t>toString</a:t>
                      </a:r>
                      <a:r>
                        <a:rPr lang="en-US" sz="1600" dirty="0" smtClean="0"/>
                        <a:t>()</a:t>
                      </a:r>
                      <a:endParaRPr lang="en-US" sz="1600" dirty="0"/>
                    </a:p>
                  </a:txBody>
                  <a:tcPr/>
                </a:tc>
                <a:tc>
                  <a:txBody>
                    <a:bodyPr/>
                    <a:lstStyle/>
                    <a:p>
                      <a:r>
                        <a:rPr lang="en-US" sz="1600" dirty="0" smtClean="0"/>
                        <a:t>Returns</a:t>
                      </a:r>
                      <a:r>
                        <a:rPr lang="en-US" sz="1600" baseline="0" dirty="0" smtClean="0"/>
                        <a:t> </a:t>
                      </a:r>
                      <a:r>
                        <a:rPr lang="en-US" sz="1600" dirty="0" smtClean="0"/>
                        <a:t>a string object containing a complete description of the </a:t>
                      </a:r>
                      <a:r>
                        <a:rPr lang="en-US" sz="1600" dirty="0" err="1" smtClean="0"/>
                        <a:t>exception.Thsi</a:t>
                      </a:r>
                      <a:r>
                        <a:rPr lang="en-US" sz="1600" baseline="0" dirty="0" smtClean="0"/>
                        <a:t> method is called by </a:t>
                      </a:r>
                      <a:r>
                        <a:rPr lang="en-US" sz="1600" baseline="0" dirty="0" err="1" smtClean="0"/>
                        <a:t>println</a:t>
                      </a:r>
                      <a:r>
                        <a:rPr lang="en-US" sz="1600" baseline="0" dirty="0" smtClean="0"/>
                        <a:t>(), when outputting a </a:t>
                      </a:r>
                      <a:r>
                        <a:rPr lang="en-US" sz="1600" baseline="0" dirty="0" err="1" smtClean="0"/>
                        <a:t>Throwable</a:t>
                      </a:r>
                      <a:r>
                        <a:rPr lang="en-US" sz="1600" baseline="0" dirty="0" smtClean="0"/>
                        <a:t> object.</a:t>
                      </a:r>
                      <a:endParaRPr lang="en-US" sz="1600" dirty="0"/>
                    </a:p>
                  </a:txBody>
                  <a:tcPr/>
                </a:tc>
              </a:tr>
            </a:tbl>
          </a:graphicData>
        </a:graphic>
      </p:graphicFrame>
      <p:sp>
        <p:nvSpPr>
          <p:cNvPr id="6" name="Date Placeholder 5"/>
          <p:cNvSpPr>
            <a:spLocks noGrp="1"/>
          </p:cNvSpPr>
          <p:nvPr>
            <p:ph type="dt" sz="half" idx="10"/>
          </p:nvPr>
        </p:nvSpPr>
        <p:spPr/>
        <p:txBody>
          <a:bodyPr/>
          <a:lstStyle/>
          <a:p>
            <a:fld id="{8C8E5DB7-F1AC-4A98-A1B7-714D2C48B5CE}" type="datetime1">
              <a:rPr lang="en-US" smtClean="0"/>
              <a:pPr/>
              <a:t>5/1/2020</a:t>
            </a:fld>
            <a:endParaRPr lang="en-US"/>
          </a:p>
        </p:txBody>
      </p:sp>
      <p:sp>
        <p:nvSpPr>
          <p:cNvPr id="7" name="Slide Number Placeholder 6"/>
          <p:cNvSpPr>
            <a:spLocks noGrp="1"/>
          </p:cNvSpPr>
          <p:nvPr>
            <p:ph type="sldNum" sz="quarter" idx="12"/>
          </p:nvPr>
        </p:nvSpPr>
        <p:spPr/>
        <p:txBody>
          <a:bodyPr/>
          <a:lstStyle/>
          <a:p>
            <a:fld id="{82B35DD8-C2F6-41E8-B820-EE9121C07CA5}"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dirty="0" smtClean="0"/>
              <a:t>THROWABLE CLASS METHODS</a:t>
            </a:r>
            <a:endParaRPr lang="en-US" sz="2800" dirty="0"/>
          </a:p>
        </p:txBody>
      </p:sp>
      <p:sp>
        <p:nvSpPr>
          <p:cNvPr id="3" name="Content Placeholder 2"/>
          <p:cNvSpPr>
            <a:spLocks noGrp="1"/>
          </p:cNvSpPr>
          <p:nvPr>
            <p:ph idx="1"/>
          </p:nvPr>
        </p:nvSpPr>
        <p:spPr>
          <a:xfrm>
            <a:off x="609600" y="762000"/>
            <a:ext cx="8229600" cy="6096000"/>
          </a:xfrm>
        </p:spPr>
        <p:txBody>
          <a:bodyPr>
            <a:noAutofit/>
          </a:bodyPr>
          <a:lstStyle/>
          <a:p>
            <a:pPr>
              <a:buNone/>
            </a:pPr>
            <a:r>
              <a:rPr lang="en-US" sz="1200" b="1" dirty="0" smtClean="0"/>
              <a:t>//Implementing methods of </a:t>
            </a:r>
            <a:r>
              <a:rPr lang="en-US" sz="1200" b="1" dirty="0" err="1" smtClean="0"/>
              <a:t>Throwable</a:t>
            </a:r>
            <a:r>
              <a:rPr lang="en-US" sz="1200" b="1" dirty="0" smtClean="0"/>
              <a:t> , </a:t>
            </a:r>
            <a:r>
              <a:rPr lang="en-US" sz="1200" b="1" dirty="0" err="1" smtClean="0"/>
              <a:t>toString</a:t>
            </a:r>
            <a:r>
              <a:rPr lang="en-US" sz="1200" b="1" dirty="0" smtClean="0"/>
              <a:t>(),</a:t>
            </a:r>
            <a:r>
              <a:rPr lang="en-US" sz="1200" b="1" dirty="0" err="1" smtClean="0"/>
              <a:t>printStackTrace</a:t>
            </a:r>
            <a:r>
              <a:rPr lang="en-US" sz="1200" b="1" dirty="0" smtClean="0"/>
              <a:t>(),</a:t>
            </a:r>
            <a:r>
              <a:rPr lang="en-US" sz="1200" b="1" dirty="0" err="1" smtClean="0"/>
              <a:t>getMessage</a:t>
            </a:r>
            <a:r>
              <a:rPr lang="en-US" sz="1200" b="1" dirty="0" smtClean="0"/>
              <a:t>() </a:t>
            </a:r>
          </a:p>
          <a:p>
            <a:pPr>
              <a:buNone/>
            </a:pPr>
            <a:r>
              <a:rPr lang="en-US" sz="1200" b="1" dirty="0" smtClean="0"/>
              <a:t>class ExcepTest6</a:t>
            </a:r>
          </a:p>
          <a:p>
            <a:pPr>
              <a:buNone/>
            </a:pPr>
            <a:r>
              <a:rPr lang="en-US" sz="1200" b="1" dirty="0" smtClean="0"/>
              <a:t>{   </a:t>
            </a:r>
          </a:p>
          <a:p>
            <a:pPr>
              <a:buNone/>
            </a:pPr>
            <a:r>
              <a:rPr lang="en-US" sz="1200" b="1" dirty="0" smtClean="0"/>
              <a:t> public static void main(String </a:t>
            </a:r>
            <a:r>
              <a:rPr lang="en-US" sz="1200" b="1" dirty="0" err="1" smtClean="0"/>
              <a:t>args</a:t>
            </a:r>
            <a:r>
              <a:rPr lang="en-US" sz="1200" b="1" dirty="0" smtClean="0"/>
              <a:t>[])</a:t>
            </a:r>
          </a:p>
          <a:p>
            <a:pPr>
              <a:buNone/>
            </a:pPr>
            <a:r>
              <a:rPr lang="en-US" sz="1200" b="1" dirty="0" smtClean="0"/>
              <a:t>   {    </a:t>
            </a:r>
          </a:p>
          <a:p>
            <a:pPr>
              <a:buNone/>
            </a:pPr>
            <a:r>
              <a:rPr lang="en-US" sz="1200" b="1" dirty="0" smtClean="0"/>
              <a:t>	 </a:t>
            </a:r>
            <a:r>
              <a:rPr lang="en-US" sz="1200" b="1" dirty="0" err="1" smtClean="0"/>
              <a:t>System.out.println</a:t>
            </a:r>
            <a:r>
              <a:rPr lang="en-US" sz="1200" b="1" dirty="0" smtClean="0"/>
              <a:t>("Before Exception");</a:t>
            </a:r>
          </a:p>
          <a:p>
            <a:pPr>
              <a:buNone/>
            </a:pPr>
            <a:r>
              <a:rPr lang="en-US" sz="1200" b="1" dirty="0" smtClean="0"/>
              <a:t>	try</a:t>
            </a:r>
          </a:p>
          <a:p>
            <a:pPr>
              <a:buNone/>
            </a:pPr>
            <a:r>
              <a:rPr lang="en-US" sz="1200" b="1" dirty="0" smtClean="0"/>
              <a:t>	{ </a:t>
            </a:r>
          </a:p>
          <a:p>
            <a:pPr>
              <a:buNone/>
            </a:pPr>
            <a:r>
              <a:rPr lang="en-US" sz="1200" b="1" dirty="0" smtClean="0"/>
              <a:t>  	 </a:t>
            </a:r>
            <a:r>
              <a:rPr lang="en-US" sz="1200" b="1" dirty="0" err="1" smtClean="0"/>
              <a:t>int</a:t>
            </a:r>
            <a:r>
              <a:rPr lang="en-US" sz="1200" b="1" dirty="0" smtClean="0"/>
              <a:t> data=50/0;  </a:t>
            </a:r>
          </a:p>
          <a:p>
            <a:pPr>
              <a:buNone/>
            </a:pPr>
            <a:r>
              <a:rPr lang="en-US" sz="1200" b="1" dirty="0" smtClean="0"/>
              <a:t>	</a:t>
            </a:r>
            <a:r>
              <a:rPr lang="en-US" sz="1200" b="1" dirty="0" err="1" smtClean="0"/>
              <a:t>System.out.println</a:t>
            </a:r>
            <a:r>
              <a:rPr lang="en-US" sz="1200" b="1" dirty="0" smtClean="0"/>
              <a:t>("won't display");</a:t>
            </a:r>
          </a:p>
          <a:p>
            <a:pPr>
              <a:buNone/>
            </a:pPr>
            <a:r>
              <a:rPr lang="en-US" sz="1200" b="1" dirty="0" smtClean="0"/>
              <a:t>	}</a:t>
            </a:r>
          </a:p>
          <a:p>
            <a:pPr>
              <a:buNone/>
            </a:pPr>
            <a:r>
              <a:rPr lang="en-US" sz="1200" b="1" dirty="0" smtClean="0"/>
              <a:t>	catch(</a:t>
            </a:r>
            <a:r>
              <a:rPr lang="en-US" sz="1200" b="1" dirty="0" err="1" smtClean="0"/>
              <a:t>ArithmeticException</a:t>
            </a:r>
            <a:r>
              <a:rPr lang="en-US" sz="1200" b="1" dirty="0" smtClean="0"/>
              <a:t> e)</a:t>
            </a:r>
          </a:p>
          <a:p>
            <a:pPr>
              <a:buNone/>
            </a:pPr>
            <a:r>
              <a:rPr lang="en-US" sz="1200" b="1" dirty="0" smtClean="0"/>
              <a:t>	{</a:t>
            </a:r>
          </a:p>
          <a:p>
            <a:pPr>
              <a:buNone/>
            </a:pPr>
            <a:r>
              <a:rPr lang="en-US" sz="1200" b="1" dirty="0" err="1" smtClean="0"/>
              <a:t>System.out.println</a:t>
            </a:r>
            <a:r>
              <a:rPr lang="en-US" sz="1200" b="1" dirty="0" smtClean="0"/>
              <a:t>("using Exception object e, displays </a:t>
            </a:r>
            <a:r>
              <a:rPr lang="en-US" sz="1200" b="1" dirty="0" err="1" smtClean="0"/>
              <a:t>name,description</a:t>
            </a:r>
            <a:r>
              <a:rPr lang="en-US" sz="1200" b="1" dirty="0" smtClean="0"/>
              <a:t> of exception");</a:t>
            </a:r>
          </a:p>
          <a:p>
            <a:pPr>
              <a:buNone/>
            </a:pPr>
            <a:r>
              <a:rPr lang="en-US" sz="1200" b="1" dirty="0" err="1" smtClean="0"/>
              <a:t>System.out.println</a:t>
            </a:r>
            <a:r>
              <a:rPr lang="en-US" sz="1200" b="1" dirty="0" smtClean="0"/>
              <a:t>(e);     // calls the </a:t>
            </a:r>
            <a:r>
              <a:rPr lang="en-US" sz="1200" b="1" dirty="0" err="1" smtClean="0"/>
              <a:t>toString</a:t>
            </a:r>
            <a:r>
              <a:rPr lang="en-US" sz="1200" b="1" dirty="0" smtClean="0"/>
              <a:t>() method of object class</a:t>
            </a:r>
          </a:p>
          <a:p>
            <a:pPr>
              <a:buNone/>
            </a:pPr>
            <a:r>
              <a:rPr lang="en-US" sz="1200" b="1" dirty="0" err="1" smtClean="0"/>
              <a:t>System.out.println</a:t>
            </a:r>
            <a:r>
              <a:rPr lang="en-US" sz="1200" b="1" dirty="0" smtClean="0"/>
              <a:t>("------------------------------------------------------");</a:t>
            </a:r>
          </a:p>
          <a:p>
            <a:pPr>
              <a:buNone/>
            </a:pPr>
            <a:r>
              <a:rPr lang="en-US" sz="1200" b="1" dirty="0" err="1" smtClean="0"/>
              <a:t>System.out.println</a:t>
            </a:r>
            <a:r>
              <a:rPr lang="en-US" sz="1200" b="1" dirty="0" smtClean="0"/>
              <a:t>("using </a:t>
            </a:r>
            <a:r>
              <a:rPr lang="en-US" sz="1200" b="1" dirty="0" err="1" smtClean="0"/>
              <a:t>toString</a:t>
            </a:r>
            <a:r>
              <a:rPr lang="en-US" sz="1200" b="1" dirty="0" smtClean="0"/>
              <a:t>(),displays </a:t>
            </a:r>
            <a:r>
              <a:rPr lang="en-US" sz="1200" b="1" dirty="0" err="1" smtClean="0"/>
              <a:t>name.description</a:t>
            </a:r>
            <a:r>
              <a:rPr lang="en-US" sz="1200" b="1" dirty="0" smtClean="0"/>
              <a:t> of exception");</a:t>
            </a:r>
          </a:p>
          <a:p>
            <a:pPr>
              <a:buNone/>
            </a:pPr>
            <a:r>
              <a:rPr lang="en-US" sz="1200" b="1" dirty="0" err="1" smtClean="0"/>
              <a:t>System.out.println</a:t>
            </a:r>
            <a:r>
              <a:rPr lang="en-US" sz="1200" b="1" dirty="0" smtClean="0"/>
              <a:t>(</a:t>
            </a:r>
            <a:r>
              <a:rPr lang="en-US" sz="1200" b="1" dirty="0" err="1" smtClean="0"/>
              <a:t>e.toString</a:t>
            </a:r>
            <a:r>
              <a:rPr lang="en-US" sz="1200" b="1" dirty="0" smtClean="0"/>
              <a:t>());</a:t>
            </a:r>
          </a:p>
          <a:p>
            <a:pPr>
              <a:buNone/>
            </a:pPr>
            <a:r>
              <a:rPr lang="en-US" sz="1200" b="1" dirty="0" err="1" smtClean="0"/>
              <a:t>System.out.println</a:t>
            </a:r>
            <a:r>
              <a:rPr lang="en-US" sz="1200" b="1" dirty="0" smtClean="0"/>
              <a:t>("------------------------------------------------------");</a:t>
            </a:r>
          </a:p>
          <a:p>
            <a:pPr>
              <a:buNone/>
            </a:pPr>
            <a:r>
              <a:rPr lang="en-US" sz="1200" b="1" dirty="0" err="1" smtClean="0"/>
              <a:t>System.out.println</a:t>
            </a:r>
            <a:r>
              <a:rPr lang="en-US" sz="1200" b="1" dirty="0" smtClean="0"/>
              <a:t>("using </a:t>
            </a:r>
            <a:r>
              <a:rPr lang="en-US" sz="1200" b="1" dirty="0" err="1" smtClean="0"/>
              <a:t>printStackTrace</a:t>
            </a:r>
            <a:r>
              <a:rPr lang="en-US" sz="1200" b="1" dirty="0" smtClean="0"/>
              <a:t>(), displays name, description of </a:t>
            </a:r>
            <a:r>
              <a:rPr lang="en-US" sz="1200" b="1" dirty="0" err="1" smtClean="0"/>
              <a:t>exception,stacktrace</a:t>
            </a:r>
            <a:r>
              <a:rPr lang="en-US" sz="1200" b="1" dirty="0" smtClean="0"/>
              <a:t>");</a:t>
            </a:r>
          </a:p>
          <a:p>
            <a:pPr>
              <a:buNone/>
            </a:pPr>
            <a:r>
              <a:rPr lang="en-US" sz="1200" b="1" dirty="0" smtClean="0"/>
              <a:t>  </a:t>
            </a:r>
            <a:r>
              <a:rPr lang="en-US" sz="1200" b="1" dirty="0" err="1" smtClean="0"/>
              <a:t>e.printStackTrace</a:t>
            </a:r>
            <a:r>
              <a:rPr lang="en-US" sz="1200" b="1" dirty="0" smtClean="0"/>
              <a:t>();</a:t>
            </a:r>
          </a:p>
          <a:p>
            <a:pPr>
              <a:buNone/>
            </a:pPr>
            <a:r>
              <a:rPr lang="en-US" sz="1200" b="1" dirty="0" err="1" smtClean="0"/>
              <a:t>System.out.println</a:t>
            </a:r>
            <a:r>
              <a:rPr lang="en-US" sz="1200" b="1" dirty="0" smtClean="0"/>
              <a:t>("------------------------------------------------------");</a:t>
            </a:r>
          </a:p>
          <a:p>
            <a:pPr>
              <a:buNone/>
            </a:pPr>
            <a:r>
              <a:rPr lang="en-US" sz="1200" b="1" dirty="0" err="1" smtClean="0"/>
              <a:t>System.out.println</a:t>
            </a:r>
            <a:r>
              <a:rPr lang="en-US" sz="1200" b="1" dirty="0" smtClean="0"/>
              <a:t>("using </a:t>
            </a:r>
            <a:r>
              <a:rPr lang="en-US" sz="1200" b="1" dirty="0" err="1" smtClean="0"/>
              <a:t>getMessage</a:t>
            </a:r>
            <a:r>
              <a:rPr lang="en-US" sz="1200" b="1" dirty="0" smtClean="0"/>
              <a:t>(), displays description of exception");</a:t>
            </a:r>
          </a:p>
          <a:p>
            <a:pPr>
              <a:buNone/>
            </a:pPr>
            <a:r>
              <a:rPr lang="en-US" sz="1200" b="1" dirty="0" err="1" smtClean="0"/>
              <a:t>System.out.println</a:t>
            </a:r>
            <a:r>
              <a:rPr lang="en-US" sz="1200" b="1" dirty="0" smtClean="0"/>
              <a:t>(</a:t>
            </a:r>
            <a:r>
              <a:rPr lang="en-US" sz="1200" b="1" dirty="0" err="1" smtClean="0"/>
              <a:t>e.getMessage</a:t>
            </a:r>
            <a:r>
              <a:rPr lang="en-US" sz="1200" b="1" dirty="0" smtClean="0"/>
              <a:t>());  </a:t>
            </a:r>
          </a:p>
          <a:p>
            <a:pPr>
              <a:buNone/>
            </a:pPr>
            <a:r>
              <a:rPr lang="en-US" sz="1200" b="1" dirty="0" smtClean="0"/>
              <a:t>  	} </a:t>
            </a:r>
          </a:p>
          <a:p>
            <a:pPr>
              <a:buNone/>
            </a:pPr>
            <a:r>
              <a:rPr lang="en-US" sz="1200" b="1" dirty="0" smtClean="0"/>
              <a:t>	</a:t>
            </a:r>
            <a:r>
              <a:rPr lang="en-US" sz="1200" b="1" dirty="0" err="1" smtClean="0"/>
              <a:t>System.out.println</a:t>
            </a:r>
            <a:r>
              <a:rPr lang="en-US" sz="1200" b="1" dirty="0" smtClean="0"/>
              <a:t>("Rest of the code...."); </a:t>
            </a:r>
          </a:p>
          <a:p>
            <a:pPr>
              <a:buNone/>
            </a:pPr>
            <a:r>
              <a:rPr lang="en-US" sz="1200" b="1" dirty="0" smtClean="0"/>
              <a:t>    }</a:t>
            </a:r>
          </a:p>
          <a:p>
            <a:pPr>
              <a:buNone/>
            </a:pPr>
            <a:r>
              <a:rPr lang="en-US" sz="1200" b="1" dirty="0" smtClean="0"/>
              <a:t>} </a:t>
            </a:r>
          </a:p>
          <a:p>
            <a:pPr>
              <a:buNone/>
            </a:pPr>
            <a:endParaRPr lang="en-US" sz="1200" b="1" dirty="0" smtClean="0"/>
          </a:p>
        </p:txBody>
      </p:sp>
      <p:sp>
        <p:nvSpPr>
          <p:cNvPr id="4" name="Date Placeholder 3"/>
          <p:cNvSpPr>
            <a:spLocks noGrp="1"/>
          </p:cNvSpPr>
          <p:nvPr>
            <p:ph type="dt" sz="half" idx="10"/>
          </p:nvPr>
        </p:nvSpPr>
        <p:spPr/>
        <p:txBody>
          <a:bodyPr/>
          <a:lstStyle/>
          <a:p>
            <a:fld id="{336E62C4-CBDA-46F1-930D-3D0E08D4E6AD}" type="datetime1">
              <a:rPr lang="en-US" smtClean="0"/>
              <a:pPr/>
              <a:t>5/1/2020</a:t>
            </a:fld>
            <a:endParaRPr lang="en-US"/>
          </a:p>
        </p:txBody>
      </p:sp>
      <p:sp>
        <p:nvSpPr>
          <p:cNvPr id="5" name="Slide Number Placeholder 4"/>
          <p:cNvSpPr>
            <a:spLocks noGrp="1"/>
          </p:cNvSpPr>
          <p:nvPr>
            <p:ph type="sldNum" sz="quarter" idx="12"/>
          </p:nvPr>
        </p:nvSpPr>
        <p:spPr/>
        <p:txBody>
          <a:bodyPr/>
          <a:lstStyle/>
          <a:p>
            <a:fld id="{82B35DD8-C2F6-41E8-B820-EE9121C07CA5}"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THROWABLE</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b="1" dirty="0" smtClean="0"/>
              <a:t>Output:</a:t>
            </a:r>
          </a:p>
          <a:p>
            <a:pPr>
              <a:buNone/>
            </a:pPr>
            <a:endParaRPr lang="en-US" b="1" dirty="0" smtClean="0"/>
          </a:p>
          <a:p>
            <a:pPr>
              <a:buNone/>
            </a:pPr>
            <a:r>
              <a:rPr lang="en-US" b="1" dirty="0" smtClean="0"/>
              <a:t>C:\jdk1.8\bin&gt;</a:t>
            </a:r>
            <a:r>
              <a:rPr lang="en-US" b="1" dirty="0" err="1" smtClean="0"/>
              <a:t>javac</a:t>
            </a:r>
            <a:r>
              <a:rPr lang="en-US" b="1" dirty="0" smtClean="0"/>
              <a:t> ExcepTest6.java</a:t>
            </a:r>
          </a:p>
          <a:p>
            <a:pPr>
              <a:buNone/>
            </a:pPr>
            <a:endParaRPr lang="en-US" b="1" dirty="0" smtClean="0"/>
          </a:p>
          <a:p>
            <a:pPr>
              <a:buNone/>
            </a:pPr>
            <a:r>
              <a:rPr lang="en-US" b="1" dirty="0" smtClean="0"/>
              <a:t>C:\jdk1.8\bin&gt;java ExcepTest6</a:t>
            </a:r>
          </a:p>
          <a:p>
            <a:pPr>
              <a:buNone/>
            </a:pPr>
            <a:r>
              <a:rPr lang="en-US" b="1" dirty="0" smtClean="0"/>
              <a:t>Before Exception</a:t>
            </a:r>
          </a:p>
          <a:p>
            <a:pPr>
              <a:buNone/>
            </a:pPr>
            <a:r>
              <a:rPr lang="en-US" b="1" dirty="0" smtClean="0"/>
              <a:t>using Exception object e, displays </a:t>
            </a:r>
            <a:r>
              <a:rPr lang="en-US" b="1" dirty="0" err="1" smtClean="0"/>
              <a:t>name,description</a:t>
            </a:r>
            <a:r>
              <a:rPr lang="en-US" b="1" dirty="0" smtClean="0"/>
              <a:t> of exception</a:t>
            </a:r>
          </a:p>
          <a:p>
            <a:pPr>
              <a:buNone/>
            </a:pPr>
            <a:r>
              <a:rPr lang="en-US" b="1" dirty="0" err="1" smtClean="0"/>
              <a:t>java.lang.ArithmeticException</a:t>
            </a:r>
            <a:r>
              <a:rPr lang="en-US" b="1" dirty="0" smtClean="0"/>
              <a:t>: / by zero</a:t>
            </a:r>
          </a:p>
          <a:p>
            <a:pPr>
              <a:buNone/>
            </a:pPr>
            <a:r>
              <a:rPr lang="en-US" b="1" dirty="0" smtClean="0"/>
              <a:t>------------------------------------------------------</a:t>
            </a:r>
          </a:p>
          <a:p>
            <a:pPr>
              <a:buNone/>
            </a:pPr>
            <a:r>
              <a:rPr lang="en-US" b="1" dirty="0" smtClean="0"/>
              <a:t>using </a:t>
            </a:r>
            <a:r>
              <a:rPr lang="en-US" b="1" dirty="0" err="1" smtClean="0"/>
              <a:t>toString</a:t>
            </a:r>
            <a:r>
              <a:rPr lang="en-US" b="1" dirty="0" smtClean="0"/>
              <a:t>(),displays </a:t>
            </a:r>
            <a:r>
              <a:rPr lang="en-US" b="1" dirty="0" err="1" smtClean="0"/>
              <a:t>name.description</a:t>
            </a:r>
            <a:r>
              <a:rPr lang="en-US" b="1" dirty="0" smtClean="0"/>
              <a:t> of exception</a:t>
            </a:r>
          </a:p>
          <a:p>
            <a:pPr>
              <a:buNone/>
            </a:pPr>
            <a:r>
              <a:rPr lang="en-US" b="1" dirty="0" err="1" smtClean="0"/>
              <a:t>java.lang.ArithmeticException</a:t>
            </a:r>
            <a:r>
              <a:rPr lang="en-US" b="1" dirty="0" smtClean="0"/>
              <a:t>: / by zero</a:t>
            </a:r>
          </a:p>
          <a:p>
            <a:pPr>
              <a:buNone/>
            </a:pPr>
            <a:r>
              <a:rPr lang="en-US" b="1" dirty="0" smtClean="0"/>
              <a:t>------------------------------------------------------</a:t>
            </a:r>
          </a:p>
          <a:p>
            <a:pPr>
              <a:buNone/>
            </a:pPr>
            <a:r>
              <a:rPr lang="en-US" b="1" dirty="0" smtClean="0"/>
              <a:t>using </a:t>
            </a:r>
            <a:r>
              <a:rPr lang="en-US" b="1" dirty="0" err="1" smtClean="0"/>
              <a:t>printStackTrace</a:t>
            </a:r>
            <a:r>
              <a:rPr lang="en-US" b="1" dirty="0" smtClean="0"/>
              <a:t>(), displays name, description of </a:t>
            </a:r>
            <a:r>
              <a:rPr lang="en-US" b="1" dirty="0" err="1" smtClean="0"/>
              <a:t>exception,stacktrace</a:t>
            </a:r>
            <a:endParaRPr lang="en-US" b="1" dirty="0" smtClean="0"/>
          </a:p>
          <a:p>
            <a:pPr>
              <a:buNone/>
            </a:pPr>
            <a:r>
              <a:rPr lang="en-US" b="1" dirty="0" err="1" smtClean="0"/>
              <a:t>java.lang.ArithmeticException</a:t>
            </a:r>
            <a:r>
              <a:rPr lang="en-US" b="1" dirty="0" smtClean="0"/>
              <a:t>: / by zero</a:t>
            </a:r>
          </a:p>
          <a:p>
            <a:pPr>
              <a:buNone/>
            </a:pPr>
            <a:r>
              <a:rPr lang="en-US" b="1" dirty="0" smtClean="0"/>
              <a:t>        at ExcepTest6.main(ExcepTest6.java:9)</a:t>
            </a:r>
          </a:p>
          <a:p>
            <a:pPr>
              <a:buNone/>
            </a:pPr>
            <a:r>
              <a:rPr lang="en-US" b="1" dirty="0" smtClean="0"/>
              <a:t>------------------------------------------------------</a:t>
            </a:r>
          </a:p>
          <a:p>
            <a:pPr>
              <a:buNone/>
            </a:pPr>
            <a:r>
              <a:rPr lang="en-US" b="1" dirty="0" smtClean="0"/>
              <a:t>using </a:t>
            </a:r>
            <a:r>
              <a:rPr lang="en-US" b="1" dirty="0" err="1" smtClean="0"/>
              <a:t>getMessage</a:t>
            </a:r>
            <a:r>
              <a:rPr lang="en-US" b="1" dirty="0" smtClean="0"/>
              <a:t>(), displays description of exception</a:t>
            </a:r>
          </a:p>
          <a:p>
            <a:pPr>
              <a:buNone/>
            </a:pPr>
            <a:r>
              <a:rPr lang="en-US" b="1" dirty="0" smtClean="0"/>
              <a:t>/ by zero</a:t>
            </a:r>
          </a:p>
          <a:p>
            <a:pPr>
              <a:buNone/>
            </a:pPr>
            <a:r>
              <a:rPr lang="en-US" b="1" dirty="0" smtClean="0"/>
              <a:t>Rest of the code....</a:t>
            </a:r>
          </a:p>
          <a:p>
            <a:endParaRPr lang="en-US" dirty="0"/>
          </a:p>
        </p:txBody>
      </p:sp>
      <p:sp>
        <p:nvSpPr>
          <p:cNvPr id="4" name="Date Placeholder 3"/>
          <p:cNvSpPr>
            <a:spLocks noGrp="1"/>
          </p:cNvSpPr>
          <p:nvPr>
            <p:ph type="dt" sz="half" idx="10"/>
          </p:nvPr>
        </p:nvSpPr>
        <p:spPr/>
        <p:txBody>
          <a:bodyPr/>
          <a:lstStyle/>
          <a:p>
            <a:fld id="{E6773922-3103-44DF-A4B2-4C6F01FB9119}" type="datetime1">
              <a:rPr lang="en-US" smtClean="0"/>
              <a:pPr/>
              <a:t>5/1/2020</a:t>
            </a:fld>
            <a:endParaRPr lang="en-US"/>
          </a:p>
        </p:txBody>
      </p:sp>
      <p:sp>
        <p:nvSpPr>
          <p:cNvPr id="5" name="Slide Number Placeholder 4"/>
          <p:cNvSpPr>
            <a:spLocks noGrp="1"/>
          </p:cNvSpPr>
          <p:nvPr>
            <p:ph type="sldNum" sz="quarter" idx="12"/>
          </p:nvPr>
        </p:nvSpPr>
        <p:spPr/>
        <p:txBody>
          <a:bodyPr/>
          <a:lstStyle/>
          <a:p>
            <a:fld id="{82B35DD8-C2F6-41E8-B820-EE9121C07CA5}"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sz="2800" dirty="0" smtClean="0"/>
              <a:t>USING FINALLY</a:t>
            </a:r>
            <a:endParaRPr lang="en-US" sz="2800" dirty="0"/>
          </a:p>
        </p:txBody>
      </p:sp>
      <p:sp>
        <p:nvSpPr>
          <p:cNvPr id="3" name="Content Placeholder 2"/>
          <p:cNvSpPr>
            <a:spLocks noGrp="1"/>
          </p:cNvSpPr>
          <p:nvPr>
            <p:ph idx="1"/>
          </p:nvPr>
        </p:nvSpPr>
        <p:spPr>
          <a:xfrm>
            <a:off x="609600" y="609600"/>
            <a:ext cx="8229600" cy="6248400"/>
          </a:xfrm>
        </p:spPr>
        <p:txBody>
          <a:bodyPr>
            <a:noAutofit/>
          </a:bodyPr>
          <a:lstStyle/>
          <a:p>
            <a:pPr>
              <a:buNone/>
            </a:pPr>
            <a:endParaRPr lang="en-US" sz="1600" b="1" dirty="0" smtClean="0"/>
          </a:p>
        </p:txBody>
      </p:sp>
      <p:sp>
        <p:nvSpPr>
          <p:cNvPr id="4" name="Flowchart: Decision 3"/>
          <p:cNvSpPr/>
          <p:nvPr/>
        </p:nvSpPr>
        <p:spPr bwMode="auto">
          <a:xfrm>
            <a:off x="2830512" y="1722437"/>
            <a:ext cx="2895600" cy="1371600"/>
          </a:xfrm>
          <a:prstGeom prst="flowChartDecision">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Exception </a:t>
            </a:r>
            <a:r>
              <a:rPr kumimoji="0" lang="en-US" sz="2000" b="0" i="0" u="none" strike="noStrike" cap="none" normalizeH="0" baseline="0" dirty="0" err="1" smtClean="0">
                <a:ln>
                  <a:noFill/>
                </a:ln>
                <a:solidFill>
                  <a:schemeClr val="tx1"/>
                </a:solidFill>
                <a:effectLst/>
                <a:latin typeface="Times New Roman" pitchFamily="18" charset="0"/>
              </a:rPr>
              <a:t>Occured</a:t>
            </a:r>
            <a:endParaRPr kumimoji="0" lang="en-US" sz="2000" b="0" i="0" u="none" strike="noStrike" cap="none" normalizeH="0" baseline="0" dirty="0" smtClean="0">
              <a:ln>
                <a:noFill/>
              </a:ln>
              <a:solidFill>
                <a:schemeClr val="tx1"/>
              </a:solidFill>
              <a:effectLst/>
              <a:latin typeface="Times New Roman" pitchFamily="18" charset="0"/>
            </a:endParaRPr>
          </a:p>
        </p:txBody>
      </p:sp>
      <p:sp>
        <p:nvSpPr>
          <p:cNvPr id="5" name="Flowchart: Process 4"/>
          <p:cNvSpPr/>
          <p:nvPr/>
        </p:nvSpPr>
        <p:spPr bwMode="auto">
          <a:xfrm>
            <a:off x="2754312" y="761999"/>
            <a:ext cx="3048000" cy="503237"/>
          </a:xfrm>
          <a:prstGeom prst="flowChartProcess">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Program Code</a:t>
            </a:r>
          </a:p>
        </p:txBody>
      </p:sp>
      <p:cxnSp>
        <p:nvCxnSpPr>
          <p:cNvPr id="6" name="Straight Arrow Connector 5"/>
          <p:cNvCxnSpPr>
            <a:stCxn id="5" idx="2"/>
            <a:endCxn id="4" idx="0"/>
          </p:cNvCxnSpPr>
          <p:nvPr/>
        </p:nvCxnSpPr>
        <p:spPr bwMode="auto">
          <a:xfrm rot="5400000">
            <a:off x="4049712" y="1493836"/>
            <a:ext cx="457201" cy="1588"/>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7" name="Flowchart: Decision 6"/>
          <p:cNvSpPr/>
          <p:nvPr/>
        </p:nvSpPr>
        <p:spPr bwMode="auto">
          <a:xfrm>
            <a:off x="4876800" y="3429000"/>
            <a:ext cx="2667000" cy="1371600"/>
          </a:xfrm>
          <a:prstGeom prst="flowChartDecision">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Exception Handler</a:t>
            </a:r>
          </a:p>
        </p:txBody>
      </p:sp>
      <p:sp>
        <p:nvSpPr>
          <p:cNvPr id="8" name="Flowchart: Process 7"/>
          <p:cNvSpPr/>
          <p:nvPr/>
        </p:nvSpPr>
        <p:spPr bwMode="auto">
          <a:xfrm>
            <a:off x="1447800" y="5334000"/>
            <a:ext cx="7162800" cy="838200"/>
          </a:xfrm>
          <a:prstGeom prst="flowChartProcess">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Finally block</a:t>
            </a:r>
          </a:p>
        </p:txBody>
      </p:sp>
      <p:cxnSp>
        <p:nvCxnSpPr>
          <p:cNvPr id="9" name="Straight Connector 8"/>
          <p:cNvCxnSpPr>
            <a:stCxn id="4" idx="1"/>
          </p:cNvCxnSpPr>
          <p:nvPr/>
        </p:nvCxnSpPr>
        <p:spPr bwMode="auto">
          <a:xfrm rot="10800000">
            <a:off x="2220912" y="2408237"/>
            <a:ext cx="609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0" name="Straight Arrow Connector 9"/>
          <p:cNvCxnSpPr/>
          <p:nvPr/>
        </p:nvCxnSpPr>
        <p:spPr bwMode="auto">
          <a:xfrm rot="5400000">
            <a:off x="753269" y="3864768"/>
            <a:ext cx="2925763" cy="1270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11" name="TextBox 10"/>
          <p:cNvSpPr txBox="1"/>
          <p:nvPr/>
        </p:nvSpPr>
        <p:spPr>
          <a:xfrm>
            <a:off x="2220912" y="1874838"/>
            <a:ext cx="609600" cy="400110"/>
          </a:xfrm>
          <a:prstGeom prst="rect">
            <a:avLst/>
          </a:prstGeom>
          <a:noFill/>
        </p:spPr>
        <p:txBody>
          <a:bodyPr wrap="square" rtlCol="0">
            <a:spAutoFit/>
          </a:bodyPr>
          <a:lstStyle/>
          <a:p>
            <a:r>
              <a:rPr lang="en-US" sz="2000" dirty="0" smtClean="0"/>
              <a:t>No</a:t>
            </a:r>
            <a:endParaRPr lang="en-US" sz="2000" dirty="0"/>
          </a:p>
        </p:txBody>
      </p:sp>
      <p:cxnSp>
        <p:nvCxnSpPr>
          <p:cNvPr id="12" name="Straight Connector 11"/>
          <p:cNvCxnSpPr>
            <a:stCxn id="4" idx="3"/>
          </p:cNvCxnSpPr>
          <p:nvPr/>
        </p:nvCxnSpPr>
        <p:spPr bwMode="auto">
          <a:xfrm>
            <a:off x="5726112" y="2408237"/>
            <a:ext cx="522288" cy="3016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3" name="Straight Arrow Connector 12"/>
          <p:cNvCxnSpPr/>
          <p:nvPr/>
        </p:nvCxnSpPr>
        <p:spPr bwMode="auto">
          <a:xfrm rot="5400000">
            <a:off x="5676900" y="2933700"/>
            <a:ext cx="990600" cy="1588"/>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14" name="TextBox 13"/>
          <p:cNvSpPr txBox="1"/>
          <p:nvPr/>
        </p:nvSpPr>
        <p:spPr>
          <a:xfrm>
            <a:off x="5802312" y="1874837"/>
            <a:ext cx="914400" cy="400110"/>
          </a:xfrm>
          <a:prstGeom prst="rect">
            <a:avLst/>
          </a:prstGeom>
          <a:noFill/>
        </p:spPr>
        <p:txBody>
          <a:bodyPr wrap="square" rtlCol="0">
            <a:spAutoFit/>
          </a:bodyPr>
          <a:lstStyle/>
          <a:p>
            <a:r>
              <a:rPr lang="en-US" sz="2000" dirty="0" smtClean="0"/>
              <a:t>Yes</a:t>
            </a:r>
            <a:endParaRPr lang="en-US" sz="2000" dirty="0"/>
          </a:p>
        </p:txBody>
      </p:sp>
      <p:cxnSp>
        <p:nvCxnSpPr>
          <p:cNvPr id="15" name="Straight Connector 14"/>
          <p:cNvCxnSpPr>
            <a:stCxn id="7" idx="1"/>
          </p:cNvCxnSpPr>
          <p:nvPr/>
        </p:nvCxnSpPr>
        <p:spPr bwMode="auto">
          <a:xfrm rot="10800000">
            <a:off x="4267200" y="4114800"/>
            <a:ext cx="609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6" name="Straight Arrow Connector 15"/>
          <p:cNvCxnSpPr/>
          <p:nvPr/>
        </p:nvCxnSpPr>
        <p:spPr bwMode="auto">
          <a:xfrm rot="5400000">
            <a:off x="3658394" y="4724400"/>
            <a:ext cx="1218406" cy="794"/>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17" name="TextBox 16"/>
          <p:cNvSpPr txBox="1"/>
          <p:nvPr/>
        </p:nvSpPr>
        <p:spPr>
          <a:xfrm>
            <a:off x="4572000" y="3657600"/>
            <a:ext cx="609600" cy="400110"/>
          </a:xfrm>
          <a:prstGeom prst="rect">
            <a:avLst/>
          </a:prstGeom>
          <a:noFill/>
        </p:spPr>
        <p:txBody>
          <a:bodyPr wrap="square" rtlCol="0">
            <a:spAutoFit/>
          </a:bodyPr>
          <a:lstStyle/>
          <a:p>
            <a:r>
              <a:rPr lang="en-US" sz="2000" dirty="0" smtClean="0"/>
              <a:t>No</a:t>
            </a:r>
            <a:endParaRPr lang="en-US" sz="2000" dirty="0"/>
          </a:p>
        </p:txBody>
      </p:sp>
      <p:cxnSp>
        <p:nvCxnSpPr>
          <p:cNvPr id="18" name="Straight Connector 17"/>
          <p:cNvCxnSpPr>
            <a:stCxn id="7" idx="3"/>
          </p:cNvCxnSpPr>
          <p:nvPr/>
        </p:nvCxnSpPr>
        <p:spPr bwMode="auto">
          <a:xfrm>
            <a:off x="7543800" y="4114800"/>
            <a:ext cx="609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9" name="Straight Arrow Connector 18"/>
          <p:cNvCxnSpPr/>
          <p:nvPr/>
        </p:nvCxnSpPr>
        <p:spPr bwMode="auto">
          <a:xfrm rot="5400000">
            <a:off x="7543800" y="4724400"/>
            <a:ext cx="1219200" cy="1588"/>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20" name="TextBox 19"/>
          <p:cNvSpPr txBox="1"/>
          <p:nvPr/>
        </p:nvSpPr>
        <p:spPr>
          <a:xfrm>
            <a:off x="7467600" y="3581400"/>
            <a:ext cx="914400" cy="400110"/>
          </a:xfrm>
          <a:prstGeom prst="rect">
            <a:avLst/>
          </a:prstGeom>
          <a:noFill/>
        </p:spPr>
        <p:txBody>
          <a:bodyPr wrap="square" rtlCol="0">
            <a:spAutoFit/>
          </a:bodyPr>
          <a:lstStyle/>
          <a:p>
            <a:r>
              <a:rPr lang="en-US" sz="2000" dirty="0" smtClean="0"/>
              <a:t>Yes</a:t>
            </a:r>
            <a:endParaRPr lang="en-US" sz="2000" dirty="0"/>
          </a:p>
        </p:txBody>
      </p:sp>
      <p:sp>
        <p:nvSpPr>
          <p:cNvPr id="21" name="Date Placeholder 20"/>
          <p:cNvSpPr>
            <a:spLocks noGrp="1"/>
          </p:cNvSpPr>
          <p:nvPr>
            <p:ph type="dt" sz="half" idx="10"/>
          </p:nvPr>
        </p:nvSpPr>
        <p:spPr/>
        <p:txBody>
          <a:bodyPr/>
          <a:lstStyle/>
          <a:p>
            <a:fld id="{A605032D-2429-4155-A0CA-F99185544744}" type="datetime1">
              <a:rPr lang="en-US" smtClean="0"/>
              <a:pPr/>
              <a:t>5/1/2020</a:t>
            </a:fld>
            <a:endParaRPr lang="en-US"/>
          </a:p>
        </p:txBody>
      </p:sp>
      <p:sp>
        <p:nvSpPr>
          <p:cNvPr id="22" name="Slide Number Placeholder 21"/>
          <p:cNvSpPr>
            <a:spLocks noGrp="1"/>
          </p:cNvSpPr>
          <p:nvPr>
            <p:ph type="sldNum" sz="quarter" idx="12"/>
          </p:nvPr>
        </p:nvSpPr>
        <p:spPr/>
        <p:txBody>
          <a:bodyPr/>
          <a:lstStyle/>
          <a:p>
            <a:fld id="{82B35DD8-C2F6-41E8-B820-EE9121C07CA5}"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09600"/>
          </a:xfrm>
        </p:spPr>
        <p:txBody>
          <a:bodyPr>
            <a:normAutofit/>
          </a:bodyPr>
          <a:lstStyle/>
          <a:p>
            <a:r>
              <a:rPr lang="en-US" sz="3200" dirty="0" smtClean="0"/>
              <a:t>EXCEPTION HANDLING FUNDAMENTALS</a:t>
            </a:r>
            <a:endParaRPr lang="en-US" sz="3200" dirty="0"/>
          </a:p>
        </p:txBody>
      </p:sp>
      <p:sp>
        <p:nvSpPr>
          <p:cNvPr id="3" name="Subtitle 2"/>
          <p:cNvSpPr>
            <a:spLocks noGrp="1"/>
          </p:cNvSpPr>
          <p:nvPr>
            <p:ph type="subTitle" idx="1"/>
          </p:nvPr>
        </p:nvSpPr>
        <p:spPr>
          <a:xfrm>
            <a:off x="533400" y="457200"/>
            <a:ext cx="8382000" cy="6172200"/>
          </a:xfrm>
        </p:spPr>
        <p:txBody>
          <a:bodyPr>
            <a:noAutofit/>
          </a:bodyPr>
          <a:lstStyle/>
          <a:p>
            <a:pPr algn="just">
              <a:buFont typeface="Wingdings" pitchFamily="2" charset="2"/>
              <a:buChar char="Ø"/>
            </a:pPr>
            <a:r>
              <a:rPr lang="en-US" sz="1800" b="1" dirty="0" smtClean="0">
                <a:solidFill>
                  <a:schemeClr val="tx1"/>
                </a:solidFill>
              </a:rPr>
              <a:t>    What are Errors?</a:t>
            </a:r>
          </a:p>
          <a:p>
            <a:pPr algn="just"/>
            <a:r>
              <a:rPr lang="en-US" sz="1800" b="1" dirty="0" smtClean="0">
                <a:solidFill>
                  <a:schemeClr val="tx1"/>
                </a:solidFill>
              </a:rPr>
              <a:t>            Errors: </a:t>
            </a:r>
            <a:r>
              <a:rPr lang="en-US" sz="1800" dirty="0" smtClean="0">
                <a:solidFill>
                  <a:schemeClr val="tx1"/>
                </a:solidFill>
              </a:rPr>
              <a:t>are the wrongs that occur in the program.</a:t>
            </a:r>
          </a:p>
          <a:p>
            <a:pPr algn="just"/>
            <a:endParaRPr lang="en-US" sz="1800" dirty="0" smtClean="0">
              <a:solidFill>
                <a:schemeClr val="tx1"/>
              </a:solidFill>
            </a:endParaRPr>
          </a:p>
          <a:p>
            <a:pPr algn="just">
              <a:buFont typeface="Wingdings" pitchFamily="2" charset="2"/>
              <a:buChar char="Ø"/>
            </a:pPr>
            <a:r>
              <a:rPr lang="en-US" sz="1800" b="1" dirty="0" smtClean="0">
                <a:solidFill>
                  <a:schemeClr val="tx1"/>
                </a:solidFill>
              </a:rPr>
              <a:t>    What are the types of Errors?</a:t>
            </a:r>
          </a:p>
          <a:p>
            <a:pPr algn="just">
              <a:buFont typeface="Arial" pitchFamily="34" charset="0"/>
              <a:buChar char="•"/>
            </a:pPr>
            <a:r>
              <a:rPr lang="en-US" sz="1800" b="1" dirty="0" smtClean="0">
                <a:solidFill>
                  <a:schemeClr val="tx1"/>
                </a:solidFill>
              </a:rPr>
              <a:t>Compile time errors : Syntax errors</a:t>
            </a:r>
            <a:r>
              <a:rPr lang="en-US" sz="1800" dirty="0" smtClean="0">
                <a:solidFill>
                  <a:schemeClr val="tx1"/>
                </a:solidFill>
              </a:rPr>
              <a:t> detected and displayed by the Java compiler</a:t>
            </a:r>
          </a:p>
          <a:p>
            <a:pPr algn="just"/>
            <a:r>
              <a:rPr lang="en-US" sz="1800" dirty="0" smtClean="0">
                <a:solidFill>
                  <a:schemeClr val="tx1"/>
                </a:solidFill>
              </a:rPr>
              <a:t>		.class file is not generated. </a:t>
            </a:r>
          </a:p>
          <a:p>
            <a:pPr algn="just"/>
            <a:r>
              <a:rPr lang="en-US" sz="1800" dirty="0" smtClean="0">
                <a:solidFill>
                  <a:schemeClr val="tx1"/>
                </a:solidFill>
              </a:rPr>
              <a:t>Examples of Compile time errors  include missing semicolons, missing brackets in classes and methods ,use of undeclared variables , Incompatible types in assignments / initialization ,missing  double quotes in strings  etc. </a:t>
            </a:r>
          </a:p>
          <a:p>
            <a:pPr algn="just"/>
            <a:endParaRPr lang="en-US" sz="1800" dirty="0" smtClean="0">
              <a:solidFill>
                <a:schemeClr val="tx1"/>
              </a:solidFill>
            </a:endParaRPr>
          </a:p>
          <a:p>
            <a:pPr algn="l">
              <a:buFont typeface="Arial" pitchFamily="34" charset="0"/>
              <a:buChar char="•"/>
            </a:pPr>
            <a:r>
              <a:rPr lang="en-US" sz="1800" b="1" dirty="0" smtClean="0">
                <a:solidFill>
                  <a:schemeClr val="tx1"/>
                </a:solidFill>
              </a:rPr>
              <a:t>Run time errors:</a:t>
            </a:r>
            <a:r>
              <a:rPr lang="en-US" sz="1800" dirty="0" smtClean="0">
                <a:solidFill>
                  <a:schemeClr val="tx1"/>
                </a:solidFill>
              </a:rPr>
              <a:t> a program may compile successfully creating the .class file but may not run properly. Examples of Runtime errors include dividing an integer by zero, accessing an element that is out of the bounds of an array, trying to store a value into an array of an incompatible class or type, passing a parameter that is incompatible type, trying to illegally change the state of a thread etc.</a:t>
            </a:r>
          </a:p>
          <a:p>
            <a:pPr algn="l"/>
            <a:endParaRPr lang="en-US" sz="1800" dirty="0" smtClean="0">
              <a:solidFill>
                <a:schemeClr val="tx1"/>
              </a:solidFill>
            </a:endParaRPr>
          </a:p>
          <a:p>
            <a:pPr lvl="0" algn="l">
              <a:buFont typeface="Arial" pitchFamily="34" charset="0"/>
              <a:buChar char="•"/>
            </a:pPr>
            <a:r>
              <a:rPr lang="en-US" sz="1800" b="1" dirty="0" smtClean="0">
                <a:solidFill>
                  <a:schemeClr val="tx1"/>
                </a:solidFill>
              </a:rPr>
              <a:t>Logical errors:</a:t>
            </a:r>
            <a:r>
              <a:rPr lang="en-US" sz="1800" dirty="0" smtClean="0">
                <a:solidFill>
                  <a:schemeClr val="tx1"/>
                </a:solidFill>
              </a:rPr>
              <a:t> A logic  error is when your program compiles and executes, but does the wrong thing or returns an incorrect result or no output when it should be returning an output.</a:t>
            </a:r>
          </a:p>
          <a:p>
            <a:pPr algn="just"/>
            <a:endParaRPr lang="en-US" sz="1800" dirty="0">
              <a:solidFill>
                <a:schemeClr val="tx1"/>
              </a:solidFill>
            </a:endParaRPr>
          </a:p>
        </p:txBody>
      </p:sp>
      <p:sp>
        <p:nvSpPr>
          <p:cNvPr id="4" name="Date Placeholder 3"/>
          <p:cNvSpPr>
            <a:spLocks noGrp="1"/>
          </p:cNvSpPr>
          <p:nvPr>
            <p:ph type="dt" sz="half" idx="10"/>
          </p:nvPr>
        </p:nvSpPr>
        <p:spPr/>
        <p:txBody>
          <a:bodyPr/>
          <a:lstStyle/>
          <a:p>
            <a:fld id="{1F99D5B0-C43A-4479-9CE4-A1DFEDD50F0E}" type="datetime1">
              <a:rPr lang="en-US" smtClean="0"/>
              <a:pPr/>
              <a:t>5/1/2020</a:t>
            </a:fld>
            <a:endParaRPr lang="en-US"/>
          </a:p>
        </p:txBody>
      </p:sp>
      <p:sp>
        <p:nvSpPr>
          <p:cNvPr id="5" name="Slide Number Placeholder 4"/>
          <p:cNvSpPr>
            <a:spLocks noGrp="1"/>
          </p:cNvSpPr>
          <p:nvPr>
            <p:ph type="sldNum" sz="quarter" idx="12"/>
          </p:nvPr>
        </p:nvSpPr>
        <p:spPr/>
        <p:txBody>
          <a:bodyPr/>
          <a:lstStyle/>
          <a:p>
            <a:fld id="{82B35DD8-C2F6-41E8-B820-EE9121C07CA5}"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dirty="0" smtClean="0"/>
              <a:t>USING FINALLY</a:t>
            </a:r>
            <a:endParaRPr lang="en-US" sz="2800" dirty="0"/>
          </a:p>
        </p:txBody>
      </p:sp>
      <p:sp>
        <p:nvSpPr>
          <p:cNvPr id="3" name="Content Placeholder 2"/>
          <p:cNvSpPr>
            <a:spLocks noGrp="1"/>
          </p:cNvSpPr>
          <p:nvPr>
            <p:ph idx="1"/>
          </p:nvPr>
        </p:nvSpPr>
        <p:spPr>
          <a:xfrm>
            <a:off x="609600" y="762000"/>
            <a:ext cx="8229600" cy="6096000"/>
          </a:xfrm>
        </p:spPr>
        <p:txBody>
          <a:bodyPr>
            <a:noAutofit/>
          </a:bodyPr>
          <a:lstStyle/>
          <a:p>
            <a:pPr>
              <a:buFont typeface="Wingdings" pitchFamily="2" charset="2"/>
              <a:buChar char="Ø"/>
            </a:pPr>
            <a:r>
              <a:rPr lang="en-US" sz="1800" b="1" dirty="0" smtClean="0"/>
              <a:t>any code that absolutely must be executed before a method returns or upon exiting from a try block is put in a finally block.</a:t>
            </a:r>
          </a:p>
          <a:p>
            <a:pPr>
              <a:buFont typeface="Wingdings" pitchFamily="2" charset="2"/>
              <a:buChar char="Ø"/>
            </a:pPr>
            <a:r>
              <a:rPr lang="en-US" sz="1800" b="1" dirty="0" smtClean="0"/>
              <a:t>finally is used to handle an exception not caught by any of the previous catch statements.</a:t>
            </a:r>
          </a:p>
          <a:p>
            <a:pPr>
              <a:buFont typeface="Wingdings" pitchFamily="2" charset="2"/>
              <a:buChar char="Ø"/>
            </a:pPr>
            <a:r>
              <a:rPr lang="en-US" sz="1800" b="1" dirty="0" smtClean="0"/>
              <a:t>When block is defined ,it is guaranteed to execute regardless of whether an exception has occurred or not occurred.</a:t>
            </a:r>
          </a:p>
          <a:p>
            <a:pPr>
              <a:buFont typeface="Wingdings" pitchFamily="2" charset="2"/>
              <a:buChar char="Ø"/>
            </a:pPr>
            <a:r>
              <a:rPr lang="en-US" sz="1800" b="1" dirty="0" smtClean="0"/>
              <a:t>Used to execute important code as releasing system resources as closing connections, streams, files , basically for cleanup processes.</a:t>
            </a:r>
          </a:p>
          <a:p>
            <a:pPr>
              <a:buFont typeface="Wingdings" pitchFamily="2" charset="2"/>
              <a:buChar char="Ø"/>
            </a:pPr>
            <a:r>
              <a:rPr lang="en-US" sz="1800" b="1" dirty="0" smtClean="0"/>
              <a:t>finally block always follows try-catch block. </a:t>
            </a:r>
          </a:p>
          <a:p>
            <a:pPr>
              <a:buFont typeface="Wingdings" pitchFamily="2" charset="2"/>
              <a:buChar char="Ø"/>
            </a:pPr>
            <a:r>
              <a:rPr lang="en-US" sz="1800" b="1" dirty="0" smtClean="0"/>
              <a:t>Each try must have at least one catch or one finally block.</a:t>
            </a:r>
          </a:p>
          <a:p>
            <a:pPr>
              <a:buFont typeface="Wingdings" pitchFamily="2" charset="2"/>
              <a:buChar char="Ø"/>
            </a:pPr>
            <a:r>
              <a:rPr lang="en-US" sz="1800" b="1" dirty="0" smtClean="0"/>
              <a:t>When an exception occurs, the execution of the program takes a non-linear path, and could bypass certain statements.</a:t>
            </a:r>
          </a:p>
          <a:p>
            <a:pPr>
              <a:buFont typeface="Wingdings" pitchFamily="2" charset="2"/>
              <a:buChar char="Ø"/>
            </a:pPr>
            <a:r>
              <a:rPr lang="en-US" sz="1800" b="1" dirty="0" smtClean="0"/>
              <a:t> A program establishes a connection with a database, and an exception occurs</a:t>
            </a:r>
          </a:p>
          <a:p>
            <a:pPr>
              <a:buFont typeface="Wingdings" pitchFamily="2" charset="2"/>
              <a:buChar char="Ø"/>
            </a:pPr>
            <a:r>
              <a:rPr lang="en-US" sz="1800" b="1" dirty="0" smtClean="0"/>
              <a:t> The program terminates, but the connection is still open</a:t>
            </a:r>
          </a:p>
          <a:p>
            <a:pPr>
              <a:buFont typeface="Wingdings" pitchFamily="2" charset="2"/>
              <a:buChar char="Ø"/>
            </a:pPr>
            <a:r>
              <a:rPr lang="en-US" sz="1800" b="1" dirty="0" smtClean="0"/>
              <a:t> To close the connection, finally block should be used</a:t>
            </a:r>
          </a:p>
          <a:p>
            <a:pPr>
              <a:buFont typeface="Wingdings" pitchFamily="2" charset="2"/>
              <a:buChar char="Ø"/>
            </a:pPr>
            <a:r>
              <a:rPr lang="en-US" sz="1800" b="1" dirty="0" smtClean="0"/>
              <a:t> The finally block is guaranteed to execute in all circumstances.</a:t>
            </a:r>
          </a:p>
          <a:p>
            <a:pPr>
              <a:buFont typeface="Wingdings" pitchFamily="2" charset="2"/>
              <a:buChar char="Ø"/>
            </a:pPr>
            <a:r>
              <a:rPr lang="en-US" sz="1800" b="1" dirty="0" smtClean="0"/>
              <a:t>Java finally block follows try or catch block.</a:t>
            </a:r>
          </a:p>
          <a:p>
            <a:pPr>
              <a:buNone/>
            </a:pPr>
            <a:r>
              <a:rPr lang="en-US" sz="1800" b="1" dirty="0" smtClean="0"/>
              <a:t>          </a:t>
            </a:r>
          </a:p>
        </p:txBody>
      </p:sp>
      <p:sp>
        <p:nvSpPr>
          <p:cNvPr id="4" name="Date Placeholder 3"/>
          <p:cNvSpPr>
            <a:spLocks noGrp="1"/>
          </p:cNvSpPr>
          <p:nvPr>
            <p:ph type="dt" sz="half" idx="10"/>
          </p:nvPr>
        </p:nvSpPr>
        <p:spPr/>
        <p:txBody>
          <a:bodyPr/>
          <a:lstStyle/>
          <a:p>
            <a:fld id="{DC209699-B305-43D3-BD9C-38AE78A9B123}" type="datetime1">
              <a:rPr lang="en-US" smtClean="0"/>
              <a:pPr/>
              <a:t>5/1/2020</a:t>
            </a:fld>
            <a:endParaRPr lang="en-US"/>
          </a:p>
        </p:txBody>
      </p:sp>
      <p:sp>
        <p:nvSpPr>
          <p:cNvPr id="5" name="Slide Number Placeholder 4"/>
          <p:cNvSpPr>
            <a:spLocks noGrp="1"/>
          </p:cNvSpPr>
          <p:nvPr>
            <p:ph type="sldNum" sz="quarter" idx="12"/>
          </p:nvPr>
        </p:nvSpPr>
        <p:spPr/>
        <p:txBody>
          <a:bodyPr/>
          <a:lstStyle/>
          <a:p>
            <a:fld id="{82B35DD8-C2F6-41E8-B820-EE9121C07CA5}"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a:bodyPr>
          <a:lstStyle/>
          <a:p>
            <a:r>
              <a:rPr lang="en-US" sz="1400" dirty="0" smtClean="0"/>
              <a:t>USING FINALLY</a:t>
            </a:r>
            <a:endParaRPr lang="en-US" sz="1400" dirty="0"/>
          </a:p>
        </p:txBody>
      </p:sp>
      <p:sp>
        <p:nvSpPr>
          <p:cNvPr id="3" name="Content Placeholder 2"/>
          <p:cNvSpPr>
            <a:spLocks noGrp="1"/>
          </p:cNvSpPr>
          <p:nvPr>
            <p:ph idx="1"/>
          </p:nvPr>
        </p:nvSpPr>
        <p:spPr>
          <a:xfrm>
            <a:off x="381000" y="762000"/>
            <a:ext cx="8458200" cy="6096000"/>
          </a:xfrm>
        </p:spPr>
        <p:txBody>
          <a:bodyPr>
            <a:noAutofit/>
          </a:bodyPr>
          <a:lstStyle/>
          <a:p>
            <a:pPr>
              <a:buFont typeface="Wingdings" pitchFamily="2" charset="2"/>
              <a:buChar char="Ø"/>
            </a:pPr>
            <a:r>
              <a:rPr lang="en-US" sz="1400" b="1" dirty="0" smtClean="0"/>
              <a:t>Syntax of finally block:</a:t>
            </a:r>
          </a:p>
          <a:p>
            <a:pPr>
              <a:buFont typeface="Wingdings" pitchFamily="2" charset="2"/>
              <a:buChar char="Ø"/>
            </a:pPr>
            <a:endParaRPr lang="en-US" sz="1400" b="1" dirty="0" smtClean="0"/>
          </a:p>
          <a:p>
            <a:pPr>
              <a:buFont typeface="Wingdings" pitchFamily="2" charset="2"/>
              <a:buChar char="Ø"/>
            </a:pPr>
            <a:endParaRPr lang="en-US" sz="1400" b="1" dirty="0" smtClean="0"/>
          </a:p>
          <a:p>
            <a:pPr>
              <a:buFont typeface="Wingdings" pitchFamily="2" charset="2"/>
              <a:buChar char="Ø"/>
            </a:pPr>
            <a:endParaRPr lang="en-US" sz="1400" b="1" dirty="0" smtClean="0"/>
          </a:p>
          <a:p>
            <a:pPr>
              <a:buNone/>
            </a:pPr>
            <a:endParaRPr lang="en-US" sz="1400" b="1" dirty="0" smtClean="0"/>
          </a:p>
          <a:p>
            <a:pPr>
              <a:buNone/>
            </a:pPr>
            <a:endParaRPr lang="en-US" sz="1400" b="1" dirty="0" smtClean="0"/>
          </a:p>
        </p:txBody>
      </p:sp>
      <p:sp>
        <p:nvSpPr>
          <p:cNvPr id="4" name="Rectangle 3"/>
          <p:cNvSpPr/>
          <p:nvPr/>
        </p:nvSpPr>
        <p:spPr>
          <a:xfrm>
            <a:off x="457200" y="1752600"/>
            <a:ext cx="3505200"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400" dirty="0"/>
              <a:t>t</a:t>
            </a:r>
            <a:r>
              <a:rPr lang="en-US" sz="1400" dirty="0" smtClean="0"/>
              <a:t>ry</a:t>
            </a:r>
          </a:p>
          <a:p>
            <a:r>
              <a:rPr lang="en-US" sz="1400" dirty="0" smtClean="0"/>
              <a:t>{</a:t>
            </a:r>
          </a:p>
          <a:p>
            <a:r>
              <a:rPr lang="en-US" sz="1400" dirty="0" smtClean="0"/>
              <a:t>  //block of code to monitor errors</a:t>
            </a:r>
            <a:endParaRPr lang="en-US" sz="1400" dirty="0"/>
          </a:p>
          <a:p>
            <a:r>
              <a:rPr lang="en-US" sz="1400" dirty="0" smtClean="0"/>
              <a:t>}</a:t>
            </a:r>
          </a:p>
          <a:p>
            <a:r>
              <a:rPr lang="en-US" sz="1400" dirty="0" smtClean="0"/>
              <a:t>finally</a:t>
            </a:r>
          </a:p>
          <a:p>
            <a:r>
              <a:rPr lang="en-US" sz="1400" dirty="0" smtClean="0"/>
              <a:t>{</a:t>
            </a:r>
          </a:p>
          <a:p>
            <a:r>
              <a:rPr lang="en-US" sz="1400" dirty="0" smtClean="0"/>
              <a:t>    finally code</a:t>
            </a:r>
            <a:endParaRPr lang="en-US" sz="1400" dirty="0"/>
          </a:p>
          <a:p>
            <a:r>
              <a:rPr lang="en-US" sz="1400" dirty="0" smtClean="0"/>
              <a:t>}</a:t>
            </a:r>
          </a:p>
          <a:p>
            <a:endParaRPr lang="en-US" sz="1400" dirty="0"/>
          </a:p>
        </p:txBody>
      </p:sp>
      <p:sp>
        <p:nvSpPr>
          <p:cNvPr id="5" name="Rectangle 4"/>
          <p:cNvSpPr/>
          <p:nvPr/>
        </p:nvSpPr>
        <p:spPr>
          <a:xfrm>
            <a:off x="4191000" y="1164134"/>
            <a:ext cx="4256088" cy="569386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400" dirty="0"/>
              <a:t>t</a:t>
            </a:r>
            <a:r>
              <a:rPr lang="en-US" sz="1400" dirty="0" smtClean="0"/>
              <a:t>ry</a:t>
            </a:r>
          </a:p>
          <a:p>
            <a:r>
              <a:rPr lang="en-US" sz="1400" dirty="0" smtClean="0"/>
              <a:t>{</a:t>
            </a:r>
          </a:p>
          <a:p>
            <a:r>
              <a:rPr lang="en-US" sz="1400" dirty="0" smtClean="0"/>
              <a:t> //block of code to monitor errors</a:t>
            </a:r>
            <a:endParaRPr lang="en-US" sz="1400" dirty="0"/>
          </a:p>
          <a:p>
            <a:r>
              <a:rPr lang="en-US" sz="1400" dirty="0" smtClean="0"/>
              <a:t>}</a:t>
            </a:r>
          </a:p>
          <a:p>
            <a:r>
              <a:rPr lang="en-US" sz="1400" dirty="0"/>
              <a:t>c</a:t>
            </a:r>
            <a:r>
              <a:rPr lang="en-US" sz="1400" dirty="0" smtClean="0"/>
              <a:t>atch(ExceptioType1 e)</a:t>
            </a:r>
          </a:p>
          <a:p>
            <a:r>
              <a:rPr lang="en-US" sz="1400" dirty="0" smtClean="0"/>
              <a:t>{</a:t>
            </a:r>
          </a:p>
          <a:p>
            <a:r>
              <a:rPr lang="en-US" sz="1400" dirty="0" smtClean="0"/>
              <a:t>   //Exception handler for ExceptioType1</a:t>
            </a:r>
            <a:endParaRPr lang="en-US" sz="1400" dirty="0"/>
          </a:p>
          <a:p>
            <a:r>
              <a:rPr lang="en-US" sz="1400" dirty="0" smtClean="0"/>
              <a:t>}</a:t>
            </a:r>
          </a:p>
          <a:p>
            <a:r>
              <a:rPr lang="en-US" sz="1400" dirty="0"/>
              <a:t>c</a:t>
            </a:r>
            <a:r>
              <a:rPr lang="en-US" sz="1400" dirty="0" smtClean="0"/>
              <a:t>atch(ExceptionType2 e)</a:t>
            </a:r>
          </a:p>
          <a:p>
            <a:r>
              <a:rPr lang="en-US" sz="1400" dirty="0" smtClean="0"/>
              <a:t>{</a:t>
            </a:r>
          </a:p>
          <a:p>
            <a:r>
              <a:rPr lang="en-US" sz="1400" dirty="0" smtClean="0"/>
              <a:t>     //Exception handler for ExceptioType2</a:t>
            </a:r>
          </a:p>
          <a:p>
            <a:endParaRPr lang="en-US" sz="1400" dirty="0"/>
          </a:p>
          <a:p>
            <a:r>
              <a:rPr lang="en-US" sz="1400" dirty="0" smtClean="0"/>
              <a:t>}</a:t>
            </a:r>
          </a:p>
          <a:p>
            <a:r>
              <a:rPr lang="en-US" sz="1400" dirty="0" smtClean="0"/>
              <a:t>---</a:t>
            </a:r>
          </a:p>
          <a:p>
            <a:r>
              <a:rPr lang="en-US" sz="1400" dirty="0" smtClean="0"/>
              <a:t>----</a:t>
            </a:r>
          </a:p>
          <a:p>
            <a:r>
              <a:rPr lang="en-US" sz="1400" dirty="0"/>
              <a:t>c</a:t>
            </a:r>
            <a:r>
              <a:rPr lang="en-US" sz="1400" dirty="0" smtClean="0"/>
              <a:t>atch(</a:t>
            </a:r>
            <a:r>
              <a:rPr lang="en-US" sz="1400" dirty="0" err="1" smtClean="0"/>
              <a:t>ExceptionTypen</a:t>
            </a:r>
            <a:r>
              <a:rPr lang="en-US" sz="1400" dirty="0" smtClean="0"/>
              <a:t> e)</a:t>
            </a:r>
          </a:p>
          <a:p>
            <a:r>
              <a:rPr lang="en-US" sz="1400" dirty="0" smtClean="0"/>
              <a:t>{</a:t>
            </a:r>
          </a:p>
          <a:p>
            <a:r>
              <a:rPr lang="en-US" sz="1400" dirty="0" smtClean="0"/>
              <a:t>    //Exception handler for </a:t>
            </a:r>
            <a:r>
              <a:rPr lang="en-US" sz="1400" dirty="0" err="1" smtClean="0"/>
              <a:t>ExceptioTypen</a:t>
            </a:r>
            <a:endParaRPr lang="en-US" sz="1400" dirty="0" smtClean="0"/>
          </a:p>
          <a:p>
            <a:endParaRPr lang="en-US" sz="1400" dirty="0"/>
          </a:p>
          <a:p>
            <a:r>
              <a:rPr lang="en-US" sz="1400" dirty="0" smtClean="0"/>
              <a:t>}</a:t>
            </a:r>
            <a:endParaRPr lang="en-US" sz="1400" dirty="0"/>
          </a:p>
          <a:p>
            <a:endParaRPr lang="en-US" sz="1400" dirty="0" smtClean="0"/>
          </a:p>
          <a:p>
            <a:r>
              <a:rPr lang="en-US" sz="1400" dirty="0"/>
              <a:t>f</a:t>
            </a:r>
            <a:r>
              <a:rPr lang="en-US" sz="1400" dirty="0" smtClean="0"/>
              <a:t>inally</a:t>
            </a:r>
          </a:p>
          <a:p>
            <a:r>
              <a:rPr lang="en-US" sz="1400" dirty="0" smtClean="0"/>
              <a:t>{</a:t>
            </a:r>
          </a:p>
          <a:p>
            <a:r>
              <a:rPr lang="en-US" sz="1400" dirty="0"/>
              <a:t> </a:t>
            </a:r>
            <a:r>
              <a:rPr lang="en-US" sz="1400" dirty="0" smtClean="0"/>
              <a:t>  finally code</a:t>
            </a:r>
          </a:p>
          <a:p>
            <a:r>
              <a:rPr lang="en-US" sz="1400" dirty="0"/>
              <a:t>}</a:t>
            </a:r>
            <a:endParaRPr lang="en-US" sz="1400" dirty="0" smtClean="0"/>
          </a:p>
          <a:p>
            <a:endParaRPr lang="en-US" sz="1400" dirty="0"/>
          </a:p>
        </p:txBody>
      </p:sp>
      <p:sp>
        <p:nvSpPr>
          <p:cNvPr id="6" name="TextBox 5"/>
          <p:cNvSpPr txBox="1"/>
          <p:nvPr/>
        </p:nvSpPr>
        <p:spPr>
          <a:xfrm>
            <a:off x="609600" y="4953000"/>
            <a:ext cx="2971800" cy="369332"/>
          </a:xfrm>
          <a:prstGeom prst="rect">
            <a:avLst/>
          </a:prstGeom>
          <a:noFill/>
        </p:spPr>
        <p:txBody>
          <a:bodyPr wrap="square" rtlCol="0">
            <a:spAutoFit/>
          </a:bodyPr>
          <a:lstStyle/>
          <a:p>
            <a:endParaRPr lang="en-US" dirty="0"/>
          </a:p>
        </p:txBody>
      </p:sp>
      <p:sp>
        <p:nvSpPr>
          <p:cNvPr id="7" name="TextBox 6"/>
          <p:cNvSpPr txBox="1"/>
          <p:nvPr/>
        </p:nvSpPr>
        <p:spPr>
          <a:xfrm>
            <a:off x="914400" y="1295400"/>
            <a:ext cx="2819400" cy="369332"/>
          </a:xfrm>
          <a:prstGeom prst="rect">
            <a:avLst/>
          </a:prstGeom>
          <a:noFill/>
        </p:spPr>
        <p:txBody>
          <a:bodyPr wrap="square" rtlCol="0">
            <a:spAutoFit/>
          </a:bodyPr>
          <a:lstStyle/>
          <a:p>
            <a:r>
              <a:rPr lang="en-US" b="1" dirty="0" smtClean="0"/>
              <a:t>Finally block after try</a:t>
            </a:r>
            <a:endParaRPr lang="en-US" b="1" dirty="0"/>
          </a:p>
        </p:txBody>
      </p:sp>
      <p:sp>
        <p:nvSpPr>
          <p:cNvPr id="8" name="TextBox 7"/>
          <p:cNvSpPr txBox="1"/>
          <p:nvPr/>
        </p:nvSpPr>
        <p:spPr>
          <a:xfrm>
            <a:off x="5029200" y="685800"/>
            <a:ext cx="2819400" cy="369332"/>
          </a:xfrm>
          <a:prstGeom prst="rect">
            <a:avLst/>
          </a:prstGeom>
          <a:noFill/>
        </p:spPr>
        <p:txBody>
          <a:bodyPr wrap="square" rtlCol="0">
            <a:spAutoFit/>
          </a:bodyPr>
          <a:lstStyle/>
          <a:p>
            <a:r>
              <a:rPr lang="en-US" b="1" dirty="0" smtClean="0"/>
              <a:t>Finally block after try-catch</a:t>
            </a:r>
            <a:endParaRPr lang="en-US" b="1" dirty="0"/>
          </a:p>
        </p:txBody>
      </p:sp>
      <p:sp>
        <p:nvSpPr>
          <p:cNvPr id="9" name="Date Placeholder 8"/>
          <p:cNvSpPr>
            <a:spLocks noGrp="1"/>
          </p:cNvSpPr>
          <p:nvPr>
            <p:ph type="dt" sz="half" idx="10"/>
          </p:nvPr>
        </p:nvSpPr>
        <p:spPr/>
        <p:txBody>
          <a:bodyPr/>
          <a:lstStyle/>
          <a:p>
            <a:fld id="{E63AA260-8B16-4500-AA3C-A72B3379866E}" type="datetime1">
              <a:rPr lang="en-US" smtClean="0"/>
              <a:pPr/>
              <a:t>5/1/2020</a:t>
            </a:fld>
            <a:endParaRPr lang="en-US"/>
          </a:p>
        </p:txBody>
      </p:sp>
      <p:sp>
        <p:nvSpPr>
          <p:cNvPr id="10" name="Slide Number Placeholder 9"/>
          <p:cNvSpPr>
            <a:spLocks noGrp="1"/>
          </p:cNvSpPr>
          <p:nvPr>
            <p:ph type="sldNum" sz="quarter" idx="12"/>
          </p:nvPr>
        </p:nvSpPr>
        <p:spPr/>
        <p:txBody>
          <a:bodyPr/>
          <a:lstStyle/>
          <a:p>
            <a:fld id="{82B35DD8-C2F6-41E8-B820-EE9121C07CA5}"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a:bodyPr>
          <a:lstStyle/>
          <a:p>
            <a:r>
              <a:rPr lang="en-US" sz="2800" dirty="0" smtClean="0"/>
              <a:t>USING FINALLY</a:t>
            </a:r>
            <a:endParaRPr lang="en-US" sz="2800" dirty="0"/>
          </a:p>
        </p:txBody>
      </p:sp>
      <p:sp>
        <p:nvSpPr>
          <p:cNvPr id="3" name="Content Placeholder 2"/>
          <p:cNvSpPr>
            <a:spLocks noGrp="1"/>
          </p:cNvSpPr>
          <p:nvPr>
            <p:ph idx="1"/>
          </p:nvPr>
        </p:nvSpPr>
        <p:spPr>
          <a:xfrm>
            <a:off x="609600" y="533400"/>
            <a:ext cx="8229600" cy="6324600"/>
          </a:xfrm>
        </p:spPr>
        <p:style>
          <a:lnRef idx="2">
            <a:schemeClr val="dk1"/>
          </a:lnRef>
          <a:fillRef idx="1">
            <a:schemeClr val="lt1"/>
          </a:fillRef>
          <a:effectRef idx="0">
            <a:schemeClr val="dk1"/>
          </a:effectRef>
          <a:fontRef idx="minor">
            <a:schemeClr val="dk1"/>
          </a:fontRef>
        </p:style>
        <p:txBody>
          <a:bodyPr>
            <a:noAutofit/>
          </a:bodyPr>
          <a:lstStyle/>
          <a:p>
            <a:pPr>
              <a:buNone/>
            </a:pPr>
            <a:r>
              <a:rPr lang="en-US" sz="1600" b="1" dirty="0" smtClean="0"/>
              <a:t>// finally ,Case1: When exception does not occur</a:t>
            </a:r>
          </a:p>
          <a:p>
            <a:pPr>
              <a:buNone/>
            </a:pPr>
            <a:r>
              <a:rPr lang="en-US" sz="1600" b="1" dirty="0" smtClean="0"/>
              <a:t>class FinallyTest1</a:t>
            </a:r>
          </a:p>
          <a:p>
            <a:pPr>
              <a:buNone/>
            </a:pPr>
            <a:r>
              <a:rPr lang="en-US" sz="1600" b="1" dirty="0" smtClean="0"/>
              <a:t>{  </a:t>
            </a:r>
          </a:p>
          <a:p>
            <a:pPr>
              <a:buNone/>
            </a:pPr>
            <a:r>
              <a:rPr lang="en-US" sz="1600" b="1" dirty="0" smtClean="0"/>
              <a:t>  public static void main(String </a:t>
            </a:r>
            <a:r>
              <a:rPr lang="en-US" sz="1600" b="1" dirty="0" err="1" smtClean="0"/>
              <a:t>args</a:t>
            </a:r>
            <a:r>
              <a:rPr lang="en-US" sz="1600" b="1" dirty="0" smtClean="0"/>
              <a:t>[])</a:t>
            </a:r>
          </a:p>
          <a:p>
            <a:pPr>
              <a:buNone/>
            </a:pPr>
            <a:r>
              <a:rPr lang="en-US" sz="1600" b="1" dirty="0" smtClean="0"/>
              <a:t>{  </a:t>
            </a:r>
          </a:p>
          <a:p>
            <a:pPr>
              <a:buNone/>
            </a:pPr>
            <a:r>
              <a:rPr lang="en-US" sz="1600" b="1" dirty="0" smtClean="0"/>
              <a:t>  try</a:t>
            </a:r>
          </a:p>
          <a:p>
            <a:pPr>
              <a:buNone/>
            </a:pPr>
            <a:r>
              <a:rPr lang="en-US" sz="1600" b="1" dirty="0" smtClean="0"/>
              <a:t>  {  </a:t>
            </a:r>
          </a:p>
          <a:p>
            <a:pPr>
              <a:buNone/>
            </a:pPr>
            <a:r>
              <a:rPr lang="en-US" sz="1600" b="1" dirty="0" smtClean="0"/>
              <a:t>   </a:t>
            </a:r>
            <a:r>
              <a:rPr lang="en-US" sz="1600" b="1" dirty="0" err="1" smtClean="0"/>
              <a:t>int</a:t>
            </a:r>
            <a:r>
              <a:rPr lang="en-US" sz="1600" b="1" dirty="0" smtClean="0"/>
              <a:t> a=25/5;  </a:t>
            </a:r>
          </a:p>
          <a:p>
            <a:pPr>
              <a:buNone/>
            </a:pPr>
            <a:r>
              <a:rPr lang="en-US" sz="1600" b="1" dirty="0" smtClean="0"/>
              <a:t>   </a:t>
            </a:r>
            <a:r>
              <a:rPr lang="en-US" sz="1600" b="1" dirty="0" err="1" smtClean="0"/>
              <a:t>System.out.println</a:t>
            </a:r>
            <a:r>
              <a:rPr lang="en-US" sz="1600" b="1" dirty="0" smtClean="0"/>
              <a:t>(a);  </a:t>
            </a:r>
          </a:p>
          <a:p>
            <a:pPr>
              <a:buNone/>
            </a:pPr>
            <a:r>
              <a:rPr lang="en-US" sz="1600" b="1" dirty="0" smtClean="0"/>
              <a:t>  }  </a:t>
            </a:r>
          </a:p>
          <a:p>
            <a:pPr>
              <a:buNone/>
            </a:pPr>
            <a:r>
              <a:rPr lang="en-US" sz="1600" b="1" dirty="0" smtClean="0"/>
              <a:t>  catch(</a:t>
            </a:r>
            <a:r>
              <a:rPr lang="en-US" sz="1600" b="1" dirty="0" err="1" smtClean="0"/>
              <a:t>ArithmeticException</a:t>
            </a:r>
            <a:r>
              <a:rPr lang="en-US" sz="1600" b="1" dirty="0" smtClean="0"/>
              <a:t> e)</a:t>
            </a:r>
          </a:p>
          <a:p>
            <a:pPr>
              <a:buNone/>
            </a:pPr>
            <a:r>
              <a:rPr lang="en-US" sz="1600" b="1" dirty="0" smtClean="0"/>
              <a:t>  {</a:t>
            </a:r>
          </a:p>
          <a:p>
            <a:pPr>
              <a:buNone/>
            </a:pPr>
            <a:r>
              <a:rPr lang="en-US" sz="1600" b="1" dirty="0" smtClean="0"/>
              <a:t>   </a:t>
            </a:r>
            <a:r>
              <a:rPr lang="en-US" sz="1600" b="1" dirty="0" err="1" smtClean="0"/>
              <a:t>System.out.println</a:t>
            </a:r>
            <a:r>
              <a:rPr lang="en-US" sz="1600" b="1" dirty="0" smtClean="0"/>
              <a:t>(e);</a:t>
            </a:r>
          </a:p>
          <a:p>
            <a:pPr>
              <a:buNone/>
            </a:pPr>
            <a:r>
              <a:rPr lang="en-US" sz="1600" b="1" dirty="0" smtClean="0"/>
              <a:t>  }  </a:t>
            </a:r>
          </a:p>
          <a:p>
            <a:pPr>
              <a:buNone/>
            </a:pPr>
            <a:r>
              <a:rPr lang="en-US" sz="1600" b="1" dirty="0" smtClean="0"/>
              <a:t>  finally</a:t>
            </a:r>
          </a:p>
          <a:p>
            <a:pPr>
              <a:buNone/>
            </a:pPr>
            <a:r>
              <a:rPr lang="en-US" sz="1600" b="1" dirty="0" smtClean="0"/>
              <a:t>  {</a:t>
            </a:r>
          </a:p>
          <a:p>
            <a:pPr>
              <a:buNone/>
            </a:pPr>
            <a:r>
              <a:rPr lang="en-US" sz="1600" b="1" dirty="0" smtClean="0"/>
              <a:t>    </a:t>
            </a:r>
            <a:r>
              <a:rPr lang="en-US" sz="1600" b="1" dirty="0" err="1" smtClean="0"/>
              <a:t>System.out.println</a:t>
            </a:r>
            <a:r>
              <a:rPr lang="en-US" sz="1600" b="1" dirty="0" smtClean="0"/>
              <a:t>("finally block is always executed");</a:t>
            </a:r>
          </a:p>
          <a:p>
            <a:pPr>
              <a:buNone/>
            </a:pPr>
            <a:r>
              <a:rPr lang="en-US" sz="1600" b="1" dirty="0" smtClean="0"/>
              <a:t>  }  </a:t>
            </a:r>
          </a:p>
          <a:p>
            <a:pPr>
              <a:buNone/>
            </a:pPr>
            <a:r>
              <a:rPr lang="en-US" sz="1600" b="1" dirty="0" smtClean="0"/>
              <a:t>  </a:t>
            </a:r>
            <a:r>
              <a:rPr lang="en-US" sz="1600" b="1" dirty="0" err="1" smtClean="0"/>
              <a:t>System.out.println</a:t>
            </a:r>
            <a:r>
              <a:rPr lang="en-US" sz="1600" b="1" dirty="0" smtClean="0"/>
              <a:t>("rest of the code");  </a:t>
            </a:r>
          </a:p>
          <a:p>
            <a:pPr>
              <a:buNone/>
            </a:pPr>
            <a:r>
              <a:rPr lang="en-US" sz="1600" b="1" dirty="0" smtClean="0"/>
              <a:t>  }  </a:t>
            </a:r>
          </a:p>
          <a:p>
            <a:pPr>
              <a:buNone/>
            </a:pPr>
            <a:r>
              <a:rPr lang="en-US" sz="1600" b="1" dirty="0" smtClean="0"/>
              <a:t>}</a:t>
            </a:r>
          </a:p>
          <a:p>
            <a:pPr>
              <a:buNone/>
            </a:pPr>
            <a:endParaRPr lang="en-US" sz="1600" b="1" dirty="0" smtClean="0"/>
          </a:p>
        </p:txBody>
      </p:sp>
      <p:sp>
        <p:nvSpPr>
          <p:cNvPr id="5" name="TextBox 4"/>
          <p:cNvSpPr txBox="1"/>
          <p:nvPr/>
        </p:nvSpPr>
        <p:spPr>
          <a:xfrm>
            <a:off x="6934200" y="2667000"/>
            <a:ext cx="457200" cy="461665"/>
          </a:xfrm>
          <a:prstGeom prst="rect">
            <a:avLst/>
          </a:prstGeom>
          <a:noFill/>
        </p:spPr>
        <p:txBody>
          <a:bodyPr wrap="square" rtlCol="0">
            <a:spAutoFit/>
          </a:bodyPr>
          <a:lstStyle/>
          <a:p>
            <a:endParaRPr lang="en-US" dirty="0"/>
          </a:p>
        </p:txBody>
      </p:sp>
      <p:sp>
        <p:nvSpPr>
          <p:cNvPr id="7" name="TextBox 6"/>
          <p:cNvSpPr txBox="1"/>
          <p:nvPr/>
        </p:nvSpPr>
        <p:spPr>
          <a:xfrm>
            <a:off x="4572000" y="2438400"/>
            <a:ext cx="403860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buNone/>
            </a:pPr>
            <a:r>
              <a:rPr lang="en-US" b="1" dirty="0" smtClean="0"/>
              <a:t>Output:</a:t>
            </a:r>
          </a:p>
          <a:p>
            <a:pPr>
              <a:buNone/>
            </a:pPr>
            <a:endParaRPr lang="en-US" b="1" dirty="0" smtClean="0"/>
          </a:p>
          <a:p>
            <a:pPr>
              <a:buNone/>
            </a:pPr>
            <a:r>
              <a:rPr lang="en-US" b="1" dirty="0" smtClean="0"/>
              <a:t>C:\jdk1.8\bin&gt;</a:t>
            </a:r>
            <a:r>
              <a:rPr lang="en-US" b="1" dirty="0" err="1" smtClean="0"/>
              <a:t>javac</a:t>
            </a:r>
            <a:r>
              <a:rPr lang="en-US" b="1" dirty="0" smtClean="0"/>
              <a:t> FinallyTest1.java</a:t>
            </a:r>
          </a:p>
          <a:p>
            <a:pPr>
              <a:buNone/>
            </a:pPr>
            <a:endParaRPr lang="en-US" b="1" dirty="0" smtClean="0"/>
          </a:p>
          <a:p>
            <a:pPr>
              <a:buNone/>
            </a:pPr>
            <a:r>
              <a:rPr lang="en-US" b="1" dirty="0" smtClean="0"/>
              <a:t>C:\jdk1.8\bin&gt;java FinallyTest1</a:t>
            </a:r>
          </a:p>
          <a:p>
            <a:pPr>
              <a:buNone/>
            </a:pPr>
            <a:r>
              <a:rPr lang="en-US" b="1" dirty="0" smtClean="0"/>
              <a:t>5</a:t>
            </a:r>
          </a:p>
          <a:p>
            <a:pPr>
              <a:buNone/>
            </a:pPr>
            <a:r>
              <a:rPr lang="en-US" b="1" dirty="0" smtClean="0"/>
              <a:t>finally block is always executed</a:t>
            </a:r>
          </a:p>
          <a:p>
            <a:pPr>
              <a:buNone/>
            </a:pPr>
            <a:r>
              <a:rPr lang="en-US" b="1" dirty="0" smtClean="0"/>
              <a:t>rest of the code</a:t>
            </a:r>
          </a:p>
        </p:txBody>
      </p:sp>
      <p:sp>
        <p:nvSpPr>
          <p:cNvPr id="6" name="Date Placeholder 5"/>
          <p:cNvSpPr>
            <a:spLocks noGrp="1"/>
          </p:cNvSpPr>
          <p:nvPr>
            <p:ph type="dt" sz="half" idx="10"/>
          </p:nvPr>
        </p:nvSpPr>
        <p:spPr/>
        <p:txBody>
          <a:bodyPr/>
          <a:lstStyle/>
          <a:p>
            <a:fld id="{728EB6FB-2648-469B-B5FA-0BD2B94BADB0}" type="datetime1">
              <a:rPr lang="en-US" smtClean="0"/>
              <a:pPr/>
              <a:t>5/1/2020</a:t>
            </a:fld>
            <a:endParaRPr lang="en-US"/>
          </a:p>
        </p:txBody>
      </p:sp>
      <p:sp>
        <p:nvSpPr>
          <p:cNvPr id="8" name="Slide Number Placeholder 7"/>
          <p:cNvSpPr>
            <a:spLocks noGrp="1"/>
          </p:cNvSpPr>
          <p:nvPr>
            <p:ph type="sldNum" sz="quarter" idx="12"/>
          </p:nvPr>
        </p:nvSpPr>
        <p:spPr/>
        <p:txBody>
          <a:bodyPr/>
          <a:lstStyle/>
          <a:p>
            <a:fld id="{82B35DD8-C2F6-41E8-B820-EE9121C07CA5}"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a:bodyPr>
          <a:lstStyle/>
          <a:p>
            <a:r>
              <a:rPr lang="en-US" sz="2800" dirty="0" smtClean="0"/>
              <a:t>USING FINALLY</a:t>
            </a:r>
            <a:endParaRPr lang="en-US" sz="2800" dirty="0"/>
          </a:p>
        </p:txBody>
      </p:sp>
      <p:sp>
        <p:nvSpPr>
          <p:cNvPr id="3" name="Content Placeholder 2"/>
          <p:cNvSpPr>
            <a:spLocks noGrp="1"/>
          </p:cNvSpPr>
          <p:nvPr>
            <p:ph idx="1"/>
          </p:nvPr>
        </p:nvSpPr>
        <p:spPr>
          <a:xfrm>
            <a:off x="609600" y="533400"/>
            <a:ext cx="8229600" cy="6324600"/>
          </a:xfrm>
        </p:spPr>
        <p:style>
          <a:lnRef idx="2">
            <a:schemeClr val="dk1"/>
          </a:lnRef>
          <a:fillRef idx="1">
            <a:schemeClr val="lt1"/>
          </a:fillRef>
          <a:effectRef idx="0">
            <a:schemeClr val="dk1"/>
          </a:effectRef>
          <a:fontRef idx="minor">
            <a:schemeClr val="dk1"/>
          </a:fontRef>
        </p:style>
        <p:txBody>
          <a:bodyPr>
            <a:noAutofit/>
          </a:bodyPr>
          <a:lstStyle/>
          <a:p>
            <a:pPr>
              <a:buNone/>
            </a:pPr>
            <a:r>
              <a:rPr lang="en-US" sz="1600" b="1" dirty="0" smtClean="0"/>
              <a:t>//finally, case 2: exception occurs and not handled</a:t>
            </a:r>
          </a:p>
          <a:p>
            <a:pPr>
              <a:buNone/>
            </a:pPr>
            <a:r>
              <a:rPr lang="en-US" sz="1600" b="1" dirty="0" smtClean="0"/>
              <a:t>class FinallyTest2</a:t>
            </a:r>
          </a:p>
          <a:p>
            <a:pPr>
              <a:buNone/>
            </a:pPr>
            <a:r>
              <a:rPr lang="en-US" sz="1600" b="1" dirty="0" smtClean="0"/>
              <a:t>{  </a:t>
            </a:r>
          </a:p>
          <a:p>
            <a:pPr>
              <a:buNone/>
            </a:pPr>
            <a:r>
              <a:rPr lang="en-US" sz="1600" b="1" dirty="0" smtClean="0"/>
              <a:t>  public static void main(String </a:t>
            </a:r>
            <a:r>
              <a:rPr lang="en-US" sz="1600" b="1" dirty="0" err="1" smtClean="0"/>
              <a:t>args</a:t>
            </a:r>
            <a:r>
              <a:rPr lang="en-US" sz="1600" b="1" dirty="0" smtClean="0"/>
              <a:t>[])</a:t>
            </a:r>
          </a:p>
          <a:p>
            <a:pPr>
              <a:buNone/>
            </a:pPr>
            <a:r>
              <a:rPr lang="en-US" sz="1600" b="1" dirty="0" smtClean="0"/>
              <a:t>{  </a:t>
            </a:r>
          </a:p>
          <a:p>
            <a:pPr>
              <a:buNone/>
            </a:pPr>
            <a:r>
              <a:rPr lang="en-US" sz="1600" b="1" dirty="0" smtClean="0"/>
              <a:t>  try</a:t>
            </a:r>
          </a:p>
          <a:p>
            <a:pPr>
              <a:buNone/>
            </a:pPr>
            <a:r>
              <a:rPr lang="en-US" sz="1600" b="1" dirty="0" smtClean="0"/>
              <a:t>  {  </a:t>
            </a:r>
          </a:p>
          <a:p>
            <a:pPr>
              <a:buNone/>
            </a:pPr>
            <a:r>
              <a:rPr lang="en-US" sz="1600" b="1" dirty="0" smtClean="0"/>
              <a:t>   </a:t>
            </a:r>
            <a:r>
              <a:rPr lang="en-US" sz="1600" b="1" dirty="0" err="1" smtClean="0"/>
              <a:t>int</a:t>
            </a:r>
            <a:r>
              <a:rPr lang="en-US" sz="1600" b="1" dirty="0" smtClean="0"/>
              <a:t> a=33/0;  </a:t>
            </a:r>
          </a:p>
          <a:p>
            <a:pPr>
              <a:buNone/>
            </a:pPr>
            <a:r>
              <a:rPr lang="en-US" sz="1600" b="1" dirty="0" smtClean="0"/>
              <a:t>   </a:t>
            </a:r>
            <a:r>
              <a:rPr lang="en-US" sz="1600" b="1" dirty="0" err="1" smtClean="0"/>
              <a:t>System.out.println</a:t>
            </a:r>
            <a:r>
              <a:rPr lang="en-US" sz="1600" b="1" dirty="0" smtClean="0"/>
              <a:t>(a);  </a:t>
            </a:r>
          </a:p>
          <a:p>
            <a:pPr>
              <a:buNone/>
            </a:pPr>
            <a:r>
              <a:rPr lang="en-US" sz="1600" b="1" dirty="0" smtClean="0"/>
              <a:t>  }  </a:t>
            </a:r>
          </a:p>
          <a:p>
            <a:pPr>
              <a:buNone/>
            </a:pPr>
            <a:r>
              <a:rPr lang="en-US" sz="1600" b="1" dirty="0" smtClean="0"/>
              <a:t>  catch(</a:t>
            </a:r>
            <a:r>
              <a:rPr lang="en-US" sz="1600" b="1" dirty="0" err="1" smtClean="0"/>
              <a:t>NullPointerException</a:t>
            </a:r>
            <a:r>
              <a:rPr lang="en-US" sz="1600" b="1" dirty="0" smtClean="0"/>
              <a:t> e)</a:t>
            </a:r>
          </a:p>
          <a:p>
            <a:pPr>
              <a:buNone/>
            </a:pPr>
            <a:r>
              <a:rPr lang="en-US" sz="1600" b="1" dirty="0" smtClean="0"/>
              <a:t>  {</a:t>
            </a:r>
          </a:p>
          <a:p>
            <a:pPr>
              <a:buNone/>
            </a:pPr>
            <a:r>
              <a:rPr lang="en-US" sz="1600" b="1" dirty="0" smtClean="0"/>
              <a:t>   </a:t>
            </a:r>
            <a:r>
              <a:rPr lang="en-US" sz="1600" b="1" dirty="0" err="1" smtClean="0"/>
              <a:t>System.out.println</a:t>
            </a:r>
            <a:r>
              <a:rPr lang="en-US" sz="1600" b="1" dirty="0" smtClean="0"/>
              <a:t>(e);</a:t>
            </a:r>
          </a:p>
          <a:p>
            <a:pPr>
              <a:buNone/>
            </a:pPr>
            <a:r>
              <a:rPr lang="en-US" sz="1600" b="1" dirty="0" smtClean="0"/>
              <a:t>  }  </a:t>
            </a:r>
          </a:p>
          <a:p>
            <a:pPr>
              <a:buNone/>
            </a:pPr>
            <a:r>
              <a:rPr lang="en-US" sz="1600" b="1" dirty="0" smtClean="0"/>
              <a:t>  finally</a:t>
            </a:r>
          </a:p>
          <a:p>
            <a:pPr>
              <a:buNone/>
            </a:pPr>
            <a:r>
              <a:rPr lang="en-US" sz="1600" b="1" dirty="0" smtClean="0"/>
              <a:t>  {</a:t>
            </a:r>
          </a:p>
          <a:p>
            <a:pPr>
              <a:buNone/>
            </a:pPr>
            <a:r>
              <a:rPr lang="en-US" sz="1600" b="1" dirty="0" smtClean="0"/>
              <a:t>    </a:t>
            </a:r>
            <a:r>
              <a:rPr lang="en-US" sz="1600" b="1" dirty="0" err="1" smtClean="0"/>
              <a:t>System.out.println</a:t>
            </a:r>
            <a:r>
              <a:rPr lang="en-US" sz="1600" b="1" dirty="0" smtClean="0"/>
              <a:t>("finally block is always executed");</a:t>
            </a:r>
          </a:p>
          <a:p>
            <a:pPr>
              <a:buNone/>
            </a:pPr>
            <a:r>
              <a:rPr lang="en-US" sz="1600" b="1" dirty="0" smtClean="0"/>
              <a:t>  }  </a:t>
            </a:r>
          </a:p>
          <a:p>
            <a:pPr>
              <a:buNone/>
            </a:pPr>
            <a:r>
              <a:rPr lang="en-US" sz="1600" b="1" dirty="0" smtClean="0"/>
              <a:t>  </a:t>
            </a:r>
            <a:r>
              <a:rPr lang="en-US" sz="1600" b="1" dirty="0" err="1" smtClean="0"/>
              <a:t>System.out.println</a:t>
            </a:r>
            <a:r>
              <a:rPr lang="en-US" sz="1600" b="1" dirty="0" smtClean="0"/>
              <a:t>("rest of the code");  //will not be </a:t>
            </a:r>
            <a:r>
              <a:rPr lang="en-US" sz="1600" b="1" dirty="0" err="1" smtClean="0"/>
              <a:t>executed,abnormal</a:t>
            </a:r>
            <a:r>
              <a:rPr lang="en-US" sz="1600" b="1" dirty="0" smtClean="0"/>
              <a:t> program termination</a:t>
            </a:r>
          </a:p>
          <a:p>
            <a:pPr>
              <a:buNone/>
            </a:pPr>
            <a:r>
              <a:rPr lang="en-US" sz="1600" b="1" dirty="0" smtClean="0"/>
              <a:t>  }  </a:t>
            </a:r>
          </a:p>
          <a:p>
            <a:pPr>
              <a:buNone/>
            </a:pPr>
            <a:r>
              <a:rPr lang="en-US" sz="1600" b="1" dirty="0" smtClean="0"/>
              <a:t>}</a:t>
            </a:r>
          </a:p>
        </p:txBody>
      </p:sp>
      <p:sp>
        <p:nvSpPr>
          <p:cNvPr id="5" name="TextBox 4"/>
          <p:cNvSpPr txBox="1"/>
          <p:nvPr/>
        </p:nvSpPr>
        <p:spPr>
          <a:xfrm>
            <a:off x="6934200" y="2667000"/>
            <a:ext cx="457200" cy="461665"/>
          </a:xfrm>
          <a:prstGeom prst="rect">
            <a:avLst/>
          </a:prstGeom>
          <a:noFill/>
        </p:spPr>
        <p:txBody>
          <a:bodyPr wrap="square" rtlCol="0">
            <a:spAutoFit/>
          </a:bodyPr>
          <a:lstStyle/>
          <a:p>
            <a:endParaRPr lang="en-US" dirty="0"/>
          </a:p>
        </p:txBody>
      </p:sp>
      <p:sp>
        <p:nvSpPr>
          <p:cNvPr id="7" name="TextBox 6"/>
          <p:cNvSpPr txBox="1"/>
          <p:nvPr/>
        </p:nvSpPr>
        <p:spPr>
          <a:xfrm>
            <a:off x="4038600" y="2057400"/>
            <a:ext cx="4724400" cy="25853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buNone/>
            </a:pPr>
            <a:r>
              <a:rPr lang="en-US" b="1" dirty="0" smtClean="0"/>
              <a:t>Output:</a:t>
            </a:r>
          </a:p>
          <a:p>
            <a:pPr>
              <a:buNone/>
            </a:pPr>
            <a:endParaRPr lang="en-US" b="1" dirty="0" smtClean="0"/>
          </a:p>
          <a:p>
            <a:pPr>
              <a:buNone/>
            </a:pPr>
            <a:r>
              <a:rPr lang="en-US" b="1" dirty="0" smtClean="0"/>
              <a:t>C:\jdk1.8\bin&gt;</a:t>
            </a:r>
            <a:r>
              <a:rPr lang="en-US" b="1" dirty="0" err="1" smtClean="0"/>
              <a:t>javac</a:t>
            </a:r>
            <a:r>
              <a:rPr lang="en-US" b="1" dirty="0" smtClean="0"/>
              <a:t> FinallyTest2.java</a:t>
            </a:r>
          </a:p>
          <a:p>
            <a:pPr>
              <a:buNone/>
            </a:pPr>
            <a:endParaRPr lang="en-US" b="1" dirty="0" smtClean="0"/>
          </a:p>
          <a:p>
            <a:pPr>
              <a:buNone/>
            </a:pPr>
            <a:r>
              <a:rPr lang="en-US" b="1" dirty="0" smtClean="0"/>
              <a:t>C:\jdk1.8\bin&gt;java FinallyTest2</a:t>
            </a:r>
          </a:p>
          <a:p>
            <a:pPr>
              <a:buNone/>
            </a:pPr>
            <a:r>
              <a:rPr lang="en-US" b="1" dirty="0" smtClean="0"/>
              <a:t>finally block is always executed</a:t>
            </a:r>
          </a:p>
          <a:p>
            <a:pPr>
              <a:buNone/>
            </a:pPr>
            <a:r>
              <a:rPr lang="en-US" b="1" dirty="0" smtClean="0"/>
              <a:t>Exception in thread "main" </a:t>
            </a:r>
            <a:r>
              <a:rPr lang="en-US" b="1" dirty="0" err="1" smtClean="0"/>
              <a:t>java.lang.ArithmeticException</a:t>
            </a:r>
            <a:r>
              <a:rPr lang="en-US" b="1" dirty="0" smtClean="0"/>
              <a:t>: / by zero</a:t>
            </a:r>
          </a:p>
          <a:p>
            <a:pPr>
              <a:buNone/>
            </a:pPr>
            <a:r>
              <a:rPr lang="en-US" b="1" dirty="0" smtClean="0"/>
              <a:t>        at FinallyTest2.main(FinallyTest2.java:8)</a:t>
            </a:r>
          </a:p>
        </p:txBody>
      </p:sp>
      <p:sp>
        <p:nvSpPr>
          <p:cNvPr id="6" name="Date Placeholder 5"/>
          <p:cNvSpPr>
            <a:spLocks noGrp="1"/>
          </p:cNvSpPr>
          <p:nvPr>
            <p:ph type="dt" sz="half" idx="10"/>
          </p:nvPr>
        </p:nvSpPr>
        <p:spPr/>
        <p:txBody>
          <a:bodyPr/>
          <a:lstStyle/>
          <a:p>
            <a:fld id="{D93C4F62-3DC9-494A-A3A6-11196FCC0AF2}" type="datetime1">
              <a:rPr lang="en-US" smtClean="0"/>
              <a:pPr/>
              <a:t>5/1/2020</a:t>
            </a:fld>
            <a:endParaRPr lang="en-US"/>
          </a:p>
        </p:txBody>
      </p:sp>
      <p:sp>
        <p:nvSpPr>
          <p:cNvPr id="8" name="Slide Number Placeholder 7"/>
          <p:cNvSpPr>
            <a:spLocks noGrp="1"/>
          </p:cNvSpPr>
          <p:nvPr>
            <p:ph type="sldNum" sz="quarter" idx="12"/>
          </p:nvPr>
        </p:nvSpPr>
        <p:spPr/>
        <p:txBody>
          <a:bodyPr/>
          <a:lstStyle/>
          <a:p>
            <a:fld id="{82B35DD8-C2F6-41E8-B820-EE9121C07CA5}"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a:bodyPr>
          <a:lstStyle/>
          <a:p>
            <a:r>
              <a:rPr lang="en-US" sz="2800" dirty="0" smtClean="0"/>
              <a:t>USING FINALLY</a:t>
            </a:r>
            <a:endParaRPr lang="en-US" sz="2800" dirty="0"/>
          </a:p>
        </p:txBody>
      </p:sp>
      <p:sp>
        <p:nvSpPr>
          <p:cNvPr id="3" name="Content Placeholder 2"/>
          <p:cNvSpPr>
            <a:spLocks noGrp="1"/>
          </p:cNvSpPr>
          <p:nvPr>
            <p:ph idx="1"/>
          </p:nvPr>
        </p:nvSpPr>
        <p:spPr>
          <a:xfrm>
            <a:off x="609600" y="533400"/>
            <a:ext cx="8229600" cy="6324600"/>
          </a:xfrm>
        </p:spPr>
        <p:style>
          <a:lnRef idx="2">
            <a:schemeClr val="dk1"/>
          </a:lnRef>
          <a:fillRef idx="1">
            <a:schemeClr val="lt1"/>
          </a:fillRef>
          <a:effectRef idx="0">
            <a:schemeClr val="dk1"/>
          </a:effectRef>
          <a:fontRef idx="minor">
            <a:schemeClr val="dk1"/>
          </a:fontRef>
        </p:style>
        <p:txBody>
          <a:bodyPr>
            <a:noAutofit/>
          </a:bodyPr>
          <a:lstStyle/>
          <a:p>
            <a:pPr>
              <a:buNone/>
            </a:pPr>
            <a:r>
              <a:rPr lang="en-US" sz="1600" b="1" dirty="0" smtClean="0"/>
              <a:t>//finally, case 3: exception occurs and is handled</a:t>
            </a:r>
          </a:p>
          <a:p>
            <a:pPr>
              <a:buNone/>
            </a:pPr>
            <a:r>
              <a:rPr lang="en-US" sz="1600" b="1" dirty="0" smtClean="0"/>
              <a:t>class FinallyTest3</a:t>
            </a:r>
          </a:p>
          <a:p>
            <a:pPr>
              <a:buNone/>
            </a:pPr>
            <a:r>
              <a:rPr lang="en-US" sz="1600" b="1" dirty="0" smtClean="0"/>
              <a:t>{  </a:t>
            </a:r>
          </a:p>
          <a:p>
            <a:pPr>
              <a:buNone/>
            </a:pPr>
            <a:r>
              <a:rPr lang="en-US" sz="1600" b="1" dirty="0" smtClean="0"/>
              <a:t>  public static void main(String </a:t>
            </a:r>
            <a:r>
              <a:rPr lang="en-US" sz="1600" b="1" dirty="0" err="1" smtClean="0"/>
              <a:t>args</a:t>
            </a:r>
            <a:r>
              <a:rPr lang="en-US" sz="1600" b="1" dirty="0" smtClean="0"/>
              <a:t>[])</a:t>
            </a:r>
          </a:p>
          <a:p>
            <a:pPr>
              <a:buNone/>
            </a:pPr>
            <a:r>
              <a:rPr lang="en-US" sz="1600" b="1" dirty="0" smtClean="0"/>
              <a:t>{  </a:t>
            </a:r>
          </a:p>
          <a:p>
            <a:pPr>
              <a:buNone/>
            </a:pPr>
            <a:r>
              <a:rPr lang="en-US" sz="1600" b="1" dirty="0" smtClean="0"/>
              <a:t>  try</a:t>
            </a:r>
          </a:p>
          <a:p>
            <a:pPr>
              <a:buNone/>
            </a:pPr>
            <a:r>
              <a:rPr lang="en-US" sz="1600" b="1" dirty="0" smtClean="0"/>
              <a:t>  {  </a:t>
            </a:r>
          </a:p>
          <a:p>
            <a:pPr>
              <a:buNone/>
            </a:pPr>
            <a:r>
              <a:rPr lang="en-US" sz="1600" b="1" dirty="0" smtClean="0"/>
              <a:t>   </a:t>
            </a:r>
            <a:r>
              <a:rPr lang="en-US" sz="1600" b="1" dirty="0" err="1" smtClean="0"/>
              <a:t>int</a:t>
            </a:r>
            <a:r>
              <a:rPr lang="en-US" sz="1600" b="1" dirty="0" smtClean="0"/>
              <a:t> a=33/0;  </a:t>
            </a:r>
          </a:p>
          <a:p>
            <a:pPr>
              <a:buNone/>
            </a:pPr>
            <a:r>
              <a:rPr lang="en-US" sz="1600" b="1" dirty="0" smtClean="0"/>
              <a:t>   </a:t>
            </a:r>
            <a:r>
              <a:rPr lang="en-US" sz="1600" b="1" dirty="0" err="1" smtClean="0"/>
              <a:t>System.out.println</a:t>
            </a:r>
            <a:r>
              <a:rPr lang="en-US" sz="1600" b="1" dirty="0" smtClean="0"/>
              <a:t>(a);  </a:t>
            </a:r>
          </a:p>
          <a:p>
            <a:pPr>
              <a:buNone/>
            </a:pPr>
            <a:r>
              <a:rPr lang="en-US" sz="1600" b="1" dirty="0" smtClean="0"/>
              <a:t>  }  </a:t>
            </a:r>
          </a:p>
          <a:p>
            <a:pPr>
              <a:buNone/>
            </a:pPr>
            <a:r>
              <a:rPr lang="en-US" sz="1600" b="1" dirty="0" smtClean="0"/>
              <a:t>  catch(</a:t>
            </a:r>
            <a:r>
              <a:rPr lang="en-US" sz="1600" b="1" dirty="0" err="1" smtClean="0"/>
              <a:t>ArithmeticException</a:t>
            </a:r>
            <a:r>
              <a:rPr lang="en-US" sz="1600" b="1" dirty="0" smtClean="0"/>
              <a:t> e)</a:t>
            </a:r>
          </a:p>
          <a:p>
            <a:pPr>
              <a:buNone/>
            </a:pPr>
            <a:r>
              <a:rPr lang="en-US" sz="1600" b="1" dirty="0" smtClean="0"/>
              <a:t>  {</a:t>
            </a:r>
          </a:p>
          <a:p>
            <a:pPr>
              <a:buNone/>
            </a:pPr>
            <a:r>
              <a:rPr lang="en-US" sz="1600" b="1" dirty="0" smtClean="0"/>
              <a:t>   </a:t>
            </a:r>
            <a:r>
              <a:rPr lang="en-US" sz="1600" b="1" dirty="0" err="1" smtClean="0"/>
              <a:t>System.out.println</a:t>
            </a:r>
            <a:r>
              <a:rPr lang="en-US" sz="1600" b="1" dirty="0" smtClean="0"/>
              <a:t>(e);</a:t>
            </a:r>
          </a:p>
          <a:p>
            <a:pPr>
              <a:buNone/>
            </a:pPr>
            <a:r>
              <a:rPr lang="en-US" sz="1600" b="1" dirty="0" smtClean="0"/>
              <a:t>  }  </a:t>
            </a:r>
          </a:p>
          <a:p>
            <a:pPr>
              <a:buNone/>
            </a:pPr>
            <a:r>
              <a:rPr lang="en-US" sz="1600" b="1" dirty="0" smtClean="0"/>
              <a:t>  finally</a:t>
            </a:r>
          </a:p>
          <a:p>
            <a:pPr>
              <a:buNone/>
            </a:pPr>
            <a:r>
              <a:rPr lang="en-US" sz="1600" b="1" dirty="0" smtClean="0"/>
              <a:t>  {</a:t>
            </a:r>
          </a:p>
          <a:p>
            <a:pPr>
              <a:buNone/>
            </a:pPr>
            <a:r>
              <a:rPr lang="en-US" sz="1600" b="1" dirty="0" smtClean="0"/>
              <a:t>    </a:t>
            </a:r>
            <a:r>
              <a:rPr lang="en-US" sz="1600" b="1" dirty="0" err="1" smtClean="0"/>
              <a:t>System.out.println</a:t>
            </a:r>
            <a:r>
              <a:rPr lang="en-US" sz="1600" b="1" dirty="0" smtClean="0"/>
              <a:t>("finally block is always executed");</a:t>
            </a:r>
          </a:p>
          <a:p>
            <a:pPr>
              <a:buNone/>
            </a:pPr>
            <a:r>
              <a:rPr lang="en-US" sz="1600" b="1" dirty="0" smtClean="0"/>
              <a:t>  }  </a:t>
            </a:r>
          </a:p>
          <a:p>
            <a:pPr>
              <a:buNone/>
            </a:pPr>
            <a:r>
              <a:rPr lang="en-US" sz="1600" b="1" dirty="0" smtClean="0"/>
              <a:t>  </a:t>
            </a:r>
            <a:r>
              <a:rPr lang="en-US" sz="1600" b="1" dirty="0" err="1" smtClean="0"/>
              <a:t>System.out.println</a:t>
            </a:r>
            <a:r>
              <a:rPr lang="en-US" sz="1600" b="1" dirty="0" smtClean="0"/>
              <a:t>("rest of the code");  </a:t>
            </a:r>
          </a:p>
          <a:p>
            <a:pPr>
              <a:buNone/>
            </a:pPr>
            <a:r>
              <a:rPr lang="en-US" sz="1600" b="1" dirty="0" smtClean="0"/>
              <a:t>  }  </a:t>
            </a:r>
          </a:p>
          <a:p>
            <a:pPr>
              <a:buNone/>
            </a:pPr>
            <a:r>
              <a:rPr lang="en-US" sz="1600" b="1" dirty="0" smtClean="0"/>
              <a:t>}</a:t>
            </a:r>
          </a:p>
        </p:txBody>
      </p:sp>
      <p:sp>
        <p:nvSpPr>
          <p:cNvPr id="5" name="TextBox 4"/>
          <p:cNvSpPr txBox="1"/>
          <p:nvPr/>
        </p:nvSpPr>
        <p:spPr>
          <a:xfrm>
            <a:off x="6934200" y="2667000"/>
            <a:ext cx="457200" cy="461665"/>
          </a:xfrm>
          <a:prstGeom prst="rect">
            <a:avLst/>
          </a:prstGeom>
          <a:noFill/>
        </p:spPr>
        <p:txBody>
          <a:bodyPr wrap="square" rtlCol="0">
            <a:spAutoFit/>
          </a:bodyPr>
          <a:lstStyle/>
          <a:p>
            <a:endParaRPr lang="en-US" dirty="0"/>
          </a:p>
        </p:txBody>
      </p:sp>
      <p:sp>
        <p:nvSpPr>
          <p:cNvPr id="7" name="TextBox 6"/>
          <p:cNvSpPr txBox="1"/>
          <p:nvPr/>
        </p:nvSpPr>
        <p:spPr>
          <a:xfrm>
            <a:off x="4038600" y="2057400"/>
            <a:ext cx="4724400" cy="25853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buNone/>
            </a:pPr>
            <a:r>
              <a:rPr lang="en-US" b="1" dirty="0" smtClean="0"/>
              <a:t>Output:</a:t>
            </a:r>
          </a:p>
          <a:p>
            <a:pPr>
              <a:buNone/>
            </a:pPr>
            <a:endParaRPr lang="en-US" b="1" dirty="0" smtClean="0"/>
          </a:p>
          <a:p>
            <a:pPr>
              <a:buNone/>
            </a:pPr>
            <a:endParaRPr lang="en-US" b="1" dirty="0" smtClean="0"/>
          </a:p>
          <a:p>
            <a:pPr>
              <a:buNone/>
            </a:pPr>
            <a:r>
              <a:rPr lang="en-US" b="1" dirty="0" smtClean="0"/>
              <a:t>C:\jdk1.8\bin&gt;</a:t>
            </a:r>
            <a:r>
              <a:rPr lang="en-US" b="1" dirty="0" err="1" smtClean="0"/>
              <a:t>javac</a:t>
            </a:r>
            <a:r>
              <a:rPr lang="en-US" b="1" dirty="0" smtClean="0"/>
              <a:t> FinallyTest3.java</a:t>
            </a:r>
          </a:p>
          <a:p>
            <a:pPr>
              <a:buNone/>
            </a:pPr>
            <a:endParaRPr lang="en-US" b="1" dirty="0" smtClean="0"/>
          </a:p>
          <a:p>
            <a:pPr>
              <a:buNone/>
            </a:pPr>
            <a:r>
              <a:rPr lang="en-US" b="1" dirty="0" smtClean="0"/>
              <a:t>C:\jdk1.8\bin&gt;java FinallyTest3</a:t>
            </a:r>
          </a:p>
          <a:p>
            <a:pPr>
              <a:buNone/>
            </a:pPr>
            <a:r>
              <a:rPr lang="en-US" b="1" dirty="0" err="1" smtClean="0"/>
              <a:t>java.lang.ArithmeticException</a:t>
            </a:r>
            <a:r>
              <a:rPr lang="en-US" b="1" dirty="0" smtClean="0"/>
              <a:t>: / by zero</a:t>
            </a:r>
          </a:p>
          <a:p>
            <a:pPr>
              <a:buNone/>
            </a:pPr>
            <a:r>
              <a:rPr lang="en-US" b="1" dirty="0" smtClean="0"/>
              <a:t>finally block is always executed</a:t>
            </a:r>
          </a:p>
          <a:p>
            <a:pPr>
              <a:buNone/>
            </a:pPr>
            <a:r>
              <a:rPr lang="en-US" b="1" dirty="0" smtClean="0"/>
              <a:t>rest of the code</a:t>
            </a:r>
          </a:p>
        </p:txBody>
      </p:sp>
      <p:sp>
        <p:nvSpPr>
          <p:cNvPr id="6" name="Date Placeholder 5"/>
          <p:cNvSpPr>
            <a:spLocks noGrp="1"/>
          </p:cNvSpPr>
          <p:nvPr>
            <p:ph type="dt" sz="half" idx="10"/>
          </p:nvPr>
        </p:nvSpPr>
        <p:spPr/>
        <p:txBody>
          <a:bodyPr/>
          <a:lstStyle/>
          <a:p>
            <a:fld id="{C7527FE8-AC86-46AD-B3B2-55CAE479CA9D}" type="datetime1">
              <a:rPr lang="en-US" smtClean="0"/>
              <a:pPr/>
              <a:t>5/1/2020</a:t>
            </a:fld>
            <a:endParaRPr lang="en-US"/>
          </a:p>
        </p:txBody>
      </p:sp>
      <p:sp>
        <p:nvSpPr>
          <p:cNvPr id="8" name="Slide Number Placeholder 7"/>
          <p:cNvSpPr>
            <a:spLocks noGrp="1"/>
          </p:cNvSpPr>
          <p:nvPr>
            <p:ph type="sldNum" sz="quarter" idx="12"/>
          </p:nvPr>
        </p:nvSpPr>
        <p:spPr/>
        <p:txBody>
          <a:bodyPr/>
          <a:lstStyle/>
          <a:p>
            <a:fld id="{82B35DD8-C2F6-41E8-B820-EE9121C07CA5}"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sz="2800" dirty="0" smtClean="0"/>
              <a:t>USING FINALLY</a:t>
            </a:r>
            <a:endParaRPr lang="en-US" sz="2800" dirty="0"/>
          </a:p>
        </p:txBody>
      </p:sp>
      <p:sp>
        <p:nvSpPr>
          <p:cNvPr id="3" name="Content Placeholder 2"/>
          <p:cNvSpPr>
            <a:spLocks noGrp="1"/>
          </p:cNvSpPr>
          <p:nvPr>
            <p:ph idx="1"/>
          </p:nvPr>
        </p:nvSpPr>
        <p:spPr>
          <a:xfrm>
            <a:off x="0" y="304800"/>
            <a:ext cx="8915400" cy="6781800"/>
          </a:xfrm>
        </p:spPr>
        <p:style>
          <a:lnRef idx="2">
            <a:schemeClr val="dk1"/>
          </a:lnRef>
          <a:fillRef idx="1">
            <a:schemeClr val="lt1"/>
          </a:fillRef>
          <a:effectRef idx="0">
            <a:schemeClr val="dk1"/>
          </a:effectRef>
          <a:fontRef idx="minor">
            <a:schemeClr val="dk1"/>
          </a:fontRef>
        </p:style>
        <p:txBody>
          <a:bodyPr>
            <a:noAutofit/>
          </a:bodyPr>
          <a:lstStyle/>
          <a:p>
            <a:pPr>
              <a:buNone/>
            </a:pPr>
            <a:r>
              <a:rPr lang="en-US" sz="1200" b="1" dirty="0" smtClean="0"/>
              <a:t>/*finally:exceuted just before the method returns, useful for closing file handles and freeing up any other resources that might have been allocated at the beginning of a method , with the intent of disposing of them before returning.*/</a:t>
            </a:r>
          </a:p>
          <a:p>
            <a:pPr>
              <a:buNone/>
            </a:pPr>
            <a:endParaRPr lang="en-US" sz="800" b="1" dirty="0" smtClean="0"/>
          </a:p>
        </p:txBody>
      </p:sp>
      <p:sp>
        <p:nvSpPr>
          <p:cNvPr id="5" name="TextBox 4"/>
          <p:cNvSpPr txBox="1"/>
          <p:nvPr/>
        </p:nvSpPr>
        <p:spPr>
          <a:xfrm>
            <a:off x="6934200" y="2667000"/>
            <a:ext cx="457200" cy="461665"/>
          </a:xfrm>
          <a:prstGeom prst="rect">
            <a:avLst/>
          </a:prstGeom>
          <a:noFill/>
        </p:spPr>
        <p:txBody>
          <a:bodyPr wrap="square" rtlCol="0">
            <a:spAutoFit/>
          </a:bodyPr>
          <a:lstStyle/>
          <a:p>
            <a:endParaRPr lang="en-US" dirty="0"/>
          </a:p>
        </p:txBody>
      </p:sp>
      <p:sp>
        <p:nvSpPr>
          <p:cNvPr id="6" name="TextBox 5"/>
          <p:cNvSpPr txBox="1"/>
          <p:nvPr/>
        </p:nvSpPr>
        <p:spPr>
          <a:xfrm>
            <a:off x="457200" y="685801"/>
            <a:ext cx="3505200" cy="6355586"/>
          </a:xfrm>
          <a:prstGeom prst="rect">
            <a:avLst/>
          </a:prstGeom>
          <a:noFill/>
        </p:spPr>
        <p:txBody>
          <a:bodyPr wrap="square" rtlCol="0">
            <a:spAutoFit/>
          </a:bodyPr>
          <a:lstStyle/>
          <a:p>
            <a:r>
              <a:rPr lang="en-US" sz="1100" b="1" dirty="0" smtClean="0"/>
              <a:t>class FinallyTest4</a:t>
            </a:r>
          </a:p>
          <a:p>
            <a:r>
              <a:rPr lang="en-US" sz="1100" b="1" dirty="0" smtClean="0"/>
              <a:t>{</a:t>
            </a:r>
          </a:p>
          <a:p>
            <a:r>
              <a:rPr lang="en-US" sz="1100" b="1" dirty="0" smtClean="0"/>
              <a:t>  //throw an exception out of a method</a:t>
            </a:r>
          </a:p>
          <a:p>
            <a:r>
              <a:rPr lang="en-US" sz="1100" b="1" dirty="0" smtClean="0"/>
              <a:t>  static void </a:t>
            </a:r>
            <a:r>
              <a:rPr lang="en-US" sz="1100" b="1" dirty="0" err="1" smtClean="0"/>
              <a:t>procA</a:t>
            </a:r>
            <a:r>
              <a:rPr lang="en-US" sz="1100" b="1" dirty="0" smtClean="0"/>
              <a:t>()</a:t>
            </a:r>
          </a:p>
          <a:p>
            <a:r>
              <a:rPr lang="en-US" sz="1100" b="1" dirty="0" smtClean="0"/>
              <a:t>  {</a:t>
            </a:r>
          </a:p>
          <a:p>
            <a:r>
              <a:rPr lang="en-US" sz="1100" b="1" dirty="0" smtClean="0"/>
              <a:t>    try{</a:t>
            </a:r>
          </a:p>
          <a:p>
            <a:endParaRPr lang="en-US" sz="1100" b="1" dirty="0" smtClean="0"/>
          </a:p>
          <a:p>
            <a:r>
              <a:rPr lang="en-US" sz="1100" b="1" dirty="0" smtClean="0"/>
              <a:t>        </a:t>
            </a:r>
            <a:r>
              <a:rPr lang="en-US" sz="1100" b="1" dirty="0" err="1" smtClean="0"/>
              <a:t>System.out.println</a:t>
            </a:r>
            <a:r>
              <a:rPr lang="en-US" sz="1100" b="1" dirty="0" smtClean="0"/>
              <a:t>("Inside </a:t>
            </a:r>
            <a:r>
              <a:rPr lang="en-US" sz="1100" b="1" dirty="0" err="1" smtClean="0"/>
              <a:t>procA</a:t>
            </a:r>
            <a:r>
              <a:rPr lang="en-US" sz="1100" b="1" dirty="0" smtClean="0"/>
              <a:t>");  </a:t>
            </a:r>
          </a:p>
          <a:p>
            <a:r>
              <a:rPr lang="en-US" sz="1100" b="1" dirty="0" smtClean="0"/>
              <a:t>        throw new </a:t>
            </a:r>
            <a:r>
              <a:rPr lang="en-US" sz="1100" b="1" dirty="0" err="1" smtClean="0"/>
              <a:t>RuntimeException</a:t>
            </a:r>
            <a:r>
              <a:rPr lang="en-US" sz="1100" b="1" dirty="0" smtClean="0"/>
              <a:t>("demo");</a:t>
            </a:r>
          </a:p>
          <a:p>
            <a:r>
              <a:rPr lang="en-US" sz="1100" b="1" dirty="0" smtClean="0"/>
              <a:t>       }</a:t>
            </a:r>
          </a:p>
          <a:p>
            <a:r>
              <a:rPr lang="en-US" sz="1100" b="1" dirty="0" smtClean="0"/>
              <a:t>    finally{</a:t>
            </a:r>
          </a:p>
          <a:p>
            <a:r>
              <a:rPr lang="en-US" sz="1100" b="1" dirty="0" smtClean="0"/>
              <a:t>     </a:t>
            </a:r>
            <a:r>
              <a:rPr lang="en-US" sz="1100" b="1" dirty="0" err="1" smtClean="0"/>
              <a:t>System.out.println</a:t>
            </a:r>
            <a:r>
              <a:rPr lang="en-US" sz="1100" b="1" dirty="0" smtClean="0"/>
              <a:t>("</a:t>
            </a:r>
            <a:r>
              <a:rPr lang="en-US" sz="1100" b="1" dirty="0" err="1" smtClean="0"/>
              <a:t>procA</a:t>
            </a:r>
            <a:r>
              <a:rPr lang="en-US" sz="1100" b="1" dirty="0" smtClean="0"/>
              <a:t> finally");</a:t>
            </a:r>
          </a:p>
          <a:p>
            <a:r>
              <a:rPr lang="en-US" sz="1100" b="1" dirty="0" smtClean="0"/>
              <a:t>     }</a:t>
            </a:r>
          </a:p>
          <a:p>
            <a:r>
              <a:rPr lang="en-US" sz="1100" b="1" dirty="0" smtClean="0"/>
              <a:t>   }</a:t>
            </a:r>
          </a:p>
          <a:p>
            <a:endParaRPr lang="en-US" sz="1100" b="1" dirty="0" smtClean="0"/>
          </a:p>
          <a:p>
            <a:r>
              <a:rPr lang="en-US" sz="1100" b="1" dirty="0" smtClean="0"/>
              <a:t>  //return from within a try block</a:t>
            </a:r>
          </a:p>
          <a:p>
            <a:r>
              <a:rPr lang="en-US" sz="1100" b="1" dirty="0" smtClean="0"/>
              <a:t>   static void </a:t>
            </a:r>
            <a:r>
              <a:rPr lang="en-US" sz="1100" b="1" dirty="0" err="1" smtClean="0"/>
              <a:t>procB</a:t>
            </a:r>
            <a:r>
              <a:rPr lang="en-US" sz="1100" b="1" dirty="0" smtClean="0"/>
              <a:t>()</a:t>
            </a:r>
          </a:p>
          <a:p>
            <a:r>
              <a:rPr lang="en-US" sz="1100" b="1" dirty="0" smtClean="0"/>
              <a:t>  {</a:t>
            </a:r>
          </a:p>
          <a:p>
            <a:r>
              <a:rPr lang="en-US" sz="1100" b="1" dirty="0" smtClean="0"/>
              <a:t>    try{</a:t>
            </a:r>
          </a:p>
          <a:p>
            <a:r>
              <a:rPr lang="en-US" sz="1100" b="1" dirty="0" smtClean="0"/>
              <a:t>        </a:t>
            </a:r>
            <a:r>
              <a:rPr lang="en-US" sz="1100" b="1" dirty="0" err="1" smtClean="0"/>
              <a:t>System.out.println</a:t>
            </a:r>
            <a:r>
              <a:rPr lang="en-US" sz="1100" b="1" dirty="0" smtClean="0"/>
              <a:t>("Inside </a:t>
            </a:r>
            <a:r>
              <a:rPr lang="en-US" sz="1100" b="1" dirty="0" err="1" smtClean="0"/>
              <a:t>procB</a:t>
            </a:r>
            <a:r>
              <a:rPr lang="en-US" sz="1100" b="1" dirty="0" smtClean="0"/>
              <a:t>");  </a:t>
            </a:r>
          </a:p>
          <a:p>
            <a:r>
              <a:rPr lang="en-US" sz="1100" b="1" dirty="0" smtClean="0"/>
              <a:t>        return;</a:t>
            </a:r>
          </a:p>
          <a:p>
            <a:r>
              <a:rPr lang="en-US" sz="1100" b="1" dirty="0" smtClean="0"/>
              <a:t>       }</a:t>
            </a:r>
          </a:p>
          <a:p>
            <a:r>
              <a:rPr lang="en-US" sz="1100" b="1" dirty="0" smtClean="0"/>
              <a:t>    finally{</a:t>
            </a:r>
          </a:p>
          <a:p>
            <a:r>
              <a:rPr lang="en-US" sz="1100" b="1" dirty="0" smtClean="0"/>
              <a:t>     </a:t>
            </a:r>
            <a:r>
              <a:rPr lang="en-US" sz="1100" b="1" dirty="0" err="1" smtClean="0"/>
              <a:t>System.out.println</a:t>
            </a:r>
            <a:r>
              <a:rPr lang="en-US" sz="1100" b="1" dirty="0" smtClean="0"/>
              <a:t>("</a:t>
            </a:r>
            <a:r>
              <a:rPr lang="en-US" sz="1100" b="1" dirty="0" err="1" smtClean="0"/>
              <a:t>procB</a:t>
            </a:r>
            <a:r>
              <a:rPr lang="en-US" sz="1100" b="1" dirty="0" smtClean="0"/>
              <a:t> finally");</a:t>
            </a:r>
          </a:p>
          <a:p>
            <a:r>
              <a:rPr lang="en-US" sz="1100" b="1" dirty="0" smtClean="0"/>
              <a:t>     }</a:t>
            </a:r>
          </a:p>
          <a:p>
            <a:r>
              <a:rPr lang="en-US" sz="1100" b="1" dirty="0" smtClean="0"/>
              <a:t>   }</a:t>
            </a:r>
          </a:p>
          <a:p>
            <a:endParaRPr lang="en-US" sz="1100" b="1" dirty="0" smtClean="0"/>
          </a:p>
          <a:p>
            <a:r>
              <a:rPr lang="en-US" sz="1100" b="1" dirty="0" smtClean="0"/>
              <a:t>   //execute a try block normally</a:t>
            </a:r>
          </a:p>
          <a:p>
            <a:r>
              <a:rPr lang="en-US" sz="1100" b="1" dirty="0" smtClean="0"/>
              <a:t>   static void </a:t>
            </a:r>
            <a:r>
              <a:rPr lang="en-US" sz="1100" b="1" dirty="0" err="1" smtClean="0"/>
              <a:t>procC</a:t>
            </a:r>
            <a:r>
              <a:rPr lang="en-US" sz="1100" b="1" dirty="0" smtClean="0"/>
              <a:t>()</a:t>
            </a:r>
          </a:p>
          <a:p>
            <a:r>
              <a:rPr lang="en-US" sz="1100" b="1" dirty="0" smtClean="0"/>
              <a:t>  {</a:t>
            </a:r>
          </a:p>
          <a:p>
            <a:r>
              <a:rPr lang="en-US" sz="1100" b="1" dirty="0" smtClean="0"/>
              <a:t>    try{</a:t>
            </a:r>
          </a:p>
          <a:p>
            <a:r>
              <a:rPr lang="en-US" sz="1100" b="1" dirty="0" smtClean="0"/>
              <a:t>        </a:t>
            </a:r>
            <a:r>
              <a:rPr lang="en-US" sz="1100" b="1" dirty="0" err="1" smtClean="0"/>
              <a:t>System.out.println</a:t>
            </a:r>
            <a:r>
              <a:rPr lang="en-US" sz="1100" b="1" dirty="0" smtClean="0"/>
              <a:t>("Inside </a:t>
            </a:r>
            <a:r>
              <a:rPr lang="en-US" sz="1100" b="1" dirty="0" err="1" smtClean="0"/>
              <a:t>procC</a:t>
            </a:r>
            <a:r>
              <a:rPr lang="en-US" sz="1100" b="1" dirty="0" smtClean="0"/>
              <a:t>");  </a:t>
            </a:r>
          </a:p>
          <a:p>
            <a:r>
              <a:rPr lang="en-US" sz="1100" b="1" dirty="0" smtClean="0"/>
              <a:t>       }</a:t>
            </a:r>
          </a:p>
          <a:p>
            <a:r>
              <a:rPr lang="en-US" sz="1100" b="1" dirty="0" smtClean="0"/>
              <a:t>    finally{</a:t>
            </a:r>
          </a:p>
          <a:p>
            <a:r>
              <a:rPr lang="en-US" sz="1100" b="1" dirty="0" smtClean="0"/>
              <a:t>     </a:t>
            </a:r>
            <a:r>
              <a:rPr lang="en-US" sz="1100" b="1" dirty="0" err="1" smtClean="0"/>
              <a:t>System.out.println</a:t>
            </a:r>
            <a:r>
              <a:rPr lang="en-US" sz="1100" b="1" dirty="0" smtClean="0"/>
              <a:t>("</a:t>
            </a:r>
            <a:r>
              <a:rPr lang="en-US" sz="1100" b="1" dirty="0" err="1" smtClean="0"/>
              <a:t>procC</a:t>
            </a:r>
            <a:r>
              <a:rPr lang="en-US" sz="1100" b="1" dirty="0" smtClean="0"/>
              <a:t> finally");</a:t>
            </a:r>
          </a:p>
          <a:p>
            <a:r>
              <a:rPr lang="en-US" sz="1100" b="1" dirty="0" smtClean="0"/>
              <a:t>     }</a:t>
            </a:r>
          </a:p>
          <a:p>
            <a:r>
              <a:rPr lang="en-US" sz="1100" b="1" dirty="0" smtClean="0"/>
              <a:t>   }</a:t>
            </a:r>
            <a:endParaRPr lang="en-US" sz="1100" b="1" dirty="0"/>
          </a:p>
        </p:txBody>
      </p:sp>
      <p:sp>
        <p:nvSpPr>
          <p:cNvPr id="8" name="TextBox 7"/>
          <p:cNvSpPr txBox="1"/>
          <p:nvPr/>
        </p:nvSpPr>
        <p:spPr>
          <a:xfrm>
            <a:off x="4267200" y="838200"/>
            <a:ext cx="4343400" cy="2677656"/>
          </a:xfrm>
          <a:prstGeom prst="rect">
            <a:avLst/>
          </a:prstGeom>
          <a:noFill/>
        </p:spPr>
        <p:txBody>
          <a:bodyPr wrap="square" rtlCol="0">
            <a:spAutoFit/>
          </a:bodyPr>
          <a:lstStyle/>
          <a:p>
            <a:r>
              <a:rPr lang="en-US" sz="1200" b="1" dirty="0" smtClean="0"/>
              <a:t>public static void main(String </a:t>
            </a:r>
            <a:r>
              <a:rPr lang="en-US" sz="1200" b="1" dirty="0" err="1" smtClean="0"/>
              <a:t>args</a:t>
            </a:r>
            <a:r>
              <a:rPr lang="en-US" sz="1200" b="1" dirty="0" smtClean="0"/>
              <a:t>[])</a:t>
            </a:r>
          </a:p>
          <a:p>
            <a:r>
              <a:rPr lang="en-US" sz="1200" b="1" dirty="0" smtClean="0"/>
              <a:t>{  </a:t>
            </a:r>
          </a:p>
          <a:p>
            <a:r>
              <a:rPr lang="en-US" sz="1200" b="1" dirty="0" smtClean="0"/>
              <a:t>  try</a:t>
            </a:r>
          </a:p>
          <a:p>
            <a:r>
              <a:rPr lang="en-US" sz="1200" b="1" dirty="0" smtClean="0"/>
              <a:t>  {  </a:t>
            </a:r>
          </a:p>
          <a:p>
            <a:r>
              <a:rPr lang="en-US" sz="1100" b="1" dirty="0" smtClean="0"/>
              <a:t>   </a:t>
            </a:r>
            <a:r>
              <a:rPr lang="en-US" sz="1100" b="1" dirty="0" err="1" smtClean="0"/>
              <a:t>procA</a:t>
            </a:r>
            <a:r>
              <a:rPr lang="en-US" sz="1100" b="1" dirty="0" smtClean="0"/>
              <a:t>(); </a:t>
            </a:r>
          </a:p>
          <a:p>
            <a:r>
              <a:rPr lang="en-US" sz="1200" b="1" dirty="0" smtClean="0"/>
              <a:t>  }  </a:t>
            </a:r>
          </a:p>
          <a:p>
            <a:r>
              <a:rPr lang="en-US" sz="1200" b="1" dirty="0" smtClean="0"/>
              <a:t>  catch(Exception e)</a:t>
            </a:r>
          </a:p>
          <a:p>
            <a:r>
              <a:rPr lang="en-US" sz="1200" b="1" dirty="0" smtClean="0"/>
              <a:t>  {</a:t>
            </a:r>
          </a:p>
          <a:p>
            <a:r>
              <a:rPr lang="en-US" sz="1200" b="1" dirty="0" smtClean="0"/>
              <a:t>   </a:t>
            </a:r>
            <a:r>
              <a:rPr lang="en-US" sz="1200" b="1" dirty="0" err="1" smtClean="0"/>
              <a:t>System.out.println</a:t>
            </a:r>
            <a:r>
              <a:rPr lang="en-US" sz="1200" b="1" dirty="0" smtClean="0"/>
              <a:t>("Exception caught");</a:t>
            </a:r>
          </a:p>
          <a:p>
            <a:r>
              <a:rPr lang="en-US" sz="1200" b="1" dirty="0" smtClean="0"/>
              <a:t>  }  </a:t>
            </a:r>
          </a:p>
          <a:p>
            <a:r>
              <a:rPr lang="en-US" sz="1200" b="1" dirty="0" smtClean="0"/>
              <a:t>  </a:t>
            </a:r>
            <a:r>
              <a:rPr lang="en-US" sz="1200" b="1" dirty="0" err="1" smtClean="0"/>
              <a:t>procB</a:t>
            </a:r>
            <a:r>
              <a:rPr lang="en-US" sz="1200" b="1" dirty="0" smtClean="0"/>
              <a:t>();</a:t>
            </a:r>
          </a:p>
          <a:p>
            <a:r>
              <a:rPr lang="en-US" sz="1200" b="1" dirty="0" smtClean="0"/>
              <a:t>  </a:t>
            </a:r>
            <a:r>
              <a:rPr lang="en-US" sz="1200" b="1" dirty="0" err="1" smtClean="0"/>
              <a:t>procC</a:t>
            </a:r>
            <a:r>
              <a:rPr lang="en-US" sz="1200" b="1" dirty="0" smtClean="0"/>
              <a:t>();  </a:t>
            </a:r>
          </a:p>
          <a:p>
            <a:r>
              <a:rPr lang="en-US" sz="1200" b="1" dirty="0" smtClean="0"/>
              <a:t>  }  </a:t>
            </a:r>
          </a:p>
          <a:p>
            <a:r>
              <a:rPr lang="en-US" sz="1200" b="1" dirty="0" smtClean="0"/>
              <a:t>}</a:t>
            </a:r>
            <a:endParaRPr lang="en-US" sz="1200" b="1" dirty="0"/>
          </a:p>
        </p:txBody>
      </p:sp>
      <p:sp>
        <p:nvSpPr>
          <p:cNvPr id="9" name="TextBox 8"/>
          <p:cNvSpPr txBox="1"/>
          <p:nvPr/>
        </p:nvSpPr>
        <p:spPr>
          <a:xfrm>
            <a:off x="4419600" y="3811012"/>
            <a:ext cx="3886200" cy="30469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buNone/>
            </a:pPr>
            <a:r>
              <a:rPr lang="en-US" sz="1600" b="1" dirty="0" smtClean="0"/>
              <a:t>Output:</a:t>
            </a:r>
          </a:p>
          <a:p>
            <a:pPr>
              <a:buNone/>
            </a:pPr>
            <a:endParaRPr lang="en-US" sz="1600" b="1" dirty="0" smtClean="0"/>
          </a:p>
          <a:p>
            <a:pPr>
              <a:buNone/>
            </a:pPr>
            <a:r>
              <a:rPr lang="en-US" sz="1600" b="1" dirty="0" smtClean="0"/>
              <a:t>C:\jdk1.8\bin&gt;</a:t>
            </a:r>
            <a:r>
              <a:rPr lang="en-US" sz="1600" b="1" dirty="0" err="1" smtClean="0"/>
              <a:t>javac</a:t>
            </a:r>
            <a:r>
              <a:rPr lang="en-US" sz="1600" b="1" dirty="0" smtClean="0"/>
              <a:t> FinallyTest4.java</a:t>
            </a:r>
          </a:p>
          <a:p>
            <a:pPr>
              <a:buNone/>
            </a:pPr>
            <a:endParaRPr lang="en-US" sz="1600" b="1" dirty="0" smtClean="0"/>
          </a:p>
          <a:p>
            <a:pPr>
              <a:buNone/>
            </a:pPr>
            <a:r>
              <a:rPr lang="en-US" sz="1600" b="1" dirty="0" smtClean="0"/>
              <a:t>C:\jdk1.8\bin&gt;java FinallyTest4</a:t>
            </a:r>
          </a:p>
          <a:p>
            <a:pPr>
              <a:buNone/>
            </a:pPr>
            <a:r>
              <a:rPr lang="en-US" sz="1600" b="1" dirty="0" smtClean="0"/>
              <a:t>Inside </a:t>
            </a:r>
            <a:r>
              <a:rPr lang="en-US" sz="1600" b="1" dirty="0" err="1" smtClean="0"/>
              <a:t>procA</a:t>
            </a:r>
            <a:endParaRPr lang="en-US" sz="1600" b="1" dirty="0" smtClean="0"/>
          </a:p>
          <a:p>
            <a:pPr>
              <a:buNone/>
            </a:pPr>
            <a:r>
              <a:rPr lang="en-US" sz="1600" b="1" dirty="0" err="1" smtClean="0"/>
              <a:t>procA</a:t>
            </a:r>
            <a:r>
              <a:rPr lang="en-US" sz="1600" b="1" dirty="0" smtClean="0"/>
              <a:t> finally</a:t>
            </a:r>
          </a:p>
          <a:p>
            <a:pPr>
              <a:buNone/>
            </a:pPr>
            <a:r>
              <a:rPr lang="en-US" sz="1600" b="1" dirty="0" smtClean="0"/>
              <a:t>Exception caught</a:t>
            </a:r>
          </a:p>
          <a:p>
            <a:pPr>
              <a:buNone/>
            </a:pPr>
            <a:r>
              <a:rPr lang="en-US" sz="1600" b="1" dirty="0" smtClean="0"/>
              <a:t>Inside </a:t>
            </a:r>
            <a:r>
              <a:rPr lang="en-US" sz="1600" b="1" dirty="0" err="1" smtClean="0"/>
              <a:t>procB</a:t>
            </a:r>
            <a:endParaRPr lang="en-US" sz="1600" b="1" dirty="0" smtClean="0"/>
          </a:p>
          <a:p>
            <a:pPr>
              <a:buNone/>
            </a:pPr>
            <a:r>
              <a:rPr lang="en-US" sz="1600" b="1" dirty="0" err="1" smtClean="0"/>
              <a:t>procB</a:t>
            </a:r>
            <a:r>
              <a:rPr lang="en-US" sz="1600" b="1" dirty="0" smtClean="0"/>
              <a:t> finally</a:t>
            </a:r>
          </a:p>
          <a:p>
            <a:pPr>
              <a:buNone/>
            </a:pPr>
            <a:r>
              <a:rPr lang="en-US" sz="1600" b="1" dirty="0" smtClean="0"/>
              <a:t>Inside </a:t>
            </a:r>
            <a:r>
              <a:rPr lang="en-US" sz="1600" b="1" dirty="0" err="1" smtClean="0"/>
              <a:t>procC</a:t>
            </a:r>
            <a:endParaRPr lang="en-US" sz="1600" b="1" dirty="0" smtClean="0"/>
          </a:p>
          <a:p>
            <a:pPr>
              <a:buNone/>
            </a:pPr>
            <a:r>
              <a:rPr lang="en-US" sz="1600" b="1" dirty="0" err="1" smtClean="0"/>
              <a:t>procC</a:t>
            </a:r>
            <a:r>
              <a:rPr lang="en-US" sz="1600" b="1" dirty="0" smtClean="0"/>
              <a:t> finally</a:t>
            </a:r>
          </a:p>
        </p:txBody>
      </p:sp>
      <p:sp>
        <p:nvSpPr>
          <p:cNvPr id="10" name="Date Placeholder 9"/>
          <p:cNvSpPr>
            <a:spLocks noGrp="1"/>
          </p:cNvSpPr>
          <p:nvPr>
            <p:ph type="dt" sz="half" idx="10"/>
          </p:nvPr>
        </p:nvSpPr>
        <p:spPr/>
        <p:txBody>
          <a:bodyPr/>
          <a:lstStyle/>
          <a:p>
            <a:fld id="{A445AC89-DB8C-4A1D-ADB5-067D0FC9352F}" type="datetime1">
              <a:rPr lang="en-US" smtClean="0"/>
              <a:pPr/>
              <a:t>5/1/2020</a:t>
            </a:fld>
            <a:endParaRPr lang="en-US"/>
          </a:p>
        </p:txBody>
      </p:sp>
      <p:sp>
        <p:nvSpPr>
          <p:cNvPr id="11" name="Slide Number Placeholder 10"/>
          <p:cNvSpPr>
            <a:spLocks noGrp="1"/>
          </p:cNvSpPr>
          <p:nvPr>
            <p:ph type="sldNum" sz="quarter" idx="12"/>
          </p:nvPr>
        </p:nvSpPr>
        <p:spPr/>
        <p:txBody>
          <a:bodyPr/>
          <a:lstStyle/>
          <a:p>
            <a:fld id="{82B35DD8-C2F6-41E8-B820-EE9121C07CA5}"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dirty="0" smtClean="0"/>
              <a:t>USING THROWS</a:t>
            </a:r>
            <a:endParaRPr lang="en-US" sz="2800" dirty="0"/>
          </a:p>
        </p:txBody>
      </p:sp>
      <p:sp>
        <p:nvSpPr>
          <p:cNvPr id="3" name="Content Placeholder 2"/>
          <p:cNvSpPr>
            <a:spLocks noGrp="1"/>
          </p:cNvSpPr>
          <p:nvPr>
            <p:ph idx="1"/>
          </p:nvPr>
        </p:nvSpPr>
        <p:spPr>
          <a:xfrm>
            <a:off x="609600" y="762000"/>
            <a:ext cx="8229600" cy="6096000"/>
          </a:xfrm>
        </p:spPr>
        <p:style>
          <a:lnRef idx="2">
            <a:schemeClr val="dk1"/>
          </a:lnRef>
          <a:fillRef idx="1">
            <a:schemeClr val="lt1"/>
          </a:fillRef>
          <a:effectRef idx="0">
            <a:schemeClr val="dk1"/>
          </a:effectRef>
          <a:fontRef idx="minor">
            <a:schemeClr val="dk1"/>
          </a:fontRef>
        </p:style>
        <p:txBody>
          <a:bodyPr>
            <a:noAutofit/>
          </a:bodyPr>
          <a:lstStyle/>
          <a:p>
            <a:r>
              <a:rPr lang="en-US" sz="1800" dirty="0" smtClean="0"/>
              <a:t>The </a:t>
            </a:r>
            <a:r>
              <a:rPr lang="en-US" sz="1800" b="1" dirty="0" smtClean="0"/>
              <a:t>Java throws keyword</a:t>
            </a:r>
            <a:r>
              <a:rPr lang="en-US" sz="1800" dirty="0" smtClean="0"/>
              <a:t> is used to declare an exception.</a:t>
            </a:r>
          </a:p>
          <a:p>
            <a:r>
              <a:rPr lang="en-US" sz="1800" b="1" dirty="0" smtClean="0"/>
              <a:t>throws</a:t>
            </a:r>
            <a:r>
              <a:rPr lang="en-US" sz="1800" dirty="0" smtClean="0"/>
              <a:t> is a keyword in Java which is used in the signature of method to indicate that this method might throw one of the listed type exceptions. The caller to these methods has to handle the exception using a try-catch block.</a:t>
            </a:r>
            <a:br>
              <a:rPr lang="en-US" sz="1800" dirty="0" smtClean="0"/>
            </a:br>
            <a:r>
              <a:rPr lang="en-US" sz="1800" b="1" u="sng" dirty="0" smtClean="0"/>
              <a:t>Syntax of throws:</a:t>
            </a:r>
          </a:p>
          <a:p>
            <a:pPr>
              <a:buFont typeface="Wingdings" pitchFamily="2" charset="2"/>
              <a:buChar char="Ø"/>
            </a:pPr>
            <a:endParaRPr lang="en-US" sz="1800" b="1" dirty="0" smtClean="0"/>
          </a:p>
          <a:p>
            <a:endParaRPr lang="en-US" sz="1800" b="1" dirty="0" smtClean="0"/>
          </a:p>
          <a:p>
            <a:endParaRPr lang="en-US" sz="1800" b="1" dirty="0" smtClean="0"/>
          </a:p>
          <a:p>
            <a:endParaRPr lang="en-US" sz="1800" b="1" dirty="0" smtClean="0"/>
          </a:p>
          <a:p>
            <a:endParaRPr lang="en-US" sz="1800" b="1" dirty="0" smtClean="0"/>
          </a:p>
          <a:p>
            <a:r>
              <a:rPr lang="en-US" sz="1800" dirty="0" smtClean="0"/>
              <a:t> </a:t>
            </a:r>
            <a:r>
              <a:rPr lang="en-US" sz="1800" b="1" dirty="0" smtClean="0"/>
              <a:t>Throws keyword</a:t>
            </a:r>
            <a:r>
              <a:rPr lang="en-US" sz="1800" dirty="0" smtClean="0"/>
              <a:t> is used for handling checked exceptions . By using throws we can declare multiple exceptions in one go.</a:t>
            </a:r>
          </a:p>
          <a:p>
            <a:pPr fontAlgn="base"/>
            <a:r>
              <a:rPr lang="en-US" sz="1800" dirty="0" smtClean="0"/>
              <a:t>In a program, if there is a chance of rising an exception then compiler always warn us about it and compulsorily we should handle that checked exception, Otherwise we will get compile time error saying </a:t>
            </a:r>
            <a:r>
              <a:rPr lang="en-US" sz="1800" b="1" dirty="0" smtClean="0"/>
              <a:t>unreported exception XXX must be caught or declared to be thrown</a:t>
            </a:r>
            <a:r>
              <a:rPr lang="en-US" sz="1800" dirty="0" smtClean="0"/>
              <a:t>. To prevent this compile time error we can handle the exception in two ways:</a:t>
            </a:r>
          </a:p>
          <a:p>
            <a:pPr fontAlgn="base"/>
            <a:r>
              <a:rPr lang="en-US" sz="1800" dirty="0" smtClean="0"/>
              <a:t>By using try catch</a:t>
            </a:r>
          </a:p>
          <a:p>
            <a:pPr fontAlgn="base"/>
            <a:r>
              <a:rPr lang="en-US" sz="1800" dirty="0" smtClean="0"/>
              <a:t>By using </a:t>
            </a:r>
            <a:r>
              <a:rPr lang="en-US" sz="1800" b="1" dirty="0" smtClean="0"/>
              <a:t>throws</a:t>
            </a:r>
            <a:r>
              <a:rPr lang="en-US" sz="1800" dirty="0" smtClean="0"/>
              <a:t> keyword</a:t>
            </a:r>
          </a:p>
          <a:p>
            <a:pPr>
              <a:buNone/>
            </a:pPr>
            <a:endParaRPr lang="en-US" sz="1800" b="1" dirty="0" smtClean="0"/>
          </a:p>
        </p:txBody>
      </p:sp>
      <p:sp>
        <p:nvSpPr>
          <p:cNvPr id="4" name="TextBox 3"/>
          <p:cNvSpPr txBox="1"/>
          <p:nvPr/>
        </p:nvSpPr>
        <p:spPr>
          <a:xfrm>
            <a:off x="914400" y="2362201"/>
            <a:ext cx="7696200"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smtClean="0"/>
              <a:t>type </a:t>
            </a:r>
            <a:r>
              <a:rPr lang="en-US" sz="1600" b="1" dirty="0" err="1" smtClean="0"/>
              <a:t>method_name</a:t>
            </a:r>
            <a:r>
              <a:rPr lang="en-US" sz="1600" b="1" dirty="0" smtClean="0"/>
              <a:t>(parameters) throws </a:t>
            </a:r>
            <a:r>
              <a:rPr lang="en-US" sz="1600" b="1" dirty="0" err="1" smtClean="0"/>
              <a:t>exception_list</a:t>
            </a:r>
            <a:r>
              <a:rPr lang="en-US" sz="1600" dirty="0" smtClean="0"/>
              <a:t> </a:t>
            </a:r>
          </a:p>
          <a:p>
            <a:r>
              <a:rPr lang="en-US" sz="1600" dirty="0" smtClean="0"/>
              <a:t>{</a:t>
            </a:r>
          </a:p>
          <a:p>
            <a:r>
              <a:rPr lang="en-US" sz="1600" dirty="0" smtClean="0"/>
              <a:t>  //boy of method</a:t>
            </a:r>
          </a:p>
          <a:p>
            <a:r>
              <a:rPr lang="en-US" sz="1600" dirty="0" smtClean="0"/>
              <a:t>}</a:t>
            </a:r>
          </a:p>
          <a:p>
            <a:r>
              <a:rPr lang="en-US" sz="1600" dirty="0" err="1" smtClean="0"/>
              <a:t>exception_list</a:t>
            </a:r>
            <a:r>
              <a:rPr lang="en-US" sz="1600" dirty="0" smtClean="0"/>
              <a:t> is a comma separated list of all the exceptions which a method might throw.</a:t>
            </a:r>
            <a:endParaRPr lang="en-US" sz="1600" b="1" dirty="0" smtClean="0"/>
          </a:p>
        </p:txBody>
      </p:sp>
      <p:sp>
        <p:nvSpPr>
          <p:cNvPr id="5" name="Date Placeholder 4"/>
          <p:cNvSpPr>
            <a:spLocks noGrp="1"/>
          </p:cNvSpPr>
          <p:nvPr>
            <p:ph type="dt" sz="half" idx="10"/>
          </p:nvPr>
        </p:nvSpPr>
        <p:spPr/>
        <p:txBody>
          <a:bodyPr/>
          <a:lstStyle/>
          <a:p>
            <a:fld id="{5D279056-60B1-476E-8095-3ADFE79A2F0E}" type="datetime1">
              <a:rPr lang="en-US" smtClean="0"/>
              <a:pPr/>
              <a:t>5/1/2020</a:t>
            </a:fld>
            <a:endParaRPr lang="en-US"/>
          </a:p>
        </p:txBody>
      </p:sp>
      <p:sp>
        <p:nvSpPr>
          <p:cNvPr id="6" name="Slide Number Placeholder 5"/>
          <p:cNvSpPr>
            <a:spLocks noGrp="1"/>
          </p:cNvSpPr>
          <p:nvPr>
            <p:ph type="sldNum" sz="quarter" idx="12"/>
          </p:nvPr>
        </p:nvSpPr>
        <p:spPr/>
        <p:txBody>
          <a:bodyPr/>
          <a:lstStyle/>
          <a:p>
            <a:fld id="{82B35DD8-C2F6-41E8-B820-EE9121C07CA5}"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dirty="0" smtClean="0"/>
              <a:t>USING THROWS</a:t>
            </a:r>
            <a:endParaRPr lang="en-US" sz="2800" dirty="0"/>
          </a:p>
        </p:txBody>
      </p:sp>
      <p:sp>
        <p:nvSpPr>
          <p:cNvPr id="3" name="Content Placeholder 2"/>
          <p:cNvSpPr>
            <a:spLocks noGrp="1"/>
          </p:cNvSpPr>
          <p:nvPr>
            <p:ph idx="1"/>
          </p:nvPr>
        </p:nvSpPr>
        <p:spPr>
          <a:xfrm>
            <a:off x="609600" y="762000"/>
            <a:ext cx="8229600" cy="6096000"/>
          </a:xfrm>
        </p:spPr>
        <p:style>
          <a:lnRef idx="2">
            <a:schemeClr val="dk1"/>
          </a:lnRef>
          <a:fillRef idx="1">
            <a:schemeClr val="lt1"/>
          </a:fillRef>
          <a:effectRef idx="0">
            <a:schemeClr val="dk1"/>
          </a:effectRef>
          <a:fontRef idx="minor">
            <a:schemeClr val="dk1"/>
          </a:fontRef>
        </p:style>
        <p:txBody>
          <a:bodyPr>
            <a:noAutofit/>
          </a:bodyPr>
          <a:lstStyle/>
          <a:p>
            <a:r>
              <a:rPr lang="en-US" sz="1800" dirty="0" smtClean="0"/>
              <a:t>We can use throws keyword to delegate the responsibility of exception handling to the caller (It may be a method or JVM) then caller method is responsible to handle that exception.</a:t>
            </a:r>
          </a:p>
          <a:p>
            <a:pPr fontAlgn="base"/>
            <a:r>
              <a:rPr lang="en-US" sz="1800" dirty="0" smtClean="0"/>
              <a:t>throws keyword is required only for checked exception and usage of throws keyword for unchecked exception is meaningless because java assumes that a method may throw unchecked exceptions</a:t>
            </a:r>
          </a:p>
          <a:p>
            <a:pPr fontAlgn="base"/>
            <a:endParaRPr lang="en-US" sz="1800" dirty="0" smtClean="0"/>
          </a:p>
          <a:p>
            <a:pPr fontAlgn="base"/>
            <a:r>
              <a:rPr lang="en-US" sz="1800" dirty="0" smtClean="0"/>
              <a:t>By the help of throws keyword we can provide information to the caller of the method about the exception.</a:t>
            </a:r>
          </a:p>
          <a:p>
            <a:pPr>
              <a:buNone/>
            </a:pPr>
            <a:endParaRPr lang="en-US" sz="1800" b="1" dirty="0" smtClean="0"/>
          </a:p>
        </p:txBody>
      </p:sp>
      <p:sp>
        <p:nvSpPr>
          <p:cNvPr id="4" name="Date Placeholder 3"/>
          <p:cNvSpPr>
            <a:spLocks noGrp="1"/>
          </p:cNvSpPr>
          <p:nvPr>
            <p:ph type="dt" sz="half" idx="10"/>
          </p:nvPr>
        </p:nvSpPr>
        <p:spPr/>
        <p:txBody>
          <a:bodyPr/>
          <a:lstStyle/>
          <a:p>
            <a:fld id="{65B75FC2-D197-40DB-9B06-AC38AE15E5F0}" type="datetime1">
              <a:rPr lang="en-US" smtClean="0"/>
              <a:pPr/>
              <a:t>5/1/2020</a:t>
            </a:fld>
            <a:endParaRPr lang="en-US"/>
          </a:p>
        </p:txBody>
      </p:sp>
      <p:sp>
        <p:nvSpPr>
          <p:cNvPr id="5" name="Slide Number Placeholder 4"/>
          <p:cNvSpPr>
            <a:spLocks noGrp="1"/>
          </p:cNvSpPr>
          <p:nvPr>
            <p:ph type="sldNum" sz="quarter" idx="12"/>
          </p:nvPr>
        </p:nvSpPr>
        <p:spPr/>
        <p:txBody>
          <a:bodyPr/>
          <a:lstStyle/>
          <a:p>
            <a:fld id="{82B35DD8-C2F6-41E8-B820-EE9121C07CA5}"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a:bodyPr>
          <a:lstStyle/>
          <a:p>
            <a:r>
              <a:rPr lang="en-US" sz="2800" dirty="0" smtClean="0"/>
              <a:t>throws</a:t>
            </a:r>
            <a:endParaRPr lang="en-US" sz="2800" dirty="0"/>
          </a:p>
        </p:txBody>
      </p:sp>
      <p:sp>
        <p:nvSpPr>
          <p:cNvPr id="3" name="Content Placeholder 2"/>
          <p:cNvSpPr>
            <a:spLocks noGrp="1"/>
          </p:cNvSpPr>
          <p:nvPr>
            <p:ph idx="1"/>
          </p:nvPr>
        </p:nvSpPr>
        <p:spPr>
          <a:xfrm>
            <a:off x="609600" y="533400"/>
            <a:ext cx="8229600" cy="6324600"/>
          </a:xfrm>
        </p:spPr>
        <p:style>
          <a:lnRef idx="2">
            <a:schemeClr val="dk1"/>
          </a:lnRef>
          <a:fillRef idx="1">
            <a:schemeClr val="lt1"/>
          </a:fillRef>
          <a:effectRef idx="0">
            <a:schemeClr val="dk1"/>
          </a:effectRef>
          <a:fontRef idx="minor">
            <a:schemeClr val="dk1"/>
          </a:fontRef>
        </p:style>
        <p:txBody>
          <a:bodyPr>
            <a:noAutofit/>
          </a:bodyPr>
          <a:lstStyle/>
          <a:p>
            <a:pPr>
              <a:buNone/>
            </a:pPr>
            <a:r>
              <a:rPr lang="en-US" sz="1800" b="1" dirty="0" smtClean="0"/>
              <a:t>//This program contains compile-time error, checked exception</a:t>
            </a:r>
          </a:p>
          <a:p>
            <a:pPr>
              <a:buNone/>
            </a:pPr>
            <a:r>
              <a:rPr lang="en-US" sz="1800" b="1" dirty="0" smtClean="0"/>
              <a:t>class ThrowsTest1</a:t>
            </a:r>
          </a:p>
          <a:p>
            <a:pPr>
              <a:buNone/>
            </a:pPr>
            <a:r>
              <a:rPr lang="en-US" sz="1800" b="1" dirty="0" smtClean="0"/>
              <a:t>{</a:t>
            </a:r>
          </a:p>
          <a:p>
            <a:pPr>
              <a:buNone/>
            </a:pPr>
            <a:r>
              <a:rPr lang="en-US" sz="1800" b="1" dirty="0" smtClean="0"/>
              <a:t>static void method1()</a:t>
            </a:r>
          </a:p>
          <a:p>
            <a:pPr>
              <a:buNone/>
            </a:pPr>
            <a:r>
              <a:rPr lang="en-US" sz="1800" b="1" dirty="0" smtClean="0"/>
              <a:t>{</a:t>
            </a:r>
          </a:p>
          <a:p>
            <a:pPr>
              <a:buNone/>
            </a:pPr>
            <a:r>
              <a:rPr lang="en-US" sz="1800" b="1" dirty="0" err="1" smtClean="0"/>
              <a:t>System.out.println</a:t>
            </a:r>
            <a:r>
              <a:rPr lang="en-US" sz="1800" b="1" dirty="0" smtClean="0"/>
              <a:t>("inside method1");</a:t>
            </a:r>
          </a:p>
          <a:p>
            <a:pPr>
              <a:buNone/>
            </a:pPr>
            <a:r>
              <a:rPr lang="en-US" sz="1800" b="1" dirty="0" smtClean="0"/>
              <a:t>throw new </a:t>
            </a:r>
            <a:r>
              <a:rPr lang="en-US" sz="1800" b="1" dirty="0" err="1" smtClean="0"/>
              <a:t>IllegalAccessException</a:t>
            </a:r>
            <a:r>
              <a:rPr lang="en-US" sz="1800" b="1" dirty="0" smtClean="0"/>
              <a:t>("Demo");</a:t>
            </a:r>
          </a:p>
          <a:p>
            <a:pPr>
              <a:buNone/>
            </a:pPr>
            <a:r>
              <a:rPr lang="en-US" sz="1800" b="1" dirty="0" smtClean="0"/>
              <a:t>}</a:t>
            </a:r>
          </a:p>
          <a:p>
            <a:pPr>
              <a:buNone/>
            </a:pPr>
            <a:r>
              <a:rPr lang="en-US" sz="1800" b="1" dirty="0" smtClean="0"/>
              <a:t>public static void main(String </a:t>
            </a:r>
            <a:r>
              <a:rPr lang="en-US" sz="1800" b="1" dirty="0" err="1" smtClean="0"/>
              <a:t>args</a:t>
            </a:r>
            <a:r>
              <a:rPr lang="en-US" sz="1800" b="1" dirty="0" smtClean="0"/>
              <a:t>[])</a:t>
            </a:r>
          </a:p>
          <a:p>
            <a:pPr>
              <a:buNone/>
            </a:pPr>
            <a:r>
              <a:rPr lang="en-US" sz="1800" b="1" dirty="0" smtClean="0"/>
              <a:t>{</a:t>
            </a:r>
          </a:p>
          <a:p>
            <a:pPr>
              <a:buNone/>
            </a:pPr>
            <a:r>
              <a:rPr lang="en-US" sz="1800" b="1" dirty="0" smtClean="0"/>
              <a:t>method1();</a:t>
            </a:r>
          </a:p>
          <a:p>
            <a:pPr>
              <a:buNone/>
            </a:pPr>
            <a:r>
              <a:rPr lang="en-US" sz="1800" b="1" dirty="0" smtClean="0"/>
              <a:t>}</a:t>
            </a:r>
          </a:p>
          <a:p>
            <a:pPr>
              <a:buNone/>
            </a:pPr>
            <a:r>
              <a:rPr lang="en-US" sz="1800" b="1" dirty="0" smtClean="0"/>
              <a:t>}</a:t>
            </a:r>
          </a:p>
        </p:txBody>
      </p:sp>
      <p:sp>
        <p:nvSpPr>
          <p:cNvPr id="5" name="TextBox 4"/>
          <p:cNvSpPr txBox="1"/>
          <p:nvPr/>
        </p:nvSpPr>
        <p:spPr>
          <a:xfrm>
            <a:off x="6934200" y="2667000"/>
            <a:ext cx="457200" cy="461665"/>
          </a:xfrm>
          <a:prstGeom prst="rect">
            <a:avLst/>
          </a:prstGeom>
          <a:noFill/>
        </p:spPr>
        <p:txBody>
          <a:bodyPr wrap="square" rtlCol="0">
            <a:spAutoFit/>
          </a:bodyPr>
          <a:lstStyle/>
          <a:p>
            <a:endParaRPr lang="en-US" dirty="0"/>
          </a:p>
        </p:txBody>
      </p:sp>
      <p:sp>
        <p:nvSpPr>
          <p:cNvPr id="7" name="TextBox 6"/>
          <p:cNvSpPr txBox="1"/>
          <p:nvPr/>
        </p:nvSpPr>
        <p:spPr>
          <a:xfrm>
            <a:off x="5334000" y="2057400"/>
            <a:ext cx="3276600" cy="34163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buNone/>
            </a:pPr>
            <a:r>
              <a:rPr lang="en-US" b="1" dirty="0" smtClean="0"/>
              <a:t>Output:</a:t>
            </a:r>
          </a:p>
          <a:p>
            <a:pPr>
              <a:buNone/>
            </a:pPr>
            <a:endParaRPr lang="en-US" b="1" dirty="0" smtClean="0"/>
          </a:p>
          <a:p>
            <a:pPr>
              <a:buNone/>
            </a:pPr>
            <a:r>
              <a:rPr lang="en-US" b="1" dirty="0" smtClean="0"/>
              <a:t>C:\jdk1.8\bin&gt;</a:t>
            </a:r>
            <a:r>
              <a:rPr lang="en-US" b="1" dirty="0" err="1" smtClean="0"/>
              <a:t>javac</a:t>
            </a:r>
            <a:r>
              <a:rPr lang="en-US" b="1" dirty="0" smtClean="0"/>
              <a:t> ThrowsTest1.java</a:t>
            </a:r>
          </a:p>
          <a:p>
            <a:pPr>
              <a:buNone/>
            </a:pPr>
            <a:r>
              <a:rPr lang="en-US" b="1" dirty="0" smtClean="0"/>
              <a:t>ThrowsTest1.java:6: error: unreported exception </a:t>
            </a:r>
            <a:r>
              <a:rPr lang="en-US" b="1" dirty="0" err="1" smtClean="0"/>
              <a:t>IllegalAccessException</a:t>
            </a:r>
            <a:r>
              <a:rPr lang="en-US" b="1" dirty="0" smtClean="0"/>
              <a:t>; must be caught or declared to be thrown</a:t>
            </a:r>
          </a:p>
          <a:p>
            <a:pPr>
              <a:buNone/>
            </a:pPr>
            <a:r>
              <a:rPr lang="en-US" b="1" dirty="0" smtClean="0"/>
              <a:t>throw new </a:t>
            </a:r>
            <a:r>
              <a:rPr lang="en-US" b="1" dirty="0" err="1" smtClean="0"/>
              <a:t>IllegalAccessException</a:t>
            </a:r>
            <a:r>
              <a:rPr lang="en-US" b="1" dirty="0" smtClean="0"/>
              <a:t>("Demo");</a:t>
            </a:r>
          </a:p>
          <a:p>
            <a:pPr>
              <a:buNone/>
            </a:pPr>
            <a:r>
              <a:rPr lang="en-US" b="1" dirty="0" smtClean="0"/>
              <a:t>^</a:t>
            </a:r>
          </a:p>
          <a:p>
            <a:pPr>
              <a:buNone/>
            </a:pPr>
            <a:r>
              <a:rPr lang="en-US" b="1" dirty="0" smtClean="0"/>
              <a:t>1 error</a:t>
            </a:r>
          </a:p>
        </p:txBody>
      </p:sp>
      <p:sp>
        <p:nvSpPr>
          <p:cNvPr id="6" name="Date Placeholder 5"/>
          <p:cNvSpPr>
            <a:spLocks noGrp="1"/>
          </p:cNvSpPr>
          <p:nvPr>
            <p:ph type="dt" sz="half" idx="10"/>
          </p:nvPr>
        </p:nvSpPr>
        <p:spPr/>
        <p:txBody>
          <a:bodyPr/>
          <a:lstStyle/>
          <a:p>
            <a:fld id="{3C686157-3B96-4159-A4C9-5C1210FC2A30}" type="datetime1">
              <a:rPr lang="en-US" smtClean="0"/>
              <a:pPr/>
              <a:t>5/1/2020</a:t>
            </a:fld>
            <a:endParaRPr lang="en-US"/>
          </a:p>
        </p:txBody>
      </p:sp>
      <p:sp>
        <p:nvSpPr>
          <p:cNvPr id="8" name="Slide Number Placeholder 7"/>
          <p:cNvSpPr>
            <a:spLocks noGrp="1"/>
          </p:cNvSpPr>
          <p:nvPr>
            <p:ph type="sldNum" sz="quarter" idx="12"/>
          </p:nvPr>
        </p:nvSpPr>
        <p:spPr/>
        <p:txBody>
          <a:bodyPr/>
          <a:lstStyle/>
          <a:p>
            <a:fld id="{82B35DD8-C2F6-41E8-B820-EE9121C07CA5}"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a:bodyPr>
          <a:lstStyle/>
          <a:p>
            <a:r>
              <a:rPr lang="en-US" sz="2800" dirty="0" smtClean="0"/>
              <a:t>throws</a:t>
            </a:r>
            <a:endParaRPr lang="en-US" sz="2800" dirty="0"/>
          </a:p>
        </p:txBody>
      </p:sp>
      <p:sp>
        <p:nvSpPr>
          <p:cNvPr id="3" name="Content Placeholder 2"/>
          <p:cNvSpPr>
            <a:spLocks noGrp="1"/>
          </p:cNvSpPr>
          <p:nvPr>
            <p:ph idx="1"/>
          </p:nvPr>
        </p:nvSpPr>
        <p:spPr>
          <a:xfrm>
            <a:off x="609600" y="533400"/>
            <a:ext cx="8229600" cy="6324600"/>
          </a:xfrm>
        </p:spPr>
        <p:style>
          <a:lnRef idx="2">
            <a:schemeClr val="dk1"/>
          </a:lnRef>
          <a:fillRef idx="1">
            <a:schemeClr val="lt1"/>
          </a:fillRef>
          <a:effectRef idx="0">
            <a:schemeClr val="dk1"/>
          </a:effectRef>
          <a:fontRef idx="minor">
            <a:schemeClr val="dk1"/>
          </a:fontRef>
        </p:style>
        <p:txBody>
          <a:bodyPr>
            <a:noAutofit/>
          </a:bodyPr>
          <a:lstStyle/>
          <a:p>
            <a:pPr>
              <a:buNone/>
            </a:pPr>
            <a:r>
              <a:rPr lang="en-US" sz="1600" b="1" dirty="0" smtClean="0"/>
              <a:t>//throws :declaring 1 checked exception : </a:t>
            </a:r>
            <a:r>
              <a:rPr lang="en-US" sz="1600" b="1" dirty="0" err="1" smtClean="0"/>
              <a:t>IllegalAccessException</a:t>
            </a:r>
            <a:endParaRPr lang="en-US" sz="1600" b="1" dirty="0" smtClean="0"/>
          </a:p>
          <a:p>
            <a:pPr>
              <a:buNone/>
            </a:pPr>
            <a:r>
              <a:rPr lang="en-US" sz="1600" b="1" dirty="0" smtClean="0"/>
              <a:t>class ThrowsTest2</a:t>
            </a:r>
          </a:p>
          <a:p>
            <a:pPr>
              <a:buNone/>
            </a:pPr>
            <a:r>
              <a:rPr lang="en-US" sz="1600" b="1" dirty="0" smtClean="0"/>
              <a:t>{</a:t>
            </a:r>
          </a:p>
          <a:p>
            <a:pPr>
              <a:buNone/>
            </a:pPr>
            <a:r>
              <a:rPr lang="en-US" sz="1600" b="1" dirty="0" smtClean="0"/>
              <a:t>static void method1() throws </a:t>
            </a:r>
            <a:r>
              <a:rPr lang="en-US" sz="1600" b="1" dirty="0" err="1" smtClean="0"/>
              <a:t>IllegalAccessException</a:t>
            </a:r>
            <a:endParaRPr lang="en-US" sz="1600" b="1" dirty="0" smtClean="0"/>
          </a:p>
          <a:p>
            <a:pPr>
              <a:buNone/>
            </a:pPr>
            <a:r>
              <a:rPr lang="en-US" sz="1600" b="1" dirty="0" smtClean="0"/>
              <a:t>{</a:t>
            </a:r>
          </a:p>
          <a:p>
            <a:pPr>
              <a:buNone/>
            </a:pPr>
            <a:r>
              <a:rPr lang="en-US" sz="1600" b="1" dirty="0" err="1" smtClean="0"/>
              <a:t>System.out.println</a:t>
            </a:r>
            <a:r>
              <a:rPr lang="en-US" sz="1600" b="1" dirty="0" smtClean="0"/>
              <a:t>("inside method1");</a:t>
            </a:r>
          </a:p>
          <a:p>
            <a:pPr>
              <a:buNone/>
            </a:pPr>
            <a:r>
              <a:rPr lang="en-US" sz="1600" b="1" dirty="0" smtClean="0"/>
              <a:t>throw new </a:t>
            </a:r>
            <a:r>
              <a:rPr lang="en-US" sz="1600" b="1" dirty="0" err="1" smtClean="0"/>
              <a:t>IllegalAccessException</a:t>
            </a:r>
            <a:r>
              <a:rPr lang="en-US" sz="1600" b="1" dirty="0" smtClean="0"/>
              <a:t>("Demo");</a:t>
            </a:r>
          </a:p>
          <a:p>
            <a:pPr>
              <a:buNone/>
            </a:pPr>
            <a:r>
              <a:rPr lang="en-US" sz="1600" b="1" dirty="0" smtClean="0"/>
              <a:t>}</a:t>
            </a:r>
          </a:p>
          <a:p>
            <a:pPr>
              <a:buNone/>
            </a:pPr>
            <a:r>
              <a:rPr lang="en-US" sz="1600" b="1" dirty="0" smtClean="0"/>
              <a:t>public static void main(String </a:t>
            </a:r>
            <a:r>
              <a:rPr lang="en-US" sz="1600" b="1" dirty="0" err="1" smtClean="0"/>
              <a:t>args</a:t>
            </a:r>
            <a:r>
              <a:rPr lang="en-US" sz="1600" b="1" dirty="0" smtClean="0"/>
              <a:t>[])</a:t>
            </a:r>
          </a:p>
          <a:p>
            <a:pPr>
              <a:buNone/>
            </a:pPr>
            <a:r>
              <a:rPr lang="en-US" sz="1600" b="1" dirty="0" smtClean="0"/>
              <a:t>{</a:t>
            </a:r>
          </a:p>
          <a:p>
            <a:pPr>
              <a:buNone/>
            </a:pPr>
            <a:r>
              <a:rPr lang="en-US" sz="1600" b="1" dirty="0" smtClean="0"/>
              <a:t>try</a:t>
            </a:r>
          </a:p>
          <a:p>
            <a:pPr>
              <a:buNone/>
            </a:pPr>
            <a:r>
              <a:rPr lang="en-US" sz="1600" b="1" dirty="0" smtClean="0"/>
              <a:t>{</a:t>
            </a:r>
          </a:p>
          <a:p>
            <a:pPr>
              <a:buNone/>
            </a:pPr>
            <a:r>
              <a:rPr lang="en-US" sz="1600" b="1" dirty="0" smtClean="0"/>
              <a:t>method1();</a:t>
            </a:r>
          </a:p>
          <a:p>
            <a:pPr>
              <a:buNone/>
            </a:pPr>
            <a:r>
              <a:rPr lang="en-US" sz="1600" b="1" dirty="0" smtClean="0"/>
              <a:t>}</a:t>
            </a:r>
          </a:p>
          <a:p>
            <a:pPr>
              <a:buNone/>
            </a:pPr>
            <a:r>
              <a:rPr lang="en-US" sz="1600" b="1" dirty="0" smtClean="0"/>
              <a:t>catch(</a:t>
            </a:r>
            <a:r>
              <a:rPr lang="en-US" sz="1600" b="1" dirty="0" err="1" smtClean="0"/>
              <a:t>IllegalAccessException</a:t>
            </a:r>
            <a:r>
              <a:rPr lang="en-US" sz="1600" b="1" dirty="0" smtClean="0"/>
              <a:t> e)</a:t>
            </a:r>
          </a:p>
          <a:p>
            <a:pPr>
              <a:buNone/>
            </a:pPr>
            <a:r>
              <a:rPr lang="en-US" sz="1600" b="1" dirty="0" smtClean="0"/>
              <a:t>{</a:t>
            </a:r>
          </a:p>
          <a:p>
            <a:pPr>
              <a:buNone/>
            </a:pPr>
            <a:r>
              <a:rPr lang="en-US" sz="1600" b="1" dirty="0" err="1" smtClean="0"/>
              <a:t>System.out.println</a:t>
            </a:r>
            <a:r>
              <a:rPr lang="en-US" sz="1600" b="1" dirty="0" smtClean="0"/>
              <a:t>(e);</a:t>
            </a:r>
          </a:p>
          <a:p>
            <a:pPr>
              <a:buNone/>
            </a:pPr>
            <a:r>
              <a:rPr lang="en-US" sz="1600" b="1" dirty="0" smtClean="0"/>
              <a:t>}</a:t>
            </a:r>
          </a:p>
          <a:p>
            <a:pPr>
              <a:buNone/>
            </a:pPr>
            <a:r>
              <a:rPr lang="en-US" sz="1600" b="1" dirty="0" smtClean="0"/>
              <a:t>}</a:t>
            </a:r>
          </a:p>
          <a:p>
            <a:pPr>
              <a:buNone/>
            </a:pPr>
            <a:r>
              <a:rPr lang="en-US" sz="1600" b="1" dirty="0" smtClean="0"/>
              <a:t>}</a:t>
            </a:r>
          </a:p>
        </p:txBody>
      </p:sp>
      <p:sp>
        <p:nvSpPr>
          <p:cNvPr id="5" name="TextBox 4"/>
          <p:cNvSpPr txBox="1"/>
          <p:nvPr/>
        </p:nvSpPr>
        <p:spPr>
          <a:xfrm>
            <a:off x="6934200" y="2667000"/>
            <a:ext cx="457200" cy="461665"/>
          </a:xfrm>
          <a:prstGeom prst="rect">
            <a:avLst/>
          </a:prstGeom>
          <a:noFill/>
        </p:spPr>
        <p:txBody>
          <a:bodyPr wrap="square" rtlCol="0">
            <a:spAutoFit/>
          </a:bodyPr>
          <a:lstStyle/>
          <a:p>
            <a:endParaRPr lang="en-US" dirty="0"/>
          </a:p>
        </p:txBody>
      </p:sp>
      <p:sp>
        <p:nvSpPr>
          <p:cNvPr id="7" name="TextBox 6"/>
          <p:cNvSpPr txBox="1"/>
          <p:nvPr/>
        </p:nvSpPr>
        <p:spPr>
          <a:xfrm>
            <a:off x="5105400" y="2667000"/>
            <a:ext cx="3276600" cy="280076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buNone/>
            </a:pPr>
            <a:r>
              <a:rPr lang="en-US" sz="1600" b="1" dirty="0" smtClean="0"/>
              <a:t>Output:</a:t>
            </a:r>
          </a:p>
          <a:p>
            <a:pPr>
              <a:buNone/>
            </a:pPr>
            <a:endParaRPr lang="en-US" sz="1600" b="1" dirty="0" smtClean="0"/>
          </a:p>
          <a:p>
            <a:pPr>
              <a:buNone/>
            </a:pPr>
            <a:endParaRPr lang="en-US" sz="1600" b="1" dirty="0" smtClean="0"/>
          </a:p>
          <a:p>
            <a:pPr>
              <a:buNone/>
            </a:pPr>
            <a:r>
              <a:rPr lang="en-US" sz="1600" b="1" dirty="0" smtClean="0"/>
              <a:t>C:\jdk1.8\bin&gt;</a:t>
            </a:r>
            <a:r>
              <a:rPr lang="en-US" sz="1600" b="1" dirty="0" err="1" smtClean="0"/>
              <a:t>javac</a:t>
            </a:r>
            <a:r>
              <a:rPr lang="en-US" sz="1600" b="1" dirty="0" smtClean="0"/>
              <a:t> ThrowsTest2.java</a:t>
            </a:r>
          </a:p>
          <a:p>
            <a:pPr>
              <a:buNone/>
            </a:pPr>
            <a:endParaRPr lang="en-US" sz="1600" b="1" dirty="0" smtClean="0"/>
          </a:p>
          <a:p>
            <a:pPr>
              <a:buNone/>
            </a:pPr>
            <a:r>
              <a:rPr lang="en-US" sz="1600" b="1" dirty="0" smtClean="0"/>
              <a:t>C:\jdk1.8\bin&gt;java ThrowsTest2</a:t>
            </a:r>
          </a:p>
          <a:p>
            <a:pPr>
              <a:buNone/>
            </a:pPr>
            <a:r>
              <a:rPr lang="en-US" sz="1600" b="1" dirty="0" smtClean="0"/>
              <a:t>inside method1</a:t>
            </a:r>
          </a:p>
          <a:p>
            <a:pPr>
              <a:buNone/>
            </a:pPr>
            <a:r>
              <a:rPr lang="en-US" sz="1600" b="1" dirty="0" err="1" smtClean="0"/>
              <a:t>java.lang.IllegalAccessException</a:t>
            </a:r>
            <a:r>
              <a:rPr lang="en-US" sz="1600" b="1" dirty="0" smtClean="0"/>
              <a:t>: Demo</a:t>
            </a:r>
          </a:p>
          <a:p>
            <a:pPr>
              <a:buNone/>
            </a:pPr>
            <a:endParaRPr lang="en-US" sz="1600" b="1" dirty="0" smtClean="0"/>
          </a:p>
        </p:txBody>
      </p:sp>
      <p:sp>
        <p:nvSpPr>
          <p:cNvPr id="6" name="Date Placeholder 5"/>
          <p:cNvSpPr>
            <a:spLocks noGrp="1"/>
          </p:cNvSpPr>
          <p:nvPr>
            <p:ph type="dt" sz="half" idx="10"/>
          </p:nvPr>
        </p:nvSpPr>
        <p:spPr/>
        <p:txBody>
          <a:bodyPr/>
          <a:lstStyle/>
          <a:p>
            <a:fld id="{47EB588F-7966-4FF5-8BDB-DDFCF6E93D80}" type="datetime1">
              <a:rPr lang="en-US" smtClean="0"/>
              <a:pPr/>
              <a:t>5/1/2020</a:t>
            </a:fld>
            <a:endParaRPr lang="en-US"/>
          </a:p>
        </p:txBody>
      </p:sp>
      <p:sp>
        <p:nvSpPr>
          <p:cNvPr id="8" name="Slide Number Placeholder 7"/>
          <p:cNvSpPr>
            <a:spLocks noGrp="1"/>
          </p:cNvSpPr>
          <p:nvPr>
            <p:ph type="sldNum" sz="quarter" idx="12"/>
          </p:nvPr>
        </p:nvSpPr>
        <p:spPr/>
        <p:txBody>
          <a:bodyPr/>
          <a:lstStyle/>
          <a:p>
            <a:fld id="{82B35DD8-C2F6-41E8-B820-EE9121C07CA5}" type="slidenum">
              <a:rPr lang="en-US" smtClean="0"/>
              <a:pPr/>
              <a:t>49</a:t>
            </a:fld>
            <a:endParaRPr lang="en-US"/>
          </a:p>
        </p:txBody>
      </p:sp>
      <p:cxnSp>
        <p:nvCxnSpPr>
          <p:cNvPr id="10" name="Straight Connector 9"/>
          <p:cNvCxnSpPr/>
          <p:nvPr/>
        </p:nvCxnSpPr>
        <p:spPr>
          <a:xfrm>
            <a:off x="2590800" y="1752600"/>
            <a:ext cx="2438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62000" y="4343400"/>
            <a:ext cx="1066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7772400" cy="685800"/>
          </a:xfrm>
        </p:spPr>
        <p:txBody>
          <a:bodyPr>
            <a:normAutofit/>
          </a:bodyPr>
          <a:lstStyle/>
          <a:p>
            <a:r>
              <a:rPr lang="en-US" sz="3200" dirty="0" smtClean="0"/>
              <a:t>HANDLING ERRORS</a:t>
            </a:r>
            <a:endParaRPr lang="en-US" sz="3200" dirty="0"/>
          </a:p>
        </p:txBody>
      </p:sp>
      <p:sp>
        <p:nvSpPr>
          <p:cNvPr id="3" name="Subtitle 2"/>
          <p:cNvSpPr>
            <a:spLocks noGrp="1"/>
          </p:cNvSpPr>
          <p:nvPr>
            <p:ph type="subTitle" idx="1"/>
          </p:nvPr>
        </p:nvSpPr>
        <p:spPr>
          <a:xfrm>
            <a:off x="533400" y="685800"/>
            <a:ext cx="8229600" cy="5715000"/>
          </a:xfrm>
        </p:spPr>
        <p:txBody>
          <a:bodyPr>
            <a:noAutofit/>
          </a:bodyPr>
          <a:lstStyle/>
          <a:p>
            <a:pPr algn="just"/>
            <a:endParaRPr lang="en-US" sz="2400" b="1" dirty="0" smtClean="0">
              <a:solidFill>
                <a:schemeClr val="tx1"/>
              </a:solidFill>
            </a:endParaRPr>
          </a:p>
          <a:p>
            <a:pPr algn="just"/>
            <a:r>
              <a:rPr lang="en-US" sz="2400" b="1" dirty="0" smtClean="0">
                <a:solidFill>
                  <a:schemeClr val="tx1"/>
                </a:solidFill>
              </a:rPr>
              <a:t>How to handle Errors?</a:t>
            </a:r>
          </a:p>
          <a:p>
            <a:pPr algn="just"/>
            <a:r>
              <a:rPr lang="en-US" sz="2400" dirty="0" smtClean="0">
                <a:solidFill>
                  <a:schemeClr val="tx1"/>
                </a:solidFill>
              </a:rPr>
              <a:t>Errors can be handled by:</a:t>
            </a:r>
          </a:p>
          <a:p>
            <a:pPr algn="just">
              <a:buFont typeface="Arial" pitchFamily="34" charset="0"/>
              <a:buChar char="•"/>
            </a:pPr>
            <a:r>
              <a:rPr lang="en-US" sz="2400" b="1" dirty="0" smtClean="0">
                <a:solidFill>
                  <a:schemeClr val="tx1"/>
                </a:solidFill>
              </a:rPr>
              <a:t>Traditional methods :use error codes</a:t>
            </a:r>
            <a:r>
              <a:rPr lang="en-US" sz="2400" dirty="0" smtClean="0">
                <a:solidFill>
                  <a:schemeClr val="tx1"/>
                </a:solidFill>
              </a:rPr>
              <a:t>, which are returned when a method fails and these values need to be checked each time a method is called. This method  was cumbersome and error prone.</a:t>
            </a:r>
          </a:p>
          <a:p>
            <a:pPr algn="just">
              <a:buFont typeface="Arial" pitchFamily="34" charset="0"/>
              <a:buChar char="•"/>
            </a:pPr>
            <a:r>
              <a:rPr lang="en-US" sz="2400" b="1" dirty="0" smtClean="0">
                <a:solidFill>
                  <a:schemeClr val="tx1"/>
                </a:solidFill>
              </a:rPr>
              <a:t>Error handling through Exceptions: </a:t>
            </a:r>
            <a:r>
              <a:rPr lang="en-US" sz="2400" dirty="0" smtClean="0">
                <a:solidFill>
                  <a:schemeClr val="tx1"/>
                </a:solidFill>
              </a:rPr>
              <a:t>is well structured and eliminates the problems encountered with traditional methods by allowing your program to define a block of code called an exception handling code(using try-catch block), that is executed automatically when an error occurs.</a:t>
            </a:r>
          </a:p>
          <a:p>
            <a:pPr algn="just"/>
            <a:endParaRPr lang="en-US" sz="2400" dirty="0" smtClean="0">
              <a:solidFill>
                <a:schemeClr val="tx1"/>
              </a:solidFill>
            </a:endParaRPr>
          </a:p>
          <a:p>
            <a:pPr algn="just"/>
            <a:endParaRPr lang="en-US" sz="2400" dirty="0" smtClean="0">
              <a:solidFill>
                <a:schemeClr val="tx1"/>
              </a:solidFill>
            </a:endParaRPr>
          </a:p>
          <a:p>
            <a:pPr algn="just"/>
            <a:endParaRPr lang="en-US" sz="2400" dirty="0" smtClean="0">
              <a:solidFill>
                <a:schemeClr val="tx1"/>
              </a:solidFill>
            </a:endParaRPr>
          </a:p>
          <a:p>
            <a:pPr algn="just"/>
            <a:endParaRPr lang="en-US" sz="2400" dirty="0" smtClean="0">
              <a:solidFill>
                <a:schemeClr val="tx1"/>
              </a:solidFill>
            </a:endParaRPr>
          </a:p>
          <a:p>
            <a:pPr algn="just"/>
            <a:endParaRPr lang="en-US" sz="2400" dirty="0" smtClean="0">
              <a:solidFill>
                <a:schemeClr val="tx1"/>
              </a:solidFill>
            </a:endParaRPr>
          </a:p>
          <a:p>
            <a:pPr algn="just"/>
            <a:r>
              <a:rPr lang="en-US" sz="2400" dirty="0" smtClean="0">
                <a:solidFill>
                  <a:schemeClr val="tx1"/>
                </a:solidFill>
              </a:rPr>
              <a:t> </a:t>
            </a:r>
            <a:endParaRPr lang="en-US" sz="2400" dirty="0">
              <a:solidFill>
                <a:schemeClr val="tx1"/>
              </a:solidFill>
            </a:endParaRPr>
          </a:p>
        </p:txBody>
      </p:sp>
      <p:sp>
        <p:nvSpPr>
          <p:cNvPr id="4" name="Date Placeholder 3"/>
          <p:cNvSpPr>
            <a:spLocks noGrp="1"/>
          </p:cNvSpPr>
          <p:nvPr>
            <p:ph type="dt" sz="half" idx="10"/>
          </p:nvPr>
        </p:nvSpPr>
        <p:spPr/>
        <p:txBody>
          <a:bodyPr/>
          <a:lstStyle/>
          <a:p>
            <a:fld id="{2109A852-AA1F-47A9-B7E6-1EDE5F4BD75C}" type="datetime1">
              <a:rPr lang="en-US" smtClean="0"/>
              <a:pPr/>
              <a:t>5/1/2020</a:t>
            </a:fld>
            <a:endParaRPr lang="en-US"/>
          </a:p>
        </p:txBody>
      </p:sp>
      <p:sp>
        <p:nvSpPr>
          <p:cNvPr id="5" name="Slide Number Placeholder 4"/>
          <p:cNvSpPr>
            <a:spLocks noGrp="1"/>
          </p:cNvSpPr>
          <p:nvPr>
            <p:ph type="sldNum" sz="quarter" idx="12"/>
          </p:nvPr>
        </p:nvSpPr>
        <p:spPr/>
        <p:txBody>
          <a:bodyPr/>
          <a:lstStyle/>
          <a:p>
            <a:fld id="{82B35DD8-C2F6-41E8-B820-EE9121C07CA5}"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sz="2800" dirty="0" smtClean="0"/>
              <a:t>throws</a:t>
            </a:r>
            <a:endParaRPr lang="en-US" sz="2800" dirty="0"/>
          </a:p>
        </p:txBody>
      </p:sp>
      <p:sp>
        <p:nvSpPr>
          <p:cNvPr id="3" name="Content Placeholder 2"/>
          <p:cNvSpPr>
            <a:spLocks noGrp="1"/>
          </p:cNvSpPr>
          <p:nvPr>
            <p:ph idx="1"/>
          </p:nvPr>
        </p:nvSpPr>
        <p:spPr>
          <a:xfrm>
            <a:off x="609600" y="381000"/>
            <a:ext cx="8229600" cy="6477000"/>
          </a:xfrm>
        </p:spPr>
        <p:style>
          <a:lnRef idx="2">
            <a:schemeClr val="dk1"/>
          </a:lnRef>
          <a:fillRef idx="1">
            <a:schemeClr val="lt1"/>
          </a:fillRef>
          <a:effectRef idx="0">
            <a:schemeClr val="dk1"/>
          </a:effectRef>
          <a:fontRef idx="minor">
            <a:schemeClr val="dk1"/>
          </a:fontRef>
        </p:style>
        <p:txBody>
          <a:bodyPr>
            <a:noAutofit/>
          </a:bodyPr>
          <a:lstStyle/>
          <a:p>
            <a:pPr>
              <a:buNone/>
            </a:pPr>
            <a:r>
              <a:rPr lang="en-US" sz="1400" b="1" dirty="0" smtClean="0"/>
              <a:t>//throws: declaring 2 checked exceptions : </a:t>
            </a:r>
            <a:r>
              <a:rPr lang="en-US" sz="1400" b="1" dirty="0" err="1" smtClean="0"/>
              <a:t>IOException</a:t>
            </a:r>
            <a:r>
              <a:rPr lang="en-US" sz="1400" b="1" dirty="0" smtClean="0"/>
              <a:t>, </a:t>
            </a:r>
            <a:r>
              <a:rPr lang="en-US" sz="1400" b="1" dirty="0" err="1" smtClean="0"/>
              <a:t>ClassNotFoundException</a:t>
            </a:r>
            <a:endParaRPr lang="en-US" sz="1400" b="1" dirty="0" smtClean="0"/>
          </a:p>
          <a:p>
            <a:pPr>
              <a:buNone/>
            </a:pPr>
            <a:r>
              <a:rPr lang="en-US" sz="1400" b="1" dirty="0" smtClean="0"/>
              <a:t>import java.io.*;</a:t>
            </a:r>
          </a:p>
          <a:p>
            <a:pPr>
              <a:buNone/>
            </a:pPr>
            <a:r>
              <a:rPr lang="en-US" sz="1400" b="1" dirty="0" smtClean="0"/>
              <a:t>class ThrowsTest3</a:t>
            </a:r>
          </a:p>
          <a:p>
            <a:pPr>
              <a:buNone/>
            </a:pPr>
            <a:r>
              <a:rPr lang="en-US" sz="1400" b="1" dirty="0" smtClean="0"/>
              <a:t>{</a:t>
            </a:r>
          </a:p>
          <a:p>
            <a:pPr>
              <a:buNone/>
            </a:pPr>
            <a:r>
              <a:rPr lang="en-US" sz="1400" b="1" dirty="0" smtClean="0"/>
              <a:t>static void method1(</a:t>
            </a:r>
            <a:r>
              <a:rPr lang="en-US" sz="1400" b="1" dirty="0" err="1" smtClean="0"/>
              <a:t>int</a:t>
            </a:r>
            <a:r>
              <a:rPr lang="en-US" sz="1400" b="1" dirty="0" smtClean="0"/>
              <a:t> n) throws </a:t>
            </a:r>
            <a:r>
              <a:rPr lang="en-US" sz="1400" b="1" dirty="0" err="1" smtClean="0"/>
              <a:t>IOException,ClassNotFoundException</a:t>
            </a:r>
            <a:endParaRPr lang="en-US" sz="1400" b="1" dirty="0" smtClean="0"/>
          </a:p>
          <a:p>
            <a:pPr>
              <a:buNone/>
            </a:pPr>
            <a:r>
              <a:rPr lang="en-US" sz="1400" b="1" dirty="0" smtClean="0"/>
              <a:t>{</a:t>
            </a:r>
          </a:p>
          <a:p>
            <a:pPr>
              <a:buNone/>
            </a:pPr>
            <a:r>
              <a:rPr lang="en-US" sz="1400" b="1" dirty="0" err="1" smtClean="0"/>
              <a:t>System.out.println</a:t>
            </a:r>
            <a:r>
              <a:rPr lang="en-US" sz="1400" b="1" dirty="0" smtClean="0"/>
              <a:t>("inside method1");</a:t>
            </a:r>
          </a:p>
          <a:p>
            <a:pPr>
              <a:buNone/>
            </a:pPr>
            <a:r>
              <a:rPr lang="en-US" sz="1400" b="1" dirty="0" smtClean="0"/>
              <a:t> if(n==1)</a:t>
            </a:r>
          </a:p>
          <a:p>
            <a:pPr>
              <a:buNone/>
            </a:pPr>
            <a:r>
              <a:rPr lang="en-US" sz="1400" b="1" dirty="0" smtClean="0"/>
              <a:t>        throw new </a:t>
            </a:r>
            <a:r>
              <a:rPr lang="en-US" sz="1400" b="1" dirty="0" err="1" smtClean="0"/>
              <a:t>IOException</a:t>
            </a:r>
            <a:r>
              <a:rPr lang="en-US" sz="1400" b="1" dirty="0" smtClean="0"/>
              <a:t>("</a:t>
            </a:r>
            <a:r>
              <a:rPr lang="en-US" sz="1400" b="1" dirty="0" err="1" smtClean="0"/>
              <a:t>IOException</a:t>
            </a:r>
            <a:r>
              <a:rPr lang="en-US" sz="1400" b="1" dirty="0" smtClean="0"/>
              <a:t> Occurred");</a:t>
            </a:r>
          </a:p>
          <a:p>
            <a:pPr>
              <a:buNone/>
            </a:pPr>
            <a:r>
              <a:rPr lang="en-US" sz="1400" b="1" dirty="0" smtClean="0"/>
              <a:t>     else</a:t>
            </a:r>
          </a:p>
          <a:p>
            <a:pPr>
              <a:buNone/>
            </a:pPr>
            <a:r>
              <a:rPr lang="en-US" sz="1400" b="1" dirty="0" smtClean="0"/>
              <a:t>        throw new </a:t>
            </a:r>
            <a:r>
              <a:rPr lang="en-US" sz="1400" b="1" dirty="0" err="1" smtClean="0"/>
              <a:t>ClassNotFoundException</a:t>
            </a:r>
            <a:r>
              <a:rPr lang="en-US" sz="1400" b="1" dirty="0" smtClean="0"/>
              <a:t>("</a:t>
            </a:r>
            <a:r>
              <a:rPr lang="en-US" sz="1400" b="1" dirty="0" err="1" smtClean="0"/>
              <a:t>ClassNotFoundException</a:t>
            </a:r>
            <a:r>
              <a:rPr lang="en-US" sz="1400" b="1" dirty="0" smtClean="0"/>
              <a:t>");</a:t>
            </a:r>
          </a:p>
          <a:p>
            <a:pPr>
              <a:buNone/>
            </a:pPr>
            <a:r>
              <a:rPr lang="en-US" sz="1400" b="1" dirty="0" smtClean="0"/>
              <a:t>}</a:t>
            </a:r>
          </a:p>
          <a:p>
            <a:pPr>
              <a:buNone/>
            </a:pPr>
            <a:r>
              <a:rPr lang="en-US" sz="1400" b="1" dirty="0" smtClean="0"/>
              <a:t>public static void main(String </a:t>
            </a:r>
            <a:r>
              <a:rPr lang="en-US" sz="1400" b="1" dirty="0" err="1" smtClean="0"/>
              <a:t>args</a:t>
            </a:r>
            <a:r>
              <a:rPr lang="en-US" sz="1400" b="1" dirty="0" smtClean="0"/>
              <a:t>[])</a:t>
            </a:r>
          </a:p>
          <a:p>
            <a:pPr>
              <a:buNone/>
            </a:pPr>
            <a:r>
              <a:rPr lang="en-US" sz="1400" b="1" dirty="0" smtClean="0"/>
              <a:t>{</a:t>
            </a:r>
          </a:p>
          <a:p>
            <a:pPr>
              <a:buNone/>
            </a:pPr>
            <a:r>
              <a:rPr lang="en-US" sz="1400" b="1" dirty="0" smtClean="0"/>
              <a:t>try</a:t>
            </a:r>
          </a:p>
          <a:p>
            <a:pPr>
              <a:buNone/>
            </a:pPr>
            <a:r>
              <a:rPr lang="en-US" sz="1400" b="1" dirty="0" smtClean="0"/>
              <a:t>{</a:t>
            </a:r>
          </a:p>
          <a:p>
            <a:pPr>
              <a:buNone/>
            </a:pPr>
            <a:r>
              <a:rPr lang="en-US" sz="1400" b="1" dirty="0" smtClean="0"/>
              <a:t>method1(3);</a:t>
            </a:r>
          </a:p>
          <a:p>
            <a:pPr>
              <a:buNone/>
            </a:pPr>
            <a:r>
              <a:rPr lang="en-US" sz="1400" b="1" dirty="0" smtClean="0"/>
              <a:t>}</a:t>
            </a:r>
          </a:p>
          <a:p>
            <a:pPr>
              <a:buNone/>
            </a:pPr>
            <a:r>
              <a:rPr lang="en-US" sz="1400" b="1" dirty="0" smtClean="0"/>
              <a:t>catch(Exception e)    //Exception class can catch exceptions of it’s own class + exceptions of it’s subclasses, it 		is called as Generic Exception or catch all exception handler</a:t>
            </a:r>
          </a:p>
          <a:p>
            <a:pPr>
              <a:buNone/>
            </a:pPr>
            <a:r>
              <a:rPr lang="en-US" sz="1400" b="1" dirty="0" smtClean="0"/>
              <a:t>{</a:t>
            </a:r>
          </a:p>
          <a:p>
            <a:pPr>
              <a:buNone/>
            </a:pPr>
            <a:r>
              <a:rPr lang="en-US" sz="1400" b="1" dirty="0" err="1" smtClean="0"/>
              <a:t>System.out.println</a:t>
            </a:r>
            <a:r>
              <a:rPr lang="en-US" sz="1400" b="1" dirty="0" smtClean="0"/>
              <a:t>(e);</a:t>
            </a:r>
          </a:p>
          <a:p>
            <a:pPr>
              <a:buNone/>
            </a:pPr>
            <a:r>
              <a:rPr lang="en-US" sz="1400" b="1" dirty="0" smtClean="0"/>
              <a:t>}</a:t>
            </a:r>
          </a:p>
          <a:p>
            <a:pPr>
              <a:buNone/>
            </a:pPr>
            <a:r>
              <a:rPr lang="en-US" sz="1400" b="1" dirty="0" smtClean="0"/>
              <a:t>}</a:t>
            </a:r>
          </a:p>
          <a:p>
            <a:pPr>
              <a:buNone/>
            </a:pPr>
            <a:r>
              <a:rPr lang="en-US" sz="1400" b="1" dirty="0" smtClean="0"/>
              <a:t>}</a:t>
            </a:r>
          </a:p>
        </p:txBody>
      </p:sp>
      <p:sp>
        <p:nvSpPr>
          <p:cNvPr id="5" name="TextBox 4"/>
          <p:cNvSpPr txBox="1"/>
          <p:nvPr/>
        </p:nvSpPr>
        <p:spPr>
          <a:xfrm>
            <a:off x="6934200" y="2667000"/>
            <a:ext cx="457200" cy="461665"/>
          </a:xfrm>
          <a:prstGeom prst="rect">
            <a:avLst/>
          </a:prstGeom>
          <a:noFill/>
        </p:spPr>
        <p:txBody>
          <a:bodyPr wrap="square" rtlCol="0">
            <a:spAutoFit/>
          </a:bodyPr>
          <a:lstStyle/>
          <a:p>
            <a:endParaRPr lang="en-US" dirty="0"/>
          </a:p>
        </p:txBody>
      </p:sp>
      <p:sp>
        <p:nvSpPr>
          <p:cNvPr id="7" name="TextBox 6"/>
          <p:cNvSpPr txBox="1"/>
          <p:nvPr/>
        </p:nvSpPr>
        <p:spPr>
          <a:xfrm>
            <a:off x="5867400" y="1752600"/>
            <a:ext cx="2895600"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buNone/>
            </a:pPr>
            <a:r>
              <a:rPr lang="en-US" sz="1200" b="1" dirty="0" smtClean="0"/>
              <a:t>Output:</a:t>
            </a:r>
          </a:p>
          <a:p>
            <a:pPr>
              <a:buNone/>
            </a:pPr>
            <a:endParaRPr lang="en-US" sz="1200" b="1" dirty="0" smtClean="0"/>
          </a:p>
          <a:p>
            <a:pPr>
              <a:buNone/>
            </a:pPr>
            <a:endParaRPr lang="en-US" sz="1200" b="1" dirty="0" smtClean="0"/>
          </a:p>
          <a:p>
            <a:pPr>
              <a:buNone/>
            </a:pPr>
            <a:r>
              <a:rPr lang="en-US" sz="1200" b="1" dirty="0" smtClean="0"/>
              <a:t>C:\jdk1.8\bin&gt;</a:t>
            </a:r>
            <a:r>
              <a:rPr lang="en-US" sz="1200" b="1" dirty="0" err="1" smtClean="0"/>
              <a:t>javac</a:t>
            </a:r>
            <a:r>
              <a:rPr lang="en-US" sz="1200" b="1" dirty="0" smtClean="0"/>
              <a:t> ThrowsTest3.java</a:t>
            </a:r>
          </a:p>
          <a:p>
            <a:pPr>
              <a:buNone/>
            </a:pPr>
            <a:endParaRPr lang="en-US" sz="1200" b="1" dirty="0" smtClean="0"/>
          </a:p>
          <a:p>
            <a:pPr>
              <a:buNone/>
            </a:pPr>
            <a:r>
              <a:rPr lang="en-US" sz="1200" b="1" dirty="0" smtClean="0"/>
              <a:t>C:\jdk1.8\bin&gt;java ThrowsTest3</a:t>
            </a:r>
          </a:p>
          <a:p>
            <a:pPr>
              <a:buNone/>
            </a:pPr>
            <a:r>
              <a:rPr lang="en-US" sz="1200" b="1" dirty="0" smtClean="0"/>
              <a:t>inside method1</a:t>
            </a:r>
          </a:p>
          <a:p>
            <a:pPr>
              <a:buNone/>
            </a:pPr>
            <a:r>
              <a:rPr lang="en-US" sz="1200" b="1" dirty="0" err="1" smtClean="0"/>
              <a:t>java.lang.ClassNotFoundException</a:t>
            </a:r>
            <a:r>
              <a:rPr lang="en-US" sz="1200" b="1" dirty="0" smtClean="0"/>
              <a:t>: </a:t>
            </a:r>
            <a:r>
              <a:rPr lang="en-US" sz="1200" b="1" dirty="0" err="1" smtClean="0"/>
              <a:t>ClassNotFoundException</a:t>
            </a:r>
            <a:endParaRPr lang="en-US" sz="1200" b="1" dirty="0" smtClean="0"/>
          </a:p>
        </p:txBody>
      </p:sp>
      <p:sp>
        <p:nvSpPr>
          <p:cNvPr id="6" name="Date Placeholder 5"/>
          <p:cNvSpPr>
            <a:spLocks noGrp="1"/>
          </p:cNvSpPr>
          <p:nvPr>
            <p:ph type="dt" sz="half" idx="10"/>
          </p:nvPr>
        </p:nvSpPr>
        <p:spPr/>
        <p:txBody>
          <a:bodyPr/>
          <a:lstStyle/>
          <a:p>
            <a:fld id="{D39C8042-E369-436E-9539-BBFAE5576976}" type="datetime1">
              <a:rPr lang="en-US" smtClean="0"/>
              <a:pPr/>
              <a:t>5/1/2020</a:t>
            </a:fld>
            <a:endParaRPr lang="en-US"/>
          </a:p>
        </p:txBody>
      </p:sp>
      <p:sp>
        <p:nvSpPr>
          <p:cNvPr id="8" name="Slide Number Placeholder 7"/>
          <p:cNvSpPr>
            <a:spLocks noGrp="1"/>
          </p:cNvSpPr>
          <p:nvPr>
            <p:ph type="sldNum" sz="quarter" idx="12"/>
          </p:nvPr>
        </p:nvSpPr>
        <p:spPr/>
        <p:txBody>
          <a:bodyPr/>
          <a:lstStyle/>
          <a:p>
            <a:fld id="{82B35DD8-C2F6-41E8-B820-EE9121C07CA5}"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a:bodyPr>
          <a:lstStyle/>
          <a:p>
            <a:r>
              <a:rPr lang="en-US" sz="2800" dirty="0" smtClean="0"/>
              <a:t>throws</a:t>
            </a:r>
            <a:endParaRPr lang="en-US" sz="2800" dirty="0"/>
          </a:p>
        </p:txBody>
      </p:sp>
      <p:sp>
        <p:nvSpPr>
          <p:cNvPr id="3" name="Content Placeholder 2"/>
          <p:cNvSpPr>
            <a:spLocks noGrp="1"/>
          </p:cNvSpPr>
          <p:nvPr>
            <p:ph idx="1"/>
          </p:nvPr>
        </p:nvSpPr>
        <p:spPr>
          <a:xfrm>
            <a:off x="381000" y="533400"/>
            <a:ext cx="8229600" cy="6324600"/>
          </a:xfrm>
        </p:spPr>
        <p:style>
          <a:lnRef idx="2">
            <a:schemeClr val="dk1"/>
          </a:lnRef>
          <a:fillRef idx="1">
            <a:schemeClr val="lt1"/>
          </a:fillRef>
          <a:effectRef idx="0">
            <a:schemeClr val="dk1"/>
          </a:effectRef>
          <a:fontRef idx="minor">
            <a:schemeClr val="dk1"/>
          </a:fontRef>
        </p:style>
        <p:txBody>
          <a:bodyPr>
            <a:noAutofit/>
          </a:bodyPr>
          <a:lstStyle/>
          <a:p>
            <a:pPr>
              <a:buNone/>
            </a:pPr>
            <a:r>
              <a:rPr lang="en-US" sz="1400" b="1" dirty="0" smtClean="0"/>
              <a:t>//throws: declaring 1 unchecked exceptions, </a:t>
            </a:r>
            <a:r>
              <a:rPr lang="en-US" sz="1400" b="1" dirty="0" err="1" smtClean="0"/>
              <a:t>ArithmeticException</a:t>
            </a:r>
            <a:endParaRPr lang="en-US" sz="1400" b="1" dirty="0" smtClean="0"/>
          </a:p>
          <a:p>
            <a:pPr>
              <a:buNone/>
            </a:pPr>
            <a:r>
              <a:rPr lang="en-US" sz="1400" b="1" dirty="0" smtClean="0"/>
              <a:t>class ThrowsDemo4</a:t>
            </a:r>
          </a:p>
          <a:p>
            <a:pPr>
              <a:buNone/>
            </a:pPr>
            <a:r>
              <a:rPr lang="en-US" sz="1400" b="1" dirty="0" smtClean="0"/>
              <a:t>{</a:t>
            </a:r>
          </a:p>
          <a:p>
            <a:pPr>
              <a:buNone/>
            </a:pPr>
            <a:r>
              <a:rPr lang="en-US" sz="1400" b="1" dirty="0" smtClean="0"/>
              <a:t>static void method1() throws </a:t>
            </a:r>
            <a:r>
              <a:rPr lang="en-US" sz="1400" b="1" dirty="0" err="1" smtClean="0"/>
              <a:t>ArithmeticException</a:t>
            </a:r>
            <a:endParaRPr lang="en-US" sz="1400" b="1" dirty="0" smtClean="0"/>
          </a:p>
          <a:p>
            <a:pPr>
              <a:buNone/>
            </a:pPr>
            <a:r>
              <a:rPr lang="en-US" sz="1400" b="1" dirty="0" smtClean="0"/>
              <a:t>{</a:t>
            </a:r>
          </a:p>
          <a:p>
            <a:pPr>
              <a:buNone/>
            </a:pPr>
            <a:r>
              <a:rPr lang="en-US" sz="1400" b="1" dirty="0" err="1" smtClean="0"/>
              <a:t>System.out.println</a:t>
            </a:r>
            <a:r>
              <a:rPr lang="en-US" sz="1400" b="1" dirty="0" smtClean="0"/>
              <a:t>("inside method1");</a:t>
            </a:r>
          </a:p>
          <a:p>
            <a:pPr>
              <a:buNone/>
            </a:pPr>
            <a:r>
              <a:rPr lang="en-US" sz="1400" b="1" dirty="0" smtClean="0"/>
              <a:t> </a:t>
            </a:r>
            <a:r>
              <a:rPr lang="en-US" sz="1400" b="1" dirty="0" err="1" smtClean="0"/>
              <a:t>int</a:t>
            </a:r>
            <a:r>
              <a:rPr lang="en-US" sz="1400" b="1" dirty="0" smtClean="0"/>
              <a:t> x=25/0;</a:t>
            </a:r>
          </a:p>
          <a:p>
            <a:pPr>
              <a:buNone/>
            </a:pPr>
            <a:r>
              <a:rPr lang="en-US" sz="1400" b="1" dirty="0" smtClean="0"/>
              <a:t>}</a:t>
            </a:r>
          </a:p>
          <a:p>
            <a:pPr>
              <a:buNone/>
            </a:pPr>
            <a:r>
              <a:rPr lang="en-US" sz="1400" b="1" dirty="0" smtClean="0"/>
              <a:t>public static void main(String </a:t>
            </a:r>
            <a:r>
              <a:rPr lang="en-US" sz="1400" b="1" dirty="0" err="1" smtClean="0"/>
              <a:t>args</a:t>
            </a:r>
            <a:r>
              <a:rPr lang="en-US" sz="1400" b="1" dirty="0" smtClean="0"/>
              <a:t>[])</a:t>
            </a:r>
          </a:p>
          <a:p>
            <a:pPr>
              <a:buNone/>
            </a:pPr>
            <a:r>
              <a:rPr lang="en-US" sz="1400" b="1" dirty="0" smtClean="0"/>
              <a:t>{</a:t>
            </a:r>
          </a:p>
          <a:p>
            <a:pPr>
              <a:buNone/>
            </a:pPr>
            <a:r>
              <a:rPr lang="en-US" sz="1400" b="1" dirty="0" smtClean="0"/>
              <a:t>try</a:t>
            </a:r>
          </a:p>
          <a:p>
            <a:pPr>
              <a:buNone/>
            </a:pPr>
            <a:r>
              <a:rPr lang="en-US" sz="1400" b="1" dirty="0" smtClean="0"/>
              <a:t>{</a:t>
            </a:r>
          </a:p>
          <a:p>
            <a:pPr>
              <a:buNone/>
            </a:pPr>
            <a:r>
              <a:rPr lang="en-US" sz="1400" b="1" dirty="0" smtClean="0"/>
              <a:t>method1();</a:t>
            </a:r>
          </a:p>
          <a:p>
            <a:pPr>
              <a:buNone/>
            </a:pPr>
            <a:r>
              <a:rPr lang="en-US" sz="1400" b="1" dirty="0" smtClean="0"/>
              <a:t>}</a:t>
            </a:r>
          </a:p>
          <a:p>
            <a:pPr>
              <a:buNone/>
            </a:pPr>
            <a:r>
              <a:rPr lang="en-US" sz="1400" b="1" dirty="0" smtClean="0"/>
              <a:t>catch(</a:t>
            </a:r>
            <a:r>
              <a:rPr lang="en-US" sz="1400" b="1" dirty="0" err="1" smtClean="0"/>
              <a:t>ArithmeticException</a:t>
            </a:r>
            <a:r>
              <a:rPr lang="en-US" sz="1400" b="1" dirty="0" smtClean="0"/>
              <a:t> e)</a:t>
            </a:r>
          </a:p>
          <a:p>
            <a:pPr>
              <a:buNone/>
            </a:pPr>
            <a:r>
              <a:rPr lang="en-US" sz="1400" b="1" dirty="0" smtClean="0"/>
              <a:t>{</a:t>
            </a:r>
          </a:p>
          <a:p>
            <a:pPr>
              <a:buNone/>
            </a:pPr>
            <a:r>
              <a:rPr lang="en-US" sz="1400" b="1" dirty="0" err="1" smtClean="0"/>
              <a:t>System.out.println</a:t>
            </a:r>
            <a:r>
              <a:rPr lang="en-US" sz="1400" b="1" dirty="0" smtClean="0"/>
              <a:t>("caught division be zero exception");</a:t>
            </a:r>
          </a:p>
          <a:p>
            <a:pPr>
              <a:buNone/>
            </a:pPr>
            <a:r>
              <a:rPr lang="en-US" sz="1400" b="1" dirty="0" smtClean="0"/>
              <a:t>}</a:t>
            </a:r>
          </a:p>
          <a:p>
            <a:pPr>
              <a:buNone/>
            </a:pPr>
            <a:r>
              <a:rPr lang="en-US" sz="1400" b="1" dirty="0" smtClean="0"/>
              <a:t>}</a:t>
            </a:r>
          </a:p>
          <a:p>
            <a:pPr>
              <a:buNone/>
            </a:pPr>
            <a:r>
              <a:rPr lang="en-US" sz="1400" b="1" dirty="0" smtClean="0"/>
              <a:t>}</a:t>
            </a:r>
          </a:p>
        </p:txBody>
      </p:sp>
      <p:sp>
        <p:nvSpPr>
          <p:cNvPr id="5" name="TextBox 4"/>
          <p:cNvSpPr txBox="1"/>
          <p:nvPr/>
        </p:nvSpPr>
        <p:spPr>
          <a:xfrm>
            <a:off x="6934200" y="2667000"/>
            <a:ext cx="457200" cy="461665"/>
          </a:xfrm>
          <a:prstGeom prst="rect">
            <a:avLst/>
          </a:prstGeom>
          <a:noFill/>
        </p:spPr>
        <p:txBody>
          <a:bodyPr wrap="square" rtlCol="0">
            <a:spAutoFit/>
          </a:bodyPr>
          <a:lstStyle/>
          <a:p>
            <a:endParaRPr lang="en-US" dirty="0"/>
          </a:p>
        </p:txBody>
      </p:sp>
      <p:sp>
        <p:nvSpPr>
          <p:cNvPr id="7" name="TextBox 6"/>
          <p:cNvSpPr txBox="1"/>
          <p:nvPr/>
        </p:nvSpPr>
        <p:spPr>
          <a:xfrm>
            <a:off x="4876800" y="2057400"/>
            <a:ext cx="3276600" cy="15696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buNone/>
            </a:pPr>
            <a:r>
              <a:rPr lang="en-US" sz="1200" b="1" dirty="0" smtClean="0"/>
              <a:t>Output:</a:t>
            </a:r>
          </a:p>
          <a:p>
            <a:pPr>
              <a:buNone/>
            </a:pPr>
            <a:endParaRPr lang="en-US" sz="1200" b="1" dirty="0" smtClean="0"/>
          </a:p>
          <a:p>
            <a:pPr>
              <a:buNone/>
            </a:pPr>
            <a:endParaRPr lang="en-US" sz="1200" b="1" dirty="0" smtClean="0"/>
          </a:p>
          <a:p>
            <a:pPr>
              <a:buNone/>
            </a:pPr>
            <a:endParaRPr lang="en-US" sz="1200" b="1" dirty="0" smtClean="0"/>
          </a:p>
          <a:p>
            <a:pPr>
              <a:buNone/>
            </a:pPr>
            <a:r>
              <a:rPr lang="en-US" sz="1200" b="1" dirty="0" smtClean="0"/>
              <a:t>C:\jdk1.8\bin&gt;java ThrowsDemo4</a:t>
            </a:r>
          </a:p>
          <a:p>
            <a:pPr>
              <a:buNone/>
            </a:pPr>
            <a:r>
              <a:rPr lang="en-US" sz="1200" b="1" dirty="0" smtClean="0"/>
              <a:t>inside method1</a:t>
            </a:r>
          </a:p>
          <a:p>
            <a:pPr>
              <a:buNone/>
            </a:pPr>
            <a:r>
              <a:rPr lang="en-US" sz="1200" b="1" dirty="0" smtClean="0"/>
              <a:t>caught division be zero exception</a:t>
            </a:r>
          </a:p>
          <a:p>
            <a:pPr>
              <a:buNone/>
            </a:pPr>
            <a:endParaRPr lang="en-US" sz="1200" b="1" dirty="0" smtClean="0"/>
          </a:p>
        </p:txBody>
      </p:sp>
      <p:sp>
        <p:nvSpPr>
          <p:cNvPr id="6" name="Date Placeholder 5"/>
          <p:cNvSpPr>
            <a:spLocks noGrp="1"/>
          </p:cNvSpPr>
          <p:nvPr>
            <p:ph type="dt" sz="half" idx="10"/>
          </p:nvPr>
        </p:nvSpPr>
        <p:spPr/>
        <p:txBody>
          <a:bodyPr/>
          <a:lstStyle/>
          <a:p>
            <a:fld id="{80D91940-E109-4F37-AB61-1E659FDA257B}" type="datetime1">
              <a:rPr lang="en-US" smtClean="0"/>
              <a:pPr/>
              <a:t>5/1/2020</a:t>
            </a:fld>
            <a:endParaRPr lang="en-US"/>
          </a:p>
        </p:txBody>
      </p:sp>
      <p:sp>
        <p:nvSpPr>
          <p:cNvPr id="8" name="Slide Number Placeholder 7"/>
          <p:cNvSpPr>
            <a:spLocks noGrp="1"/>
          </p:cNvSpPr>
          <p:nvPr>
            <p:ph type="sldNum" sz="quarter" idx="12"/>
          </p:nvPr>
        </p:nvSpPr>
        <p:spPr/>
        <p:txBody>
          <a:bodyPr/>
          <a:lstStyle/>
          <a:p>
            <a:fld id="{82B35DD8-C2F6-41E8-B820-EE9121C07CA5}"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a:bodyPr>
          <a:lstStyle/>
          <a:p>
            <a:r>
              <a:rPr lang="en-US" sz="2800" dirty="0" smtClean="0"/>
              <a:t>throws</a:t>
            </a:r>
            <a:endParaRPr lang="en-US" sz="2800" dirty="0"/>
          </a:p>
        </p:txBody>
      </p:sp>
      <p:sp>
        <p:nvSpPr>
          <p:cNvPr id="3" name="Content Placeholder 2"/>
          <p:cNvSpPr>
            <a:spLocks noGrp="1"/>
          </p:cNvSpPr>
          <p:nvPr>
            <p:ph idx="1"/>
          </p:nvPr>
        </p:nvSpPr>
        <p:spPr>
          <a:xfrm>
            <a:off x="609600" y="533400"/>
            <a:ext cx="8229600" cy="6324600"/>
          </a:xfrm>
        </p:spPr>
        <p:style>
          <a:lnRef idx="2">
            <a:schemeClr val="dk1"/>
          </a:lnRef>
          <a:fillRef idx="1">
            <a:schemeClr val="lt1"/>
          </a:fillRef>
          <a:effectRef idx="0">
            <a:schemeClr val="dk1"/>
          </a:effectRef>
          <a:fontRef idx="minor">
            <a:schemeClr val="dk1"/>
          </a:fontRef>
        </p:style>
        <p:txBody>
          <a:bodyPr>
            <a:noAutofit/>
          </a:bodyPr>
          <a:lstStyle/>
          <a:p>
            <a:pPr>
              <a:buNone/>
            </a:pPr>
            <a:r>
              <a:rPr lang="en-US" sz="1400" dirty="0" smtClean="0"/>
              <a:t>Difference between throw and throws in Java:</a:t>
            </a:r>
          </a:p>
          <a:p>
            <a:pPr>
              <a:buNone/>
            </a:pPr>
            <a:endParaRPr lang="en-US" sz="1400" dirty="0" smtClean="0"/>
          </a:p>
        </p:txBody>
      </p:sp>
      <p:sp>
        <p:nvSpPr>
          <p:cNvPr id="5" name="TextBox 4"/>
          <p:cNvSpPr txBox="1"/>
          <p:nvPr/>
        </p:nvSpPr>
        <p:spPr>
          <a:xfrm>
            <a:off x="6934200" y="2667000"/>
            <a:ext cx="457200" cy="461665"/>
          </a:xfrm>
          <a:prstGeom prst="rect">
            <a:avLst/>
          </a:prstGeom>
          <a:noFill/>
        </p:spPr>
        <p:txBody>
          <a:bodyPr wrap="square" rtlCol="0">
            <a:spAutoFit/>
          </a:bodyPr>
          <a:lstStyle/>
          <a:p>
            <a:endParaRPr lang="en-US" dirty="0"/>
          </a:p>
        </p:txBody>
      </p:sp>
      <p:graphicFrame>
        <p:nvGraphicFramePr>
          <p:cNvPr id="6" name="Table 5"/>
          <p:cNvGraphicFramePr>
            <a:graphicFrameLocks noGrp="1"/>
          </p:cNvGraphicFramePr>
          <p:nvPr/>
        </p:nvGraphicFramePr>
        <p:xfrm>
          <a:off x="1524000" y="1397000"/>
          <a:ext cx="6096000" cy="369316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sz="1600" dirty="0" smtClean="0">
                          <a:latin typeface="Times New Roman" pitchFamily="18" charset="0"/>
                          <a:cs typeface="Times New Roman" pitchFamily="18" charset="0"/>
                        </a:rPr>
                        <a:t>throw</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throws</a:t>
                      </a:r>
                      <a:endParaRPr lang="en-US" sz="1600" dirty="0">
                        <a:latin typeface="Times New Roman" pitchFamily="18" charset="0"/>
                        <a:cs typeface="Times New Roman" pitchFamily="18" charset="0"/>
                      </a:endParaRPr>
                    </a:p>
                  </a:txBody>
                  <a:tcPr/>
                </a:tc>
              </a:tr>
              <a:tr h="370840">
                <a:tc>
                  <a:txBody>
                    <a:bodyPr/>
                    <a:lstStyle/>
                    <a:p>
                      <a:r>
                        <a:rPr lang="en-US" sz="1600" b="0" i="0" kern="1200" dirty="0" smtClean="0">
                          <a:solidFill>
                            <a:schemeClr val="dk1"/>
                          </a:solidFill>
                          <a:latin typeface="Times New Roman" pitchFamily="18" charset="0"/>
                          <a:ea typeface="+mn-ea"/>
                          <a:cs typeface="Times New Roman" pitchFamily="18" charset="0"/>
                        </a:rPr>
                        <a:t>Java throw keyword is used to explicitly throw an exception.</a:t>
                      </a:r>
                      <a:endParaRPr lang="en-US" sz="1600" dirty="0">
                        <a:latin typeface="Times New Roman" pitchFamily="18" charset="0"/>
                        <a:cs typeface="Times New Roman" pitchFamily="18" charset="0"/>
                      </a:endParaRPr>
                    </a:p>
                  </a:txBody>
                  <a:tcPr/>
                </a:tc>
                <a:tc>
                  <a:txBody>
                    <a:bodyPr/>
                    <a:lstStyle/>
                    <a:p>
                      <a:pPr algn="l" fontAlgn="t"/>
                      <a:r>
                        <a:rPr lang="en-US" sz="1600" dirty="0">
                          <a:solidFill>
                            <a:srgbClr val="000000"/>
                          </a:solidFill>
                          <a:latin typeface="Times New Roman" pitchFamily="18" charset="0"/>
                          <a:cs typeface="Times New Roman" pitchFamily="18" charset="0"/>
                        </a:rPr>
                        <a:t>Java throws keyword is used to declare an exception.</a:t>
                      </a:r>
                    </a:p>
                  </a:txBody>
                  <a:tcPr marL="76200" marR="76200" marT="76200" marB="76200"/>
                </a:tc>
              </a:tr>
              <a:tr h="370840">
                <a:tc>
                  <a:txBody>
                    <a:bodyPr/>
                    <a:lstStyle/>
                    <a:p>
                      <a:r>
                        <a:rPr lang="en-US" sz="1600" b="0" i="0" kern="1200" dirty="0" smtClean="0">
                          <a:solidFill>
                            <a:schemeClr val="dk1"/>
                          </a:solidFill>
                          <a:latin typeface="Times New Roman" pitchFamily="18" charset="0"/>
                          <a:ea typeface="+mn-ea"/>
                          <a:cs typeface="Times New Roman" pitchFamily="18" charset="0"/>
                        </a:rPr>
                        <a:t>Checked exception cannot be propagated using throw only.</a:t>
                      </a:r>
                      <a:endParaRPr lang="en-US" sz="1600" dirty="0">
                        <a:latin typeface="Times New Roman" pitchFamily="18" charset="0"/>
                        <a:cs typeface="Times New Roman" pitchFamily="18" charset="0"/>
                      </a:endParaRPr>
                    </a:p>
                  </a:txBody>
                  <a:tcPr/>
                </a:tc>
                <a:tc>
                  <a:txBody>
                    <a:bodyPr/>
                    <a:lstStyle/>
                    <a:p>
                      <a:r>
                        <a:rPr lang="en-US" sz="1600" b="0" i="0" kern="1200" dirty="0" smtClean="0">
                          <a:solidFill>
                            <a:schemeClr val="dk1"/>
                          </a:solidFill>
                          <a:latin typeface="Times New Roman" pitchFamily="18" charset="0"/>
                          <a:ea typeface="+mn-ea"/>
                          <a:cs typeface="Times New Roman" pitchFamily="18" charset="0"/>
                        </a:rPr>
                        <a:t>Checked exception  be propagated using throws only.</a:t>
                      </a:r>
                      <a:endParaRPr lang="en-US" sz="1600" dirty="0">
                        <a:latin typeface="Times New Roman" pitchFamily="18" charset="0"/>
                        <a:cs typeface="Times New Roman" pitchFamily="18" charset="0"/>
                      </a:endParaRPr>
                    </a:p>
                  </a:txBody>
                  <a:tcPr/>
                </a:tc>
              </a:tr>
              <a:tr h="370840">
                <a:tc>
                  <a:txBody>
                    <a:bodyPr/>
                    <a:lstStyle/>
                    <a:p>
                      <a:pPr algn="l" fontAlgn="t"/>
                      <a:r>
                        <a:rPr lang="en-US" sz="1600" dirty="0" smtClean="0">
                          <a:solidFill>
                            <a:srgbClr val="000000"/>
                          </a:solidFill>
                          <a:latin typeface="Times New Roman" pitchFamily="18" charset="0"/>
                          <a:cs typeface="Times New Roman" pitchFamily="18" charset="0"/>
                        </a:rPr>
                        <a:t>throw </a:t>
                      </a:r>
                      <a:r>
                        <a:rPr lang="en-US" sz="1600" dirty="0">
                          <a:solidFill>
                            <a:srgbClr val="000000"/>
                          </a:solidFill>
                          <a:latin typeface="Times New Roman" pitchFamily="18" charset="0"/>
                          <a:cs typeface="Times New Roman" pitchFamily="18" charset="0"/>
                        </a:rPr>
                        <a:t>is followed by an instance.</a:t>
                      </a:r>
                    </a:p>
                  </a:txBody>
                  <a:tcPr marL="76200" marR="76200" marT="76200" marB="76200"/>
                </a:tc>
                <a:tc>
                  <a:txBody>
                    <a:bodyPr/>
                    <a:lstStyle/>
                    <a:p>
                      <a:pPr algn="l" fontAlgn="t"/>
                      <a:r>
                        <a:rPr lang="en-US" sz="1600" dirty="0" smtClean="0">
                          <a:solidFill>
                            <a:srgbClr val="000000"/>
                          </a:solidFill>
                          <a:latin typeface="Times New Roman" pitchFamily="18" charset="0"/>
                          <a:cs typeface="Times New Roman" pitchFamily="18" charset="0"/>
                        </a:rPr>
                        <a:t>throws </a:t>
                      </a:r>
                      <a:r>
                        <a:rPr lang="en-US" sz="1600" dirty="0">
                          <a:solidFill>
                            <a:srgbClr val="000000"/>
                          </a:solidFill>
                          <a:latin typeface="Times New Roman" pitchFamily="18" charset="0"/>
                          <a:cs typeface="Times New Roman" pitchFamily="18" charset="0"/>
                        </a:rPr>
                        <a:t>is followed by </a:t>
                      </a:r>
                      <a:r>
                        <a:rPr lang="en-US" sz="1600" dirty="0" smtClean="0">
                          <a:solidFill>
                            <a:srgbClr val="000000"/>
                          </a:solidFill>
                          <a:latin typeface="Times New Roman" pitchFamily="18" charset="0"/>
                          <a:cs typeface="Times New Roman" pitchFamily="18" charset="0"/>
                        </a:rPr>
                        <a:t>a class.</a:t>
                      </a:r>
                      <a:endParaRPr lang="en-US" sz="1600" dirty="0">
                        <a:solidFill>
                          <a:srgbClr val="000000"/>
                        </a:solidFill>
                        <a:latin typeface="Times New Roman" pitchFamily="18" charset="0"/>
                        <a:cs typeface="Times New Roman" pitchFamily="18" charset="0"/>
                      </a:endParaRPr>
                    </a:p>
                  </a:txBody>
                  <a:tcPr marL="76200" marR="76200" marT="76200" marB="76200"/>
                </a:tc>
              </a:tr>
              <a:tr h="370840">
                <a:tc>
                  <a:txBody>
                    <a:bodyPr/>
                    <a:lstStyle/>
                    <a:p>
                      <a:pPr algn="l" fontAlgn="t"/>
                      <a:r>
                        <a:rPr lang="en-US" sz="1600" dirty="0" smtClean="0">
                          <a:solidFill>
                            <a:srgbClr val="000000"/>
                          </a:solidFill>
                          <a:latin typeface="Times New Roman" pitchFamily="18" charset="0"/>
                          <a:cs typeface="Times New Roman" pitchFamily="18" charset="0"/>
                        </a:rPr>
                        <a:t>throw </a:t>
                      </a:r>
                      <a:r>
                        <a:rPr lang="en-US" sz="1600" dirty="0">
                          <a:solidFill>
                            <a:srgbClr val="000000"/>
                          </a:solidFill>
                          <a:latin typeface="Times New Roman" pitchFamily="18" charset="0"/>
                          <a:cs typeface="Times New Roman" pitchFamily="18" charset="0"/>
                        </a:rPr>
                        <a:t>is used within the method.</a:t>
                      </a:r>
                    </a:p>
                  </a:txBody>
                  <a:tcPr marL="76200" marR="76200" marT="76200" marB="76200"/>
                </a:tc>
                <a:tc>
                  <a:txBody>
                    <a:bodyPr/>
                    <a:lstStyle/>
                    <a:p>
                      <a:pPr algn="l" fontAlgn="t"/>
                      <a:r>
                        <a:rPr lang="en-US" sz="1600" dirty="0" smtClean="0">
                          <a:solidFill>
                            <a:srgbClr val="000000"/>
                          </a:solidFill>
                          <a:latin typeface="Times New Roman" pitchFamily="18" charset="0"/>
                          <a:cs typeface="Times New Roman" pitchFamily="18" charset="0"/>
                        </a:rPr>
                        <a:t>throws </a:t>
                      </a:r>
                      <a:r>
                        <a:rPr lang="en-US" sz="1600" dirty="0">
                          <a:solidFill>
                            <a:srgbClr val="000000"/>
                          </a:solidFill>
                          <a:latin typeface="Times New Roman" pitchFamily="18" charset="0"/>
                          <a:cs typeface="Times New Roman" pitchFamily="18" charset="0"/>
                        </a:rPr>
                        <a:t>is used </a:t>
                      </a:r>
                      <a:r>
                        <a:rPr lang="en-US" sz="1600" dirty="0" smtClean="0">
                          <a:solidFill>
                            <a:srgbClr val="000000"/>
                          </a:solidFill>
                          <a:latin typeface="Times New Roman" pitchFamily="18" charset="0"/>
                          <a:cs typeface="Times New Roman" pitchFamily="18" charset="0"/>
                        </a:rPr>
                        <a:t>with method signature.</a:t>
                      </a:r>
                      <a:endParaRPr lang="en-US" sz="1600" dirty="0">
                        <a:solidFill>
                          <a:srgbClr val="000000"/>
                        </a:solidFill>
                        <a:latin typeface="Times New Roman" pitchFamily="18" charset="0"/>
                        <a:cs typeface="Times New Roman" pitchFamily="18" charset="0"/>
                      </a:endParaRPr>
                    </a:p>
                  </a:txBody>
                  <a:tcPr marL="76200" marR="76200" marT="76200" marB="76200"/>
                </a:tc>
              </a:tr>
              <a:tr h="370840">
                <a:tc>
                  <a:txBody>
                    <a:bodyPr/>
                    <a:lstStyle/>
                    <a:p>
                      <a:pPr algn="l" fontAlgn="t"/>
                      <a:r>
                        <a:rPr lang="en-US" sz="1600" dirty="0" smtClean="0">
                          <a:solidFill>
                            <a:srgbClr val="000000"/>
                          </a:solidFill>
                          <a:latin typeface="Times New Roman" pitchFamily="18" charset="0"/>
                          <a:cs typeface="Times New Roman" pitchFamily="18" charset="0"/>
                        </a:rPr>
                        <a:t> </a:t>
                      </a:r>
                      <a:r>
                        <a:rPr lang="en-US" sz="1600" dirty="0">
                          <a:solidFill>
                            <a:srgbClr val="000000"/>
                          </a:solidFill>
                          <a:latin typeface="Times New Roman" pitchFamily="18" charset="0"/>
                          <a:cs typeface="Times New Roman" pitchFamily="18" charset="0"/>
                        </a:rPr>
                        <a:t>cannot throw multiple exceptions.</a:t>
                      </a:r>
                    </a:p>
                  </a:txBody>
                  <a:tcPr marL="76200" marR="76200" marT="76200" marB="76200"/>
                </a:tc>
                <a:tc>
                  <a:txBody>
                    <a:bodyPr/>
                    <a:lstStyle/>
                    <a:p>
                      <a:r>
                        <a:rPr lang="en-US" sz="1600" b="0" i="0" kern="1200" dirty="0" smtClean="0">
                          <a:solidFill>
                            <a:schemeClr val="dk1"/>
                          </a:solidFill>
                          <a:latin typeface="Times New Roman" pitchFamily="18" charset="0"/>
                          <a:ea typeface="+mn-ea"/>
                          <a:cs typeface="Times New Roman" pitchFamily="18" charset="0"/>
                        </a:rPr>
                        <a:t> can declare multiple exceptions e.g.</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b="0" i="0" kern="1200" dirty="0" smtClean="0">
                          <a:solidFill>
                            <a:schemeClr val="dk1"/>
                          </a:solidFill>
                          <a:latin typeface="Times New Roman" pitchFamily="18" charset="0"/>
                          <a:ea typeface="+mn-ea"/>
                          <a:cs typeface="Times New Roman" pitchFamily="18" charset="0"/>
                        </a:rPr>
                        <a:t>public void method()throws </a:t>
                      </a:r>
                      <a:r>
                        <a:rPr lang="en-US" sz="1600" b="0" i="0" kern="1200" dirty="0" err="1" smtClean="0">
                          <a:solidFill>
                            <a:schemeClr val="dk1"/>
                          </a:solidFill>
                          <a:latin typeface="Times New Roman" pitchFamily="18" charset="0"/>
                          <a:ea typeface="+mn-ea"/>
                          <a:cs typeface="Times New Roman" pitchFamily="18" charset="0"/>
                        </a:rPr>
                        <a:t>IOException,SQLException</a:t>
                      </a:r>
                      <a:r>
                        <a:rPr lang="en-US" sz="1600" b="0" i="0" kern="1200" dirty="0" smtClean="0">
                          <a:solidFill>
                            <a:schemeClr val="dk1"/>
                          </a:solidFill>
                          <a:latin typeface="Times New Roman" pitchFamily="18" charset="0"/>
                          <a:ea typeface="+mn-ea"/>
                          <a:cs typeface="Times New Roman" pitchFamily="18" charset="0"/>
                        </a:rPr>
                        <a:t>.</a:t>
                      </a:r>
                      <a:endParaRPr lang="en-US" sz="1600" dirty="0">
                        <a:latin typeface="Times New Roman" pitchFamily="18" charset="0"/>
                        <a:cs typeface="Times New Roman" pitchFamily="18" charset="0"/>
                      </a:endParaRPr>
                    </a:p>
                  </a:txBody>
                  <a:tcPr/>
                </a:tc>
              </a:tr>
            </a:tbl>
          </a:graphicData>
        </a:graphic>
      </p:graphicFrame>
      <p:sp>
        <p:nvSpPr>
          <p:cNvPr id="7" name="Date Placeholder 6"/>
          <p:cNvSpPr>
            <a:spLocks noGrp="1"/>
          </p:cNvSpPr>
          <p:nvPr>
            <p:ph type="dt" sz="half" idx="10"/>
          </p:nvPr>
        </p:nvSpPr>
        <p:spPr/>
        <p:txBody>
          <a:bodyPr/>
          <a:lstStyle/>
          <a:p>
            <a:fld id="{824B1ADA-4E23-4B39-A830-B7B860F0E707}" type="datetime1">
              <a:rPr lang="en-US" smtClean="0"/>
              <a:pPr/>
              <a:t>5/1/2020</a:t>
            </a:fld>
            <a:endParaRPr lang="en-US"/>
          </a:p>
        </p:txBody>
      </p:sp>
      <p:sp>
        <p:nvSpPr>
          <p:cNvPr id="8" name="Slide Number Placeholder 7"/>
          <p:cNvSpPr>
            <a:spLocks noGrp="1"/>
          </p:cNvSpPr>
          <p:nvPr>
            <p:ph type="sldNum" sz="quarter" idx="12"/>
          </p:nvPr>
        </p:nvSpPr>
        <p:spPr/>
        <p:txBody>
          <a:bodyPr/>
          <a:lstStyle/>
          <a:p>
            <a:fld id="{82B35DD8-C2F6-41E8-B820-EE9121C07CA5}"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fontScale="90000"/>
          </a:bodyPr>
          <a:lstStyle/>
          <a:p>
            <a:r>
              <a:rPr lang="en-US" sz="2800" dirty="0" smtClean="0"/>
              <a:t>CREATING EXCEPTION SUBCLASSES----CUSTOM EXCEPTION</a:t>
            </a:r>
            <a:endParaRPr lang="en-US" sz="2800" dirty="0"/>
          </a:p>
        </p:txBody>
      </p:sp>
      <p:sp>
        <p:nvSpPr>
          <p:cNvPr id="3" name="Content Placeholder 2"/>
          <p:cNvSpPr>
            <a:spLocks noGrp="1"/>
          </p:cNvSpPr>
          <p:nvPr>
            <p:ph idx="1"/>
          </p:nvPr>
        </p:nvSpPr>
        <p:spPr>
          <a:xfrm>
            <a:off x="609600" y="533400"/>
            <a:ext cx="8229600" cy="6324600"/>
          </a:xfrm>
        </p:spPr>
        <p:style>
          <a:lnRef idx="2">
            <a:schemeClr val="dk1"/>
          </a:lnRef>
          <a:fillRef idx="1">
            <a:schemeClr val="lt1"/>
          </a:fillRef>
          <a:effectRef idx="0">
            <a:schemeClr val="dk1"/>
          </a:effectRef>
          <a:fontRef idx="minor">
            <a:schemeClr val="dk1"/>
          </a:fontRef>
        </p:style>
        <p:txBody>
          <a:bodyPr>
            <a:noAutofit/>
          </a:bodyPr>
          <a:lstStyle/>
          <a:p>
            <a:pPr>
              <a:buNone/>
            </a:pPr>
            <a:r>
              <a:rPr lang="en-US" sz="1600" dirty="0" smtClean="0"/>
              <a:t>The </a:t>
            </a:r>
            <a:r>
              <a:rPr lang="en-US" sz="1600" dirty="0"/>
              <a:t>Java throw keyword is used to explicitly throw an exception. We can throw either checked or </a:t>
            </a:r>
            <a:r>
              <a:rPr lang="en-US" sz="1600" dirty="0" err="1"/>
              <a:t>uncheked</a:t>
            </a:r>
            <a:r>
              <a:rPr lang="en-US" sz="1600" dirty="0"/>
              <a:t> exception in java by throw keyword. The throw keyword is mainly used to throw custom exception. </a:t>
            </a:r>
            <a:endParaRPr lang="en-US" sz="1600" dirty="0" smtClean="0"/>
          </a:p>
          <a:p>
            <a:pPr>
              <a:buNone/>
            </a:pPr>
            <a:r>
              <a:rPr lang="en-US" sz="1600" dirty="0" smtClean="0"/>
              <a:t>Throw new </a:t>
            </a:r>
            <a:r>
              <a:rPr lang="en-US" sz="1600" dirty="0" err="1" smtClean="0"/>
              <a:t>Throwable’s</a:t>
            </a:r>
            <a:r>
              <a:rPr lang="en-US" sz="1600" dirty="0" smtClean="0"/>
              <a:t> subclass;</a:t>
            </a:r>
          </a:p>
          <a:p>
            <a:pPr>
              <a:buNone/>
            </a:pPr>
            <a:r>
              <a:rPr lang="en-US" sz="1600" dirty="0" smtClean="0"/>
              <a:t>Example</a:t>
            </a:r>
          </a:p>
          <a:p>
            <a:pPr>
              <a:buNone/>
            </a:pPr>
            <a:r>
              <a:rPr lang="en-US" sz="1600" dirty="0" smtClean="0"/>
              <a:t>throw new </a:t>
            </a:r>
            <a:r>
              <a:rPr lang="en-US" sz="1600" dirty="0" err="1" smtClean="0"/>
              <a:t>ArithmeticException</a:t>
            </a:r>
            <a:r>
              <a:rPr lang="en-US" sz="1600" dirty="0" smtClean="0"/>
              <a:t>();</a:t>
            </a:r>
          </a:p>
          <a:p>
            <a:pPr>
              <a:buNone/>
            </a:pPr>
            <a:r>
              <a:rPr lang="en-US" sz="1600" dirty="0"/>
              <a:t>t</a:t>
            </a:r>
            <a:r>
              <a:rPr lang="en-US" sz="1600" dirty="0" smtClean="0"/>
              <a:t>hrow new </a:t>
            </a:r>
            <a:r>
              <a:rPr lang="en-US" sz="1600" dirty="0" err="1" smtClean="0"/>
              <a:t>NumberFormatException</a:t>
            </a:r>
            <a:r>
              <a:rPr lang="en-US" sz="1600" dirty="0" smtClean="0"/>
              <a:t>();</a:t>
            </a:r>
          </a:p>
          <a:p>
            <a:pPr>
              <a:buNone/>
            </a:pPr>
            <a:endParaRPr lang="en-US" sz="1600" dirty="0"/>
          </a:p>
          <a:p>
            <a:pPr>
              <a:buNone/>
            </a:pPr>
            <a:r>
              <a:rPr lang="en-US" sz="1600" dirty="0"/>
              <a:t>Even though the Java's built-in exceptions handle the most common errors, you will probably want to create your own exception types to manage the situations specific to your applications.</a:t>
            </a:r>
            <a:endParaRPr lang="en-US" sz="1600" dirty="0" smtClean="0"/>
          </a:p>
          <a:p>
            <a:pPr>
              <a:buNone/>
            </a:pPr>
            <a:endParaRPr lang="en-US" sz="1600" dirty="0"/>
          </a:p>
          <a:p>
            <a:pPr>
              <a:buNone/>
            </a:pPr>
            <a:r>
              <a:rPr lang="en-US" sz="1600" dirty="0"/>
              <a:t>Java provides us facility to create our own exceptions which are basically derived classes of </a:t>
            </a:r>
            <a:r>
              <a:rPr lang="en-US" sz="1600" dirty="0" smtClean="0"/>
              <a:t>Exception(subclass of </a:t>
            </a:r>
            <a:r>
              <a:rPr lang="en-US" sz="1600" dirty="0" err="1" smtClean="0"/>
              <a:t>Throwable</a:t>
            </a:r>
            <a:r>
              <a:rPr lang="en-US" sz="1600" dirty="0" smtClean="0"/>
              <a:t>).</a:t>
            </a:r>
          </a:p>
          <a:p>
            <a:pPr>
              <a:buNone/>
            </a:pPr>
            <a:r>
              <a:rPr lang="en-US" sz="1600" dirty="0"/>
              <a:t>Your subclasses do not need to actually implement anything, it is their existence in the type system which allows you to use them as exceptions</a:t>
            </a:r>
            <a:endParaRPr lang="en-US" sz="1600" dirty="0" smtClean="0"/>
          </a:p>
          <a:p>
            <a:pPr>
              <a:buNone/>
            </a:pPr>
            <a:r>
              <a:rPr lang="en-US" sz="1600" dirty="0" smtClean="0"/>
              <a:t>The </a:t>
            </a:r>
            <a:r>
              <a:rPr lang="en-US" sz="1600" dirty="0"/>
              <a:t>Exception class does not define any methods of its own. It inherits methods provided by </a:t>
            </a:r>
            <a:r>
              <a:rPr lang="en-US" sz="1600" dirty="0" err="1"/>
              <a:t>Throwable</a:t>
            </a:r>
            <a:r>
              <a:rPr lang="en-US" sz="1600" dirty="0" smtClean="0"/>
              <a:t>.</a:t>
            </a:r>
          </a:p>
          <a:p>
            <a:pPr>
              <a:buNone/>
            </a:pPr>
            <a:r>
              <a:rPr lang="en-US" sz="1600" dirty="0" smtClean="0"/>
              <a:t>Exception constructor</a:t>
            </a:r>
          </a:p>
          <a:p>
            <a:r>
              <a:rPr lang="en-US" sz="1600" dirty="0"/>
              <a:t>Exception</a:t>
            </a:r>
            <a:r>
              <a:rPr lang="en-US" sz="1600" dirty="0" smtClean="0"/>
              <a:t>()</a:t>
            </a:r>
          </a:p>
          <a:p>
            <a:r>
              <a:rPr lang="en-US" sz="1600" dirty="0" smtClean="0"/>
              <a:t> </a:t>
            </a:r>
            <a:r>
              <a:rPr lang="en-US" sz="1600" dirty="0"/>
              <a:t>Exception(String </a:t>
            </a:r>
            <a:r>
              <a:rPr lang="en-US" sz="1600" i="1" dirty="0" err="1"/>
              <a:t>msg</a:t>
            </a:r>
            <a:r>
              <a:rPr lang="en-US" sz="1600" dirty="0" smtClean="0"/>
              <a:t>)</a:t>
            </a:r>
          </a:p>
          <a:p>
            <a:pPr>
              <a:buNone/>
            </a:pPr>
            <a:r>
              <a:rPr lang="en-US" sz="1600" dirty="0"/>
              <a:t>You can define a constructor for your Exception sub class (not compulsory) and you can override the </a:t>
            </a:r>
            <a:r>
              <a:rPr lang="en-US" sz="1600" b="1" dirty="0" err="1"/>
              <a:t>toString</a:t>
            </a:r>
            <a:r>
              <a:rPr lang="en-US" sz="1600" b="1" dirty="0"/>
              <a:t>()</a:t>
            </a:r>
            <a:r>
              <a:rPr lang="en-US" sz="1600" dirty="0"/>
              <a:t> function to display your customized message on catch</a:t>
            </a:r>
          </a:p>
          <a:p>
            <a:pPr>
              <a:buNone/>
            </a:pPr>
            <a:r>
              <a:rPr lang="en-US" sz="1600" dirty="0" smtClean="0"/>
              <a:t/>
            </a:r>
            <a:br>
              <a:rPr lang="en-US" sz="1600" dirty="0" smtClean="0"/>
            </a:br>
            <a:endParaRPr lang="en-US" sz="1600" dirty="0"/>
          </a:p>
          <a:p>
            <a:pPr>
              <a:buNone/>
            </a:pPr>
            <a:endParaRPr lang="en-US" sz="1600" dirty="0" smtClean="0"/>
          </a:p>
          <a:p>
            <a:pPr>
              <a:buNone/>
            </a:pPr>
            <a:endParaRPr lang="en-US" sz="1600" dirty="0"/>
          </a:p>
          <a:p>
            <a:pPr>
              <a:buNone/>
            </a:pPr>
            <a:endParaRPr lang="en-US" sz="1600" dirty="0" smtClean="0"/>
          </a:p>
        </p:txBody>
      </p:sp>
      <p:sp>
        <p:nvSpPr>
          <p:cNvPr id="5" name="TextBox 4"/>
          <p:cNvSpPr txBox="1"/>
          <p:nvPr/>
        </p:nvSpPr>
        <p:spPr>
          <a:xfrm>
            <a:off x="6934200" y="2667000"/>
            <a:ext cx="457200" cy="461665"/>
          </a:xfrm>
          <a:prstGeom prst="rect">
            <a:avLst/>
          </a:prstGeom>
          <a:noFill/>
        </p:spPr>
        <p:txBody>
          <a:bodyPr wrap="square" rtlCol="0">
            <a:spAutoFit/>
          </a:bodyPr>
          <a:lstStyle/>
          <a:p>
            <a:endParaRPr lang="en-US" dirty="0"/>
          </a:p>
        </p:txBody>
      </p:sp>
      <p:sp>
        <p:nvSpPr>
          <p:cNvPr id="6" name="Date Placeholder 5"/>
          <p:cNvSpPr>
            <a:spLocks noGrp="1"/>
          </p:cNvSpPr>
          <p:nvPr>
            <p:ph type="dt" sz="half" idx="10"/>
          </p:nvPr>
        </p:nvSpPr>
        <p:spPr/>
        <p:txBody>
          <a:bodyPr/>
          <a:lstStyle/>
          <a:p>
            <a:fld id="{9125D21F-C00C-432E-9CB0-F897BDDD4EB3}" type="datetime1">
              <a:rPr lang="en-US" smtClean="0"/>
              <a:pPr/>
              <a:t>5/1/2020</a:t>
            </a:fld>
            <a:endParaRPr lang="en-US"/>
          </a:p>
        </p:txBody>
      </p:sp>
      <p:sp>
        <p:nvSpPr>
          <p:cNvPr id="7" name="Slide Number Placeholder 6"/>
          <p:cNvSpPr>
            <a:spLocks noGrp="1"/>
          </p:cNvSpPr>
          <p:nvPr>
            <p:ph type="sldNum" sz="quarter" idx="12"/>
          </p:nvPr>
        </p:nvSpPr>
        <p:spPr/>
        <p:txBody>
          <a:bodyPr/>
          <a:lstStyle/>
          <a:p>
            <a:fld id="{82B35DD8-C2F6-41E8-B820-EE9121C07CA5}"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fontScale="90000"/>
          </a:bodyPr>
          <a:lstStyle/>
          <a:p>
            <a:r>
              <a:rPr lang="en-US" sz="2800" dirty="0" smtClean="0"/>
              <a:t>CREATING EXCEPTION SUBCLASSES----CUSTOM EXCEPTION</a:t>
            </a:r>
            <a:endParaRPr lang="en-US" sz="2800" dirty="0"/>
          </a:p>
        </p:txBody>
      </p:sp>
      <p:sp>
        <p:nvSpPr>
          <p:cNvPr id="3" name="Content Placeholder 2"/>
          <p:cNvSpPr>
            <a:spLocks noGrp="1"/>
          </p:cNvSpPr>
          <p:nvPr>
            <p:ph idx="1"/>
          </p:nvPr>
        </p:nvSpPr>
        <p:spPr>
          <a:xfrm>
            <a:off x="609600" y="533400"/>
            <a:ext cx="8229600" cy="6324600"/>
          </a:xfrm>
        </p:spPr>
        <p:style>
          <a:lnRef idx="2">
            <a:schemeClr val="dk1"/>
          </a:lnRef>
          <a:fillRef idx="1">
            <a:schemeClr val="lt1"/>
          </a:fillRef>
          <a:effectRef idx="0">
            <a:schemeClr val="dk1"/>
          </a:effectRef>
          <a:fontRef idx="minor">
            <a:schemeClr val="dk1"/>
          </a:fontRef>
        </p:style>
        <p:txBody>
          <a:bodyPr>
            <a:noAutofit/>
          </a:bodyPr>
          <a:lstStyle/>
          <a:p>
            <a:r>
              <a:rPr lang="en-US" sz="2000" dirty="0"/>
              <a:t>Extend the Exception class to create your own exception class.</a:t>
            </a:r>
          </a:p>
          <a:p>
            <a:r>
              <a:rPr lang="en-US" sz="2000" dirty="0"/>
              <a:t>You don't have to implement anything inside it, no methods are required.</a:t>
            </a:r>
          </a:p>
          <a:p>
            <a:r>
              <a:rPr lang="en-US" sz="2000" dirty="0"/>
              <a:t>You can have a Constructor if you want.</a:t>
            </a:r>
          </a:p>
          <a:p>
            <a:r>
              <a:rPr lang="en-US" sz="2000" dirty="0"/>
              <a:t>You can override the </a:t>
            </a:r>
            <a:r>
              <a:rPr lang="en-US" sz="2000" dirty="0" err="1"/>
              <a:t>toString</a:t>
            </a:r>
            <a:r>
              <a:rPr lang="en-US" sz="2000" dirty="0"/>
              <a:t>() function, to display customized </a:t>
            </a:r>
            <a:r>
              <a:rPr lang="en-US" sz="2000" dirty="0" smtClean="0"/>
              <a:t>message.</a:t>
            </a:r>
          </a:p>
          <a:p>
            <a:pPr>
              <a:buNone/>
            </a:pPr>
            <a:endParaRPr lang="en-US" sz="2000" dirty="0" smtClean="0"/>
          </a:p>
          <a:p>
            <a:pPr>
              <a:buNone/>
            </a:pPr>
            <a:r>
              <a:rPr lang="en-US" sz="2000" b="1" u="sng" dirty="0" smtClean="0"/>
              <a:t>Syntax to create User-Defined Exception subclass</a:t>
            </a:r>
          </a:p>
          <a:p>
            <a:pPr>
              <a:buNone/>
            </a:pPr>
            <a:endParaRPr lang="en-US" sz="2000" dirty="0"/>
          </a:p>
          <a:p>
            <a:pPr>
              <a:buNone/>
            </a:pPr>
            <a:endParaRPr lang="en-US" sz="2000" dirty="0" smtClean="0"/>
          </a:p>
        </p:txBody>
      </p:sp>
      <p:sp>
        <p:nvSpPr>
          <p:cNvPr id="5" name="TextBox 4"/>
          <p:cNvSpPr txBox="1"/>
          <p:nvPr/>
        </p:nvSpPr>
        <p:spPr>
          <a:xfrm>
            <a:off x="6934200" y="2667000"/>
            <a:ext cx="457200" cy="461665"/>
          </a:xfrm>
          <a:prstGeom prst="rect">
            <a:avLst/>
          </a:prstGeom>
          <a:noFill/>
        </p:spPr>
        <p:txBody>
          <a:bodyPr wrap="square" rtlCol="0">
            <a:spAutoFit/>
          </a:bodyPr>
          <a:lstStyle/>
          <a:p>
            <a:endParaRPr lang="en-US" dirty="0"/>
          </a:p>
        </p:txBody>
      </p:sp>
      <p:sp>
        <p:nvSpPr>
          <p:cNvPr id="6" name="Date Placeholder 5"/>
          <p:cNvSpPr>
            <a:spLocks noGrp="1"/>
          </p:cNvSpPr>
          <p:nvPr>
            <p:ph type="dt" sz="half" idx="10"/>
          </p:nvPr>
        </p:nvSpPr>
        <p:spPr/>
        <p:txBody>
          <a:bodyPr/>
          <a:lstStyle/>
          <a:p>
            <a:fld id="{7D90650C-FCB7-4E96-A43D-356480CAA14A}" type="datetime1">
              <a:rPr lang="en-US" smtClean="0"/>
              <a:pPr/>
              <a:t>5/1/2020</a:t>
            </a:fld>
            <a:endParaRPr lang="en-US"/>
          </a:p>
        </p:txBody>
      </p:sp>
      <p:sp>
        <p:nvSpPr>
          <p:cNvPr id="7" name="Slide Number Placeholder 6"/>
          <p:cNvSpPr>
            <a:spLocks noGrp="1"/>
          </p:cNvSpPr>
          <p:nvPr>
            <p:ph type="sldNum" sz="quarter" idx="12"/>
          </p:nvPr>
        </p:nvSpPr>
        <p:spPr/>
        <p:txBody>
          <a:bodyPr/>
          <a:lstStyle/>
          <a:p>
            <a:fld id="{82B35DD8-C2F6-41E8-B820-EE9121C07CA5}" type="slidenum">
              <a:rPr lang="en-US" smtClean="0"/>
              <a:pPr/>
              <a:t>54</a:t>
            </a:fld>
            <a:endParaRPr lang="en-US"/>
          </a:p>
        </p:txBody>
      </p:sp>
      <p:sp>
        <p:nvSpPr>
          <p:cNvPr id="8" name="Subtitle 2"/>
          <p:cNvSpPr txBox="1">
            <a:spLocks/>
          </p:cNvSpPr>
          <p:nvPr/>
        </p:nvSpPr>
        <p:spPr>
          <a:xfrm>
            <a:off x="1447800" y="2895600"/>
            <a:ext cx="6400800" cy="28194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16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smtClean="0">
                <a:ln>
                  <a:noFill/>
                </a:ln>
                <a:solidFill>
                  <a:schemeClr val="tx1"/>
                </a:solidFill>
                <a:effectLst/>
                <a:uLnTx/>
                <a:uFillTx/>
                <a:latin typeface="+mn-lt"/>
                <a:ea typeface="+mn-ea"/>
                <a:cs typeface="+mn-cs"/>
              </a:rPr>
              <a:t>Class </a:t>
            </a:r>
            <a:r>
              <a:rPr kumimoji="0" lang="en-US" sz="1600" b="1" i="0" u="none" strike="noStrike" kern="1200" cap="none" spc="0" normalizeH="0" baseline="0" noProof="0" dirty="0" err="1" smtClean="0">
                <a:ln>
                  <a:noFill/>
                </a:ln>
                <a:solidFill>
                  <a:schemeClr val="tx1"/>
                </a:solidFill>
                <a:effectLst/>
                <a:uLnTx/>
                <a:uFillTx/>
                <a:latin typeface="+mn-lt"/>
                <a:ea typeface="+mn-ea"/>
                <a:cs typeface="+mn-cs"/>
              </a:rPr>
              <a:t>UserDefinedExceptionClass</a:t>
            </a:r>
            <a:r>
              <a:rPr kumimoji="0" lang="en-US" sz="1600" b="1" i="0" u="none" strike="noStrike" kern="1200" cap="none" spc="0" normalizeH="0" baseline="0" noProof="0" dirty="0" smtClean="0">
                <a:ln>
                  <a:noFill/>
                </a:ln>
                <a:solidFill>
                  <a:schemeClr val="tx1"/>
                </a:solidFill>
                <a:effectLst/>
                <a:uLnTx/>
                <a:uFillTx/>
                <a:latin typeface="+mn-lt"/>
                <a:ea typeface="+mn-ea"/>
                <a:cs typeface="+mn-cs"/>
              </a:rPr>
              <a:t> extends Exception</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smtClean="0">
                <a:ln>
                  <a:noFill/>
                </a:ln>
                <a:solidFill>
                  <a:schemeClr val="tx1"/>
                </a:solidFill>
                <a:effectLst/>
                <a:uLnTx/>
                <a:uFillTx/>
                <a:latin typeface="+mn-lt"/>
                <a:ea typeface="+mn-ea"/>
                <a:cs typeface="+mn-cs"/>
              </a:rPr>
              <a:t>//</a:t>
            </a:r>
            <a:r>
              <a:rPr kumimoji="0" lang="en-US" sz="1600" b="1" i="0" u="none" strike="noStrike" kern="1200" cap="none" spc="0" normalizeH="0" baseline="0" noProof="0" dirty="0" err="1" smtClean="0">
                <a:ln>
                  <a:noFill/>
                </a:ln>
                <a:solidFill>
                  <a:schemeClr val="tx1"/>
                </a:solidFill>
                <a:effectLst/>
                <a:uLnTx/>
                <a:uFillTx/>
                <a:latin typeface="+mn-lt"/>
                <a:ea typeface="+mn-ea"/>
                <a:cs typeface="+mn-cs"/>
              </a:rPr>
              <a:t>Contructor</a:t>
            </a:r>
            <a:r>
              <a:rPr kumimoji="0" lang="en-US" sz="1600" b="1" i="0" u="none" strike="noStrike" kern="1200" cap="none" spc="0" normalizeH="0" baseline="0" noProof="0" dirty="0" smtClean="0">
                <a:ln>
                  <a:noFill/>
                </a:ln>
                <a:solidFill>
                  <a:schemeClr val="tx1"/>
                </a:solidFill>
                <a:effectLst/>
                <a:uLnTx/>
                <a:uFillTx/>
                <a:latin typeface="+mn-lt"/>
                <a:ea typeface="+mn-ea"/>
                <a:cs typeface="+mn-cs"/>
              </a:rPr>
              <a:t>: to </a:t>
            </a:r>
            <a:r>
              <a:rPr kumimoji="0" lang="en-US" sz="1600" b="1" i="0" u="none" strike="noStrike" kern="1200" cap="none" spc="0" normalizeH="0" baseline="0" noProof="0" dirty="0" err="1" smtClean="0">
                <a:ln>
                  <a:noFill/>
                </a:ln>
                <a:solidFill>
                  <a:schemeClr val="tx1"/>
                </a:solidFill>
                <a:effectLst/>
                <a:uLnTx/>
                <a:uFillTx/>
                <a:latin typeface="+mn-lt"/>
                <a:ea typeface="+mn-ea"/>
                <a:cs typeface="+mn-cs"/>
              </a:rPr>
              <a:t>intilaize</a:t>
            </a:r>
            <a:r>
              <a:rPr kumimoji="0" lang="en-US" sz="1600" b="1" i="0" u="none" strike="noStrike" kern="1200" cap="none" spc="0" normalizeH="0" baseline="0" noProof="0" dirty="0" smtClean="0">
                <a:ln>
                  <a:noFill/>
                </a:ln>
                <a:solidFill>
                  <a:schemeClr val="tx1"/>
                </a:solidFill>
                <a:effectLst/>
                <a:uLnTx/>
                <a:uFillTx/>
                <a:latin typeface="+mn-lt"/>
                <a:ea typeface="+mn-ea"/>
                <a:cs typeface="+mn-cs"/>
              </a:rPr>
              <a:t> instance variables or to call </a:t>
            </a:r>
            <a:r>
              <a:rPr kumimoji="0" lang="en-US" sz="1600" b="1" i="0" u="none" strike="noStrike" kern="1200" cap="none" spc="0" normalizeH="0" baseline="0" noProof="0" dirty="0" err="1" smtClean="0">
                <a:ln>
                  <a:noFill/>
                </a:ln>
                <a:solidFill>
                  <a:schemeClr val="tx1"/>
                </a:solidFill>
                <a:effectLst/>
                <a:uLnTx/>
                <a:uFillTx/>
                <a:latin typeface="+mn-lt"/>
                <a:ea typeface="+mn-ea"/>
                <a:cs typeface="+mn-cs"/>
              </a:rPr>
              <a:t>superclass</a:t>
            </a:r>
            <a:r>
              <a:rPr kumimoji="0" lang="en-US" sz="1600" b="1" i="0" u="none" strike="noStrike" kern="1200" cap="none" spc="0" normalizeH="0" baseline="0" noProof="0" dirty="0" smtClean="0">
                <a:ln>
                  <a:noFill/>
                </a:ln>
                <a:solidFill>
                  <a:schemeClr val="tx1"/>
                </a:solidFill>
                <a:effectLst/>
                <a:uLnTx/>
                <a:uFillTx/>
                <a:latin typeface="+mn-lt"/>
                <a:ea typeface="+mn-ea"/>
                <a:cs typeface="+mn-cs"/>
              </a:rPr>
              <a:t> constructor(Exception)</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smtClean="0">
                <a:ln>
                  <a:noFill/>
                </a:ln>
                <a:solidFill>
                  <a:schemeClr val="tx1"/>
                </a:solidFill>
                <a:effectLst/>
                <a:uLnTx/>
                <a:uFillTx/>
                <a:latin typeface="+mn-lt"/>
                <a:ea typeface="+mn-ea"/>
                <a:cs typeface="+mn-cs"/>
              </a:rPr>
              <a:t>//Override </a:t>
            </a:r>
            <a:r>
              <a:rPr kumimoji="0" lang="en-US" sz="1600" b="1" i="0" u="none" strike="noStrike" kern="1200" cap="none" spc="0" normalizeH="0" baseline="0" noProof="0" dirty="0" err="1" smtClean="0">
                <a:ln>
                  <a:noFill/>
                </a:ln>
                <a:solidFill>
                  <a:schemeClr val="tx1"/>
                </a:solidFill>
                <a:effectLst/>
                <a:uLnTx/>
                <a:uFillTx/>
                <a:latin typeface="+mn-lt"/>
                <a:ea typeface="+mn-ea"/>
                <a:cs typeface="+mn-cs"/>
              </a:rPr>
              <a:t>toString</a:t>
            </a:r>
            <a:r>
              <a:rPr kumimoji="0" lang="en-US" sz="1600" b="1" i="0" u="none" strike="noStrike" kern="1200" cap="none" spc="0" normalizeH="0" baseline="0" noProof="0" dirty="0" smtClean="0">
                <a:ln>
                  <a:noFill/>
                </a:ln>
                <a:solidFill>
                  <a:schemeClr val="tx1"/>
                </a:solidFill>
                <a:effectLst/>
                <a:uLnTx/>
                <a:uFillTx/>
                <a:latin typeface="+mn-lt"/>
                <a:ea typeface="+mn-ea"/>
                <a:cs typeface="+mn-cs"/>
              </a:rPr>
              <a:t>() to output customized exception description</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16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6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fontScale="90000"/>
          </a:bodyPr>
          <a:lstStyle/>
          <a:p>
            <a:r>
              <a:rPr lang="en-US" sz="2800" dirty="0" smtClean="0"/>
              <a:t>CREATING EXCEPTION SUBCLASSES----CUSTOM EXCEPTION</a:t>
            </a:r>
            <a:endParaRPr lang="en-US" sz="2800" dirty="0"/>
          </a:p>
        </p:txBody>
      </p:sp>
      <p:sp>
        <p:nvSpPr>
          <p:cNvPr id="3" name="Content Placeholder 2"/>
          <p:cNvSpPr>
            <a:spLocks noGrp="1"/>
          </p:cNvSpPr>
          <p:nvPr>
            <p:ph idx="1"/>
          </p:nvPr>
        </p:nvSpPr>
        <p:spPr>
          <a:xfrm>
            <a:off x="609600" y="533400"/>
            <a:ext cx="8229600" cy="6324600"/>
          </a:xfrm>
        </p:spPr>
        <p:style>
          <a:lnRef idx="2">
            <a:schemeClr val="dk1"/>
          </a:lnRef>
          <a:fillRef idx="1">
            <a:schemeClr val="lt1"/>
          </a:fillRef>
          <a:effectRef idx="0">
            <a:schemeClr val="dk1"/>
          </a:effectRef>
          <a:fontRef idx="minor">
            <a:schemeClr val="dk1"/>
          </a:fontRef>
        </p:style>
        <p:txBody>
          <a:bodyPr>
            <a:noAutofit/>
          </a:bodyPr>
          <a:lstStyle/>
          <a:p>
            <a:pPr>
              <a:buNone/>
            </a:pPr>
            <a:r>
              <a:rPr lang="en-US" sz="1400" u="sng" dirty="0" smtClean="0"/>
              <a:t>//</a:t>
            </a:r>
            <a:r>
              <a:rPr lang="en-US" sz="1400" dirty="0" smtClean="0"/>
              <a:t> </a:t>
            </a:r>
            <a:r>
              <a:rPr lang="en-US" sz="1400" dirty="0"/>
              <a:t>User defined Exception</a:t>
            </a:r>
          </a:p>
          <a:p>
            <a:pPr>
              <a:buNone/>
            </a:pPr>
            <a:r>
              <a:rPr lang="en-US" sz="1400" dirty="0"/>
              <a:t>class </a:t>
            </a:r>
            <a:r>
              <a:rPr lang="en-US" sz="1400" dirty="0" err="1"/>
              <a:t>myexception</a:t>
            </a:r>
            <a:r>
              <a:rPr lang="en-US" sz="1400" dirty="0"/>
              <a:t> extends </a:t>
            </a:r>
            <a:r>
              <a:rPr lang="en-US" sz="1400" dirty="0" smtClean="0"/>
              <a:t>Exception  // creating user defined exception class </a:t>
            </a:r>
            <a:endParaRPr lang="en-US" sz="1400" dirty="0"/>
          </a:p>
          <a:p>
            <a:pPr>
              <a:buNone/>
            </a:pPr>
            <a:r>
              <a:rPr lang="en-US" sz="1400" dirty="0"/>
              <a:t>{	</a:t>
            </a:r>
            <a:r>
              <a:rPr lang="en-US" sz="1400" dirty="0" err="1"/>
              <a:t>myexception</a:t>
            </a:r>
            <a:r>
              <a:rPr lang="en-US" sz="1400" dirty="0"/>
              <a:t>(String s)</a:t>
            </a:r>
          </a:p>
          <a:p>
            <a:pPr>
              <a:buNone/>
            </a:pPr>
            <a:r>
              <a:rPr lang="en-US" sz="1400" dirty="0"/>
              <a:t>{	super(s</a:t>
            </a:r>
            <a:r>
              <a:rPr lang="en-US" sz="1400" dirty="0" smtClean="0"/>
              <a:t>);//calling constructor of Parent Exception</a:t>
            </a:r>
            <a:r>
              <a:rPr lang="en-US" sz="1400" dirty="0"/>
              <a:t>	}</a:t>
            </a:r>
          </a:p>
          <a:p>
            <a:pPr>
              <a:buNone/>
            </a:pPr>
            <a:r>
              <a:rPr lang="en-US" sz="1400" dirty="0" smtClean="0"/>
              <a:t>}</a:t>
            </a:r>
          </a:p>
          <a:p>
            <a:pPr>
              <a:buNone/>
            </a:pPr>
            <a:endParaRPr lang="en-US" sz="1400" dirty="0"/>
          </a:p>
          <a:p>
            <a:pPr>
              <a:buNone/>
            </a:pPr>
            <a:r>
              <a:rPr lang="en-US" sz="1400" dirty="0"/>
              <a:t>class </a:t>
            </a:r>
            <a:r>
              <a:rPr lang="en-US" sz="1400" dirty="0" err="1"/>
              <a:t>TestUserException</a:t>
            </a:r>
            <a:endParaRPr lang="en-US" sz="1400" dirty="0"/>
          </a:p>
          <a:p>
            <a:pPr>
              <a:buNone/>
            </a:pPr>
            <a:r>
              <a:rPr lang="en-US" sz="1400" dirty="0"/>
              <a:t>{	public static void main(String </a:t>
            </a:r>
            <a:r>
              <a:rPr lang="en-US" sz="1400" dirty="0" err="1"/>
              <a:t>args</a:t>
            </a:r>
            <a:r>
              <a:rPr lang="en-US" sz="1400" dirty="0"/>
              <a:t>[])</a:t>
            </a:r>
          </a:p>
          <a:p>
            <a:pPr>
              <a:buNone/>
            </a:pPr>
            <a:r>
              <a:rPr lang="en-US" sz="1400" dirty="0"/>
              <a:t>{	</a:t>
            </a:r>
            <a:r>
              <a:rPr lang="en-US" sz="1400" dirty="0" err="1"/>
              <a:t>int</a:t>
            </a:r>
            <a:r>
              <a:rPr lang="en-US" sz="1400" dirty="0"/>
              <a:t> age=</a:t>
            </a:r>
            <a:r>
              <a:rPr lang="en-US" sz="1400" dirty="0" err="1"/>
              <a:t>Integer.parseInt</a:t>
            </a:r>
            <a:r>
              <a:rPr lang="en-US" sz="1400" dirty="0"/>
              <a:t>(</a:t>
            </a:r>
            <a:r>
              <a:rPr lang="en-US" sz="1400" dirty="0" err="1"/>
              <a:t>args</a:t>
            </a:r>
            <a:r>
              <a:rPr lang="en-US" sz="1400" dirty="0"/>
              <a:t>[0]);</a:t>
            </a:r>
          </a:p>
          <a:p>
            <a:pPr>
              <a:buNone/>
            </a:pPr>
            <a:r>
              <a:rPr lang="en-US" sz="1400" dirty="0"/>
              <a:t>   try</a:t>
            </a:r>
          </a:p>
          <a:p>
            <a:pPr>
              <a:buNone/>
            </a:pPr>
            <a:r>
              <a:rPr lang="en-US" sz="1400" dirty="0"/>
              <a:t>   {	if(age&gt;20)</a:t>
            </a:r>
          </a:p>
          <a:p>
            <a:pPr>
              <a:buNone/>
            </a:pPr>
            <a:r>
              <a:rPr lang="en-US" sz="1400" dirty="0"/>
              <a:t>{	</a:t>
            </a:r>
            <a:endParaRPr lang="en-US" sz="1400" dirty="0" smtClean="0"/>
          </a:p>
          <a:p>
            <a:pPr>
              <a:buNone/>
            </a:pPr>
            <a:r>
              <a:rPr lang="en-US" sz="1400" dirty="0" smtClean="0"/>
              <a:t>//throw an object of user-defined exception</a:t>
            </a:r>
            <a:endParaRPr lang="en-US" sz="1400" dirty="0"/>
          </a:p>
          <a:p>
            <a:pPr>
              <a:buNone/>
            </a:pPr>
            <a:r>
              <a:rPr lang="en-US" sz="1400" dirty="0" smtClean="0"/>
              <a:t>throw </a:t>
            </a:r>
            <a:r>
              <a:rPr lang="en-US" sz="1400" dirty="0"/>
              <a:t>new </a:t>
            </a:r>
            <a:r>
              <a:rPr lang="en-US" sz="1400" dirty="0" err="1"/>
              <a:t>myexception</a:t>
            </a:r>
            <a:r>
              <a:rPr lang="en-US" sz="1400" dirty="0"/>
              <a:t>("your age exceeds 20");	}</a:t>
            </a:r>
          </a:p>
          <a:p>
            <a:pPr>
              <a:buNone/>
            </a:pPr>
            <a:r>
              <a:rPr lang="en-US" sz="1400" dirty="0"/>
              <a:t>if(age&lt;20)</a:t>
            </a:r>
          </a:p>
          <a:p>
            <a:pPr>
              <a:buNone/>
            </a:pPr>
            <a:r>
              <a:rPr lang="en-US" sz="1400" dirty="0"/>
              <a:t>{	throw new </a:t>
            </a:r>
            <a:r>
              <a:rPr lang="en-US" sz="1400" dirty="0" err="1"/>
              <a:t>myexception</a:t>
            </a:r>
            <a:r>
              <a:rPr lang="en-US" sz="1400" dirty="0"/>
              <a:t>("your age is under 20");	}</a:t>
            </a:r>
          </a:p>
          <a:p>
            <a:pPr>
              <a:buNone/>
            </a:pPr>
            <a:r>
              <a:rPr lang="en-US" sz="1400" dirty="0"/>
              <a:t>else</a:t>
            </a:r>
          </a:p>
          <a:p>
            <a:pPr>
              <a:buNone/>
            </a:pPr>
            <a:r>
              <a:rPr lang="en-US" sz="1400" dirty="0"/>
              <a:t>{	</a:t>
            </a:r>
            <a:r>
              <a:rPr lang="en-US" sz="1400" dirty="0" err="1"/>
              <a:t>System.out.println</a:t>
            </a:r>
            <a:r>
              <a:rPr lang="en-US" sz="1400" dirty="0"/>
              <a:t>("eligible for job");	}  }</a:t>
            </a:r>
          </a:p>
          <a:p>
            <a:pPr>
              <a:buNone/>
            </a:pPr>
            <a:r>
              <a:rPr lang="en-US" sz="1400" dirty="0"/>
              <a:t>   catch(</a:t>
            </a:r>
            <a:r>
              <a:rPr lang="en-US" sz="1400" dirty="0" err="1"/>
              <a:t>myexception</a:t>
            </a:r>
            <a:r>
              <a:rPr lang="en-US" sz="1400" dirty="0"/>
              <a:t> e)</a:t>
            </a:r>
          </a:p>
          <a:p>
            <a:pPr>
              <a:buNone/>
            </a:pPr>
            <a:r>
              <a:rPr lang="en-US" sz="1400" dirty="0"/>
              <a:t>  {	</a:t>
            </a:r>
            <a:r>
              <a:rPr lang="en-US" sz="1400" dirty="0" err="1"/>
              <a:t>System.out.println</a:t>
            </a:r>
            <a:r>
              <a:rPr lang="en-US" sz="1400" dirty="0"/>
              <a:t>("you are not </a:t>
            </a:r>
            <a:r>
              <a:rPr lang="en-US" sz="1400" dirty="0" err="1"/>
              <a:t>eligble</a:t>
            </a:r>
            <a:r>
              <a:rPr lang="en-US" sz="1400" dirty="0"/>
              <a:t> for job");</a:t>
            </a:r>
          </a:p>
          <a:p>
            <a:pPr>
              <a:buNone/>
            </a:pPr>
            <a:r>
              <a:rPr lang="en-US" sz="1400" dirty="0" err="1"/>
              <a:t>System.out.println</a:t>
            </a:r>
            <a:r>
              <a:rPr lang="en-US" sz="1400" dirty="0"/>
              <a:t>(e</a:t>
            </a:r>
            <a:r>
              <a:rPr lang="en-US" sz="1400" dirty="0" smtClean="0"/>
              <a:t>);  //</a:t>
            </a:r>
            <a:r>
              <a:rPr lang="en-US" sz="1400" dirty="0" err="1" smtClean="0"/>
              <a:t>toString</a:t>
            </a:r>
            <a:r>
              <a:rPr lang="en-US" sz="1400" dirty="0" smtClean="0"/>
              <a:t>() method is invoked and </a:t>
            </a:r>
          </a:p>
          <a:p>
            <a:pPr>
              <a:buNone/>
            </a:pPr>
            <a:r>
              <a:rPr lang="en-US" sz="1400" dirty="0" smtClean="0"/>
              <a:t>			prints user defined </a:t>
            </a:r>
            <a:r>
              <a:rPr lang="en-US" sz="1400" dirty="0" err="1" smtClean="0"/>
              <a:t>excepton</a:t>
            </a:r>
            <a:r>
              <a:rPr lang="en-US" sz="1400" dirty="0" smtClean="0"/>
              <a:t> description</a:t>
            </a:r>
            <a:endParaRPr lang="en-US" sz="1400" dirty="0"/>
          </a:p>
          <a:p>
            <a:pPr>
              <a:buNone/>
            </a:pPr>
            <a:r>
              <a:rPr lang="en-US" sz="1400" dirty="0"/>
              <a:t>  }</a:t>
            </a:r>
          </a:p>
          <a:p>
            <a:pPr>
              <a:buNone/>
            </a:pPr>
            <a:r>
              <a:rPr lang="en-US" sz="1400" dirty="0"/>
              <a:t>}</a:t>
            </a:r>
          </a:p>
          <a:p>
            <a:pPr>
              <a:buNone/>
            </a:pPr>
            <a:r>
              <a:rPr lang="en-US" sz="1400" dirty="0"/>
              <a:t>}</a:t>
            </a:r>
          </a:p>
          <a:p>
            <a:pPr>
              <a:buNone/>
            </a:pPr>
            <a:endParaRPr lang="en-US" sz="1400" dirty="0"/>
          </a:p>
          <a:p>
            <a:endParaRPr lang="en-US" sz="1400" dirty="0"/>
          </a:p>
          <a:p>
            <a:pPr>
              <a:buNone/>
            </a:pPr>
            <a:endParaRPr lang="en-US" sz="1400" dirty="0" smtClean="0"/>
          </a:p>
        </p:txBody>
      </p:sp>
      <p:sp>
        <p:nvSpPr>
          <p:cNvPr id="5" name="TextBox 4"/>
          <p:cNvSpPr txBox="1"/>
          <p:nvPr/>
        </p:nvSpPr>
        <p:spPr>
          <a:xfrm>
            <a:off x="6934200" y="2667000"/>
            <a:ext cx="457200" cy="461665"/>
          </a:xfrm>
          <a:prstGeom prst="rect">
            <a:avLst/>
          </a:prstGeom>
          <a:noFill/>
        </p:spPr>
        <p:txBody>
          <a:bodyPr wrap="square" rtlCol="0">
            <a:spAutoFit/>
          </a:bodyPr>
          <a:lstStyle/>
          <a:p>
            <a:endParaRPr lang="en-US" dirty="0"/>
          </a:p>
        </p:txBody>
      </p:sp>
      <p:sp>
        <p:nvSpPr>
          <p:cNvPr id="6" name="TextBox 5"/>
          <p:cNvSpPr txBox="1"/>
          <p:nvPr/>
        </p:nvSpPr>
        <p:spPr>
          <a:xfrm>
            <a:off x="5486400" y="3581400"/>
            <a:ext cx="327660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buNone/>
            </a:pPr>
            <a:r>
              <a:rPr lang="en-US" sz="1200" b="1" dirty="0" smtClean="0"/>
              <a:t>Output:</a:t>
            </a:r>
          </a:p>
          <a:p>
            <a:pPr>
              <a:buNone/>
            </a:pPr>
            <a:endParaRPr lang="en-US" sz="1200" b="1" dirty="0" smtClean="0"/>
          </a:p>
          <a:p>
            <a:r>
              <a:rPr lang="en-US" sz="1200" dirty="0" smtClean="0"/>
              <a:t>C:\Users\admin&gt;java </a:t>
            </a:r>
            <a:r>
              <a:rPr lang="en-US" sz="1200" dirty="0" err="1" smtClean="0"/>
              <a:t>TestUserException</a:t>
            </a:r>
            <a:r>
              <a:rPr lang="en-US" sz="1200" dirty="0" smtClean="0"/>
              <a:t> 	25</a:t>
            </a:r>
          </a:p>
          <a:p>
            <a:r>
              <a:rPr lang="en-US" sz="1200" dirty="0" smtClean="0"/>
              <a:t>you are not </a:t>
            </a:r>
            <a:r>
              <a:rPr lang="en-US" sz="1200" dirty="0" err="1" smtClean="0"/>
              <a:t>eligble</a:t>
            </a:r>
            <a:r>
              <a:rPr lang="en-US" sz="1200" dirty="0" smtClean="0"/>
              <a:t> for job</a:t>
            </a:r>
          </a:p>
          <a:p>
            <a:r>
              <a:rPr lang="en-US" sz="1200" dirty="0" err="1" smtClean="0"/>
              <a:t>myexception</a:t>
            </a:r>
            <a:r>
              <a:rPr lang="en-US" sz="1200" dirty="0" smtClean="0"/>
              <a:t>: your age exceeds 20</a:t>
            </a:r>
          </a:p>
          <a:p>
            <a:r>
              <a:rPr lang="en-US" sz="1200" dirty="0" smtClean="0"/>
              <a:t> </a:t>
            </a:r>
          </a:p>
          <a:p>
            <a:r>
              <a:rPr lang="en-US" sz="1200" dirty="0" smtClean="0"/>
              <a:t>C:\Users\admin&gt;java </a:t>
            </a:r>
            <a:r>
              <a:rPr lang="en-US" sz="1200" dirty="0" err="1" smtClean="0"/>
              <a:t>TestUserException</a:t>
            </a:r>
            <a:r>
              <a:rPr lang="en-US" sz="1200" dirty="0" smtClean="0"/>
              <a:t> 	20</a:t>
            </a:r>
          </a:p>
          <a:p>
            <a:r>
              <a:rPr lang="en-US" sz="1200" dirty="0" smtClean="0"/>
              <a:t>eligible for job</a:t>
            </a:r>
          </a:p>
          <a:p>
            <a:r>
              <a:rPr lang="en-US" sz="1200" dirty="0" smtClean="0"/>
              <a:t> </a:t>
            </a:r>
          </a:p>
          <a:p>
            <a:r>
              <a:rPr lang="en-US" sz="1200" dirty="0" smtClean="0"/>
              <a:t>C:\Users\admin&gt;java </a:t>
            </a:r>
            <a:r>
              <a:rPr lang="en-US" sz="1200" dirty="0" err="1" smtClean="0"/>
              <a:t>TestUserException</a:t>
            </a:r>
            <a:r>
              <a:rPr lang="en-US" sz="1200" dirty="0" smtClean="0"/>
              <a:t> 	15</a:t>
            </a:r>
          </a:p>
          <a:p>
            <a:r>
              <a:rPr lang="en-US" sz="1200" dirty="0" smtClean="0"/>
              <a:t>you are not </a:t>
            </a:r>
            <a:r>
              <a:rPr lang="en-US" sz="1200" dirty="0" err="1" smtClean="0"/>
              <a:t>eligble</a:t>
            </a:r>
            <a:r>
              <a:rPr lang="en-US" sz="1200" dirty="0" smtClean="0"/>
              <a:t> for job</a:t>
            </a:r>
          </a:p>
          <a:p>
            <a:r>
              <a:rPr lang="en-US" sz="1200" dirty="0" err="1" smtClean="0"/>
              <a:t>myexception</a:t>
            </a:r>
            <a:r>
              <a:rPr lang="en-US" sz="1200" dirty="0" smtClean="0"/>
              <a:t>: your age is under 20</a:t>
            </a:r>
            <a:endParaRPr lang="en-US" sz="1200" b="1" dirty="0" smtClean="0"/>
          </a:p>
        </p:txBody>
      </p:sp>
      <p:sp>
        <p:nvSpPr>
          <p:cNvPr id="7" name="Freeform 6"/>
          <p:cNvSpPr/>
          <p:nvPr/>
        </p:nvSpPr>
        <p:spPr>
          <a:xfrm>
            <a:off x="3276600" y="2286000"/>
            <a:ext cx="2057400" cy="1321484"/>
          </a:xfrm>
          <a:custGeom>
            <a:avLst/>
            <a:gdLst>
              <a:gd name="connsiteX0" fmla="*/ 0 w 928914"/>
              <a:gd name="connsiteY0" fmla="*/ 1437598 h 1437598"/>
              <a:gd name="connsiteX1" fmla="*/ 43543 w 928914"/>
              <a:gd name="connsiteY1" fmla="*/ 1423084 h 1437598"/>
              <a:gd name="connsiteX2" fmla="*/ 101600 w 928914"/>
              <a:gd name="connsiteY2" fmla="*/ 1335998 h 1437598"/>
              <a:gd name="connsiteX3" fmla="*/ 174171 w 928914"/>
              <a:gd name="connsiteY3" fmla="*/ 1248913 h 1437598"/>
              <a:gd name="connsiteX4" fmla="*/ 217714 w 928914"/>
              <a:gd name="connsiteY4" fmla="*/ 1161827 h 1437598"/>
              <a:gd name="connsiteX5" fmla="*/ 246743 w 928914"/>
              <a:gd name="connsiteY5" fmla="*/ 1074741 h 1437598"/>
              <a:gd name="connsiteX6" fmla="*/ 275771 w 928914"/>
              <a:gd name="connsiteY6" fmla="*/ 958627 h 1437598"/>
              <a:gd name="connsiteX7" fmla="*/ 304800 w 928914"/>
              <a:gd name="connsiteY7" fmla="*/ 740913 h 1437598"/>
              <a:gd name="connsiteX8" fmla="*/ 319314 w 928914"/>
              <a:gd name="connsiteY8" fmla="*/ 682855 h 1437598"/>
              <a:gd name="connsiteX9" fmla="*/ 377371 w 928914"/>
              <a:gd name="connsiteY9" fmla="*/ 595770 h 1437598"/>
              <a:gd name="connsiteX10" fmla="*/ 420914 w 928914"/>
              <a:gd name="connsiteY10" fmla="*/ 566741 h 1437598"/>
              <a:gd name="connsiteX11" fmla="*/ 508000 w 928914"/>
              <a:gd name="connsiteY11" fmla="*/ 479655 h 1437598"/>
              <a:gd name="connsiteX12" fmla="*/ 566057 w 928914"/>
              <a:gd name="connsiteY12" fmla="*/ 392570 h 1437598"/>
              <a:gd name="connsiteX13" fmla="*/ 580571 w 928914"/>
              <a:gd name="connsiteY13" fmla="*/ 349027 h 1437598"/>
              <a:gd name="connsiteX14" fmla="*/ 638628 w 928914"/>
              <a:gd name="connsiteY14" fmla="*/ 247427 h 1437598"/>
              <a:gd name="connsiteX15" fmla="*/ 653143 w 928914"/>
              <a:gd name="connsiteY15" fmla="*/ 189370 h 1437598"/>
              <a:gd name="connsiteX16" fmla="*/ 682171 w 928914"/>
              <a:gd name="connsiteY16" fmla="*/ 145827 h 1437598"/>
              <a:gd name="connsiteX17" fmla="*/ 696685 w 928914"/>
              <a:gd name="connsiteY17" fmla="*/ 102284 h 1437598"/>
              <a:gd name="connsiteX18" fmla="*/ 783771 w 928914"/>
              <a:gd name="connsiteY18" fmla="*/ 44227 h 1437598"/>
              <a:gd name="connsiteX19" fmla="*/ 914400 w 928914"/>
              <a:gd name="connsiteY19" fmla="*/ 684 h 1437598"/>
              <a:gd name="connsiteX20" fmla="*/ 928914 w 928914"/>
              <a:gd name="connsiteY20" fmla="*/ 684 h 143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8914" h="1437598">
                <a:moveTo>
                  <a:pt x="0" y="1437598"/>
                </a:moveTo>
                <a:cubicBezTo>
                  <a:pt x="14514" y="1432760"/>
                  <a:pt x="32725" y="1433902"/>
                  <a:pt x="43543" y="1423084"/>
                </a:cubicBezTo>
                <a:cubicBezTo>
                  <a:pt x="68213" y="1398414"/>
                  <a:pt x="76930" y="1360668"/>
                  <a:pt x="101600" y="1335998"/>
                </a:cubicBezTo>
                <a:cubicBezTo>
                  <a:pt x="157478" y="1280120"/>
                  <a:pt x="133757" y="1309534"/>
                  <a:pt x="174171" y="1248913"/>
                </a:cubicBezTo>
                <a:cubicBezTo>
                  <a:pt x="227100" y="1090123"/>
                  <a:pt x="142688" y="1330634"/>
                  <a:pt x="217714" y="1161827"/>
                </a:cubicBezTo>
                <a:cubicBezTo>
                  <a:pt x="230142" y="1133865"/>
                  <a:pt x="239322" y="1104426"/>
                  <a:pt x="246743" y="1074741"/>
                </a:cubicBezTo>
                <a:lnTo>
                  <a:pt x="275771" y="958627"/>
                </a:lnTo>
                <a:cubicBezTo>
                  <a:pt x="285455" y="871472"/>
                  <a:pt x="288510" y="822363"/>
                  <a:pt x="304800" y="740913"/>
                </a:cubicBezTo>
                <a:cubicBezTo>
                  <a:pt x="308712" y="721352"/>
                  <a:pt x="310393" y="700697"/>
                  <a:pt x="319314" y="682855"/>
                </a:cubicBezTo>
                <a:cubicBezTo>
                  <a:pt x="334916" y="651650"/>
                  <a:pt x="348343" y="615122"/>
                  <a:pt x="377371" y="595770"/>
                </a:cubicBezTo>
                <a:cubicBezTo>
                  <a:pt x="391885" y="586094"/>
                  <a:pt x="407876" y="578330"/>
                  <a:pt x="420914" y="566741"/>
                </a:cubicBezTo>
                <a:cubicBezTo>
                  <a:pt x="451597" y="539467"/>
                  <a:pt x="485228" y="513813"/>
                  <a:pt x="508000" y="479655"/>
                </a:cubicBezTo>
                <a:lnTo>
                  <a:pt x="566057" y="392570"/>
                </a:lnTo>
                <a:cubicBezTo>
                  <a:pt x="570895" y="378056"/>
                  <a:pt x="573729" y="362711"/>
                  <a:pt x="580571" y="349027"/>
                </a:cubicBezTo>
                <a:cubicBezTo>
                  <a:pt x="622685" y="264798"/>
                  <a:pt x="600455" y="349221"/>
                  <a:pt x="638628" y="247427"/>
                </a:cubicBezTo>
                <a:cubicBezTo>
                  <a:pt x="645632" y="228749"/>
                  <a:pt x="645285" y="207705"/>
                  <a:pt x="653143" y="189370"/>
                </a:cubicBezTo>
                <a:cubicBezTo>
                  <a:pt x="660015" y="173337"/>
                  <a:pt x="674370" y="161429"/>
                  <a:pt x="682171" y="145827"/>
                </a:cubicBezTo>
                <a:cubicBezTo>
                  <a:pt x="689013" y="132143"/>
                  <a:pt x="685867" y="113102"/>
                  <a:pt x="696685" y="102284"/>
                </a:cubicBezTo>
                <a:cubicBezTo>
                  <a:pt x="721355" y="77614"/>
                  <a:pt x="754742" y="63579"/>
                  <a:pt x="783771" y="44227"/>
                </a:cubicBezTo>
                <a:cubicBezTo>
                  <a:pt x="848992" y="747"/>
                  <a:pt x="814846" y="14906"/>
                  <a:pt x="914400" y="684"/>
                </a:cubicBezTo>
                <a:cubicBezTo>
                  <a:pt x="919189" y="0"/>
                  <a:pt x="924076" y="684"/>
                  <a:pt x="928914" y="684"/>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5181600" y="1447800"/>
            <a:ext cx="1676400" cy="2031325"/>
          </a:xfrm>
          <a:prstGeom prst="rect">
            <a:avLst/>
          </a:prstGeom>
          <a:noFill/>
        </p:spPr>
        <p:txBody>
          <a:bodyPr wrap="square" rtlCol="0">
            <a:spAutoFit/>
          </a:bodyPr>
          <a:lstStyle/>
          <a:p>
            <a:r>
              <a:rPr lang="en-US" dirty="0" smtClean="0"/>
              <a:t>Calling constructor of user-defined exception class and passing the exception description</a:t>
            </a:r>
            <a:endParaRPr lang="en-US" dirty="0"/>
          </a:p>
        </p:txBody>
      </p:sp>
      <p:sp>
        <p:nvSpPr>
          <p:cNvPr id="9" name="Date Placeholder 8"/>
          <p:cNvSpPr>
            <a:spLocks noGrp="1"/>
          </p:cNvSpPr>
          <p:nvPr>
            <p:ph type="dt" sz="half" idx="10"/>
          </p:nvPr>
        </p:nvSpPr>
        <p:spPr/>
        <p:txBody>
          <a:bodyPr/>
          <a:lstStyle/>
          <a:p>
            <a:fld id="{1B20641A-BFCA-4922-AD2D-F1DCCD29283D}" type="datetime1">
              <a:rPr lang="en-US" smtClean="0"/>
              <a:pPr/>
              <a:t>5/1/2020</a:t>
            </a:fld>
            <a:endParaRPr lang="en-US"/>
          </a:p>
        </p:txBody>
      </p:sp>
      <p:sp>
        <p:nvSpPr>
          <p:cNvPr id="10" name="Slide Number Placeholder 9"/>
          <p:cNvSpPr>
            <a:spLocks noGrp="1"/>
          </p:cNvSpPr>
          <p:nvPr>
            <p:ph type="sldNum" sz="quarter" idx="12"/>
          </p:nvPr>
        </p:nvSpPr>
        <p:spPr/>
        <p:txBody>
          <a:bodyPr/>
          <a:lstStyle/>
          <a:p>
            <a:fld id="{82B35DD8-C2F6-41E8-B820-EE9121C07CA5}"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8915400" cy="6781800"/>
          </a:xfrm>
        </p:spPr>
        <p:style>
          <a:lnRef idx="2">
            <a:schemeClr val="dk1"/>
          </a:lnRef>
          <a:fillRef idx="1">
            <a:schemeClr val="lt1"/>
          </a:fillRef>
          <a:effectRef idx="0">
            <a:schemeClr val="dk1"/>
          </a:effectRef>
          <a:fontRef idx="minor">
            <a:schemeClr val="dk1"/>
          </a:fontRef>
        </p:style>
        <p:txBody>
          <a:bodyPr>
            <a:noAutofit/>
          </a:bodyPr>
          <a:lstStyle/>
          <a:p>
            <a:pPr>
              <a:buNone/>
            </a:pPr>
            <a:r>
              <a:rPr lang="en-US" sz="1400" b="1" dirty="0" smtClean="0"/>
              <a:t>// This program creates a custom exception type </a:t>
            </a:r>
          </a:p>
          <a:p>
            <a:pPr>
              <a:buNone/>
            </a:pPr>
            <a:r>
              <a:rPr lang="en-US" sz="1400" b="1" dirty="0" smtClean="0"/>
              <a:t>  class </a:t>
            </a:r>
            <a:r>
              <a:rPr lang="en-US" sz="1400" b="1" dirty="0" err="1" smtClean="0"/>
              <a:t>MyException</a:t>
            </a:r>
            <a:r>
              <a:rPr lang="en-US" sz="1400" b="1" dirty="0" smtClean="0"/>
              <a:t> extends Exception {</a:t>
            </a:r>
          </a:p>
          <a:p>
            <a:pPr>
              <a:buNone/>
            </a:pPr>
            <a:r>
              <a:rPr lang="en-US" sz="1400" b="1" dirty="0" smtClean="0"/>
              <a:t>     private </a:t>
            </a:r>
            <a:r>
              <a:rPr lang="en-US" sz="1400" b="1" dirty="0" err="1" smtClean="0"/>
              <a:t>int</a:t>
            </a:r>
            <a:r>
              <a:rPr lang="en-US" sz="1400" b="1" dirty="0" smtClean="0"/>
              <a:t> detail;</a:t>
            </a:r>
          </a:p>
          <a:p>
            <a:pPr>
              <a:buNone/>
            </a:pPr>
            <a:r>
              <a:rPr lang="en-US" sz="1400" b="1" dirty="0" smtClean="0"/>
              <a:t>     </a:t>
            </a:r>
          </a:p>
          <a:p>
            <a:pPr>
              <a:buNone/>
            </a:pPr>
            <a:r>
              <a:rPr lang="en-US" sz="1400" b="1" dirty="0" smtClean="0"/>
              <a:t>     </a:t>
            </a:r>
            <a:r>
              <a:rPr lang="en-US" sz="1400" b="1" dirty="0" err="1" smtClean="0"/>
              <a:t>MyException</a:t>
            </a:r>
            <a:r>
              <a:rPr lang="en-US" sz="1400" b="1" dirty="0" smtClean="0"/>
              <a:t>(</a:t>
            </a:r>
            <a:r>
              <a:rPr lang="en-US" sz="1400" b="1" dirty="0" err="1" smtClean="0"/>
              <a:t>int</a:t>
            </a:r>
            <a:r>
              <a:rPr lang="en-US" sz="1400" b="1" dirty="0" smtClean="0"/>
              <a:t> a) {</a:t>
            </a:r>
          </a:p>
          <a:p>
            <a:pPr>
              <a:buNone/>
            </a:pPr>
            <a:r>
              <a:rPr lang="en-US" sz="1400" b="1" dirty="0" smtClean="0"/>
              <a:t>         detail = a;</a:t>
            </a:r>
          </a:p>
          <a:p>
            <a:pPr>
              <a:buNone/>
            </a:pPr>
            <a:r>
              <a:rPr lang="en-US" sz="1400" b="1" dirty="0" smtClean="0"/>
              <a:t>     }</a:t>
            </a:r>
          </a:p>
          <a:p>
            <a:pPr>
              <a:buNone/>
            </a:pPr>
            <a:r>
              <a:rPr lang="en-US" sz="1400" b="1" dirty="0" smtClean="0"/>
              <a:t>     public String </a:t>
            </a:r>
            <a:r>
              <a:rPr lang="en-US" sz="1400" b="1" dirty="0" err="1" smtClean="0"/>
              <a:t>toString</a:t>
            </a:r>
            <a:r>
              <a:rPr lang="en-US" sz="1400" b="1" dirty="0" smtClean="0"/>
              <a:t>()  //override </a:t>
            </a:r>
            <a:r>
              <a:rPr lang="en-US" sz="1400" b="1" dirty="0" err="1" smtClean="0"/>
              <a:t>toString</a:t>
            </a:r>
            <a:r>
              <a:rPr lang="en-US" sz="1400" b="1" dirty="0" smtClean="0"/>
              <a:t>() to display</a:t>
            </a:r>
          </a:p>
          <a:p>
            <a:pPr>
              <a:buNone/>
            </a:pPr>
            <a:r>
              <a:rPr lang="en-US" sz="1400" b="1" dirty="0"/>
              <a:t>	</a:t>
            </a:r>
            <a:r>
              <a:rPr lang="en-US" sz="1400" b="1" dirty="0" smtClean="0"/>
              <a:t>		       Exception description</a:t>
            </a:r>
          </a:p>
          <a:p>
            <a:pPr>
              <a:buNone/>
            </a:pPr>
            <a:r>
              <a:rPr lang="en-US" sz="1400" b="1" dirty="0" smtClean="0"/>
              <a:t> {</a:t>
            </a:r>
          </a:p>
          <a:p>
            <a:pPr>
              <a:buNone/>
            </a:pPr>
            <a:r>
              <a:rPr lang="en-US" sz="1400" b="1" dirty="0" smtClean="0"/>
              <a:t>         return "</a:t>
            </a:r>
            <a:r>
              <a:rPr lang="en-US" sz="1400" b="1" dirty="0" err="1" smtClean="0"/>
              <a:t>MyException</a:t>
            </a:r>
            <a:r>
              <a:rPr lang="en-US" sz="1400" b="1" dirty="0" smtClean="0"/>
              <a:t>[" + detail + "]";</a:t>
            </a:r>
          </a:p>
          <a:p>
            <a:pPr>
              <a:buNone/>
            </a:pPr>
            <a:r>
              <a:rPr lang="en-US" sz="1400" b="1" dirty="0" smtClean="0"/>
              <a:t>     }</a:t>
            </a:r>
          </a:p>
          <a:p>
            <a:pPr>
              <a:buNone/>
            </a:pPr>
            <a:r>
              <a:rPr lang="en-US" sz="1400" b="1" dirty="0" smtClean="0"/>
              <a:t> }</a:t>
            </a:r>
          </a:p>
          <a:p>
            <a:pPr>
              <a:buNone/>
            </a:pPr>
            <a:endParaRPr lang="en-US" sz="1400" b="1" dirty="0" smtClean="0"/>
          </a:p>
          <a:p>
            <a:pPr>
              <a:buNone/>
            </a:pPr>
            <a:r>
              <a:rPr lang="en-US" sz="1400" b="1" dirty="0" smtClean="0"/>
              <a:t> class </a:t>
            </a:r>
            <a:r>
              <a:rPr lang="en-US" sz="1400" b="1" dirty="0" err="1" smtClean="0"/>
              <a:t>CustomExcepDemo</a:t>
            </a:r>
            <a:endParaRPr lang="en-US" sz="1400" b="1" dirty="0" smtClean="0"/>
          </a:p>
          <a:p>
            <a:pPr>
              <a:buNone/>
            </a:pPr>
            <a:r>
              <a:rPr lang="en-US" sz="1400" b="1" dirty="0" smtClean="0"/>
              <a:t> {</a:t>
            </a:r>
          </a:p>
          <a:p>
            <a:pPr>
              <a:buNone/>
            </a:pPr>
            <a:r>
              <a:rPr lang="en-US" sz="1400" b="1" dirty="0" smtClean="0"/>
              <a:t>       static void compute(</a:t>
            </a:r>
            <a:r>
              <a:rPr lang="en-US" sz="1400" b="1" dirty="0" err="1" smtClean="0"/>
              <a:t>int</a:t>
            </a:r>
            <a:r>
              <a:rPr lang="en-US" sz="1400" b="1" dirty="0" smtClean="0"/>
              <a:t> a) throws </a:t>
            </a:r>
            <a:r>
              <a:rPr lang="en-US" sz="1400" b="1" dirty="0" err="1" smtClean="0"/>
              <a:t>MyException</a:t>
            </a:r>
            <a:r>
              <a:rPr lang="en-US" sz="1400" b="1" dirty="0" smtClean="0"/>
              <a:t> {</a:t>
            </a:r>
          </a:p>
          <a:p>
            <a:pPr>
              <a:buNone/>
            </a:pPr>
            <a:r>
              <a:rPr lang="en-US" sz="1400" b="1" dirty="0" smtClean="0"/>
              <a:t>         </a:t>
            </a:r>
            <a:r>
              <a:rPr lang="en-US" sz="1400" b="1" dirty="0" err="1" smtClean="0"/>
              <a:t>System.out.println</a:t>
            </a:r>
            <a:r>
              <a:rPr lang="en-US" sz="1400" b="1" dirty="0" smtClean="0"/>
              <a:t>("Called compute(" + a + ")");</a:t>
            </a:r>
          </a:p>
          <a:p>
            <a:pPr>
              <a:buNone/>
            </a:pPr>
            <a:r>
              <a:rPr lang="en-US" sz="1400" b="1" dirty="0" smtClean="0"/>
              <a:t>         </a:t>
            </a:r>
          </a:p>
          <a:p>
            <a:pPr>
              <a:buNone/>
            </a:pPr>
            <a:r>
              <a:rPr lang="en-US" sz="1400" b="1" dirty="0" smtClean="0"/>
              <a:t>         if(a&gt;10)</a:t>
            </a:r>
          </a:p>
          <a:p>
            <a:pPr>
              <a:buNone/>
            </a:pPr>
            <a:r>
              <a:rPr lang="en-US" sz="1400" b="1" dirty="0" smtClean="0"/>
              <a:t>            throw new </a:t>
            </a:r>
            <a:r>
              <a:rPr lang="en-US" sz="1400" b="1" dirty="0" err="1" smtClean="0"/>
              <a:t>MyException</a:t>
            </a:r>
            <a:r>
              <a:rPr lang="en-US" sz="1400" b="1" dirty="0" smtClean="0"/>
              <a:t>(a);</a:t>
            </a:r>
          </a:p>
          <a:p>
            <a:pPr>
              <a:buNone/>
            </a:pPr>
            <a:r>
              <a:rPr lang="en-US" sz="1400" b="1" dirty="0" smtClean="0"/>
              <a:t>            </a:t>
            </a:r>
          </a:p>
          <a:p>
            <a:pPr>
              <a:buNone/>
            </a:pPr>
            <a:r>
              <a:rPr lang="en-US" sz="1400" b="1" dirty="0" smtClean="0"/>
              <a:t>         </a:t>
            </a:r>
            <a:r>
              <a:rPr lang="en-US" sz="1400" b="1" dirty="0" err="1" smtClean="0"/>
              <a:t>System.out.println</a:t>
            </a:r>
            <a:r>
              <a:rPr lang="en-US" sz="1400" b="1" dirty="0" smtClean="0"/>
              <a:t>("Normal exit");</a:t>
            </a:r>
          </a:p>
          <a:p>
            <a:pPr>
              <a:buNone/>
            </a:pPr>
            <a:r>
              <a:rPr lang="en-US" sz="1400" b="1" dirty="0" smtClean="0"/>
              <a:t>         </a:t>
            </a:r>
          </a:p>
          <a:p>
            <a:pPr>
              <a:buNone/>
            </a:pPr>
            <a:r>
              <a:rPr lang="en-US" sz="1400" b="1" dirty="0" smtClean="0"/>
              <a:t>     }</a:t>
            </a:r>
          </a:p>
        </p:txBody>
      </p:sp>
      <p:sp>
        <p:nvSpPr>
          <p:cNvPr id="5" name="TextBox 4"/>
          <p:cNvSpPr txBox="1"/>
          <p:nvPr/>
        </p:nvSpPr>
        <p:spPr>
          <a:xfrm>
            <a:off x="6934200" y="2667000"/>
            <a:ext cx="457200" cy="461665"/>
          </a:xfrm>
          <a:prstGeom prst="rect">
            <a:avLst/>
          </a:prstGeom>
          <a:noFill/>
        </p:spPr>
        <p:txBody>
          <a:bodyPr wrap="square" rtlCol="0">
            <a:spAutoFit/>
          </a:bodyPr>
          <a:lstStyle/>
          <a:p>
            <a:endParaRPr lang="en-US" dirty="0"/>
          </a:p>
        </p:txBody>
      </p:sp>
      <p:sp>
        <p:nvSpPr>
          <p:cNvPr id="8" name="TextBox 7"/>
          <p:cNvSpPr txBox="1"/>
          <p:nvPr/>
        </p:nvSpPr>
        <p:spPr>
          <a:xfrm>
            <a:off x="4191000" y="685800"/>
            <a:ext cx="4343400" cy="3323987"/>
          </a:xfrm>
          <a:prstGeom prst="rect">
            <a:avLst/>
          </a:prstGeom>
          <a:noFill/>
        </p:spPr>
        <p:txBody>
          <a:bodyPr wrap="square" rtlCol="0">
            <a:spAutoFit/>
          </a:bodyPr>
          <a:lstStyle/>
          <a:p>
            <a:r>
              <a:rPr lang="en-US" sz="1400" b="1" dirty="0" smtClean="0"/>
              <a:t> public static void main(String </a:t>
            </a:r>
            <a:r>
              <a:rPr lang="en-US" sz="1400" b="1" dirty="0" err="1" smtClean="0"/>
              <a:t>args</a:t>
            </a:r>
            <a:r>
              <a:rPr lang="en-US" sz="1400" b="1" dirty="0" smtClean="0"/>
              <a:t>[])</a:t>
            </a:r>
          </a:p>
          <a:p>
            <a:r>
              <a:rPr lang="en-US" sz="1400" b="1" dirty="0" smtClean="0"/>
              <a:t>     {</a:t>
            </a:r>
          </a:p>
          <a:p>
            <a:r>
              <a:rPr lang="en-US" sz="1400" b="1" dirty="0" smtClean="0"/>
              <a:t>               try {</a:t>
            </a:r>
          </a:p>
          <a:p>
            <a:r>
              <a:rPr lang="en-US" sz="1400" b="1" dirty="0" smtClean="0"/>
              <a:t>             </a:t>
            </a:r>
          </a:p>
          <a:p>
            <a:r>
              <a:rPr lang="en-US" sz="1400" b="1" dirty="0" smtClean="0"/>
              <a:t>             compute(1);</a:t>
            </a:r>
          </a:p>
          <a:p>
            <a:r>
              <a:rPr lang="en-US" sz="1400" b="1" dirty="0" smtClean="0"/>
              <a:t>             compute(30);</a:t>
            </a:r>
          </a:p>
          <a:p>
            <a:r>
              <a:rPr lang="en-US" sz="1400" b="1" dirty="0" smtClean="0"/>
              <a:t>             </a:t>
            </a:r>
          </a:p>
          <a:p>
            <a:r>
              <a:rPr lang="en-US" sz="1400" b="1" dirty="0" smtClean="0"/>
              <a:t>         } catch(</a:t>
            </a:r>
            <a:r>
              <a:rPr lang="en-US" sz="1400" b="1" dirty="0" err="1" smtClean="0"/>
              <a:t>MyException</a:t>
            </a:r>
            <a:r>
              <a:rPr lang="en-US" sz="1400" b="1" dirty="0" smtClean="0"/>
              <a:t> e) {</a:t>
            </a:r>
          </a:p>
          <a:p>
            <a:r>
              <a:rPr lang="en-US" sz="1400" b="1" dirty="0" smtClean="0"/>
              <a:t>             </a:t>
            </a:r>
          </a:p>
          <a:p>
            <a:r>
              <a:rPr lang="en-US" sz="1400" b="1" dirty="0" smtClean="0"/>
              <a:t>             </a:t>
            </a:r>
            <a:r>
              <a:rPr lang="en-US" sz="1400" b="1" dirty="0" err="1" smtClean="0"/>
              <a:t>System.out.println</a:t>
            </a:r>
            <a:r>
              <a:rPr lang="en-US" sz="1400" b="1" dirty="0" smtClean="0"/>
              <a:t>("Caught " + e);</a:t>
            </a:r>
          </a:p>
          <a:p>
            <a:r>
              <a:rPr lang="en-US" sz="1400" b="1" dirty="0" smtClean="0"/>
              <a:t>             </a:t>
            </a:r>
          </a:p>
          <a:p>
            <a:r>
              <a:rPr lang="en-US" sz="1400" b="1" dirty="0" smtClean="0"/>
              <a:t>         }</a:t>
            </a:r>
          </a:p>
          <a:p>
            <a:r>
              <a:rPr lang="en-US" sz="1400" b="1" dirty="0" smtClean="0"/>
              <a:t>         </a:t>
            </a:r>
          </a:p>
          <a:p>
            <a:r>
              <a:rPr lang="en-US" sz="1400" b="1" dirty="0" smtClean="0"/>
              <a:t>     }</a:t>
            </a:r>
          </a:p>
          <a:p>
            <a:r>
              <a:rPr lang="en-US" sz="1400" b="1" dirty="0" smtClean="0"/>
              <a:t> }</a:t>
            </a:r>
            <a:endParaRPr lang="en-US" sz="1400" b="1" dirty="0"/>
          </a:p>
        </p:txBody>
      </p:sp>
      <p:sp>
        <p:nvSpPr>
          <p:cNvPr id="9" name="TextBox 8"/>
          <p:cNvSpPr txBox="1"/>
          <p:nvPr/>
        </p:nvSpPr>
        <p:spPr>
          <a:xfrm>
            <a:off x="4343400" y="4549676"/>
            <a:ext cx="388620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buNone/>
            </a:pPr>
            <a:r>
              <a:rPr lang="en-US" sz="1600" b="1" dirty="0" smtClean="0"/>
              <a:t>Output:</a:t>
            </a:r>
          </a:p>
          <a:p>
            <a:pPr>
              <a:buNone/>
            </a:pPr>
            <a:r>
              <a:rPr lang="en-US" sz="1600" b="1" dirty="0" smtClean="0"/>
              <a:t>C:\jdk1.8\bin&gt;</a:t>
            </a:r>
            <a:r>
              <a:rPr lang="en-US" sz="1600" b="1" dirty="0" err="1" smtClean="0"/>
              <a:t>javac</a:t>
            </a:r>
            <a:r>
              <a:rPr lang="en-US" sz="1600" b="1" dirty="0" smtClean="0"/>
              <a:t> CustomExcepDemo.java</a:t>
            </a:r>
          </a:p>
          <a:p>
            <a:pPr>
              <a:buNone/>
            </a:pPr>
            <a:endParaRPr lang="en-US" sz="1600" b="1" dirty="0" smtClean="0"/>
          </a:p>
          <a:p>
            <a:pPr>
              <a:buNone/>
            </a:pPr>
            <a:r>
              <a:rPr lang="en-US" sz="1600" b="1" dirty="0" smtClean="0"/>
              <a:t>C:\jdk1.8\bin&gt;java </a:t>
            </a:r>
            <a:r>
              <a:rPr lang="en-US" sz="1600" b="1" dirty="0" err="1" smtClean="0"/>
              <a:t>CustomExcepDemo</a:t>
            </a:r>
            <a:endParaRPr lang="en-US" sz="1600" b="1" dirty="0" smtClean="0"/>
          </a:p>
          <a:p>
            <a:pPr>
              <a:buNone/>
            </a:pPr>
            <a:r>
              <a:rPr lang="en-US" sz="1600" b="1" dirty="0" smtClean="0"/>
              <a:t>Called compute(1)</a:t>
            </a:r>
          </a:p>
          <a:p>
            <a:pPr>
              <a:buNone/>
            </a:pPr>
            <a:r>
              <a:rPr lang="en-US" sz="1600" b="1" dirty="0" smtClean="0"/>
              <a:t>Normal exit</a:t>
            </a:r>
          </a:p>
          <a:p>
            <a:pPr>
              <a:buNone/>
            </a:pPr>
            <a:r>
              <a:rPr lang="en-US" sz="1600" b="1" dirty="0" smtClean="0"/>
              <a:t>Called compute(30)</a:t>
            </a:r>
          </a:p>
          <a:p>
            <a:pPr>
              <a:buNone/>
            </a:pPr>
            <a:r>
              <a:rPr lang="en-US" sz="1600" b="1" dirty="0" smtClean="0"/>
              <a:t>Caught </a:t>
            </a:r>
            <a:r>
              <a:rPr lang="en-US" sz="1600" b="1" dirty="0" err="1" smtClean="0"/>
              <a:t>MyException</a:t>
            </a:r>
            <a:r>
              <a:rPr lang="en-US" sz="1600" b="1" dirty="0" smtClean="0"/>
              <a:t>[30]</a:t>
            </a:r>
          </a:p>
        </p:txBody>
      </p:sp>
      <p:sp>
        <p:nvSpPr>
          <p:cNvPr id="10" name="Title 9"/>
          <p:cNvSpPr>
            <a:spLocks noGrp="1"/>
          </p:cNvSpPr>
          <p:nvPr>
            <p:ph type="title"/>
          </p:nvPr>
        </p:nvSpPr>
        <p:spPr>
          <a:xfrm>
            <a:off x="533400" y="-228600"/>
            <a:ext cx="8229600" cy="1143000"/>
          </a:xfrm>
        </p:spPr>
        <p:txBody>
          <a:bodyPr>
            <a:normAutofit/>
          </a:bodyPr>
          <a:lstStyle/>
          <a:p>
            <a:r>
              <a:rPr lang="en-US" sz="1600" dirty="0" smtClean="0"/>
              <a:t>CREATING EXCEPTION SUBCLASSES</a:t>
            </a:r>
            <a:endParaRPr lang="en-US" sz="1600" dirty="0"/>
          </a:p>
        </p:txBody>
      </p:sp>
      <p:sp>
        <p:nvSpPr>
          <p:cNvPr id="7" name="Date Placeholder 6"/>
          <p:cNvSpPr>
            <a:spLocks noGrp="1"/>
          </p:cNvSpPr>
          <p:nvPr>
            <p:ph type="dt" sz="half" idx="10"/>
          </p:nvPr>
        </p:nvSpPr>
        <p:spPr/>
        <p:txBody>
          <a:bodyPr/>
          <a:lstStyle/>
          <a:p>
            <a:fld id="{03F56143-26DD-4E13-9CAD-224490F1F1D9}" type="datetime1">
              <a:rPr lang="en-US" smtClean="0"/>
              <a:pPr/>
              <a:t>5/1/2020</a:t>
            </a:fld>
            <a:endParaRPr lang="en-US"/>
          </a:p>
        </p:txBody>
      </p:sp>
      <p:sp>
        <p:nvSpPr>
          <p:cNvPr id="11" name="Slide Number Placeholder 10"/>
          <p:cNvSpPr>
            <a:spLocks noGrp="1"/>
          </p:cNvSpPr>
          <p:nvPr>
            <p:ph type="sldNum" sz="quarter" idx="12"/>
          </p:nvPr>
        </p:nvSpPr>
        <p:spPr/>
        <p:txBody>
          <a:bodyPr/>
          <a:lstStyle/>
          <a:p>
            <a:fld id="{82B35DD8-C2F6-41E8-B820-EE9121C07CA5}"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a:bodyPr>
          <a:lstStyle/>
          <a:p>
            <a:r>
              <a:rPr lang="en-US" sz="2800" dirty="0" smtClean="0"/>
              <a:t>NESTED try STATEMENTS</a:t>
            </a:r>
            <a:endParaRPr lang="en-US" sz="2800" dirty="0"/>
          </a:p>
        </p:txBody>
      </p:sp>
      <p:sp>
        <p:nvSpPr>
          <p:cNvPr id="3" name="Content Placeholder 2"/>
          <p:cNvSpPr>
            <a:spLocks noGrp="1"/>
          </p:cNvSpPr>
          <p:nvPr>
            <p:ph idx="1"/>
          </p:nvPr>
        </p:nvSpPr>
        <p:spPr>
          <a:xfrm>
            <a:off x="609600" y="533400"/>
            <a:ext cx="8229600" cy="6324600"/>
          </a:xfrm>
        </p:spPr>
        <p:style>
          <a:lnRef idx="2">
            <a:schemeClr val="dk1"/>
          </a:lnRef>
          <a:fillRef idx="1">
            <a:schemeClr val="lt1"/>
          </a:fillRef>
          <a:effectRef idx="0">
            <a:schemeClr val="dk1"/>
          </a:effectRef>
          <a:fontRef idx="minor">
            <a:schemeClr val="dk1"/>
          </a:fontRef>
        </p:style>
        <p:txBody>
          <a:bodyPr>
            <a:noAutofit/>
          </a:bodyPr>
          <a:lstStyle/>
          <a:p>
            <a:pPr>
              <a:buNone/>
            </a:pPr>
            <a:r>
              <a:rPr lang="en-US" sz="2800" dirty="0"/>
              <a:t>t</a:t>
            </a:r>
            <a:r>
              <a:rPr lang="en-US" sz="2800" dirty="0" smtClean="0"/>
              <a:t>ry statements can be nested.i.e. a try statement can be inside  a block of another try.</a:t>
            </a:r>
          </a:p>
          <a:p>
            <a:pPr>
              <a:buNone/>
            </a:pPr>
            <a:r>
              <a:rPr lang="en-US" sz="2800" dirty="0" smtClean="0"/>
              <a:t>Each time a try statement is entered, the context of that exception is pushed on to the stack.</a:t>
            </a:r>
          </a:p>
          <a:p>
            <a:pPr>
              <a:buNone/>
            </a:pPr>
            <a:r>
              <a:rPr lang="en-US" sz="2800" dirty="0" smtClean="0"/>
              <a:t>If an inner try statement does not have a catch handler for a particular exception, the stack is unwound and the next try statement’s (outer try) catch handlers are inspected for a </a:t>
            </a:r>
            <a:r>
              <a:rPr lang="en-US" sz="2800" dirty="0" err="1" smtClean="0"/>
              <a:t>match.This</a:t>
            </a:r>
            <a:r>
              <a:rPr lang="en-US" sz="2800" dirty="0" smtClean="0"/>
              <a:t> continues until one of the catch statements succeeds, or until all of the nested try statements are exhausted. </a:t>
            </a:r>
          </a:p>
          <a:p>
            <a:pPr>
              <a:buNone/>
            </a:pPr>
            <a:r>
              <a:rPr lang="en-US" sz="2800" dirty="0" smtClean="0"/>
              <a:t>If no catch statement matches, then java run-time system will handle the exception.</a:t>
            </a:r>
          </a:p>
        </p:txBody>
      </p:sp>
      <p:sp>
        <p:nvSpPr>
          <p:cNvPr id="5" name="TextBox 4"/>
          <p:cNvSpPr txBox="1"/>
          <p:nvPr/>
        </p:nvSpPr>
        <p:spPr>
          <a:xfrm>
            <a:off x="6934200" y="2667000"/>
            <a:ext cx="457200" cy="461665"/>
          </a:xfrm>
          <a:prstGeom prst="rect">
            <a:avLst/>
          </a:prstGeom>
          <a:noFill/>
        </p:spPr>
        <p:txBody>
          <a:bodyPr wrap="square" rtlCol="0">
            <a:spAutoFit/>
          </a:bodyPr>
          <a:lstStyle/>
          <a:p>
            <a:endParaRPr lang="en-US" dirty="0"/>
          </a:p>
        </p:txBody>
      </p:sp>
      <p:sp>
        <p:nvSpPr>
          <p:cNvPr id="6" name="Date Placeholder 5"/>
          <p:cNvSpPr>
            <a:spLocks noGrp="1"/>
          </p:cNvSpPr>
          <p:nvPr>
            <p:ph type="dt" sz="half" idx="10"/>
          </p:nvPr>
        </p:nvSpPr>
        <p:spPr/>
        <p:txBody>
          <a:bodyPr/>
          <a:lstStyle/>
          <a:p>
            <a:fld id="{B2A52C6D-729E-47A3-84AA-7C32D68E397E}" type="datetime1">
              <a:rPr lang="en-US" smtClean="0"/>
              <a:pPr/>
              <a:t>5/1/2020</a:t>
            </a:fld>
            <a:endParaRPr lang="en-US"/>
          </a:p>
        </p:txBody>
      </p:sp>
      <p:sp>
        <p:nvSpPr>
          <p:cNvPr id="7" name="Slide Number Placeholder 6"/>
          <p:cNvSpPr>
            <a:spLocks noGrp="1"/>
          </p:cNvSpPr>
          <p:nvPr>
            <p:ph type="sldNum" sz="quarter" idx="12"/>
          </p:nvPr>
        </p:nvSpPr>
        <p:spPr/>
        <p:txBody>
          <a:bodyPr/>
          <a:lstStyle/>
          <a:p>
            <a:fld id="{82B35DD8-C2F6-41E8-B820-EE9121C07CA5}"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a:bodyPr>
          <a:lstStyle/>
          <a:p>
            <a:r>
              <a:rPr lang="en-US" sz="2800" dirty="0" smtClean="0"/>
              <a:t>NESTED try STATEMENTS</a:t>
            </a:r>
            <a:endParaRPr lang="en-US" sz="2800" dirty="0"/>
          </a:p>
        </p:txBody>
      </p:sp>
      <p:sp>
        <p:nvSpPr>
          <p:cNvPr id="3" name="Content Placeholder 2"/>
          <p:cNvSpPr>
            <a:spLocks noGrp="1"/>
          </p:cNvSpPr>
          <p:nvPr>
            <p:ph idx="1"/>
          </p:nvPr>
        </p:nvSpPr>
        <p:spPr>
          <a:xfrm>
            <a:off x="609600" y="533400"/>
            <a:ext cx="8229600" cy="6324600"/>
          </a:xfrm>
        </p:spPr>
        <p:style>
          <a:lnRef idx="2">
            <a:schemeClr val="dk1"/>
          </a:lnRef>
          <a:fillRef idx="1">
            <a:schemeClr val="lt1"/>
          </a:fillRef>
          <a:effectRef idx="0">
            <a:schemeClr val="dk1"/>
          </a:effectRef>
          <a:fontRef idx="minor">
            <a:schemeClr val="dk1"/>
          </a:fontRef>
        </p:style>
        <p:txBody>
          <a:bodyPr>
            <a:noAutofit/>
          </a:bodyPr>
          <a:lstStyle/>
          <a:p>
            <a:pPr>
              <a:buNone/>
            </a:pPr>
            <a:r>
              <a:rPr lang="en-US" sz="1100" b="1" dirty="0" smtClean="0"/>
              <a:t>//Program to demonstrate nested try</a:t>
            </a:r>
          </a:p>
          <a:p>
            <a:pPr>
              <a:buNone/>
            </a:pPr>
            <a:r>
              <a:rPr lang="en-US" sz="1100" b="1" dirty="0" smtClean="0"/>
              <a:t>class </a:t>
            </a:r>
            <a:r>
              <a:rPr lang="en-US" sz="1100" b="1" dirty="0" err="1" smtClean="0"/>
              <a:t>NestedTry</a:t>
            </a:r>
            <a:endParaRPr lang="en-US" sz="1100" b="1" dirty="0" smtClean="0"/>
          </a:p>
          <a:p>
            <a:pPr>
              <a:buNone/>
            </a:pPr>
            <a:r>
              <a:rPr lang="en-US" sz="1100" b="1" dirty="0" smtClean="0"/>
              <a:t>{</a:t>
            </a:r>
          </a:p>
          <a:p>
            <a:pPr>
              <a:buNone/>
            </a:pPr>
            <a:r>
              <a:rPr lang="en-US" sz="1100" b="1" dirty="0" smtClean="0"/>
              <a:t>public static void main(String </a:t>
            </a:r>
            <a:r>
              <a:rPr lang="en-US" sz="1100" b="1" dirty="0" err="1" smtClean="0"/>
              <a:t>args</a:t>
            </a:r>
            <a:r>
              <a:rPr lang="en-US" sz="1100" b="1" dirty="0" smtClean="0"/>
              <a:t>[]) {</a:t>
            </a:r>
          </a:p>
          <a:p>
            <a:pPr>
              <a:buNone/>
            </a:pPr>
            <a:r>
              <a:rPr lang="en-US" sz="1100" b="1" dirty="0" smtClean="0"/>
              <a:t>try {</a:t>
            </a:r>
          </a:p>
          <a:p>
            <a:pPr>
              <a:buNone/>
            </a:pPr>
            <a:r>
              <a:rPr lang="en-US" sz="1100" b="1" dirty="0" smtClean="0"/>
              <a:t>	</a:t>
            </a:r>
            <a:r>
              <a:rPr lang="en-US" sz="1100" b="1" dirty="0" err="1" smtClean="0"/>
              <a:t>int</a:t>
            </a:r>
            <a:r>
              <a:rPr lang="en-US" sz="1100" b="1" dirty="0" smtClean="0"/>
              <a:t> a=</a:t>
            </a:r>
            <a:r>
              <a:rPr lang="en-US" sz="1100" b="1" dirty="0" err="1" smtClean="0"/>
              <a:t>args.length</a:t>
            </a:r>
            <a:r>
              <a:rPr lang="en-US" sz="1100" b="1" dirty="0" smtClean="0"/>
              <a:t>;</a:t>
            </a:r>
          </a:p>
          <a:p>
            <a:pPr>
              <a:buNone/>
            </a:pPr>
            <a:r>
              <a:rPr lang="en-US" sz="1100" b="1" dirty="0" smtClean="0"/>
              <a:t>	</a:t>
            </a:r>
            <a:r>
              <a:rPr lang="en-US" sz="1100" b="1" dirty="0" err="1" smtClean="0"/>
              <a:t>int</a:t>
            </a:r>
            <a:r>
              <a:rPr lang="en-US" sz="1100" b="1" dirty="0" smtClean="0"/>
              <a:t> b=43/a;  //</a:t>
            </a:r>
            <a:r>
              <a:rPr lang="en-US" sz="1100" b="1" dirty="0" err="1" smtClean="0"/>
              <a:t>ArithmeticException</a:t>
            </a:r>
            <a:r>
              <a:rPr lang="en-US" sz="1100" b="1" dirty="0" smtClean="0"/>
              <a:t> if a=0</a:t>
            </a:r>
          </a:p>
          <a:p>
            <a:pPr>
              <a:buNone/>
            </a:pPr>
            <a:r>
              <a:rPr lang="en-US" sz="1100" b="1" dirty="0" smtClean="0"/>
              <a:t>          </a:t>
            </a:r>
            <a:r>
              <a:rPr lang="en-US" sz="1100" b="1" dirty="0" err="1" smtClean="0"/>
              <a:t>System.out.println</a:t>
            </a:r>
            <a:r>
              <a:rPr lang="en-US" sz="1100" b="1" dirty="0" smtClean="0"/>
              <a:t>("a="+a);</a:t>
            </a:r>
          </a:p>
          <a:p>
            <a:pPr>
              <a:buNone/>
            </a:pPr>
            <a:r>
              <a:rPr lang="en-US" sz="1100" b="1" dirty="0" smtClean="0"/>
              <a:t>          try  //nested try</a:t>
            </a:r>
          </a:p>
          <a:p>
            <a:pPr lvl="1">
              <a:buNone/>
            </a:pPr>
            <a:r>
              <a:rPr lang="en-US" sz="1100" b="1" dirty="0" smtClean="0"/>
              <a:t>{</a:t>
            </a:r>
          </a:p>
          <a:p>
            <a:pPr lvl="1">
              <a:buNone/>
            </a:pPr>
            <a:r>
              <a:rPr lang="en-US" sz="1100" b="1" dirty="0" smtClean="0"/>
              <a:t>if(a==1)   </a:t>
            </a:r>
          </a:p>
          <a:p>
            <a:pPr lvl="1">
              <a:buNone/>
            </a:pPr>
            <a:r>
              <a:rPr lang="en-US" sz="1100" b="1" dirty="0" smtClean="0"/>
              <a:t>a=a/(a-a);  //</a:t>
            </a:r>
            <a:r>
              <a:rPr lang="en-US" sz="1100" b="1" dirty="0" err="1" smtClean="0"/>
              <a:t>ArithmeticException</a:t>
            </a:r>
            <a:r>
              <a:rPr lang="en-US" sz="1100" b="1" dirty="0" smtClean="0"/>
              <a:t> if a=1</a:t>
            </a:r>
          </a:p>
          <a:p>
            <a:pPr lvl="1">
              <a:buNone/>
            </a:pPr>
            <a:r>
              <a:rPr lang="en-US" sz="1100" b="1" dirty="0" smtClean="0"/>
              <a:t>if(a==2)</a:t>
            </a:r>
          </a:p>
          <a:p>
            <a:pPr lvl="1">
              <a:buNone/>
            </a:pPr>
            <a:r>
              <a:rPr lang="en-US" sz="1100" b="1" dirty="0" smtClean="0"/>
              <a:t>{</a:t>
            </a:r>
          </a:p>
          <a:p>
            <a:pPr lvl="1">
              <a:buNone/>
            </a:pPr>
            <a:r>
              <a:rPr lang="en-US" sz="1100" b="1" dirty="0" err="1" smtClean="0"/>
              <a:t>int</a:t>
            </a:r>
            <a:r>
              <a:rPr lang="en-US" sz="1100" b="1" dirty="0" smtClean="0"/>
              <a:t> c[]={1};</a:t>
            </a:r>
          </a:p>
          <a:p>
            <a:pPr lvl="1">
              <a:buNone/>
            </a:pPr>
            <a:r>
              <a:rPr lang="en-US" sz="1100" b="1" dirty="0" smtClean="0"/>
              <a:t>c[10]=100;  //</a:t>
            </a:r>
            <a:r>
              <a:rPr lang="en-US" sz="1100" b="1" dirty="0" err="1" smtClean="0"/>
              <a:t>ArrayIndexOutOfBoundsException</a:t>
            </a:r>
            <a:r>
              <a:rPr lang="en-US" sz="1100" b="1" dirty="0" smtClean="0"/>
              <a:t>, if a=2</a:t>
            </a:r>
          </a:p>
          <a:p>
            <a:pPr lvl="1">
              <a:buNone/>
            </a:pPr>
            <a:r>
              <a:rPr lang="en-US" sz="1100" b="1" dirty="0" smtClean="0"/>
              <a:t>}</a:t>
            </a:r>
          </a:p>
          <a:p>
            <a:pPr lvl="1">
              <a:buNone/>
            </a:pPr>
            <a:r>
              <a:rPr lang="en-US" sz="1100" b="1" dirty="0" smtClean="0"/>
              <a:t>}  //inner try closing</a:t>
            </a:r>
          </a:p>
          <a:p>
            <a:pPr lvl="1">
              <a:buNone/>
            </a:pPr>
            <a:r>
              <a:rPr lang="en-US" sz="1100" b="1" dirty="0" smtClean="0"/>
              <a:t>catch(</a:t>
            </a:r>
            <a:r>
              <a:rPr lang="en-US" sz="1100" b="1" dirty="0" err="1" smtClean="0"/>
              <a:t>ArrayIndexOutOfBoundsException</a:t>
            </a:r>
            <a:r>
              <a:rPr lang="en-US" sz="1100" b="1" dirty="0" smtClean="0"/>
              <a:t> e)</a:t>
            </a:r>
          </a:p>
          <a:p>
            <a:pPr lvl="1">
              <a:buNone/>
            </a:pPr>
            <a:r>
              <a:rPr lang="en-US" sz="1100" b="1" dirty="0" smtClean="0"/>
              <a:t>{</a:t>
            </a:r>
          </a:p>
          <a:p>
            <a:pPr lvl="1">
              <a:buNone/>
            </a:pPr>
            <a:r>
              <a:rPr lang="en-US" sz="1100" b="1" dirty="0" err="1" smtClean="0"/>
              <a:t>System.out.println</a:t>
            </a:r>
            <a:r>
              <a:rPr lang="en-US" sz="1100" b="1" dirty="0" smtClean="0"/>
              <a:t>("wrong array index");</a:t>
            </a:r>
          </a:p>
          <a:p>
            <a:pPr lvl="1">
              <a:buNone/>
            </a:pPr>
            <a:r>
              <a:rPr lang="en-US" sz="1100" b="1" dirty="0" smtClean="0"/>
              <a:t>}</a:t>
            </a:r>
          </a:p>
          <a:p>
            <a:pPr lvl="1">
              <a:buNone/>
            </a:pPr>
            <a:r>
              <a:rPr lang="en-US" sz="1100" b="1" dirty="0" smtClean="0"/>
              <a:t>}  //outer try closing</a:t>
            </a:r>
          </a:p>
          <a:p>
            <a:pPr lvl="1">
              <a:buNone/>
            </a:pPr>
            <a:r>
              <a:rPr lang="en-US" sz="1100" b="1" dirty="0" smtClean="0"/>
              <a:t>catch(</a:t>
            </a:r>
            <a:r>
              <a:rPr lang="en-US" sz="1100" b="1" dirty="0" err="1" smtClean="0"/>
              <a:t>ArithmeticException</a:t>
            </a:r>
            <a:r>
              <a:rPr lang="en-US" sz="1100" b="1" dirty="0" smtClean="0"/>
              <a:t> e)</a:t>
            </a:r>
          </a:p>
          <a:p>
            <a:pPr lvl="1">
              <a:buNone/>
            </a:pPr>
            <a:r>
              <a:rPr lang="en-US" sz="1100" b="1" dirty="0" smtClean="0"/>
              <a:t>{</a:t>
            </a:r>
          </a:p>
          <a:p>
            <a:pPr lvl="1">
              <a:buNone/>
            </a:pPr>
            <a:r>
              <a:rPr lang="en-US" sz="1100" b="1" dirty="0" err="1" smtClean="0"/>
              <a:t>System.out.println</a:t>
            </a:r>
            <a:r>
              <a:rPr lang="en-US" sz="1100" b="1" dirty="0" smtClean="0"/>
              <a:t>("division by zero");</a:t>
            </a:r>
          </a:p>
          <a:p>
            <a:pPr lvl="1">
              <a:buNone/>
            </a:pPr>
            <a:r>
              <a:rPr lang="en-US" sz="1100" b="1" dirty="0" smtClean="0"/>
              <a:t>}</a:t>
            </a:r>
          </a:p>
          <a:p>
            <a:pPr>
              <a:buNone/>
            </a:pPr>
            <a:r>
              <a:rPr lang="en-US" sz="1100" b="1" dirty="0" smtClean="0"/>
              <a:t>}</a:t>
            </a:r>
          </a:p>
          <a:p>
            <a:pPr>
              <a:buNone/>
            </a:pPr>
            <a:r>
              <a:rPr lang="en-US" sz="1100" b="1" dirty="0" smtClean="0"/>
              <a:t>}</a:t>
            </a:r>
          </a:p>
          <a:p>
            <a:pPr>
              <a:buNone/>
            </a:pPr>
            <a:endParaRPr lang="en-US" sz="1100" b="1" dirty="0" smtClean="0"/>
          </a:p>
        </p:txBody>
      </p:sp>
      <p:sp>
        <p:nvSpPr>
          <p:cNvPr id="5" name="TextBox 4"/>
          <p:cNvSpPr txBox="1"/>
          <p:nvPr/>
        </p:nvSpPr>
        <p:spPr>
          <a:xfrm>
            <a:off x="6934200" y="2667000"/>
            <a:ext cx="457200" cy="461665"/>
          </a:xfrm>
          <a:prstGeom prst="rect">
            <a:avLst/>
          </a:prstGeom>
          <a:noFill/>
        </p:spPr>
        <p:txBody>
          <a:bodyPr wrap="square" rtlCol="0">
            <a:spAutoFit/>
          </a:bodyPr>
          <a:lstStyle/>
          <a:p>
            <a:endParaRPr lang="en-US" dirty="0"/>
          </a:p>
        </p:txBody>
      </p:sp>
      <p:sp>
        <p:nvSpPr>
          <p:cNvPr id="7" name="TextBox 6"/>
          <p:cNvSpPr txBox="1"/>
          <p:nvPr/>
        </p:nvSpPr>
        <p:spPr>
          <a:xfrm>
            <a:off x="5257800" y="685801"/>
            <a:ext cx="3276600" cy="249299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buNone/>
            </a:pPr>
            <a:r>
              <a:rPr lang="en-US" sz="1200" b="1" dirty="0" smtClean="0"/>
              <a:t>Output:</a:t>
            </a:r>
          </a:p>
          <a:p>
            <a:pPr>
              <a:buNone/>
            </a:pPr>
            <a:endParaRPr lang="en-US" sz="1200" b="1" dirty="0" smtClean="0"/>
          </a:p>
          <a:p>
            <a:pPr>
              <a:buNone/>
            </a:pPr>
            <a:endParaRPr lang="en-US" sz="1200" b="1" dirty="0" smtClean="0"/>
          </a:p>
          <a:p>
            <a:pPr>
              <a:buNone/>
            </a:pPr>
            <a:r>
              <a:rPr lang="en-US" sz="1200" b="1" dirty="0" smtClean="0"/>
              <a:t>C:\jdk1.8\bin&gt;java </a:t>
            </a:r>
            <a:r>
              <a:rPr lang="en-US" sz="1200" b="1" dirty="0" err="1" smtClean="0"/>
              <a:t>NestedTry</a:t>
            </a:r>
            <a:endParaRPr lang="en-US" sz="1200" b="1" dirty="0" smtClean="0"/>
          </a:p>
          <a:p>
            <a:pPr>
              <a:buNone/>
            </a:pPr>
            <a:r>
              <a:rPr lang="en-US" sz="1200" b="1" dirty="0" smtClean="0"/>
              <a:t>division by zero</a:t>
            </a:r>
          </a:p>
          <a:p>
            <a:pPr>
              <a:buNone/>
            </a:pPr>
            <a:endParaRPr lang="en-US" sz="1200" b="1" dirty="0" smtClean="0"/>
          </a:p>
          <a:p>
            <a:pPr>
              <a:buNone/>
            </a:pPr>
            <a:r>
              <a:rPr lang="en-US" sz="1200" b="1" dirty="0" smtClean="0"/>
              <a:t>C:\jdk1.8\bin&gt;java </a:t>
            </a:r>
            <a:r>
              <a:rPr lang="en-US" sz="1200" b="1" dirty="0" err="1" smtClean="0"/>
              <a:t>NestedTry</a:t>
            </a:r>
            <a:r>
              <a:rPr lang="en-US" sz="1200" b="1" dirty="0" smtClean="0"/>
              <a:t> </a:t>
            </a:r>
            <a:r>
              <a:rPr lang="en-US" sz="1200" b="1" dirty="0" err="1" smtClean="0"/>
              <a:t>gitam</a:t>
            </a:r>
            <a:endParaRPr lang="en-US" sz="1200" b="1" dirty="0" smtClean="0"/>
          </a:p>
          <a:p>
            <a:pPr>
              <a:buNone/>
            </a:pPr>
            <a:r>
              <a:rPr lang="en-US" sz="1200" b="1" dirty="0" smtClean="0"/>
              <a:t>a=1</a:t>
            </a:r>
          </a:p>
          <a:p>
            <a:pPr>
              <a:buNone/>
            </a:pPr>
            <a:r>
              <a:rPr lang="en-US" sz="1200" b="1" dirty="0" smtClean="0"/>
              <a:t>division by zero</a:t>
            </a:r>
          </a:p>
          <a:p>
            <a:pPr>
              <a:buNone/>
            </a:pPr>
            <a:endParaRPr lang="en-US" sz="1200" b="1" dirty="0" smtClean="0"/>
          </a:p>
          <a:p>
            <a:pPr>
              <a:buNone/>
            </a:pPr>
            <a:r>
              <a:rPr lang="en-US" sz="1200" b="1" dirty="0" smtClean="0"/>
              <a:t>C:\jdk1.8\bin&gt;java </a:t>
            </a:r>
            <a:r>
              <a:rPr lang="en-US" sz="1200" b="1" dirty="0" err="1" smtClean="0"/>
              <a:t>NestedTry</a:t>
            </a:r>
            <a:r>
              <a:rPr lang="en-US" sz="1200" b="1" dirty="0" smtClean="0"/>
              <a:t> </a:t>
            </a:r>
            <a:r>
              <a:rPr lang="en-US" sz="1200" b="1" dirty="0" err="1" smtClean="0"/>
              <a:t>gitam</a:t>
            </a:r>
            <a:r>
              <a:rPr lang="en-US" sz="1200" b="1" dirty="0" smtClean="0"/>
              <a:t> </a:t>
            </a:r>
            <a:r>
              <a:rPr lang="en-US" sz="1200" b="1" dirty="0" err="1" smtClean="0"/>
              <a:t>cse</a:t>
            </a:r>
            <a:endParaRPr lang="en-US" sz="1200" b="1" dirty="0" smtClean="0"/>
          </a:p>
          <a:p>
            <a:pPr>
              <a:buNone/>
            </a:pPr>
            <a:r>
              <a:rPr lang="en-US" sz="1200" b="1" dirty="0" smtClean="0"/>
              <a:t>a=2</a:t>
            </a:r>
          </a:p>
          <a:p>
            <a:pPr>
              <a:buNone/>
            </a:pPr>
            <a:r>
              <a:rPr lang="en-US" sz="1200" b="1" dirty="0" smtClean="0"/>
              <a:t>wrong array index</a:t>
            </a:r>
          </a:p>
        </p:txBody>
      </p:sp>
      <p:sp>
        <p:nvSpPr>
          <p:cNvPr id="6" name="Date Placeholder 5"/>
          <p:cNvSpPr>
            <a:spLocks noGrp="1"/>
          </p:cNvSpPr>
          <p:nvPr>
            <p:ph type="dt" sz="half" idx="10"/>
          </p:nvPr>
        </p:nvSpPr>
        <p:spPr/>
        <p:txBody>
          <a:bodyPr/>
          <a:lstStyle/>
          <a:p>
            <a:fld id="{1C5C34FB-2BAC-4DFD-ABC4-DDF380B85753}" type="datetime1">
              <a:rPr lang="en-US" smtClean="0"/>
              <a:pPr/>
              <a:t>5/1/2020</a:t>
            </a:fld>
            <a:endParaRPr lang="en-US"/>
          </a:p>
        </p:txBody>
      </p:sp>
      <p:sp>
        <p:nvSpPr>
          <p:cNvPr id="8" name="Slide Number Placeholder 7"/>
          <p:cNvSpPr>
            <a:spLocks noGrp="1"/>
          </p:cNvSpPr>
          <p:nvPr>
            <p:ph type="sldNum" sz="quarter" idx="12"/>
          </p:nvPr>
        </p:nvSpPr>
        <p:spPr/>
        <p:txBody>
          <a:bodyPr/>
          <a:lstStyle/>
          <a:p>
            <a:fld id="{82B35DD8-C2F6-41E8-B820-EE9121C07CA5}"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a:bodyPr>
          <a:lstStyle/>
          <a:p>
            <a:r>
              <a:rPr lang="en-US" sz="2800" dirty="0" smtClean="0"/>
              <a:t>Program to demonstrate throw, multiple catch, finally</a:t>
            </a:r>
            <a:endParaRPr lang="en-US" sz="2800" dirty="0"/>
          </a:p>
        </p:txBody>
      </p:sp>
      <p:sp>
        <p:nvSpPr>
          <p:cNvPr id="3" name="Content Placeholder 2"/>
          <p:cNvSpPr>
            <a:spLocks noGrp="1"/>
          </p:cNvSpPr>
          <p:nvPr>
            <p:ph idx="1"/>
          </p:nvPr>
        </p:nvSpPr>
        <p:spPr>
          <a:xfrm>
            <a:off x="609600" y="533400"/>
            <a:ext cx="8229600" cy="6324600"/>
          </a:xfrm>
        </p:spPr>
        <p:style>
          <a:lnRef idx="2">
            <a:schemeClr val="dk1"/>
          </a:lnRef>
          <a:fillRef idx="1">
            <a:schemeClr val="lt1"/>
          </a:fillRef>
          <a:effectRef idx="0">
            <a:schemeClr val="dk1"/>
          </a:effectRef>
          <a:fontRef idx="minor">
            <a:schemeClr val="dk1"/>
          </a:fontRef>
        </p:style>
        <p:txBody>
          <a:bodyPr>
            <a:noAutofit/>
          </a:bodyPr>
          <a:lstStyle/>
          <a:p>
            <a:pPr>
              <a:buNone/>
            </a:pPr>
            <a:r>
              <a:rPr lang="en-US" sz="1100" b="1" dirty="0" smtClean="0"/>
              <a:t>//Program to </a:t>
            </a:r>
            <a:r>
              <a:rPr lang="en-US" sz="1100" b="1" dirty="0" err="1" smtClean="0"/>
              <a:t>demosnstrate</a:t>
            </a:r>
            <a:r>
              <a:rPr lang="en-US" sz="1100" b="1" dirty="0" smtClean="0"/>
              <a:t> throw, multiple catch, finally</a:t>
            </a:r>
          </a:p>
          <a:p>
            <a:pPr>
              <a:buNone/>
            </a:pPr>
            <a:r>
              <a:rPr lang="en-US" sz="1100" b="1" dirty="0" smtClean="0"/>
              <a:t>import </a:t>
            </a:r>
            <a:r>
              <a:rPr lang="en-US" sz="1100" b="1" dirty="0" err="1" smtClean="0"/>
              <a:t>java.util.Scanner</a:t>
            </a:r>
            <a:r>
              <a:rPr lang="en-US" sz="1100" b="1" dirty="0" smtClean="0"/>
              <a:t>;</a:t>
            </a:r>
          </a:p>
          <a:p>
            <a:pPr>
              <a:buNone/>
            </a:pPr>
            <a:r>
              <a:rPr lang="en-US" sz="1100" b="1" dirty="0" smtClean="0"/>
              <a:t>public class </a:t>
            </a:r>
            <a:r>
              <a:rPr lang="en-US" sz="1100" b="1" dirty="0" err="1" smtClean="0"/>
              <a:t>ExceptionHandlingFinal</a:t>
            </a:r>
            <a:r>
              <a:rPr lang="en-US" sz="1100" b="1" dirty="0" smtClean="0"/>
              <a:t> {</a:t>
            </a:r>
          </a:p>
          <a:p>
            <a:pPr>
              <a:buNone/>
            </a:pPr>
            <a:r>
              <a:rPr lang="en-US" sz="1100" b="1" dirty="0" smtClean="0"/>
              <a:t>	static void f1(</a:t>
            </a:r>
            <a:r>
              <a:rPr lang="en-US" sz="1100" b="1" dirty="0" err="1" smtClean="0"/>
              <a:t>int</a:t>
            </a:r>
            <a:r>
              <a:rPr lang="en-US" sz="1100" b="1" dirty="0" smtClean="0"/>
              <a:t> n) {</a:t>
            </a:r>
          </a:p>
          <a:p>
            <a:pPr>
              <a:buNone/>
            </a:pPr>
            <a:r>
              <a:rPr lang="en-US" sz="1100" b="1" dirty="0" smtClean="0"/>
              <a:t>		if(n==0)</a:t>
            </a:r>
          </a:p>
          <a:p>
            <a:pPr>
              <a:buNone/>
            </a:pPr>
            <a:r>
              <a:rPr lang="en-US" sz="1100" b="1" dirty="0" smtClean="0"/>
              <a:t>			throw new </a:t>
            </a:r>
            <a:r>
              <a:rPr lang="en-US" sz="1100" b="1" dirty="0" err="1" smtClean="0"/>
              <a:t>ArithmeticException</a:t>
            </a:r>
            <a:r>
              <a:rPr lang="en-US" sz="1100" b="1" dirty="0" smtClean="0"/>
              <a:t>();</a:t>
            </a:r>
          </a:p>
          <a:p>
            <a:pPr>
              <a:buNone/>
            </a:pPr>
            <a:r>
              <a:rPr lang="en-US" sz="1100" b="1" dirty="0" smtClean="0"/>
              <a:t>		else if(n&lt;0)</a:t>
            </a:r>
          </a:p>
          <a:p>
            <a:pPr>
              <a:buNone/>
            </a:pPr>
            <a:r>
              <a:rPr lang="en-US" sz="1100" b="1" dirty="0" smtClean="0"/>
              <a:t>			throw new </a:t>
            </a:r>
            <a:r>
              <a:rPr lang="en-US" sz="1100" b="1" dirty="0" err="1" smtClean="0"/>
              <a:t>NegativeArraySizeException</a:t>
            </a:r>
            <a:r>
              <a:rPr lang="en-US" sz="1100" b="1" dirty="0" smtClean="0"/>
              <a:t>();</a:t>
            </a:r>
          </a:p>
          <a:p>
            <a:pPr>
              <a:buNone/>
            </a:pPr>
            <a:r>
              <a:rPr lang="en-US" sz="1100" b="1" dirty="0" smtClean="0"/>
              <a:t>		else</a:t>
            </a:r>
          </a:p>
          <a:p>
            <a:pPr>
              <a:buNone/>
            </a:pPr>
            <a:r>
              <a:rPr lang="en-US" sz="1100" b="1" dirty="0" smtClean="0"/>
              <a:t>			</a:t>
            </a:r>
            <a:r>
              <a:rPr lang="en-US" sz="1100" b="1" dirty="0" err="1" smtClean="0"/>
              <a:t>System.out.println</a:t>
            </a:r>
            <a:r>
              <a:rPr lang="en-US" sz="1100" b="1" dirty="0" smtClean="0"/>
              <a:t>("OK!");</a:t>
            </a:r>
          </a:p>
          <a:p>
            <a:pPr>
              <a:buNone/>
            </a:pPr>
            <a:r>
              <a:rPr lang="en-US" sz="1100" b="1" dirty="0" smtClean="0"/>
              <a:t>	}</a:t>
            </a:r>
          </a:p>
          <a:p>
            <a:pPr>
              <a:buNone/>
            </a:pPr>
            <a:r>
              <a:rPr lang="en-US" sz="1100" b="1" dirty="0" smtClean="0"/>
              <a:t>	public static void main(String </a:t>
            </a:r>
            <a:r>
              <a:rPr lang="en-US" sz="1100" b="1" dirty="0" err="1" smtClean="0"/>
              <a:t>args</a:t>
            </a:r>
            <a:r>
              <a:rPr lang="en-US" sz="1100" b="1" dirty="0" smtClean="0"/>
              <a:t>[]) {</a:t>
            </a:r>
          </a:p>
          <a:p>
            <a:pPr>
              <a:buNone/>
            </a:pPr>
            <a:r>
              <a:rPr lang="en-US" sz="1100" b="1" dirty="0" smtClean="0"/>
              <a:t>	Scanner sc=new Scanner(</a:t>
            </a:r>
            <a:r>
              <a:rPr lang="en-US" sz="1100" b="1" dirty="0" err="1" smtClean="0"/>
              <a:t>System.in</a:t>
            </a:r>
            <a:r>
              <a:rPr lang="en-US" sz="1100" b="1" dirty="0" smtClean="0"/>
              <a:t>);</a:t>
            </a:r>
          </a:p>
          <a:p>
            <a:pPr>
              <a:buNone/>
            </a:pPr>
            <a:r>
              <a:rPr lang="en-US" sz="1100" b="1" dirty="0" smtClean="0"/>
              <a:t>		try {</a:t>
            </a:r>
          </a:p>
          <a:p>
            <a:pPr>
              <a:buNone/>
            </a:pPr>
            <a:r>
              <a:rPr lang="en-US" sz="1100" b="1" dirty="0" smtClean="0"/>
              <a:t>			</a:t>
            </a:r>
            <a:r>
              <a:rPr lang="en-US" sz="1100" b="1" dirty="0" err="1" smtClean="0"/>
              <a:t>int</a:t>
            </a:r>
            <a:r>
              <a:rPr lang="en-US" sz="1100" b="1" dirty="0" smtClean="0"/>
              <a:t> n;</a:t>
            </a:r>
          </a:p>
          <a:p>
            <a:pPr>
              <a:buNone/>
            </a:pPr>
            <a:r>
              <a:rPr lang="en-US" sz="1100" b="1" dirty="0" smtClean="0"/>
              <a:t>			</a:t>
            </a:r>
            <a:r>
              <a:rPr lang="en-US" sz="1100" b="1" dirty="0" err="1" smtClean="0"/>
              <a:t>System.out.println</a:t>
            </a:r>
            <a:r>
              <a:rPr lang="en-US" sz="1100" b="1" dirty="0" smtClean="0"/>
              <a:t>("enter n");</a:t>
            </a:r>
          </a:p>
          <a:p>
            <a:pPr>
              <a:buNone/>
            </a:pPr>
            <a:r>
              <a:rPr lang="en-US" sz="1100" b="1" dirty="0" smtClean="0"/>
              <a:t>			n=</a:t>
            </a:r>
            <a:r>
              <a:rPr lang="en-US" sz="1100" b="1" dirty="0" err="1" smtClean="0"/>
              <a:t>sc.nextInt</a:t>
            </a:r>
            <a:r>
              <a:rPr lang="en-US" sz="1100" b="1" dirty="0" smtClean="0"/>
              <a:t>();</a:t>
            </a:r>
          </a:p>
          <a:p>
            <a:pPr>
              <a:buNone/>
            </a:pPr>
            <a:r>
              <a:rPr lang="en-US" sz="1100" b="1" dirty="0" smtClean="0"/>
              <a:t>			f1(n);</a:t>
            </a:r>
          </a:p>
          <a:p>
            <a:pPr>
              <a:buNone/>
            </a:pPr>
            <a:r>
              <a:rPr lang="en-US" sz="1100" b="1" dirty="0" smtClean="0"/>
              <a:t>					</a:t>
            </a:r>
          </a:p>
          <a:p>
            <a:pPr>
              <a:buNone/>
            </a:pPr>
            <a:r>
              <a:rPr lang="en-US" sz="1100" b="1" dirty="0" smtClean="0"/>
              <a:t>		}</a:t>
            </a:r>
          </a:p>
          <a:p>
            <a:pPr>
              <a:buNone/>
            </a:pPr>
            <a:r>
              <a:rPr lang="en-US" sz="1100" b="1" dirty="0" smtClean="0"/>
              <a:t>		catch(</a:t>
            </a:r>
            <a:r>
              <a:rPr lang="en-US" sz="1100" b="1" dirty="0" err="1" smtClean="0"/>
              <a:t>ArithmeticException</a:t>
            </a:r>
            <a:r>
              <a:rPr lang="en-US" sz="1100" b="1" dirty="0" smtClean="0"/>
              <a:t> ex){</a:t>
            </a:r>
          </a:p>
          <a:p>
            <a:pPr>
              <a:buNone/>
            </a:pPr>
            <a:r>
              <a:rPr lang="en-US" sz="1100" b="1" dirty="0" smtClean="0"/>
              <a:t>			</a:t>
            </a:r>
            <a:r>
              <a:rPr lang="en-US" sz="1100" b="1" dirty="0" err="1" smtClean="0"/>
              <a:t>System.out.println</a:t>
            </a:r>
            <a:r>
              <a:rPr lang="en-US" sz="1100" b="1" dirty="0" smtClean="0"/>
              <a:t>("Arithmetic Error!");</a:t>
            </a:r>
          </a:p>
          <a:p>
            <a:pPr>
              <a:buNone/>
            </a:pPr>
            <a:r>
              <a:rPr lang="en-US" sz="1100" b="1" dirty="0" smtClean="0"/>
              <a:t>		}</a:t>
            </a:r>
          </a:p>
          <a:p>
            <a:pPr>
              <a:buNone/>
            </a:pPr>
            <a:r>
              <a:rPr lang="en-US" sz="1100" b="1" dirty="0" smtClean="0"/>
              <a:t>		catch(</a:t>
            </a:r>
            <a:r>
              <a:rPr lang="en-US" sz="1100" b="1" dirty="0" err="1" smtClean="0"/>
              <a:t>NegativeArraySizeException</a:t>
            </a:r>
            <a:r>
              <a:rPr lang="en-US" sz="1100" b="1" dirty="0" smtClean="0"/>
              <a:t> a) {</a:t>
            </a:r>
          </a:p>
          <a:p>
            <a:pPr>
              <a:buNone/>
            </a:pPr>
            <a:r>
              <a:rPr lang="en-US" sz="1100" b="1" dirty="0" smtClean="0"/>
              <a:t>			</a:t>
            </a:r>
            <a:r>
              <a:rPr lang="en-US" sz="1100" b="1" dirty="0" err="1" smtClean="0"/>
              <a:t>System.out.println</a:t>
            </a:r>
            <a:r>
              <a:rPr lang="en-US" sz="1100" b="1" dirty="0" smtClean="0"/>
              <a:t>("Invalid Size Index !");</a:t>
            </a:r>
          </a:p>
          <a:p>
            <a:pPr>
              <a:buNone/>
            </a:pPr>
            <a:r>
              <a:rPr lang="en-US" sz="1100" b="1" dirty="0" smtClean="0"/>
              <a:t>		}</a:t>
            </a:r>
          </a:p>
          <a:p>
            <a:pPr>
              <a:buNone/>
            </a:pPr>
            <a:r>
              <a:rPr lang="en-US" sz="1100" b="1" dirty="0" smtClean="0"/>
              <a:t>		finally {</a:t>
            </a:r>
          </a:p>
          <a:p>
            <a:pPr>
              <a:buNone/>
            </a:pPr>
            <a:r>
              <a:rPr lang="en-US" sz="1100" b="1" dirty="0" smtClean="0"/>
              <a:t>			</a:t>
            </a:r>
            <a:r>
              <a:rPr lang="en-US" sz="1100" b="1" dirty="0" err="1" smtClean="0"/>
              <a:t>System.out.println</a:t>
            </a:r>
            <a:r>
              <a:rPr lang="en-US" sz="1100" b="1" dirty="0" smtClean="0"/>
              <a:t>("End Of Program...Error </a:t>
            </a:r>
            <a:r>
              <a:rPr lang="en-US" sz="1100" b="1" dirty="0" err="1" smtClean="0"/>
              <a:t>Occured</a:t>
            </a:r>
            <a:r>
              <a:rPr lang="en-US" sz="1100" b="1" dirty="0" smtClean="0"/>
              <a:t>.");</a:t>
            </a:r>
          </a:p>
          <a:p>
            <a:pPr>
              <a:buNone/>
            </a:pPr>
            <a:r>
              <a:rPr lang="en-US" sz="1100" b="1" dirty="0" smtClean="0"/>
              <a:t>		}</a:t>
            </a:r>
          </a:p>
          <a:p>
            <a:pPr>
              <a:buNone/>
            </a:pPr>
            <a:r>
              <a:rPr lang="en-US" sz="1100" b="1" dirty="0" smtClean="0"/>
              <a:t>	}</a:t>
            </a:r>
          </a:p>
          <a:p>
            <a:pPr>
              <a:buNone/>
            </a:pPr>
            <a:r>
              <a:rPr lang="en-US" sz="1100" b="1" dirty="0" smtClean="0"/>
              <a:t>}</a:t>
            </a:r>
          </a:p>
          <a:p>
            <a:pPr>
              <a:buNone/>
            </a:pPr>
            <a:endParaRPr lang="en-US" sz="1100" b="1" dirty="0" smtClean="0"/>
          </a:p>
          <a:p>
            <a:pPr>
              <a:buNone/>
            </a:pPr>
            <a:endParaRPr lang="en-US" sz="1100" b="1" dirty="0" smtClean="0"/>
          </a:p>
          <a:p>
            <a:pPr>
              <a:buNone/>
            </a:pPr>
            <a:endParaRPr lang="en-US" sz="1100" b="1" dirty="0" smtClean="0"/>
          </a:p>
        </p:txBody>
      </p:sp>
      <p:sp>
        <p:nvSpPr>
          <p:cNvPr id="5" name="TextBox 4"/>
          <p:cNvSpPr txBox="1"/>
          <p:nvPr/>
        </p:nvSpPr>
        <p:spPr>
          <a:xfrm>
            <a:off x="6934200" y="2667000"/>
            <a:ext cx="457200" cy="461665"/>
          </a:xfrm>
          <a:prstGeom prst="rect">
            <a:avLst/>
          </a:prstGeom>
          <a:noFill/>
        </p:spPr>
        <p:txBody>
          <a:bodyPr wrap="square" rtlCol="0">
            <a:spAutoFit/>
          </a:bodyPr>
          <a:lstStyle/>
          <a:p>
            <a:endParaRPr lang="en-US" dirty="0"/>
          </a:p>
        </p:txBody>
      </p:sp>
      <p:sp>
        <p:nvSpPr>
          <p:cNvPr id="7" name="TextBox 6"/>
          <p:cNvSpPr txBox="1"/>
          <p:nvPr/>
        </p:nvSpPr>
        <p:spPr>
          <a:xfrm>
            <a:off x="5257800" y="685801"/>
            <a:ext cx="3276600" cy="39703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buNone/>
            </a:pPr>
            <a:r>
              <a:rPr lang="en-US" sz="1200" b="1" dirty="0" smtClean="0"/>
              <a:t>Output:</a:t>
            </a:r>
          </a:p>
          <a:p>
            <a:pPr>
              <a:buNone/>
            </a:pPr>
            <a:endParaRPr lang="en-US" sz="1200" b="1" dirty="0" smtClean="0"/>
          </a:p>
          <a:p>
            <a:pPr>
              <a:buNone/>
            </a:pPr>
            <a:r>
              <a:rPr lang="en-US" sz="1200" b="1" dirty="0" smtClean="0"/>
              <a:t>C:\jdk1.8\bin&gt;</a:t>
            </a:r>
            <a:r>
              <a:rPr lang="en-US" sz="1200" b="1" dirty="0" err="1" smtClean="0"/>
              <a:t>javac</a:t>
            </a:r>
            <a:r>
              <a:rPr lang="en-US" sz="1200" b="1" dirty="0" smtClean="0"/>
              <a:t> ExceptionHandlingFinal.java</a:t>
            </a:r>
          </a:p>
          <a:p>
            <a:pPr>
              <a:buNone/>
            </a:pPr>
            <a:endParaRPr lang="en-US" sz="1200" b="1" dirty="0" smtClean="0"/>
          </a:p>
          <a:p>
            <a:pPr>
              <a:buNone/>
            </a:pPr>
            <a:r>
              <a:rPr lang="en-US" sz="1200" b="1" dirty="0" smtClean="0"/>
              <a:t>C:\jdk1.8\bin&gt;java </a:t>
            </a:r>
            <a:r>
              <a:rPr lang="en-US" sz="1200" b="1" dirty="0" err="1" smtClean="0"/>
              <a:t>ExceptionHandlingFinal</a:t>
            </a:r>
            <a:endParaRPr lang="en-US" sz="1200" b="1" dirty="0" smtClean="0"/>
          </a:p>
          <a:p>
            <a:pPr>
              <a:buNone/>
            </a:pPr>
            <a:r>
              <a:rPr lang="en-US" sz="1200" b="1" dirty="0" smtClean="0"/>
              <a:t>enter n</a:t>
            </a:r>
          </a:p>
          <a:p>
            <a:pPr>
              <a:buNone/>
            </a:pPr>
            <a:r>
              <a:rPr lang="en-US" sz="1200" b="1" dirty="0" smtClean="0"/>
              <a:t>0</a:t>
            </a:r>
          </a:p>
          <a:p>
            <a:pPr>
              <a:buNone/>
            </a:pPr>
            <a:r>
              <a:rPr lang="en-US" sz="1200" b="1" dirty="0" smtClean="0"/>
              <a:t>Arithmetic Error!</a:t>
            </a:r>
          </a:p>
          <a:p>
            <a:pPr>
              <a:buNone/>
            </a:pPr>
            <a:r>
              <a:rPr lang="en-US" sz="1200" b="1" dirty="0" smtClean="0"/>
              <a:t>End Of Program...Error </a:t>
            </a:r>
            <a:r>
              <a:rPr lang="en-US" sz="1200" b="1" dirty="0" err="1" smtClean="0"/>
              <a:t>Occured</a:t>
            </a:r>
            <a:r>
              <a:rPr lang="en-US" sz="1200" b="1" dirty="0" smtClean="0"/>
              <a:t>.</a:t>
            </a:r>
          </a:p>
          <a:p>
            <a:pPr>
              <a:buNone/>
            </a:pPr>
            <a:endParaRPr lang="en-US" sz="1200" b="1" dirty="0" smtClean="0"/>
          </a:p>
          <a:p>
            <a:pPr>
              <a:buNone/>
            </a:pPr>
            <a:r>
              <a:rPr lang="en-US" sz="1200" b="1" dirty="0" smtClean="0"/>
              <a:t>C:\jdk1.8\bin&gt;java </a:t>
            </a:r>
            <a:r>
              <a:rPr lang="en-US" sz="1200" b="1" dirty="0" err="1" smtClean="0"/>
              <a:t>ExceptionHandlingFinal</a:t>
            </a:r>
            <a:endParaRPr lang="en-US" sz="1200" b="1" dirty="0" smtClean="0"/>
          </a:p>
          <a:p>
            <a:pPr>
              <a:buNone/>
            </a:pPr>
            <a:r>
              <a:rPr lang="en-US" sz="1200" b="1" dirty="0" smtClean="0"/>
              <a:t>enter n</a:t>
            </a:r>
          </a:p>
          <a:p>
            <a:pPr>
              <a:buNone/>
            </a:pPr>
            <a:r>
              <a:rPr lang="en-US" sz="1200" b="1" dirty="0" smtClean="0"/>
              <a:t>-2</a:t>
            </a:r>
          </a:p>
          <a:p>
            <a:pPr>
              <a:buNone/>
            </a:pPr>
            <a:r>
              <a:rPr lang="en-US" sz="1200" b="1" dirty="0" smtClean="0"/>
              <a:t>Invalid Size Index !</a:t>
            </a:r>
          </a:p>
          <a:p>
            <a:pPr>
              <a:buNone/>
            </a:pPr>
            <a:r>
              <a:rPr lang="en-US" sz="1200" b="1" dirty="0" smtClean="0"/>
              <a:t>End Of Program...Error </a:t>
            </a:r>
            <a:r>
              <a:rPr lang="en-US" sz="1200" b="1" dirty="0" err="1" smtClean="0"/>
              <a:t>Occured</a:t>
            </a:r>
            <a:r>
              <a:rPr lang="en-US" sz="1200" b="1" dirty="0" smtClean="0"/>
              <a:t>.</a:t>
            </a:r>
          </a:p>
          <a:p>
            <a:pPr>
              <a:buNone/>
            </a:pPr>
            <a:endParaRPr lang="en-US" sz="1200" b="1" dirty="0" smtClean="0"/>
          </a:p>
          <a:p>
            <a:pPr>
              <a:buNone/>
            </a:pPr>
            <a:r>
              <a:rPr lang="en-US" sz="1200" b="1" dirty="0" smtClean="0"/>
              <a:t>C:\jdk1.8\bin&gt;java </a:t>
            </a:r>
            <a:r>
              <a:rPr lang="en-US" sz="1200" b="1" dirty="0" err="1" smtClean="0"/>
              <a:t>ExceptionHandlingFinal</a:t>
            </a:r>
            <a:endParaRPr lang="en-US" sz="1200" b="1" dirty="0" smtClean="0"/>
          </a:p>
          <a:p>
            <a:pPr>
              <a:buNone/>
            </a:pPr>
            <a:r>
              <a:rPr lang="en-US" sz="1200" b="1" dirty="0" smtClean="0"/>
              <a:t>enter n</a:t>
            </a:r>
          </a:p>
          <a:p>
            <a:pPr>
              <a:buNone/>
            </a:pPr>
            <a:r>
              <a:rPr lang="en-US" sz="1200" b="1" dirty="0" smtClean="0"/>
              <a:t>90</a:t>
            </a:r>
          </a:p>
          <a:p>
            <a:pPr>
              <a:buNone/>
            </a:pPr>
            <a:r>
              <a:rPr lang="en-US" sz="1200" b="1" dirty="0" smtClean="0"/>
              <a:t>OK!</a:t>
            </a:r>
          </a:p>
          <a:p>
            <a:pPr>
              <a:buNone/>
            </a:pPr>
            <a:r>
              <a:rPr lang="en-US" sz="1200" b="1" dirty="0" smtClean="0"/>
              <a:t>End Of Program...Error </a:t>
            </a:r>
            <a:r>
              <a:rPr lang="en-US" sz="1200" b="1" dirty="0" err="1" smtClean="0"/>
              <a:t>Occured</a:t>
            </a:r>
            <a:r>
              <a:rPr lang="en-US" sz="1200" b="1" dirty="0" smtClean="0"/>
              <a:t>.</a:t>
            </a:r>
          </a:p>
        </p:txBody>
      </p:sp>
      <p:sp>
        <p:nvSpPr>
          <p:cNvPr id="6" name="Date Placeholder 5"/>
          <p:cNvSpPr>
            <a:spLocks noGrp="1"/>
          </p:cNvSpPr>
          <p:nvPr>
            <p:ph type="dt" sz="half" idx="10"/>
          </p:nvPr>
        </p:nvSpPr>
        <p:spPr/>
        <p:txBody>
          <a:bodyPr/>
          <a:lstStyle/>
          <a:p>
            <a:fld id="{DB29E811-14D7-44A4-8F82-3FF1733A0DC8}" type="datetime1">
              <a:rPr lang="en-US" smtClean="0"/>
              <a:pPr/>
              <a:t>5/1/2020</a:t>
            </a:fld>
            <a:endParaRPr lang="en-US"/>
          </a:p>
        </p:txBody>
      </p:sp>
      <p:sp>
        <p:nvSpPr>
          <p:cNvPr id="8" name="Slide Number Placeholder 7"/>
          <p:cNvSpPr>
            <a:spLocks noGrp="1"/>
          </p:cNvSpPr>
          <p:nvPr>
            <p:ph type="sldNum" sz="quarter" idx="12"/>
          </p:nvPr>
        </p:nvSpPr>
        <p:spPr/>
        <p:txBody>
          <a:bodyPr/>
          <a:lstStyle/>
          <a:p>
            <a:fld id="{82B35DD8-C2F6-41E8-B820-EE9121C07CA5}"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838200"/>
          </a:xfrm>
        </p:spPr>
        <p:txBody>
          <a:bodyPr>
            <a:normAutofit/>
          </a:bodyPr>
          <a:lstStyle/>
          <a:p>
            <a:r>
              <a:rPr lang="en-US" sz="3200" dirty="0" smtClean="0"/>
              <a:t>HANDLING ERRORS</a:t>
            </a:r>
            <a:endParaRPr lang="en-US" sz="3200" dirty="0"/>
          </a:p>
        </p:txBody>
      </p:sp>
      <p:sp>
        <p:nvSpPr>
          <p:cNvPr id="3" name="Subtitle 2"/>
          <p:cNvSpPr>
            <a:spLocks noGrp="1"/>
          </p:cNvSpPr>
          <p:nvPr>
            <p:ph type="subTitle" idx="1"/>
          </p:nvPr>
        </p:nvSpPr>
        <p:spPr>
          <a:xfrm>
            <a:off x="533400" y="381000"/>
            <a:ext cx="8001000" cy="6324600"/>
          </a:xfrm>
        </p:spPr>
        <p:txBody>
          <a:bodyPr>
            <a:noAutofit/>
          </a:bodyPr>
          <a:lstStyle/>
          <a:p>
            <a:pPr algn="l"/>
            <a:endParaRPr lang="en-US" sz="2000" b="1" dirty="0" smtClean="0">
              <a:solidFill>
                <a:schemeClr val="tx1"/>
              </a:solidFill>
            </a:endParaRPr>
          </a:p>
          <a:p>
            <a:pPr algn="l"/>
            <a:r>
              <a:rPr lang="en-US" sz="2000" b="1" dirty="0" smtClean="0">
                <a:solidFill>
                  <a:schemeClr val="tx1"/>
                </a:solidFill>
              </a:rPr>
              <a:t>What is an Exception?</a:t>
            </a:r>
          </a:p>
          <a:p>
            <a:pPr algn="just">
              <a:buFont typeface="Wingdings" pitchFamily="2" charset="2"/>
              <a:buChar char="Ø"/>
            </a:pPr>
            <a:r>
              <a:rPr lang="en-US" sz="2000" dirty="0" smtClean="0">
                <a:solidFill>
                  <a:schemeClr val="tx1"/>
                </a:solidFill>
              </a:rPr>
              <a:t> An exception</a:t>
            </a:r>
            <a:r>
              <a:rPr lang="en-US" sz="2000" b="1" dirty="0" smtClean="0">
                <a:solidFill>
                  <a:schemeClr val="tx1"/>
                </a:solidFill>
              </a:rPr>
              <a:t> is an abnormal condition</a:t>
            </a:r>
            <a:r>
              <a:rPr lang="en-US" sz="2000" dirty="0" smtClean="0">
                <a:solidFill>
                  <a:schemeClr val="tx1"/>
                </a:solidFill>
              </a:rPr>
              <a:t> that arises in a code sequence at run time of program’s execution.</a:t>
            </a:r>
          </a:p>
          <a:p>
            <a:pPr algn="just"/>
            <a:endParaRPr lang="en-US" sz="2000" dirty="0" smtClean="0">
              <a:solidFill>
                <a:schemeClr val="tx1"/>
              </a:solidFill>
            </a:endParaRPr>
          </a:p>
          <a:p>
            <a:pPr algn="just">
              <a:buFont typeface="Wingdings" pitchFamily="2" charset="2"/>
              <a:buChar char="Ø"/>
            </a:pPr>
            <a:r>
              <a:rPr lang="en-US" sz="2000" b="1" dirty="0" smtClean="0">
                <a:solidFill>
                  <a:schemeClr val="tx1"/>
                </a:solidFill>
              </a:rPr>
              <a:t>Exception is a runtime error </a:t>
            </a:r>
            <a:r>
              <a:rPr lang="en-US" sz="2000" dirty="0" smtClean="0">
                <a:solidFill>
                  <a:schemeClr val="tx1"/>
                </a:solidFill>
              </a:rPr>
              <a:t>that can occur when a user enters an invalid data, or a file that needs to be opened cannot be </a:t>
            </a:r>
            <a:r>
              <a:rPr lang="en-US" sz="2000" dirty="0" err="1" smtClean="0">
                <a:solidFill>
                  <a:schemeClr val="tx1"/>
                </a:solidFill>
              </a:rPr>
              <a:t>found,network</a:t>
            </a:r>
            <a:r>
              <a:rPr lang="en-US" sz="2000" dirty="0" smtClean="0">
                <a:solidFill>
                  <a:schemeClr val="tx1"/>
                </a:solidFill>
              </a:rPr>
              <a:t> connection has lost in the middle of communication etc. </a:t>
            </a:r>
          </a:p>
          <a:p>
            <a:pPr algn="just"/>
            <a:endParaRPr lang="en-US" sz="2000" dirty="0" smtClean="0">
              <a:solidFill>
                <a:schemeClr val="tx1"/>
              </a:solidFill>
            </a:endParaRPr>
          </a:p>
          <a:p>
            <a:pPr algn="just">
              <a:buFont typeface="Wingdings" pitchFamily="2" charset="2"/>
              <a:buChar char="Ø"/>
            </a:pPr>
            <a:r>
              <a:rPr lang="en-US" sz="2000" dirty="0" smtClean="0">
                <a:solidFill>
                  <a:schemeClr val="tx1"/>
                </a:solidFill>
              </a:rPr>
              <a:t>A java Exception is an object that describes an exceptional(error) condition that has occurred in a piece of code.</a:t>
            </a:r>
          </a:p>
          <a:p>
            <a:pPr algn="just"/>
            <a:endParaRPr lang="en-US" sz="2000" dirty="0" smtClean="0">
              <a:solidFill>
                <a:schemeClr val="tx1"/>
              </a:solidFill>
            </a:endParaRPr>
          </a:p>
          <a:p>
            <a:pPr algn="just"/>
            <a:r>
              <a:rPr lang="en-US" sz="2000" dirty="0" smtClean="0">
                <a:solidFill>
                  <a:schemeClr val="tx1"/>
                </a:solidFill>
              </a:rPr>
              <a:t>When the Java interpreter encounters an error such as dividing an integer by zero, it creates an exception object and throws it.  If the exception object is not caught and handled properly, the interpreter will display an error message and terminate the program.  </a:t>
            </a:r>
          </a:p>
          <a:p>
            <a:pPr algn="just"/>
            <a:r>
              <a:rPr lang="en-US" sz="2000" dirty="0" smtClean="0">
                <a:solidFill>
                  <a:schemeClr val="tx1"/>
                </a:solidFill>
              </a:rPr>
              <a:t>The exception handling in java is one of the powerful mechanism to handle the runtime errors so that normal flow of the application can be maintained. </a:t>
            </a:r>
          </a:p>
          <a:p>
            <a:pPr algn="just"/>
            <a:r>
              <a:rPr lang="en-US" sz="2400" dirty="0" smtClean="0">
                <a:solidFill>
                  <a:schemeClr val="tx1"/>
                </a:solidFill>
              </a:rPr>
              <a:t> </a:t>
            </a:r>
          </a:p>
          <a:p>
            <a:pPr algn="l"/>
            <a:endParaRPr lang="en-US" sz="2400" dirty="0"/>
          </a:p>
        </p:txBody>
      </p:sp>
      <p:sp>
        <p:nvSpPr>
          <p:cNvPr id="4" name="Date Placeholder 3"/>
          <p:cNvSpPr>
            <a:spLocks noGrp="1"/>
          </p:cNvSpPr>
          <p:nvPr>
            <p:ph type="dt" sz="half" idx="10"/>
          </p:nvPr>
        </p:nvSpPr>
        <p:spPr/>
        <p:txBody>
          <a:bodyPr/>
          <a:lstStyle/>
          <a:p>
            <a:fld id="{EF807968-934A-429D-A4AB-400C9FA1AA0A}" type="datetime1">
              <a:rPr lang="en-US" smtClean="0"/>
              <a:pPr/>
              <a:t>5/1/2020</a:t>
            </a:fld>
            <a:endParaRPr lang="en-US"/>
          </a:p>
        </p:txBody>
      </p:sp>
      <p:sp>
        <p:nvSpPr>
          <p:cNvPr id="5" name="Slide Number Placeholder 4"/>
          <p:cNvSpPr>
            <a:spLocks noGrp="1"/>
          </p:cNvSpPr>
          <p:nvPr>
            <p:ph type="sldNum" sz="quarter" idx="12"/>
          </p:nvPr>
        </p:nvSpPr>
        <p:spPr/>
        <p:txBody>
          <a:bodyPr/>
          <a:lstStyle/>
          <a:p>
            <a:fld id="{82B35DD8-C2F6-41E8-B820-EE9121C07CA5}"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382000" cy="5440363"/>
          </a:xfrm>
        </p:spPr>
        <p:txBody>
          <a:bodyPr/>
          <a:lstStyle/>
          <a:p>
            <a:pPr>
              <a:buNone/>
            </a:pPr>
            <a:r>
              <a:rPr lang="en-US" dirty="0" smtClean="0"/>
              <a:t>References:</a:t>
            </a:r>
          </a:p>
          <a:p>
            <a:pPr>
              <a:buNone/>
            </a:pPr>
            <a:endParaRPr lang="en-US" dirty="0" smtClean="0"/>
          </a:p>
          <a:p>
            <a:r>
              <a:rPr lang="en-US" dirty="0" smtClean="0"/>
              <a:t>Java Fundamentals A Comprehensive Introduction, 1e, Tata McGraw Hill,2017: Herbert </a:t>
            </a:r>
            <a:r>
              <a:rPr lang="en-US" dirty="0" err="1" smtClean="0"/>
              <a:t>Schildt</a:t>
            </a:r>
            <a:r>
              <a:rPr lang="en-US" dirty="0" smtClean="0"/>
              <a:t>, Dale </a:t>
            </a:r>
            <a:r>
              <a:rPr lang="en-US" dirty="0" err="1" smtClean="0"/>
              <a:t>Skrien</a:t>
            </a:r>
            <a:r>
              <a:rPr lang="en-US" dirty="0" smtClean="0"/>
              <a:t>.</a:t>
            </a:r>
          </a:p>
          <a:p>
            <a:r>
              <a:rPr lang="en-US" dirty="0" smtClean="0"/>
              <a:t>The Complete Reference, Java: Herbert </a:t>
            </a:r>
            <a:r>
              <a:rPr lang="en-US" dirty="0" err="1" smtClean="0"/>
              <a:t>Schildt</a:t>
            </a:r>
            <a:r>
              <a:rPr lang="en-US" dirty="0" smtClean="0"/>
              <a:t>.</a:t>
            </a:r>
          </a:p>
          <a:p>
            <a:r>
              <a:rPr lang="en-US" dirty="0" smtClean="0"/>
              <a:t>Programming with Java: E </a:t>
            </a:r>
            <a:r>
              <a:rPr lang="en-US" dirty="0" err="1" smtClean="0"/>
              <a:t>Balagurusamy</a:t>
            </a:r>
            <a:r>
              <a:rPr lang="en-US" dirty="0" smtClean="0"/>
              <a:t>.</a:t>
            </a:r>
          </a:p>
          <a:p>
            <a:r>
              <a:rPr lang="en-US" dirty="0" smtClean="0"/>
              <a:t>Online Resources</a:t>
            </a:r>
          </a:p>
          <a:p>
            <a:pPr>
              <a:buNone/>
            </a:pPr>
            <a:endParaRPr lang="en-US" dirty="0"/>
          </a:p>
        </p:txBody>
      </p:sp>
      <p:sp>
        <p:nvSpPr>
          <p:cNvPr id="4" name="Date Placeholder 3"/>
          <p:cNvSpPr>
            <a:spLocks noGrp="1"/>
          </p:cNvSpPr>
          <p:nvPr>
            <p:ph type="dt" sz="half" idx="10"/>
          </p:nvPr>
        </p:nvSpPr>
        <p:spPr/>
        <p:txBody>
          <a:bodyPr/>
          <a:lstStyle/>
          <a:p>
            <a:fld id="{2F79A3C8-01A6-488C-8363-692D10967265}" type="datetime1">
              <a:rPr lang="en-US" smtClean="0"/>
              <a:pPr/>
              <a:t>5/1/2020</a:t>
            </a:fld>
            <a:endParaRPr lang="en-US"/>
          </a:p>
        </p:txBody>
      </p:sp>
      <p:sp>
        <p:nvSpPr>
          <p:cNvPr id="5" name="Slide Number Placeholder 4"/>
          <p:cNvSpPr>
            <a:spLocks noGrp="1"/>
          </p:cNvSpPr>
          <p:nvPr>
            <p:ph type="sldNum" sz="quarter" idx="12"/>
          </p:nvPr>
        </p:nvSpPr>
        <p:spPr/>
        <p:txBody>
          <a:bodyPr/>
          <a:lstStyle/>
          <a:p>
            <a:fld id="{82B35DD8-C2F6-41E8-B820-EE9121C07CA5}"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endParaRPr lang="en-US" sz="4400" dirty="0" smtClean="0"/>
          </a:p>
          <a:p>
            <a:pPr algn="ctr">
              <a:buNone/>
            </a:pPr>
            <a:r>
              <a:rPr lang="en-US" sz="4400" dirty="0" smtClean="0"/>
              <a:t>THANK YOU</a:t>
            </a:r>
          </a:p>
          <a:p>
            <a:pPr algn="ctr">
              <a:buNone/>
            </a:pPr>
            <a:endParaRPr lang="en-US" sz="4400" dirty="0" smtClean="0"/>
          </a:p>
          <a:p>
            <a:pPr algn="ctr">
              <a:buNone/>
            </a:pPr>
            <a:r>
              <a:rPr lang="en-US" sz="4400" dirty="0" smtClean="0"/>
              <a:t>ANY QUERIES??</a:t>
            </a:r>
            <a:endParaRPr lang="en-US" sz="4400" dirty="0"/>
          </a:p>
        </p:txBody>
      </p:sp>
      <p:sp>
        <p:nvSpPr>
          <p:cNvPr id="4" name="Date Placeholder 3"/>
          <p:cNvSpPr>
            <a:spLocks noGrp="1"/>
          </p:cNvSpPr>
          <p:nvPr>
            <p:ph type="dt" sz="half" idx="10"/>
          </p:nvPr>
        </p:nvSpPr>
        <p:spPr/>
        <p:txBody>
          <a:bodyPr/>
          <a:lstStyle/>
          <a:p>
            <a:fld id="{BF1A2153-DEB9-4CD7-855F-DE3685456881}" type="datetime1">
              <a:rPr lang="en-US" smtClean="0"/>
              <a:pPr/>
              <a:t>5/1/2020</a:t>
            </a:fld>
            <a:endParaRPr lang="en-US"/>
          </a:p>
        </p:txBody>
      </p:sp>
      <p:sp>
        <p:nvSpPr>
          <p:cNvPr id="5" name="Slide Number Placeholder 4"/>
          <p:cNvSpPr>
            <a:spLocks noGrp="1"/>
          </p:cNvSpPr>
          <p:nvPr>
            <p:ph type="sldNum" sz="quarter" idx="12"/>
          </p:nvPr>
        </p:nvSpPr>
        <p:spPr/>
        <p:txBody>
          <a:bodyPr/>
          <a:lstStyle/>
          <a:p>
            <a:fld id="{82B35DD8-C2F6-41E8-B820-EE9121C07CA5}" type="slidenum">
              <a:rPr lang="en-US" smtClean="0"/>
              <a:pPr/>
              <a:t>61</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838200"/>
          </a:xfrm>
        </p:spPr>
        <p:txBody>
          <a:bodyPr>
            <a:normAutofit/>
          </a:bodyPr>
          <a:lstStyle/>
          <a:p>
            <a:r>
              <a:rPr lang="en-US" sz="2800" dirty="0" smtClean="0"/>
              <a:t>HANDLING ERRORS</a:t>
            </a:r>
            <a:endParaRPr lang="en-US" sz="2800" dirty="0"/>
          </a:p>
        </p:txBody>
      </p:sp>
      <p:sp>
        <p:nvSpPr>
          <p:cNvPr id="3" name="Subtitle 2"/>
          <p:cNvSpPr>
            <a:spLocks noGrp="1"/>
          </p:cNvSpPr>
          <p:nvPr>
            <p:ph type="subTitle" idx="1"/>
          </p:nvPr>
        </p:nvSpPr>
        <p:spPr>
          <a:xfrm>
            <a:off x="533400" y="914400"/>
            <a:ext cx="8001000" cy="5943600"/>
          </a:xfrm>
        </p:spPr>
        <p:txBody>
          <a:bodyPr>
            <a:noAutofit/>
          </a:bodyPr>
          <a:lstStyle/>
          <a:p>
            <a:pPr algn="l"/>
            <a:r>
              <a:rPr lang="en-US" sz="2400" b="1" dirty="0" smtClean="0">
                <a:solidFill>
                  <a:schemeClr val="tx1"/>
                </a:solidFill>
              </a:rPr>
              <a:t>Java Exception handling code performs the following tasks:</a:t>
            </a:r>
          </a:p>
          <a:p>
            <a:pPr marL="457200" lvl="0" indent="-457200" algn="l">
              <a:buFont typeface="+mj-lt"/>
              <a:buAutoNum type="arabicPeriod"/>
            </a:pPr>
            <a:r>
              <a:rPr lang="en-US" sz="2400" dirty="0" smtClean="0">
                <a:solidFill>
                  <a:schemeClr val="tx1"/>
                </a:solidFill>
              </a:rPr>
              <a:t>Find the problem(Hit the exception)</a:t>
            </a:r>
          </a:p>
          <a:p>
            <a:pPr marL="457200" lvl="0" indent="-457200" algn="l">
              <a:buFont typeface="+mj-lt"/>
              <a:buAutoNum type="arabicPeriod"/>
            </a:pPr>
            <a:r>
              <a:rPr lang="en-US" sz="2400" dirty="0" smtClean="0">
                <a:solidFill>
                  <a:schemeClr val="tx1"/>
                </a:solidFill>
              </a:rPr>
              <a:t>Inform that an error has occurred(throw the exception)</a:t>
            </a:r>
          </a:p>
          <a:p>
            <a:pPr marL="457200" lvl="0" indent="-457200" algn="l">
              <a:buFont typeface="+mj-lt"/>
              <a:buAutoNum type="arabicPeriod"/>
            </a:pPr>
            <a:r>
              <a:rPr lang="en-US" sz="2400" dirty="0" smtClean="0">
                <a:solidFill>
                  <a:schemeClr val="tx1"/>
                </a:solidFill>
              </a:rPr>
              <a:t>Receive the error information(catch the exception)</a:t>
            </a:r>
          </a:p>
          <a:p>
            <a:pPr marL="457200" lvl="0" indent="-457200" algn="l">
              <a:buFont typeface="+mj-lt"/>
              <a:buAutoNum type="arabicPeriod"/>
            </a:pPr>
            <a:r>
              <a:rPr lang="en-US" sz="2400" dirty="0" smtClean="0">
                <a:solidFill>
                  <a:schemeClr val="tx1"/>
                </a:solidFill>
              </a:rPr>
              <a:t>Take corrective actions(handle the exception)</a:t>
            </a:r>
          </a:p>
          <a:p>
            <a:pPr marL="457200" lvl="0" indent="-457200" algn="l">
              <a:buFont typeface="+mj-lt"/>
              <a:buAutoNum type="arabicPeriod"/>
            </a:pPr>
            <a:endParaRPr lang="en-US" sz="2400" dirty="0" smtClean="0">
              <a:solidFill>
                <a:schemeClr val="tx1"/>
              </a:solidFill>
            </a:endParaRPr>
          </a:p>
          <a:p>
            <a:pPr algn="l"/>
            <a:r>
              <a:rPr lang="en-US" sz="2400" b="1" dirty="0" smtClean="0">
                <a:solidFill>
                  <a:schemeClr val="tx1"/>
                </a:solidFill>
              </a:rPr>
              <a:t>Java’s Exception handling is maintained by five keywords:</a:t>
            </a:r>
          </a:p>
          <a:p>
            <a:pPr algn="l"/>
            <a:r>
              <a:rPr lang="en-US" sz="2400" b="1" dirty="0" smtClean="0">
                <a:solidFill>
                  <a:schemeClr val="tx1"/>
                </a:solidFill>
              </a:rPr>
              <a:t>try, catch, throw, throws, and finally.</a:t>
            </a:r>
          </a:p>
          <a:p>
            <a:pPr algn="l"/>
            <a:endParaRPr lang="en-US" sz="2400" dirty="0" smtClean="0">
              <a:solidFill>
                <a:schemeClr val="tx1"/>
              </a:solidFill>
            </a:endParaRPr>
          </a:p>
          <a:p>
            <a:pPr algn="l"/>
            <a:endParaRPr lang="en-US" sz="2400" dirty="0"/>
          </a:p>
        </p:txBody>
      </p:sp>
      <p:sp>
        <p:nvSpPr>
          <p:cNvPr id="4" name="Date Placeholder 3"/>
          <p:cNvSpPr>
            <a:spLocks noGrp="1"/>
          </p:cNvSpPr>
          <p:nvPr>
            <p:ph type="dt" sz="half" idx="10"/>
          </p:nvPr>
        </p:nvSpPr>
        <p:spPr/>
        <p:txBody>
          <a:bodyPr/>
          <a:lstStyle/>
          <a:p>
            <a:fld id="{D2354F9D-73AC-45FA-AF80-EA5475C77481}" type="datetime1">
              <a:rPr lang="en-US" smtClean="0"/>
              <a:pPr/>
              <a:t>5/1/2020</a:t>
            </a:fld>
            <a:endParaRPr lang="en-US"/>
          </a:p>
        </p:txBody>
      </p:sp>
      <p:sp>
        <p:nvSpPr>
          <p:cNvPr id="5" name="Slide Number Placeholder 4"/>
          <p:cNvSpPr>
            <a:spLocks noGrp="1"/>
          </p:cNvSpPr>
          <p:nvPr>
            <p:ph type="sldNum" sz="quarter" idx="12"/>
          </p:nvPr>
        </p:nvSpPr>
        <p:spPr/>
        <p:txBody>
          <a:bodyPr/>
          <a:lstStyle/>
          <a:p>
            <a:fld id="{82B35DD8-C2F6-41E8-B820-EE9121C07CA5}"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85800"/>
          </a:xfrm>
        </p:spPr>
        <p:txBody>
          <a:bodyPr>
            <a:normAutofit/>
          </a:bodyPr>
          <a:lstStyle/>
          <a:p>
            <a:r>
              <a:rPr lang="en-US" sz="2800" dirty="0" smtClean="0"/>
              <a:t>HANDLING ERRORS</a:t>
            </a:r>
            <a:endParaRPr lang="en-US" sz="2800" dirty="0"/>
          </a:p>
        </p:txBody>
      </p:sp>
      <p:sp>
        <p:nvSpPr>
          <p:cNvPr id="3" name="Subtitle 2"/>
          <p:cNvSpPr>
            <a:spLocks noGrp="1"/>
          </p:cNvSpPr>
          <p:nvPr>
            <p:ph type="subTitle" idx="1"/>
          </p:nvPr>
        </p:nvSpPr>
        <p:spPr>
          <a:xfrm>
            <a:off x="304800" y="457200"/>
            <a:ext cx="8458200" cy="6248400"/>
          </a:xfrm>
        </p:spPr>
        <p:txBody>
          <a:bodyPr>
            <a:noAutofit/>
          </a:bodyPr>
          <a:lstStyle/>
          <a:p>
            <a:pPr algn="l"/>
            <a:r>
              <a:rPr lang="en-US" sz="2000" b="1" dirty="0" smtClean="0">
                <a:solidFill>
                  <a:schemeClr val="tx1"/>
                </a:solidFill>
              </a:rPr>
              <a:t>General form of an exception handling code:</a:t>
            </a:r>
          </a:p>
          <a:p>
            <a:pPr algn="l"/>
            <a:r>
              <a:rPr lang="en-US" sz="2000" dirty="0" smtClean="0">
                <a:solidFill>
                  <a:schemeClr val="tx1"/>
                </a:solidFill>
              </a:rPr>
              <a:t/>
            </a:r>
            <a:br>
              <a:rPr lang="en-US" sz="2000" dirty="0" smtClean="0">
                <a:solidFill>
                  <a:schemeClr val="tx1"/>
                </a:solidFill>
              </a:rPr>
            </a:br>
            <a:endParaRPr lang="en-US" sz="2000" dirty="0">
              <a:solidFill>
                <a:schemeClr val="tx1"/>
              </a:solidFill>
            </a:endParaRPr>
          </a:p>
        </p:txBody>
      </p:sp>
      <p:graphicFrame>
        <p:nvGraphicFramePr>
          <p:cNvPr id="5" name="Table 4"/>
          <p:cNvGraphicFramePr>
            <a:graphicFrameLocks noGrp="1"/>
          </p:cNvGraphicFramePr>
          <p:nvPr/>
        </p:nvGraphicFramePr>
        <p:xfrm>
          <a:off x="838200" y="1143000"/>
          <a:ext cx="7162800" cy="5486400"/>
        </p:xfrm>
        <a:graphic>
          <a:graphicData uri="http://schemas.openxmlformats.org/drawingml/2006/table">
            <a:tbl>
              <a:tblPr firstRow="1" bandRow="1">
                <a:tableStyleId>{5C22544A-7EE6-4342-B048-85BDC9FD1C3A}</a:tableStyleId>
              </a:tblPr>
              <a:tblGrid>
                <a:gridCol w="7162800"/>
              </a:tblGrid>
              <a:tr h="5486400">
                <a:tc>
                  <a:txBody>
                    <a:bodyPr/>
                    <a:lstStyle/>
                    <a:p>
                      <a:pPr algn="l"/>
                      <a:endParaRPr lang="en-US" sz="1800" dirty="0" smtClean="0">
                        <a:solidFill>
                          <a:schemeClr val="tx1"/>
                        </a:solidFill>
                      </a:endParaRPr>
                    </a:p>
                    <a:p>
                      <a:pPr algn="l"/>
                      <a:r>
                        <a:rPr lang="en-US" sz="1800" dirty="0" smtClean="0">
                          <a:solidFill>
                            <a:schemeClr val="tx1"/>
                          </a:solidFill>
                        </a:rPr>
                        <a:t>try { </a:t>
                      </a:r>
                    </a:p>
                    <a:p>
                      <a:pPr algn="l"/>
                      <a:r>
                        <a:rPr lang="en-US" sz="1400" dirty="0" smtClean="0">
                          <a:solidFill>
                            <a:schemeClr val="tx1"/>
                          </a:solidFill>
                        </a:rPr>
                        <a:t>// block of code to monitor for errors, exception object generator, throws exception object</a:t>
                      </a:r>
                    </a:p>
                    <a:p>
                      <a:pPr algn="l"/>
                      <a:r>
                        <a:rPr lang="en-US" sz="1800" dirty="0" smtClean="0">
                          <a:solidFill>
                            <a:schemeClr val="tx1"/>
                          </a:solidFill>
                        </a:rPr>
                        <a:t> }</a:t>
                      </a:r>
                    </a:p>
                    <a:p>
                      <a:pPr algn="l"/>
                      <a:r>
                        <a:rPr lang="en-US" sz="1800" dirty="0" smtClean="0">
                          <a:solidFill>
                            <a:schemeClr val="tx1"/>
                          </a:solidFill>
                        </a:rPr>
                        <a:t> catch ( ExceptionType1  </a:t>
                      </a:r>
                      <a:r>
                        <a:rPr lang="en-US" sz="1800" dirty="0" err="1" smtClean="0">
                          <a:solidFill>
                            <a:schemeClr val="tx1"/>
                          </a:solidFill>
                        </a:rPr>
                        <a:t>exObj</a:t>
                      </a:r>
                      <a:r>
                        <a:rPr lang="en-US" sz="1800" dirty="0" smtClean="0">
                          <a:solidFill>
                            <a:schemeClr val="tx1"/>
                          </a:solidFill>
                        </a:rPr>
                        <a:t>) </a:t>
                      </a:r>
                      <a:r>
                        <a:rPr lang="en-US" sz="1200" dirty="0" smtClean="0">
                          <a:solidFill>
                            <a:schemeClr val="tx1"/>
                          </a:solidFill>
                        </a:rPr>
                        <a:t>//single parameter reference to exception object thrown</a:t>
                      </a:r>
                    </a:p>
                    <a:p>
                      <a:pPr algn="l"/>
                      <a:r>
                        <a:rPr lang="en-US" sz="1800" dirty="0" smtClean="0">
                          <a:solidFill>
                            <a:schemeClr val="tx1"/>
                          </a:solidFill>
                        </a:rPr>
                        <a:t>{ </a:t>
                      </a:r>
                    </a:p>
                    <a:p>
                      <a:pPr algn="l"/>
                      <a:r>
                        <a:rPr lang="en-US" sz="1600" dirty="0" smtClean="0">
                          <a:solidFill>
                            <a:schemeClr val="tx1"/>
                          </a:solidFill>
                        </a:rPr>
                        <a:t>// Exception handler for ExceptionType1, processes the exception (optional) </a:t>
                      </a:r>
                    </a:p>
                    <a:p>
                      <a:pPr algn="l"/>
                      <a:r>
                        <a:rPr lang="en-US" sz="1800" dirty="0" smtClean="0">
                          <a:solidFill>
                            <a:schemeClr val="tx1"/>
                          </a:solidFill>
                        </a:rPr>
                        <a:t>}</a:t>
                      </a:r>
                    </a:p>
                    <a:p>
                      <a:pPr algn="l"/>
                      <a:r>
                        <a:rPr lang="en-US" sz="1800" dirty="0" smtClean="0">
                          <a:solidFill>
                            <a:schemeClr val="tx1"/>
                          </a:solidFill>
                        </a:rPr>
                        <a:t>catch (ExceptionType2 </a:t>
                      </a:r>
                      <a:r>
                        <a:rPr lang="en-US" sz="1800" dirty="0" err="1" smtClean="0">
                          <a:solidFill>
                            <a:schemeClr val="tx1"/>
                          </a:solidFill>
                        </a:rPr>
                        <a:t>exObj</a:t>
                      </a:r>
                      <a:r>
                        <a:rPr lang="en-US" sz="1800" dirty="0" smtClean="0">
                          <a:solidFill>
                            <a:schemeClr val="tx1"/>
                          </a:solidFill>
                        </a:rPr>
                        <a:t> ) </a:t>
                      </a:r>
                    </a:p>
                    <a:p>
                      <a:pPr algn="l"/>
                      <a:r>
                        <a:rPr lang="en-US" sz="1800" dirty="0" smtClean="0">
                          <a:solidFill>
                            <a:schemeClr val="tx1"/>
                          </a:solidFill>
                        </a:rPr>
                        <a:t>{ </a:t>
                      </a:r>
                      <a:r>
                        <a:rPr lang="en-US" sz="1600" dirty="0" smtClean="0">
                          <a:solidFill>
                            <a:schemeClr val="tx1"/>
                          </a:solidFill>
                        </a:rPr>
                        <a:t>// Exception handling routine for ExceptionType2 (optional)</a:t>
                      </a:r>
                    </a:p>
                    <a:p>
                      <a:pPr algn="l"/>
                      <a:r>
                        <a:rPr lang="en-US" sz="1800" dirty="0" smtClean="0">
                          <a:solidFill>
                            <a:schemeClr val="tx1"/>
                          </a:solidFill>
                        </a:rPr>
                        <a:t> } </a:t>
                      </a:r>
                    </a:p>
                    <a:p>
                      <a:pPr algn="l"/>
                      <a:r>
                        <a:rPr lang="en-US" sz="1800" dirty="0" smtClean="0">
                          <a:solidFill>
                            <a:schemeClr val="tx1"/>
                          </a:solidFill>
                        </a:rPr>
                        <a:t>. . . catch (</a:t>
                      </a:r>
                      <a:r>
                        <a:rPr lang="en-US" sz="1800" dirty="0" err="1" smtClean="0">
                          <a:solidFill>
                            <a:schemeClr val="tx1"/>
                          </a:solidFill>
                        </a:rPr>
                        <a:t>ExceptionType_n</a:t>
                      </a:r>
                      <a:r>
                        <a:rPr lang="en-US" sz="1800" dirty="0" smtClean="0">
                          <a:solidFill>
                            <a:schemeClr val="tx1"/>
                          </a:solidFill>
                        </a:rPr>
                        <a:t>  </a:t>
                      </a:r>
                      <a:r>
                        <a:rPr lang="en-US" sz="1800" dirty="0" err="1" smtClean="0">
                          <a:solidFill>
                            <a:schemeClr val="tx1"/>
                          </a:solidFill>
                        </a:rPr>
                        <a:t>exObj</a:t>
                      </a:r>
                      <a:r>
                        <a:rPr lang="en-US" sz="1800" dirty="0" smtClean="0">
                          <a:solidFill>
                            <a:schemeClr val="tx1"/>
                          </a:solidFill>
                        </a:rPr>
                        <a:t>) </a:t>
                      </a:r>
                    </a:p>
                    <a:p>
                      <a:pPr algn="l"/>
                      <a:r>
                        <a:rPr lang="en-US" sz="1800" dirty="0" smtClean="0">
                          <a:solidFill>
                            <a:schemeClr val="tx1"/>
                          </a:solidFill>
                        </a:rPr>
                        <a:t>{ </a:t>
                      </a:r>
                    </a:p>
                    <a:p>
                      <a:pPr algn="l"/>
                      <a:r>
                        <a:rPr lang="en-US" sz="1600" dirty="0" smtClean="0">
                          <a:solidFill>
                            <a:schemeClr val="tx1"/>
                          </a:solidFill>
                        </a:rPr>
                        <a:t>// Exception handling routine for </a:t>
                      </a:r>
                      <a:r>
                        <a:rPr lang="en-US" sz="1600" dirty="0" err="1" smtClean="0">
                          <a:solidFill>
                            <a:schemeClr val="tx1"/>
                          </a:solidFill>
                        </a:rPr>
                        <a:t>ExceptionType_n</a:t>
                      </a:r>
                      <a:r>
                        <a:rPr lang="en-US" sz="1600" dirty="0" smtClean="0">
                          <a:solidFill>
                            <a:schemeClr val="tx1"/>
                          </a:solidFill>
                        </a:rPr>
                        <a:t> (optional) </a:t>
                      </a:r>
                    </a:p>
                    <a:p>
                      <a:pPr algn="l"/>
                      <a:r>
                        <a:rPr lang="en-US" sz="1800" dirty="0" smtClean="0">
                          <a:solidFill>
                            <a:schemeClr val="tx1"/>
                          </a:solidFill>
                        </a:rPr>
                        <a:t>}</a:t>
                      </a:r>
                    </a:p>
                    <a:p>
                      <a:pPr algn="l"/>
                      <a:r>
                        <a:rPr lang="en-US" sz="1800" dirty="0" smtClean="0">
                          <a:solidFill>
                            <a:schemeClr val="tx1"/>
                          </a:solidFill>
                        </a:rPr>
                        <a:t> finally { </a:t>
                      </a:r>
                    </a:p>
                    <a:p>
                      <a:pPr algn="l"/>
                      <a:r>
                        <a:rPr lang="en-US" sz="1400" dirty="0" smtClean="0">
                          <a:solidFill>
                            <a:schemeClr val="tx1"/>
                          </a:solidFill>
                        </a:rPr>
                        <a:t>// block of code to be executed upon exiting from a try or before a method returns (optional)</a:t>
                      </a:r>
                    </a:p>
                    <a:p>
                      <a:pPr algn="l"/>
                      <a:r>
                        <a:rPr lang="en-US" sz="1800" dirty="0" smtClean="0">
                          <a:solidFill>
                            <a:schemeClr val="tx1"/>
                          </a:solidFill>
                        </a:rPr>
                        <a:t> } </a:t>
                      </a:r>
                      <a:endParaRPr lang="en-US" sz="1800" dirty="0"/>
                    </a:p>
                  </a:txBody>
                  <a:tcPr/>
                </a:tc>
              </a:tr>
            </a:tbl>
          </a:graphicData>
        </a:graphic>
      </p:graphicFrame>
      <p:sp>
        <p:nvSpPr>
          <p:cNvPr id="6" name="Date Placeholder 5"/>
          <p:cNvSpPr>
            <a:spLocks noGrp="1"/>
          </p:cNvSpPr>
          <p:nvPr>
            <p:ph type="dt" sz="half" idx="10"/>
          </p:nvPr>
        </p:nvSpPr>
        <p:spPr/>
        <p:txBody>
          <a:bodyPr/>
          <a:lstStyle/>
          <a:p>
            <a:fld id="{FD49411C-35D6-499B-AEDE-AF629C6F546F}" type="datetime1">
              <a:rPr lang="en-US" smtClean="0"/>
              <a:pPr/>
              <a:t>5/1/2020</a:t>
            </a:fld>
            <a:endParaRPr lang="en-US"/>
          </a:p>
        </p:txBody>
      </p:sp>
      <p:sp>
        <p:nvSpPr>
          <p:cNvPr id="7" name="Slide Number Placeholder 6"/>
          <p:cNvSpPr>
            <a:spLocks noGrp="1"/>
          </p:cNvSpPr>
          <p:nvPr>
            <p:ph type="sldNum" sz="quarter" idx="12"/>
          </p:nvPr>
        </p:nvSpPr>
        <p:spPr/>
        <p:txBody>
          <a:bodyPr/>
          <a:lstStyle/>
          <a:p>
            <a:fld id="{82B35DD8-C2F6-41E8-B820-EE9121C07CA5}"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85800"/>
          </a:xfrm>
        </p:spPr>
        <p:txBody>
          <a:bodyPr>
            <a:normAutofit/>
          </a:bodyPr>
          <a:lstStyle/>
          <a:p>
            <a:r>
              <a:rPr lang="en-US" sz="3200" dirty="0" smtClean="0"/>
              <a:t>HANDLING ERRORS</a:t>
            </a:r>
            <a:endParaRPr lang="en-US" sz="3200" dirty="0"/>
          </a:p>
        </p:txBody>
      </p:sp>
      <p:sp>
        <p:nvSpPr>
          <p:cNvPr id="3" name="Subtitle 2"/>
          <p:cNvSpPr>
            <a:spLocks noGrp="1"/>
          </p:cNvSpPr>
          <p:nvPr>
            <p:ph type="subTitle" idx="1"/>
          </p:nvPr>
        </p:nvSpPr>
        <p:spPr>
          <a:xfrm>
            <a:off x="304800" y="609600"/>
            <a:ext cx="8458200" cy="6248400"/>
          </a:xfrm>
        </p:spPr>
        <p:txBody>
          <a:bodyPr>
            <a:noAutofit/>
          </a:bodyPr>
          <a:lstStyle/>
          <a:p>
            <a:pPr algn="l"/>
            <a:r>
              <a:rPr lang="en-US" sz="2000" b="1" dirty="0" smtClean="0">
                <a:solidFill>
                  <a:schemeClr val="tx1"/>
                </a:solidFill>
              </a:rPr>
              <a:t>Note:</a:t>
            </a:r>
            <a:r>
              <a:rPr lang="en-US" sz="2000" dirty="0" smtClean="0">
                <a:solidFill>
                  <a:schemeClr val="tx1"/>
                </a:solidFill>
              </a:rPr>
              <a:t> </a:t>
            </a:r>
          </a:p>
          <a:p>
            <a:pPr algn="l"/>
            <a:r>
              <a:rPr lang="en-US" sz="2000" b="1" dirty="0" smtClean="0">
                <a:solidFill>
                  <a:schemeClr val="tx1"/>
                </a:solidFill>
              </a:rPr>
              <a:t>try:</a:t>
            </a:r>
            <a:r>
              <a:rPr lang="en-US" sz="2000" dirty="0" smtClean="0">
                <a:solidFill>
                  <a:schemeClr val="tx1"/>
                </a:solidFill>
              </a:rPr>
              <a:t> ‘try’ should be followed by at least one ‘catch’ statement or ‘finally’ block, otherwise compilation error will occur.</a:t>
            </a:r>
          </a:p>
          <a:p>
            <a:pPr algn="l"/>
            <a:r>
              <a:rPr lang="en-US" sz="2000" b="1" dirty="0" err="1" smtClean="0">
                <a:solidFill>
                  <a:schemeClr val="tx1"/>
                </a:solidFill>
              </a:rPr>
              <a:t>catch:</a:t>
            </a:r>
            <a:r>
              <a:rPr lang="en-US" sz="2000" dirty="0" err="1" smtClean="0">
                <a:solidFill>
                  <a:schemeClr val="tx1"/>
                </a:solidFill>
              </a:rPr>
              <a:t>If</a:t>
            </a:r>
            <a:r>
              <a:rPr lang="en-US" sz="2000" dirty="0" smtClean="0">
                <a:solidFill>
                  <a:schemeClr val="tx1"/>
                </a:solidFill>
              </a:rPr>
              <a:t> catch parameter matches type of exception object, then exception is caught and statements in catch are executed, else exception is not caught and a default exception handler of java run-time system will cause the execution to terminate.</a:t>
            </a:r>
          </a:p>
          <a:p>
            <a:pPr lvl="1" algn="l">
              <a:buFont typeface="Arial" pitchFamily="34" charset="0"/>
              <a:buChar char="•"/>
            </a:pPr>
            <a:r>
              <a:rPr lang="en-US" sz="1600" dirty="0" smtClean="0">
                <a:solidFill>
                  <a:schemeClr val="tx1"/>
                </a:solidFill>
              </a:rPr>
              <a:t>System generated exceptions are thrown automatically by java run time system.</a:t>
            </a:r>
          </a:p>
          <a:p>
            <a:pPr lvl="1" algn="l">
              <a:buFont typeface="Arial" pitchFamily="34" charset="0"/>
              <a:buChar char="•"/>
            </a:pPr>
            <a:r>
              <a:rPr lang="en-US" sz="1600" dirty="0" smtClean="0">
                <a:solidFill>
                  <a:schemeClr val="tx1"/>
                </a:solidFill>
              </a:rPr>
              <a:t>We can manually throw any exception using throw keyword.</a:t>
            </a:r>
          </a:p>
          <a:p>
            <a:pPr lvl="1" algn="l">
              <a:buFont typeface="Arial" pitchFamily="34" charset="0"/>
              <a:buChar char="•"/>
            </a:pPr>
            <a:r>
              <a:rPr lang="en-US" sz="1600" dirty="0" smtClean="0">
                <a:solidFill>
                  <a:schemeClr val="tx1"/>
                </a:solidFill>
              </a:rPr>
              <a:t>you can re-throw the exception or a new Exception object back to the code that called the method.</a:t>
            </a:r>
          </a:p>
          <a:p>
            <a:pPr lvl="1" algn="l">
              <a:buFont typeface="Arial" pitchFamily="34" charset="0"/>
              <a:buChar char="•"/>
            </a:pPr>
            <a:r>
              <a:rPr lang="en-US" sz="1600" dirty="0" smtClean="0">
                <a:solidFill>
                  <a:schemeClr val="tx1"/>
                </a:solidFill>
              </a:rPr>
              <a:t>You can have more than one catch block. This is because the code can throw different types of exceptions.</a:t>
            </a:r>
          </a:p>
          <a:p>
            <a:pPr algn="l"/>
            <a:r>
              <a:rPr lang="en-US" sz="2000" b="1" dirty="0" smtClean="0">
                <a:solidFill>
                  <a:schemeClr val="tx1"/>
                </a:solidFill>
              </a:rPr>
              <a:t>throw:</a:t>
            </a:r>
            <a:r>
              <a:rPr lang="en-US" sz="2000" dirty="0" smtClean="0">
                <a:solidFill>
                  <a:schemeClr val="tx1"/>
                </a:solidFill>
              </a:rPr>
              <a:t> To manually throw an exception use keyword throw.</a:t>
            </a:r>
          </a:p>
          <a:p>
            <a:pPr algn="l"/>
            <a:r>
              <a:rPr lang="en-US" sz="2000" b="1" dirty="0" smtClean="0">
                <a:solidFill>
                  <a:schemeClr val="tx1"/>
                </a:solidFill>
              </a:rPr>
              <a:t>throws:</a:t>
            </a:r>
            <a:r>
              <a:rPr lang="en-US" sz="2000" dirty="0" smtClean="0">
                <a:solidFill>
                  <a:schemeClr val="tx1"/>
                </a:solidFill>
              </a:rPr>
              <a:t> any exception that is thrown out of a method must be specified by a throws clause in the method signature.</a:t>
            </a:r>
          </a:p>
          <a:p>
            <a:pPr algn="l"/>
            <a:r>
              <a:rPr lang="en-US" sz="2000" b="1" dirty="0" smtClean="0">
                <a:solidFill>
                  <a:schemeClr val="tx1"/>
                </a:solidFill>
              </a:rPr>
              <a:t>finally: </a:t>
            </a:r>
            <a:r>
              <a:rPr lang="en-US" sz="2000" dirty="0" smtClean="0">
                <a:solidFill>
                  <a:schemeClr val="tx1"/>
                </a:solidFill>
              </a:rPr>
              <a:t>any code that absolutely must be executed before a method returns or upon exiting from a try block is put in a finally block.  you write code that will be run whether or not an exception has occurred.</a:t>
            </a:r>
            <a:br>
              <a:rPr lang="en-US" sz="2000" dirty="0" smtClean="0">
                <a:solidFill>
                  <a:schemeClr val="tx1"/>
                </a:solidFill>
              </a:rPr>
            </a:br>
            <a:endParaRPr lang="en-US" sz="2000" dirty="0">
              <a:solidFill>
                <a:schemeClr val="tx1"/>
              </a:solidFill>
            </a:endParaRPr>
          </a:p>
        </p:txBody>
      </p:sp>
      <p:sp>
        <p:nvSpPr>
          <p:cNvPr id="4" name="Date Placeholder 3"/>
          <p:cNvSpPr>
            <a:spLocks noGrp="1"/>
          </p:cNvSpPr>
          <p:nvPr>
            <p:ph type="dt" sz="half" idx="10"/>
          </p:nvPr>
        </p:nvSpPr>
        <p:spPr/>
        <p:txBody>
          <a:bodyPr/>
          <a:lstStyle/>
          <a:p>
            <a:fld id="{63EFBD6E-A523-46E2-A309-A3DAFD3C924B}" type="datetime1">
              <a:rPr lang="en-US" smtClean="0"/>
              <a:pPr/>
              <a:t>5/1/2020</a:t>
            </a:fld>
            <a:endParaRPr lang="en-US"/>
          </a:p>
        </p:txBody>
      </p:sp>
      <p:sp>
        <p:nvSpPr>
          <p:cNvPr id="5" name="Slide Number Placeholder 4"/>
          <p:cNvSpPr>
            <a:spLocks noGrp="1"/>
          </p:cNvSpPr>
          <p:nvPr>
            <p:ph type="sldNum" sz="quarter" idx="12"/>
          </p:nvPr>
        </p:nvSpPr>
        <p:spPr/>
        <p:txBody>
          <a:bodyPr/>
          <a:lstStyle/>
          <a:p>
            <a:fld id="{82B35DD8-C2F6-41E8-B820-EE9121C07CA5}"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2652</TotalTime>
  <Words>4908</Words>
  <Application>Microsoft Office PowerPoint</Application>
  <PresentationFormat>On-screen Show (4:3)</PresentationFormat>
  <Paragraphs>1631</Paragraphs>
  <Slides>61</Slides>
  <Notes>45</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   </vt:lpstr>
      <vt:lpstr>EXCEPTION HANDLING</vt:lpstr>
      <vt:lpstr>EXCEPTION HANDLING FUNDAMENTALS</vt:lpstr>
      <vt:lpstr>EXCEPTION HANDLING FUNDAMENTALS</vt:lpstr>
      <vt:lpstr>HANDLING ERRORS</vt:lpstr>
      <vt:lpstr>HANDLING ERRORS</vt:lpstr>
      <vt:lpstr>HANDLING ERRORS</vt:lpstr>
      <vt:lpstr>HANDLING ERRORS</vt:lpstr>
      <vt:lpstr>HANDLING ERRORS</vt:lpstr>
      <vt:lpstr>EXCEPTION HIERARCHY</vt:lpstr>
      <vt:lpstr>EXCEPTION HIERARCHY----in detail</vt:lpstr>
      <vt:lpstr>EXCEPTION TYPES</vt:lpstr>
      <vt:lpstr>Java’s Unchecked RuntimeException subclasses</vt:lpstr>
      <vt:lpstr>Java’s checked Exceptions</vt:lpstr>
      <vt:lpstr>CONSEQUENCES OF AN UNCAUGHT EXCEPTION</vt:lpstr>
      <vt:lpstr>CONSEQUENCES OF AN UNCAUGHT EXCEPTION</vt:lpstr>
      <vt:lpstr>CONSEQUENCES OF AN UNCAUGHT EXCEPTION</vt:lpstr>
      <vt:lpstr>CATCHING EXCEPTION USING try-catch block</vt:lpstr>
      <vt:lpstr>CATCHING EXCEPTION USING try-catch block</vt:lpstr>
      <vt:lpstr>CATCHING EXCEPTION USING try-catch block</vt:lpstr>
      <vt:lpstr>MULTIPLE CATCH</vt:lpstr>
      <vt:lpstr>MULTIPLE CATCH</vt:lpstr>
      <vt:lpstr>MULTIPLE CATCH</vt:lpstr>
      <vt:lpstr>MULTIPLE CATCH</vt:lpstr>
      <vt:lpstr>MULTIPLE CATCH</vt:lpstr>
      <vt:lpstr>MULTIPLE CATCH</vt:lpstr>
      <vt:lpstr>Slide 27</vt:lpstr>
      <vt:lpstr>MULTIPLE CATCH</vt:lpstr>
      <vt:lpstr>MULTIPLE CATCH</vt:lpstr>
      <vt:lpstr>THROWING EXCEPTIONS Manually, using “throw” keyword</vt:lpstr>
      <vt:lpstr>THROWING EXCEPTIONS, throw</vt:lpstr>
      <vt:lpstr>THROWING EXCEPTIONS, throw</vt:lpstr>
      <vt:lpstr>THROWING EXCEPTIONS</vt:lpstr>
      <vt:lpstr>RETHROWING EXCEPTIONS</vt:lpstr>
      <vt:lpstr>RETHROWING EXCEPTIONS</vt:lpstr>
      <vt:lpstr>THROWABLE</vt:lpstr>
      <vt:lpstr>THROWABLE CLASS METHODS</vt:lpstr>
      <vt:lpstr>THROWABLE</vt:lpstr>
      <vt:lpstr>USING FINALLY</vt:lpstr>
      <vt:lpstr>USING FINALLY</vt:lpstr>
      <vt:lpstr>USING FINALLY</vt:lpstr>
      <vt:lpstr>USING FINALLY</vt:lpstr>
      <vt:lpstr>USING FINALLY</vt:lpstr>
      <vt:lpstr>USING FINALLY</vt:lpstr>
      <vt:lpstr>USING FINALLY</vt:lpstr>
      <vt:lpstr>USING THROWS</vt:lpstr>
      <vt:lpstr>USING THROWS</vt:lpstr>
      <vt:lpstr>throws</vt:lpstr>
      <vt:lpstr>throws</vt:lpstr>
      <vt:lpstr>throws</vt:lpstr>
      <vt:lpstr>throws</vt:lpstr>
      <vt:lpstr>throws</vt:lpstr>
      <vt:lpstr>CREATING EXCEPTION SUBCLASSES----CUSTOM EXCEPTION</vt:lpstr>
      <vt:lpstr>CREATING EXCEPTION SUBCLASSES----CUSTOM EXCEPTION</vt:lpstr>
      <vt:lpstr>CREATING EXCEPTION SUBCLASSES----CUSTOM EXCEPTION</vt:lpstr>
      <vt:lpstr>CREATING EXCEPTION SUBCLASSES</vt:lpstr>
      <vt:lpstr>NESTED try STATEMENTS</vt:lpstr>
      <vt:lpstr>NESTED try STATEMENTS</vt:lpstr>
      <vt:lpstr>Program to demonstrate throw, multiple catch, finally</vt:lpstr>
      <vt:lpstr>Slide 60</vt:lpstr>
      <vt:lpstr>Slide 61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430</cp:revision>
  <dcterms:created xsi:type="dcterms:W3CDTF">2020-03-26T14:13:35Z</dcterms:created>
  <dcterms:modified xsi:type="dcterms:W3CDTF">2020-05-01T10:25:47Z</dcterms:modified>
</cp:coreProperties>
</file>