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87" r:id="rId2"/>
    <p:sldId id="692" r:id="rId3"/>
    <p:sldId id="694" r:id="rId4"/>
    <p:sldId id="691" r:id="rId5"/>
    <p:sldId id="693" r:id="rId6"/>
    <p:sldId id="703" r:id="rId7"/>
    <p:sldId id="695" r:id="rId8"/>
    <p:sldId id="696" r:id="rId9"/>
    <p:sldId id="704" r:id="rId10"/>
    <p:sldId id="697" r:id="rId11"/>
    <p:sldId id="698" r:id="rId12"/>
    <p:sldId id="700" r:id="rId13"/>
    <p:sldId id="701" r:id="rId14"/>
    <p:sldId id="689" r:id="rId15"/>
    <p:sldId id="702" r:id="rId16"/>
    <p:sldId id="685" r:id="rId17"/>
    <p:sldId id="686" r:id="rId18"/>
  </p:sldIdLst>
  <p:sldSz cx="9144000" cy="6858000" type="screen4x3"/>
  <p:notesSz cx="6858000" cy="9144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1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7" d="100"/>
          <a:sy n="77" d="100"/>
        </p:scale>
        <p:origin x="-14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6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3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F2CF893-7C51-0041-AA5E-C0716C0B38CC}" type="datetime1">
              <a:rPr lang="ja-JP" altLang="en-US"/>
              <a:pPr>
                <a:defRPr/>
              </a:pPr>
              <a:t>16/06/15</a:t>
            </a:fld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14359FAC-1A26-D146-B226-A2F94249590B}" type="slidenum">
              <a:rPr lang="en-US" altLang="ja-JP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89758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499F1E0-173E-1E4E-AE2A-C4BC12F67904}" type="datetime1">
              <a:rPr lang="ja-JP" altLang="en-US"/>
              <a:pPr>
                <a:defRPr/>
              </a:pPr>
              <a:t>16/06/15</a:t>
            </a:fld>
            <a:endParaRPr lang="en-US" altLang="ja-JP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8D31F27-01E2-C440-A2D6-46124AE779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0991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16387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F678F78-39C4-524E-98A5-65D6AF3EAD56}" type="slidenum">
              <a:rPr lang="en-US" altLang="ja-JP" sz="1200">
                <a:latin typeface="Calibri" charset="0"/>
              </a:rPr>
              <a:pPr algn="r"/>
              <a:t>1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16387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F678F78-39C4-524E-98A5-65D6AF3EAD56}" type="slidenum">
              <a:rPr lang="en-US" altLang="ja-JP" sz="1200">
                <a:latin typeface="Calibri" charset="0"/>
              </a:rPr>
              <a:pPr algn="r"/>
              <a:t>10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16387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F678F78-39C4-524E-98A5-65D6AF3EAD56}" type="slidenum">
              <a:rPr lang="en-US" altLang="ja-JP" sz="1200">
                <a:latin typeface="Calibri" charset="0"/>
              </a:rPr>
              <a:pPr algn="r"/>
              <a:t>11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16387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F678F78-39C4-524E-98A5-65D6AF3EAD56}" type="slidenum">
              <a:rPr lang="en-US" altLang="ja-JP" sz="1200">
                <a:latin typeface="Calibri" charset="0"/>
              </a:rPr>
              <a:pPr algn="r"/>
              <a:t>12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16387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F678F78-39C4-524E-98A5-65D6AF3EAD56}" type="slidenum">
              <a:rPr lang="en-US" altLang="ja-JP" sz="1200">
                <a:latin typeface="Calibri" charset="0"/>
              </a:rPr>
              <a:pPr algn="r"/>
              <a:t>13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28675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F694148-7705-0C4E-8D04-F967381B86ED}" type="slidenum">
              <a:rPr lang="en-US" altLang="ja-JP" sz="1200">
                <a:latin typeface="Calibri" charset="0"/>
              </a:rPr>
              <a:pPr algn="r"/>
              <a:t>14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28675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F694148-7705-0C4E-8D04-F967381B86ED}" type="slidenum">
              <a:rPr lang="en-US" altLang="ja-JP" sz="1200">
                <a:latin typeface="Calibri" charset="0"/>
              </a:rPr>
              <a:pPr algn="r"/>
              <a:t>15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28675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F694148-7705-0C4E-8D04-F967381B86ED}" type="slidenum">
              <a:rPr lang="en-US" altLang="ja-JP" sz="1200">
                <a:latin typeface="Calibri" charset="0"/>
              </a:rPr>
              <a:pPr algn="r"/>
              <a:t>16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28675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F694148-7705-0C4E-8D04-F967381B86ED}" type="slidenum">
              <a:rPr lang="en-US" altLang="ja-JP" sz="1200">
                <a:latin typeface="Calibri" charset="0"/>
              </a:rPr>
              <a:pPr algn="r"/>
              <a:t>17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 dirty="0">
              <a:latin typeface="Calibri" charset="0"/>
              <a:ea typeface="ＭＳ Ｐゴシック" charset="0"/>
            </a:endParaRPr>
          </a:p>
        </p:txBody>
      </p:sp>
      <p:sp>
        <p:nvSpPr>
          <p:cNvPr id="16387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F678F78-39C4-524E-98A5-65D6AF3EAD56}" type="slidenum">
              <a:rPr lang="en-US" altLang="ja-JP" sz="1200">
                <a:latin typeface="Calibri" charset="0"/>
              </a:rPr>
              <a:pPr algn="r"/>
              <a:t>2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16387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F678F78-39C4-524E-98A5-65D6AF3EAD56}" type="slidenum">
              <a:rPr lang="en-US" altLang="ja-JP" sz="1200">
                <a:latin typeface="Calibri" charset="0"/>
              </a:rPr>
              <a:pPr algn="r"/>
              <a:t>3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16387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F678F78-39C4-524E-98A5-65D6AF3EAD56}" type="slidenum">
              <a:rPr lang="en-US" altLang="ja-JP" sz="1200">
                <a:latin typeface="Calibri" charset="0"/>
              </a:rPr>
              <a:pPr algn="r"/>
              <a:t>4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 dirty="0">
              <a:latin typeface="Calibri" charset="0"/>
              <a:ea typeface="ＭＳ Ｐゴシック" charset="0"/>
            </a:endParaRPr>
          </a:p>
        </p:txBody>
      </p:sp>
      <p:sp>
        <p:nvSpPr>
          <p:cNvPr id="16387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F678F78-39C4-524E-98A5-65D6AF3EAD56}" type="slidenum">
              <a:rPr lang="en-US" altLang="ja-JP" sz="1200">
                <a:latin typeface="Calibri" charset="0"/>
              </a:rPr>
              <a:pPr algn="r"/>
              <a:t>5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34819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05D7397-B6B3-FB4E-97B3-B913635878A2}" type="slidenum">
              <a:rPr lang="en-US" altLang="ja-JP" sz="1200">
                <a:latin typeface="Calibri" charset="0"/>
              </a:rPr>
              <a:pPr algn="r"/>
              <a:t>6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16387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F678F78-39C4-524E-98A5-65D6AF3EAD56}" type="slidenum">
              <a:rPr lang="en-US" altLang="ja-JP" sz="1200">
                <a:latin typeface="Calibri" charset="0"/>
              </a:rPr>
              <a:pPr algn="r"/>
              <a:t>7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16387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F678F78-39C4-524E-98A5-65D6AF3EAD56}" type="slidenum">
              <a:rPr lang="en-US" altLang="ja-JP" sz="1200">
                <a:latin typeface="Calibri" charset="0"/>
              </a:rPr>
              <a:pPr algn="r"/>
              <a:t>8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ノート プレースホルダ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34819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05D7397-B6B3-FB4E-97B3-B913635878A2}" type="slidenum">
              <a:rPr lang="en-US" altLang="ja-JP" sz="1200">
                <a:latin typeface="Calibri" charset="0"/>
              </a:rPr>
              <a:pPr algn="r"/>
              <a:t>9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63546-F77F-5C4F-A6E5-ECE5982AE3C6}" type="datetime1">
              <a:rPr lang="ja-JP" altLang="en-US" smtClean="0"/>
              <a:t>16/06/15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38DAD-35C1-F24D-9D21-E29B8A60F46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9841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60879-32A7-784D-B15F-A4488D06AE02}" type="datetime1">
              <a:rPr lang="ja-JP" altLang="en-US" smtClean="0"/>
              <a:t>16/06/15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A547C-C597-6F40-B379-0D8CE7F79B2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46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441A-7C00-7742-8B47-FBA021EE9A91}" type="datetime1">
              <a:rPr lang="ja-JP" altLang="en-US" smtClean="0"/>
              <a:t>16/06/15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8D593-354E-3B47-8D73-2F4042BB8F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363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5144A-5051-664F-8807-F61CF7BC0492}" type="datetime1">
              <a:rPr lang="ja-JP" altLang="en-US" smtClean="0"/>
              <a:t>16/06/15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09018-BBE9-A142-BF5A-2BEC38FABB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66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DD064-F063-0847-85AB-93A329DF957C}" type="datetime1">
              <a:rPr lang="ja-JP" altLang="en-US" smtClean="0"/>
              <a:t>16/06/15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1D46-729F-2A47-A786-D0919DC35E2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255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BA17E-49E2-4447-92A0-FCCB7727B5B3}" type="datetime1">
              <a:rPr lang="ja-JP" altLang="en-US" smtClean="0"/>
              <a:t>16/06/15</a:t>
            </a:fld>
            <a:endParaRPr lang="en-US" altLang="ja-JP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25A3C-ABC4-584B-A6D4-943790F9E97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5186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95A2B-5630-C04F-85A1-9A057F0D17B0}" type="datetime1">
              <a:rPr lang="ja-JP" altLang="en-US" smtClean="0"/>
              <a:t>16/06/15</a:t>
            </a:fld>
            <a:endParaRPr lang="en-US" altLang="ja-JP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52C69-5DC6-FC4A-BBB4-8B1118D7F8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216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2CF6B-F6C1-B140-B2F6-0061F463DCB1}" type="datetime1">
              <a:rPr lang="ja-JP" altLang="en-US" smtClean="0"/>
              <a:t>16/06/15</a:t>
            </a:fld>
            <a:endParaRPr lang="en-US" altLang="ja-JP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404A1-1FF2-3248-8E0D-8C3D3B31314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42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511FF-4477-1645-A97B-1C4641FAE7E4}" type="datetime1">
              <a:rPr lang="ja-JP" altLang="en-US" smtClean="0"/>
              <a:t>16/06/15</a:t>
            </a:fld>
            <a:endParaRPr lang="en-US" altLang="ja-JP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E183E-BD5C-B64D-B4C6-C8A6303CCFE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068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81679-6268-C242-AF84-C3BFE955EC09}" type="datetime1">
              <a:rPr lang="ja-JP" altLang="en-US" smtClean="0"/>
              <a:t>16/06/15</a:t>
            </a:fld>
            <a:endParaRPr lang="en-US" altLang="ja-JP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5199C-986A-534C-8598-3BDC432F8F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0879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503D5-1FB8-4648-B17F-81DF689300E9}" type="datetime1">
              <a:rPr lang="ja-JP" altLang="en-US" smtClean="0"/>
              <a:t>16/06/15</a:t>
            </a:fld>
            <a:endParaRPr lang="en-US" altLang="ja-JP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6FEA4-1AED-5749-BC7C-4322761FBD7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140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B2195CEF-1D6F-334B-8B60-32E7897051F6}" type="datetime1">
              <a:rPr lang="ja-JP" altLang="en-US" smtClean="0"/>
              <a:t>16/06/15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2566646C-90AC-2C43-98C9-AA99325B8C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 idx="4294967295"/>
          </p:nvPr>
        </p:nvSpPr>
        <p:spPr>
          <a:xfrm>
            <a:off x="539552" y="2954729"/>
            <a:ext cx="8229989" cy="1039091"/>
          </a:xfrm>
        </p:spPr>
        <p:txBody>
          <a:bodyPr/>
          <a:lstStyle/>
          <a:p>
            <a:r>
              <a:rPr lang="en-US" altLang="ja-JP" dirty="0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Phonon evaluation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sp>
        <p:nvSpPr>
          <p:cNvPr id="15365" name="Rectangle 1029"/>
          <p:cNvSpPr>
            <a:spLocks noChangeArrowheads="1"/>
          </p:cNvSpPr>
          <p:nvPr/>
        </p:nvSpPr>
        <p:spPr bwMode="auto">
          <a:xfrm>
            <a:off x="971600" y="2492896"/>
            <a:ext cx="2710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Comp session of</a:t>
            </a:r>
            <a:endParaRPr lang="ja-JP" altLang="en-US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E183E-BD5C-B64D-B4C6-C8A6303CCFEA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438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553200" y="6232227"/>
            <a:ext cx="2133600" cy="365125"/>
          </a:xfrm>
        </p:spPr>
        <p:txBody>
          <a:bodyPr/>
          <a:lstStyle/>
          <a:p>
            <a:pPr>
              <a:defRPr/>
            </a:pPr>
            <a:fld id="{C35E183E-BD5C-B64D-B4C6-C8A6303CCFEA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683568" y="2471871"/>
            <a:ext cx="4596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1) Go to '4_phdos/' directory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 bwMode="auto">
          <a:xfrm>
            <a:off x="1154732" y="548680"/>
            <a:ext cx="680164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ja-JP" dirty="0" err="1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matdyn.x</a:t>
            </a:r>
            <a:r>
              <a:rPr lang="en-US" altLang="ja-JP" dirty="0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 /DOS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3568" y="3284984"/>
            <a:ext cx="785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2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) copy the force constants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of sampling real space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7664" y="3942457"/>
            <a:ext cx="3401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ja-JP" dirty="0" err="1"/>
              <a:t>cp</a:t>
            </a:r>
            <a:r>
              <a:rPr lang="pt-BR" altLang="ja-JP" dirty="0"/>
              <a:t> .</a:t>
            </a:r>
            <a:r>
              <a:rPr lang="pt-BR" altLang="ja-JP" dirty="0" smtClean="0"/>
              <a:t>./3_q2r/</a:t>
            </a:r>
            <a:r>
              <a:rPr lang="en-US" altLang="ja-JP" dirty="0"/>
              <a:t>gaas444.fc</a:t>
            </a:r>
            <a:r>
              <a:rPr lang="pt-BR" altLang="ja-JP" dirty="0" smtClean="0"/>
              <a:t> .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80966" y="4653136"/>
            <a:ext cx="6555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3) Follow the instruction shown by </a:t>
            </a:r>
            <a:r>
              <a:rPr lang="en-US" altLang="ja-JP" dirty="0" err="1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Ichibha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213180" y="1599183"/>
            <a:ext cx="7031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matdyn.x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 :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calculating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phonon </a:t>
            </a:r>
            <a:r>
              <a:rPr lang="en-US" altLang="ja-JP" u="sng" dirty="0">
                <a:latin typeface="ヒラギノ丸ゴ Pro W4" charset="0"/>
                <a:ea typeface="ヒラギノ丸ゴ Pro W4" charset="0"/>
                <a:cs typeface="ヒラギノ丸ゴ Pro W4" charset="0"/>
              </a:rPr>
              <a:t>DOS</a:t>
            </a:r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, dispersion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99592" y="5157192"/>
            <a:ext cx="151415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 smtClean="0">
                <a:latin typeface="Calibri"/>
                <a:ea typeface="ヒラギノ丸ゴ Pro W4" charset="0"/>
                <a:cs typeface="Calibri"/>
              </a:rPr>
              <a:t>outputs</a:t>
            </a:r>
            <a:endParaRPr lang="en-US" altLang="ja-JP" sz="3200" b="1" dirty="0">
              <a:latin typeface="Calibri"/>
              <a:ea typeface="ヒラギノ丸ゴ Pro W4" charset="0"/>
              <a:cs typeface="Calibri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331640" y="5661248"/>
            <a:ext cx="4330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cs typeface="Calibri"/>
              </a:rPr>
              <a:t>PHDOS.out</a:t>
            </a:r>
            <a:r>
              <a:rPr lang="en-US" altLang="ja-JP" dirty="0" smtClean="0"/>
              <a:t> : phonon DOS data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0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553200" y="6232227"/>
            <a:ext cx="2133600" cy="365125"/>
          </a:xfrm>
        </p:spPr>
        <p:txBody>
          <a:bodyPr/>
          <a:lstStyle/>
          <a:p>
            <a:pPr>
              <a:defRPr/>
            </a:pPr>
            <a:fld id="{C35E183E-BD5C-B64D-B4C6-C8A6303CCFEA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683568" y="2471871"/>
            <a:ext cx="4482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1) Go to '5_freeE/' directory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 bwMode="auto">
          <a:xfrm>
            <a:off x="1154732" y="548680"/>
            <a:ext cx="680164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ja-JP" dirty="0" err="1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fqha.x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3568" y="3255367"/>
            <a:ext cx="369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2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) get the phonon DOS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7664" y="3903439"/>
            <a:ext cx="3897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ja-JP" dirty="0" err="1"/>
              <a:t>cp</a:t>
            </a:r>
            <a:r>
              <a:rPr lang="pt-BR" altLang="ja-JP" dirty="0"/>
              <a:t> .</a:t>
            </a:r>
            <a:r>
              <a:rPr lang="pt-BR" altLang="ja-JP" dirty="0" smtClean="0"/>
              <a:t>./4_phdos/</a:t>
            </a:r>
            <a:r>
              <a:rPr lang="pt-BR" altLang="ja-JP" dirty="0" err="1" smtClean="0"/>
              <a:t>PHDOS.out</a:t>
            </a:r>
            <a:r>
              <a:rPr lang="pt-BR" altLang="ja-JP" dirty="0" smtClean="0"/>
              <a:t> .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80966" y="4581128"/>
            <a:ext cx="6555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3) Follow the instruction shown by </a:t>
            </a:r>
            <a:r>
              <a:rPr lang="en-US" altLang="ja-JP" dirty="0" err="1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Ichibha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561931" y="1743199"/>
            <a:ext cx="6250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fqha</a:t>
            </a:r>
            <a:r>
              <a:rPr lang="en-US" altLang="ja-JP" b="1" dirty="0" err="1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.x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 : evaluating Helmholtz free energy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99592" y="5085184"/>
            <a:ext cx="151415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 smtClean="0">
                <a:latin typeface="Calibri"/>
                <a:ea typeface="ヒラギノ丸ゴ Pro W4" charset="0"/>
                <a:cs typeface="Calibri"/>
              </a:rPr>
              <a:t>outputs</a:t>
            </a:r>
            <a:endParaRPr lang="en-US" altLang="ja-JP" sz="3200" b="1" dirty="0">
              <a:latin typeface="Calibri"/>
              <a:ea typeface="ヒラギノ丸ゴ Pro W4" charset="0"/>
              <a:cs typeface="Calibri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331640" y="5589240"/>
            <a:ext cx="5120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cs typeface="Calibri"/>
              </a:rPr>
              <a:t>gaas.thermal</a:t>
            </a:r>
            <a:r>
              <a:rPr lang="en-US" altLang="ja-JP" dirty="0" smtClean="0"/>
              <a:t> : Helmholtz free energy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503677" y="6232227"/>
            <a:ext cx="2133600" cy="365125"/>
          </a:xfrm>
        </p:spPr>
        <p:txBody>
          <a:bodyPr/>
          <a:lstStyle/>
          <a:p>
            <a:pPr>
              <a:defRPr/>
            </a:pPr>
            <a:fld id="{C35E183E-BD5C-B64D-B4C6-C8A6303CCFEA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683568" y="2204864"/>
            <a:ext cx="4796696" cy="507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1) Go to '6_phband/' directory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 bwMode="auto">
          <a:xfrm>
            <a:off x="814650" y="548680"/>
            <a:ext cx="748180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ja-JP" dirty="0" err="1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matdyn.x</a:t>
            </a:r>
            <a:r>
              <a:rPr lang="en-US" altLang="ja-JP" dirty="0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/dispersion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3568" y="2849160"/>
            <a:ext cx="7857532" cy="507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2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) copy the force constants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of sampling real space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7664" y="3209200"/>
            <a:ext cx="3401292" cy="507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ja-JP" dirty="0" err="1"/>
              <a:t>cp</a:t>
            </a:r>
            <a:r>
              <a:rPr lang="pt-BR" altLang="ja-JP" dirty="0"/>
              <a:t> .</a:t>
            </a:r>
            <a:r>
              <a:rPr lang="pt-BR" altLang="ja-JP" dirty="0" smtClean="0"/>
              <a:t>./3_q2r/</a:t>
            </a:r>
            <a:r>
              <a:rPr lang="en-US" altLang="ja-JP" dirty="0"/>
              <a:t>gaas444.fc</a:t>
            </a:r>
            <a:r>
              <a:rPr lang="pt-BR" altLang="ja-JP" dirty="0" smtClean="0"/>
              <a:t> .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80966" y="3785264"/>
            <a:ext cx="6555330" cy="507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3) Follow the instruction shown by </a:t>
            </a:r>
            <a:r>
              <a:rPr lang="en-US" altLang="ja-JP" dirty="0" err="1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Ichibha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213180" y="1599183"/>
            <a:ext cx="7031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matdyn.x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 :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calculating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phonon </a:t>
            </a:r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DOS, </a:t>
            </a:r>
            <a:r>
              <a:rPr lang="en-US" altLang="ja-JP" u="sng" dirty="0">
                <a:latin typeface="ヒラギノ丸ゴ Pro W4" charset="0"/>
                <a:ea typeface="ヒラギノ丸ゴ Pro W4" charset="0"/>
                <a:cs typeface="ヒラギノ丸ゴ Pro W4" charset="0"/>
              </a:rPr>
              <a:t>dispersion</a:t>
            </a:r>
            <a:endParaRPr lang="en-US" altLang="ja-JP" u="sng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99592" y="4500408"/>
            <a:ext cx="151415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 smtClean="0">
                <a:latin typeface="Calibri"/>
                <a:ea typeface="ヒラギノ丸ゴ Pro W4" charset="0"/>
                <a:cs typeface="Calibri"/>
              </a:rPr>
              <a:t>outputs</a:t>
            </a:r>
            <a:endParaRPr lang="en-US" altLang="ja-JP" sz="3200" b="1" dirty="0">
              <a:latin typeface="Calibri"/>
              <a:ea typeface="ヒラギノ丸ゴ Pro W4" charset="0"/>
              <a:cs typeface="Calibri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274264" y="4974158"/>
            <a:ext cx="7363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cs typeface="Calibri"/>
              </a:rPr>
              <a:t>matdyn.modes</a:t>
            </a:r>
            <a:r>
              <a:rPr lang="en-US" altLang="ja-JP" dirty="0" smtClean="0"/>
              <a:t> : force constants of picked up q points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276126" y="5376589"/>
            <a:ext cx="612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cs typeface="Calibri"/>
              </a:rPr>
              <a:t>gaas.freq</a:t>
            </a:r>
            <a:r>
              <a:rPr lang="en-US" altLang="ja-JP" dirty="0" smtClean="0"/>
              <a:t> : frequencies of picked up q points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5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553200" y="6232227"/>
            <a:ext cx="2133600" cy="365125"/>
          </a:xfrm>
        </p:spPr>
        <p:txBody>
          <a:bodyPr/>
          <a:lstStyle/>
          <a:p>
            <a:pPr>
              <a:defRPr/>
            </a:pPr>
            <a:fld id="{C35E183E-BD5C-B64D-B4C6-C8A6303CCFEA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683568" y="2348880"/>
            <a:ext cx="557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1) Go to '7_disp_phband/' directory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 bwMode="auto">
          <a:xfrm>
            <a:off x="814650" y="548680"/>
            <a:ext cx="748180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ja-JP" dirty="0" err="1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plotband.x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3568" y="2996952"/>
            <a:ext cx="5538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2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) copy the phonon dispersion data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7664" y="3399383"/>
            <a:ext cx="388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ja-JP" dirty="0" err="1"/>
              <a:t>cp</a:t>
            </a:r>
            <a:r>
              <a:rPr lang="pt-BR" altLang="ja-JP" dirty="0"/>
              <a:t> .</a:t>
            </a:r>
            <a:r>
              <a:rPr lang="pt-BR" altLang="ja-JP" dirty="0" smtClean="0"/>
              <a:t>./6_phband/</a:t>
            </a:r>
            <a:r>
              <a:rPr lang="en-US" altLang="ja-JP" dirty="0" err="1" smtClean="0"/>
              <a:t>gaas.freq</a:t>
            </a:r>
            <a:r>
              <a:rPr lang="en-US" altLang="ja-JP" dirty="0" smtClean="0"/>
              <a:t> </a:t>
            </a:r>
            <a:r>
              <a:rPr lang="pt-BR" altLang="ja-JP" dirty="0" smtClean="0"/>
              <a:t>.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80966" y="4077072"/>
            <a:ext cx="6555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3) Follow the instruction shown by </a:t>
            </a:r>
            <a:r>
              <a:rPr lang="en-US" altLang="ja-JP" dirty="0" err="1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Ichibha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259632" y="1671191"/>
            <a:ext cx="6765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plotband.x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 : making phonon dispersion graph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99592" y="4725144"/>
            <a:ext cx="151415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 smtClean="0">
                <a:latin typeface="Calibri"/>
                <a:ea typeface="ヒラギノ丸ゴ Pro W4" charset="0"/>
                <a:cs typeface="Calibri"/>
              </a:rPr>
              <a:t>outputs</a:t>
            </a:r>
            <a:endParaRPr lang="en-US" altLang="ja-JP" sz="3200" b="1" dirty="0">
              <a:latin typeface="Calibri"/>
              <a:ea typeface="ヒラギノ丸ゴ Pro W4" charset="0"/>
              <a:cs typeface="Calibri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74264" y="5198894"/>
            <a:ext cx="6649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cs typeface="Calibri"/>
              </a:rPr>
              <a:t>gaas-phdisp.ps</a:t>
            </a:r>
            <a:r>
              <a:rPr lang="en-US" altLang="ja-JP" dirty="0" smtClean="0"/>
              <a:t> : phonon dispersion graph image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277523" y="5559623"/>
            <a:ext cx="5896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cs typeface="Calibri"/>
              </a:rPr>
              <a:t>gaas-phdisp.xmgr</a:t>
            </a:r>
            <a:r>
              <a:rPr lang="en-US" altLang="ja-JP" dirty="0" smtClean="0"/>
              <a:t> : phonon dispersion data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69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タイトル 1"/>
          <p:cNvSpPr>
            <a:spLocks noGrp="1"/>
          </p:cNvSpPr>
          <p:nvPr>
            <p:ph type="title" idx="4294967295"/>
          </p:nvPr>
        </p:nvSpPr>
        <p:spPr>
          <a:xfrm>
            <a:off x="1154732" y="2348880"/>
            <a:ext cx="6801644" cy="1143000"/>
          </a:xfrm>
        </p:spPr>
        <p:txBody>
          <a:bodyPr/>
          <a:lstStyle/>
          <a:p>
            <a:r>
              <a:rPr lang="en-US" altLang="ja-JP" dirty="0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fin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8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タイトル 1"/>
          <p:cNvSpPr>
            <a:spLocks noGrp="1"/>
          </p:cNvSpPr>
          <p:nvPr>
            <p:ph type="title" idx="4294967295"/>
          </p:nvPr>
        </p:nvSpPr>
        <p:spPr>
          <a:xfrm>
            <a:off x="1154732" y="620688"/>
            <a:ext cx="6801644" cy="1143000"/>
          </a:xfrm>
        </p:spPr>
        <p:txBody>
          <a:bodyPr/>
          <a:lstStyle/>
          <a:p>
            <a:r>
              <a:rPr lang="en-US" altLang="ja-JP" dirty="0" err="1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ph.x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566418"/>
              </p:ext>
            </p:extLst>
          </p:nvPr>
        </p:nvGraphicFramePr>
        <p:xfrm>
          <a:off x="2051720" y="2924944"/>
          <a:ext cx="482701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0" name="Equation" r:id="rId4" imgW="2057400" imgH="368300" progId="Equation.DSMT4">
                  <p:embed/>
                </p:oleObj>
              </mc:Choice>
              <mc:Fallback>
                <p:oleObj name="Equation" r:id="rId4" imgW="20574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720" y="2924944"/>
                        <a:ext cx="4827019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617982" y="1787624"/>
            <a:ext cx="1515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For each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159923"/>
              </p:ext>
            </p:extLst>
          </p:nvPr>
        </p:nvGraphicFramePr>
        <p:xfrm>
          <a:off x="2049412" y="1700808"/>
          <a:ext cx="362348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1" name="Equation" r:id="rId6" imgW="127000" imgH="203200" progId="Equation.DSMT4">
                  <p:embed/>
                </p:oleObj>
              </mc:Choice>
              <mc:Fallback>
                <p:oleObj name="Equation" r:id="rId6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9412" y="1700808"/>
                        <a:ext cx="362348" cy="579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正方形/長方形 14"/>
          <p:cNvSpPr/>
          <p:nvPr/>
        </p:nvSpPr>
        <p:spPr>
          <a:xfrm>
            <a:off x="2465765" y="1772816"/>
            <a:ext cx="3575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p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oint, mode frequency 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733147"/>
              </p:ext>
            </p:extLst>
          </p:nvPr>
        </p:nvGraphicFramePr>
        <p:xfrm>
          <a:off x="5940152" y="1786120"/>
          <a:ext cx="435578" cy="49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2" name="Equation" r:id="rId8" imgW="203200" imgH="228600" progId="Equation.DSMT4">
                  <p:embed/>
                </p:oleObj>
              </mc:Choice>
              <mc:Fallback>
                <p:oleObj name="Equation" r:id="rId8" imgW="203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0152" y="1786120"/>
                        <a:ext cx="435578" cy="49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正方形/長方形 16"/>
          <p:cNvSpPr/>
          <p:nvPr/>
        </p:nvSpPr>
        <p:spPr>
          <a:xfrm>
            <a:off x="611560" y="2204864"/>
            <a:ext cx="5904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as </a:t>
            </a:r>
            <a:r>
              <a:rPr lang="en-US" altLang="ja-JP" dirty="0" err="1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eigen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 values of this </a:t>
            </a:r>
            <a:r>
              <a:rPr lang="en-US" altLang="ja-JP" dirty="0" err="1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eigen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 equation 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372200" y="1772816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i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s given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11559" y="3717032"/>
            <a:ext cx="62671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Here, 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149743"/>
              </p:ext>
            </p:extLst>
          </p:nvPr>
        </p:nvGraphicFramePr>
        <p:xfrm>
          <a:off x="2074863" y="4076700"/>
          <a:ext cx="507523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3" name="Equation" r:id="rId10" imgW="2603500" imgH="482600" progId="Equation.DSMT4">
                  <p:embed/>
                </p:oleObj>
              </mc:Choice>
              <mc:Fallback>
                <p:oleObj name="Equation" r:id="rId10" imgW="260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74863" y="4076700"/>
                        <a:ext cx="5075237" cy="94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正方形/長方形 20"/>
          <p:cNvSpPr/>
          <p:nvPr/>
        </p:nvSpPr>
        <p:spPr>
          <a:xfrm>
            <a:off x="7596336" y="2996952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(1)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596336" y="4293096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(2)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1538" y="5229200"/>
            <a:ext cx="8362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T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his matrix is calculated in a few sampling      points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graphicFrame>
        <p:nvGraphicFramePr>
          <p:cNvPr id="16" name="オブジェクト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753716"/>
              </p:ext>
            </p:extLst>
          </p:nvPr>
        </p:nvGraphicFramePr>
        <p:xfrm>
          <a:off x="7089972" y="5172491"/>
          <a:ext cx="362348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4" name="Equation" r:id="rId12" imgW="127000" imgH="203200" progId="Equation.DSMT4">
                  <p:embed/>
                </p:oleObj>
              </mc:Choice>
              <mc:Fallback>
                <p:oleObj name="Equation" r:id="rId12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89972" y="5172491"/>
                        <a:ext cx="362348" cy="579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正方形/長方形 19"/>
          <p:cNvSpPr/>
          <p:nvPr/>
        </p:nvSpPr>
        <p:spPr>
          <a:xfrm>
            <a:off x="733862" y="5644602"/>
            <a:ext cx="7138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Following process, we’ll get 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682361"/>
              </p:ext>
            </p:extLst>
          </p:nvPr>
        </p:nvGraphicFramePr>
        <p:xfrm>
          <a:off x="4974953" y="5676547"/>
          <a:ext cx="965199" cy="49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5" name="Equation" r:id="rId13" imgW="495300" imgH="254000" progId="Equation.DSMT4">
                  <p:embed/>
                </p:oleObj>
              </mc:Choice>
              <mc:Fallback>
                <p:oleObj name="Equation" r:id="rId13" imgW="495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74953" y="5676547"/>
                        <a:ext cx="965199" cy="494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正方形/長方形 22"/>
          <p:cNvSpPr/>
          <p:nvPr/>
        </p:nvSpPr>
        <p:spPr>
          <a:xfrm>
            <a:off x="5940152" y="5676547"/>
            <a:ext cx="3203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for arbitrary 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graphicFrame>
        <p:nvGraphicFramePr>
          <p:cNvPr id="24" name="オブジェクト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888015"/>
              </p:ext>
            </p:extLst>
          </p:nvPr>
        </p:nvGraphicFramePr>
        <p:xfrm>
          <a:off x="7938767" y="5619838"/>
          <a:ext cx="362348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6" name="Equation" r:id="rId15" imgW="127000" imgH="203200" progId="Equation.DSMT4">
                  <p:embed/>
                </p:oleObj>
              </mc:Choice>
              <mc:Fallback>
                <p:oleObj name="Equation" r:id="rId15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38767" y="5619838"/>
                        <a:ext cx="362348" cy="579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67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タイトル 1"/>
          <p:cNvSpPr>
            <a:spLocks noGrp="1"/>
          </p:cNvSpPr>
          <p:nvPr>
            <p:ph type="title" idx="4294967295"/>
          </p:nvPr>
        </p:nvSpPr>
        <p:spPr>
          <a:xfrm>
            <a:off x="1154732" y="620688"/>
            <a:ext cx="6801644" cy="1143000"/>
          </a:xfrm>
        </p:spPr>
        <p:txBody>
          <a:bodyPr/>
          <a:lstStyle/>
          <a:p>
            <a:r>
              <a:rPr lang="en-US" altLang="ja-JP" dirty="0">
                <a:latin typeface="ヒラギノ角ゴ Std W8" charset="0"/>
                <a:ea typeface="ヒラギノ角ゴ Std W8" charset="0"/>
                <a:cs typeface="ヒラギノ角ゴ Std W8" charset="0"/>
              </a:rPr>
              <a:t>q</a:t>
            </a:r>
            <a:r>
              <a:rPr lang="en-US" altLang="ja-JP" dirty="0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2r.x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666627"/>
              </p:ext>
            </p:extLst>
          </p:nvPr>
        </p:nvGraphicFramePr>
        <p:xfrm>
          <a:off x="1696939" y="3509441"/>
          <a:ext cx="53784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" name="Equation" r:id="rId4" imgW="3035300" imgH="482600" progId="Equation.DSMT4">
                  <p:embed/>
                </p:oleObj>
              </mc:Choice>
              <mc:Fallback>
                <p:oleObj name="Equation" r:id="rId4" imgW="3035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6939" y="3509441"/>
                        <a:ext cx="5378450" cy="8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903247"/>
              </p:ext>
            </p:extLst>
          </p:nvPr>
        </p:nvGraphicFramePr>
        <p:xfrm>
          <a:off x="1641475" y="1747838"/>
          <a:ext cx="507365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" name="Equation" r:id="rId6" imgW="2603500" imgH="482600" progId="Equation.DSMT4">
                  <p:embed/>
                </p:oleObj>
              </mc:Choice>
              <mc:Fallback>
                <p:oleObj name="Equation" r:id="rId6" imgW="260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41475" y="1747838"/>
                        <a:ext cx="5073650" cy="941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1113506" y="2895327"/>
            <a:ext cx="3674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Fourier transform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159922" y="4494311"/>
            <a:ext cx="3674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is approximated by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76040"/>
              </p:ext>
            </p:extLst>
          </p:nvPr>
        </p:nvGraphicFramePr>
        <p:xfrm>
          <a:off x="1897063" y="5154613"/>
          <a:ext cx="49085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" name="Equation" r:id="rId8" imgW="3048000" imgH="482600" progId="Equation.DSMT4">
                  <p:embed/>
                </p:oleObj>
              </mc:Choice>
              <mc:Fallback>
                <p:oleObj name="Equation" r:id="rId8" imgW="30480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97063" y="5154613"/>
                        <a:ext cx="4908550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正方形/長方形 19"/>
          <p:cNvSpPr/>
          <p:nvPr/>
        </p:nvSpPr>
        <p:spPr>
          <a:xfrm>
            <a:off x="7596336" y="2031231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(3)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7596336" y="3615407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(4)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596336" y="5271591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(5)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223443"/>
              </p:ext>
            </p:extLst>
          </p:nvPr>
        </p:nvGraphicFramePr>
        <p:xfrm>
          <a:off x="2101348" y="6221003"/>
          <a:ext cx="742460" cy="404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" name="Equation" r:id="rId10" imgW="419100" imgH="228600" progId="Equation.DSMT4">
                  <p:embed/>
                </p:oleObj>
              </mc:Choice>
              <mc:Fallback>
                <p:oleObj name="Equation" r:id="rId10" imgW="419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01348" y="6221003"/>
                        <a:ext cx="742460" cy="404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正方形/長方形 22"/>
          <p:cNvSpPr/>
          <p:nvPr/>
        </p:nvSpPr>
        <p:spPr>
          <a:xfrm>
            <a:off x="1187624" y="6135687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Here,        is number of sampling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graphicFrame>
        <p:nvGraphicFramePr>
          <p:cNvPr id="24" name="オブジェクト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394981"/>
              </p:ext>
            </p:extLst>
          </p:nvPr>
        </p:nvGraphicFramePr>
        <p:xfrm>
          <a:off x="6228184" y="6086601"/>
          <a:ext cx="362348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" name="Equation" r:id="rId12" imgW="127000" imgH="203200" progId="Equation.DSMT4">
                  <p:embed/>
                </p:oleObj>
              </mc:Choice>
              <mc:Fallback>
                <p:oleObj name="Equation" r:id="rId12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28184" y="6086601"/>
                        <a:ext cx="362348" cy="579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正方形/長方形 24"/>
          <p:cNvSpPr/>
          <p:nvPr/>
        </p:nvSpPr>
        <p:spPr>
          <a:xfrm>
            <a:off x="6588224" y="6165304"/>
            <a:ext cx="1689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points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8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タイトル 1"/>
          <p:cNvSpPr>
            <a:spLocks noGrp="1"/>
          </p:cNvSpPr>
          <p:nvPr>
            <p:ph type="title" idx="4294967295"/>
          </p:nvPr>
        </p:nvSpPr>
        <p:spPr>
          <a:xfrm>
            <a:off x="1154732" y="620688"/>
            <a:ext cx="6801644" cy="1143000"/>
          </a:xfrm>
        </p:spPr>
        <p:txBody>
          <a:bodyPr/>
          <a:lstStyle/>
          <a:p>
            <a:r>
              <a:rPr lang="en-US" altLang="ja-JP" dirty="0" err="1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matdyn.x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139585" y="1916832"/>
            <a:ext cx="3674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substitute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416316" y="2751311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(5)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189393" y="3501008"/>
            <a:ext cx="1416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into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002678"/>
              </p:ext>
            </p:extLst>
          </p:nvPr>
        </p:nvGraphicFramePr>
        <p:xfrm>
          <a:off x="2319338" y="3933056"/>
          <a:ext cx="45434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0" name="Equation" r:id="rId4" imgW="2565400" imgH="482600" progId="Equation.DSMT4">
                  <p:embed/>
                </p:oleObj>
              </mc:Choice>
              <mc:Fallback>
                <p:oleObj name="Equation" r:id="rId4" imgW="2565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9338" y="3933056"/>
                        <a:ext cx="4543425" cy="85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7380312" y="4148881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(2)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11593" y="4797152"/>
            <a:ext cx="3144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finally, you can get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graphicFrame>
        <p:nvGraphicFramePr>
          <p:cNvPr id="18" name="オブジェクト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554218"/>
              </p:ext>
            </p:extLst>
          </p:nvPr>
        </p:nvGraphicFramePr>
        <p:xfrm>
          <a:off x="1422518" y="2564904"/>
          <a:ext cx="6029802" cy="853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1" name="Equation" r:id="rId6" imgW="3403600" imgH="482600" progId="Equation.DSMT4">
                  <p:embed/>
                </p:oleObj>
              </mc:Choice>
              <mc:Fallback>
                <p:oleObj name="Equation" r:id="rId6" imgW="3403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22518" y="2564904"/>
                        <a:ext cx="6029802" cy="853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841298"/>
              </p:ext>
            </p:extLst>
          </p:nvPr>
        </p:nvGraphicFramePr>
        <p:xfrm>
          <a:off x="2381739" y="5229200"/>
          <a:ext cx="4380522" cy="76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2" name="Equation" r:id="rId8" imgW="2247900" imgH="393700" progId="Equation.DSMT4">
                  <p:embed/>
                </p:oleObj>
              </mc:Choice>
              <mc:Fallback>
                <p:oleObj name="Equation" r:id="rId8" imgW="22479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81739" y="5229200"/>
                        <a:ext cx="4380522" cy="76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7380312" y="5271591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(6)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6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E183E-BD5C-B64D-B4C6-C8A6303CCFEA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895926" y="2636912"/>
            <a:ext cx="7420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https</a:t>
            </a:r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://</a:t>
            </a:r>
            <a:r>
              <a:rPr lang="en-US" altLang="ja-JP" dirty="0" err="1">
                <a:latin typeface="ヒラギノ丸ゴ Pro W4" charset="0"/>
                <a:ea typeface="ヒラギノ丸ゴ Pro W4" charset="0"/>
                <a:cs typeface="ヒラギノ丸ゴ Pro W4" charset="0"/>
              </a:rPr>
              <a:t>www.dropbox.com</a:t>
            </a:r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/s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/</a:t>
            </a:r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l3lb571e77w7vt9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/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351923" y="5127575"/>
            <a:ext cx="4845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ヒラギノ丸ゴ Pro W4" charset="0"/>
                <a:ea typeface="ヒラギノ丸ゴ Pro W4" charset="0"/>
                <a:cs typeface="ヒラギノ丸ゴ Pro W4" charset="0"/>
              </a:rPr>
              <a:t>(</a:t>
            </a:r>
            <a:r>
              <a:rPr lang="en-US" altLang="ja-JP" sz="1800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File includes all the I/O for phonon calc.)</a:t>
            </a:r>
            <a:endParaRPr lang="en-US" altLang="ja-JP" sz="1800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 bwMode="auto">
          <a:xfrm>
            <a:off x="1298748" y="692696"/>
            <a:ext cx="680164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ja-JP" dirty="0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Download template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43608" y="3945830"/>
            <a:ext cx="5972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- Pick up the downloade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d file '</a:t>
            </a:r>
            <a:r>
              <a:rPr lang="en-US" altLang="ja-JP" dirty="0" err="1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files.zip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' 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186696" y="4521894"/>
            <a:ext cx="2769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on your Desktop.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048179" y="5847655"/>
            <a:ext cx="3429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- Unzip the file to get 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778690" y="5818038"/>
            <a:ext cx="2529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  <a:latin typeface="ヒラギノ丸ゴ Pro W4" charset="0"/>
                <a:ea typeface="ヒラギノ丸ゴ Pro W4" charset="0"/>
                <a:cs typeface="ヒラギノ丸ゴ Pro W4" charset="0"/>
              </a:rPr>
              <a:t>~/Desktop/files</a:t>
            </a:r>
            <a:endParaRPr lang="en-US" altLang="ja-JP" dirty="0">
              <a:solidFill>
                <a:srgbClr val="FF0000"/>
              </a:solidFill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43608" y="1916832"/>
            <a:ext cx="4170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- Open this URL by </a:t>
            </a:r>
            <a:r>
              <a:rPr lang="en-US" altLang="ja-JP" dirty="0" err="1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firefox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292080" y="2924944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>
                <a:latin typeface="ヒラギノ丸ゴ Pro W4" charset="0"/>
                <a:ea typeface="ヒラギノ丸ゴ Pro W4" charset="0"/>
                <a:cs typeface="ヒラギノ丸ゴ Pro W4" charset="0"/>
              </a:rPr>
              <a:t>files.zip?dl</a:t>
            </a:r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=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0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95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 txBox="1">
            <a:spLocks/>
          </p:cNvSpPr>
          <p:nvPr/>
        </p:nvSpPr>
        <p:spPr bwMode="auto">
          <a:xfrm>
            <a:off x="525502" y="908720"/>
            <a:ext cx="822998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ja-JP" dirty="0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Confirm your contents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74530" y="2348880"/>
            <a:ext cx="754188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+mn-lt"/>
                <a:ea typeface="ヒラギノ丸ゴ Pro W4" charset="0"/>
                <a:cs typeface="ヒラギノ丸ゴ Pro W4" charset="0"/>
              </a:rPr>
              <a:t>% </a:t>
            </a:r>
            <a:r>
              <a:rPr lang="en-US" altLang="ja-JP" sz="1800" dirty="0" err="1">
                <a:latin typeface="+mn-lt"/>
                <a:ea typeface="ヒラギノ丸ゴ Pro W4" charset="0"/>
                <a:cs typeface="ヒラギノ丸ゴ Pro W4" charset="0"/>
              </a:rPr>
              <a:t>pwd</a:t>
            </a:r>
            <a:endParaRPr lang="en-US" altLang="ja-JP" sz="1800" dirty="0">
              <a:latin typeface="+mn-lt"/>
              <a:ea typeface="ヒラギノ丸ゴ Pro W4" charset="0"/>
              <a:cs typeface="ヒラギノ丸ゴ Pro W4" charset="0"/>
            </a:endParaRPr>
          </a:p>
          <a:p>
            <a:r>
              <a:rPr lang="en-US" altLang="ja-JP" sz="1800" dirty="0">
                <a:latin typeface="+mn-lt"/>
                <a:ea typeface="ヒラギノ丸ゴ Pro W4" charset="0"/>
                <a:cs typeface="ヒラギノ丸ゴ Pro W4" charset="0"/>
              </a:rPr>
              <a:t>/Users/</a:t>
            </a:r>
            <a:r>
              <a:rPr lang="en-US" altLang="ja-JP" sz="1800" dirty="0" err="1">
                <a:latin typeface="+mn-lt"/>
                <a:ea typeface="ヒラギノ丸ゴ Pro W4" charset="0"/>
                <a:cs typeface="ヒラギノ丸ゴ Pro W4" charset="0"/>
              </a:rPr>
              <a:t>maezono</a:t>
            </a:r>
            <a:r>
              <a:rPr lang="en-US" altLang="ja-JP" sz="1800" dirty="0">
                <a:latin typeface="+mn-lt"/>
                <a:ea typeface="ヒラギノ丸ゴ Pro W4" charset="0"/>
                <a:cs typeface="ヒラギノ丸ゴ Pro W4" charset="0"/>
              </a:rPr>
              <a:t>/Desktop/files</a:t>
            </a:r>
          </a:p>
          <a:p>
            <a:endParaRPr lang="en-US" altLang="ja-JP" sz="1800" dirty="0">
              <a:latin typeface="+mn-lt"/>
              <a:ea typeface="ヒラギノ丸ゴ Pro W4" charset="0"/>
              <a:cs typeface="ヒラギノ丸ゴ Pro W4" charset="0"/>
            </a:endParaRPr>
          </a:p>
          <a:p>
            <a:r>
              <a:rPr lang="en-US" altLang="ja-JP" sz="1800" dirty="0">
                <a:latin typeface="+mn-lt"/>
                <a:ea typeface="ヒラギノ丸ゴ Pro W4" charset="0"/>
                <a:cs typeface="ヒラギノ丸ゴ Pro W4" charset="0"/>
              </a:rPr>
              <a:t>% </a:t>
            </a:r>
            <a:r>
              <a:rPr lang="en-US" altLang="ja-JP" sz="1800" dirty="0" err="1">
                <a:latin typeface="+mn-lt"/>
                <a:ea typeface="ヒラギノ丸ゴ Pro W4" charset="0"/>
                <a:cs typeface="ヒラギノ丸ゴ Pro W4" charset="0"/>
              </a:rPr>
              <a:t>ls</a:t>
            </a:r>
            <a:endParaRPr lang="en-US" altLang="ja-JP" sz="1800" dirty="0">
              <a:latin typeface="+mn-lt"/>
              <a:ea typeface="ヒラギノ丸ゴ Pro W4" charset="0"/>
              <a:cs typeface="ヒラギノ丸ゴ Pro W4" charset="0"/>
            </a:endParaRPr>
          </a:p>
          <a:p>
            <a:r>
              <a:rPr lang="en-US" altLang="ja-JP" sz="1800" dirty="0">
                <a:latin typeface="+mn-lt"/>
                <a:ea typeface="ヒラギノ丸ゴ Pro W4" charset="0"/>
                <a:cs typeface="ヒラギノ丸ゴ Pro W4" charset="0"/>
              </a:rPr>
              <a:t>1_scf/			4_phdos/		7_disp_phband/		</a:t>
            </a:r>
            <a:r>
              <a:rPr lang="en-US" altLang="ja-JP" sz="1800" dirty="0" err="1">
                <a:latin typeface="+mn-lt"/>
                <a:ea typeface="ヒラギノ丸ゴ Pro W4" charset="0"/>
                <a:cs typeface="ヒラギノ丸ゴ Pro W4" charset="0"/>
              </a:rPr>
              <a:t>As.pbe</a:t>
            </a:r>
            <a:r>
              <a:rPr lang="en-US" altLang="ja-JP" sz="1800" dirty="0">
                <a:latin typeface="+mn-lt"/>
                <a:ea typeface="ヒラギノ丸ゴ Pro W4" charset="0"/>
                <a:cs typeface="ヒラギノ丸ゴ Pro W4" charset="0"/>
              </a:rPr>
              <a:t>-n-</a:t>
            </a:r>
            <a:r>
              <a:rPr lang="en-US" altLang="ja-JP" sz="1800" dirty="0" err="1">
                <a:latin typeface="+mn-lt"/>
                <a:ea typeface="ヒラギノ丸ゴ Pro W4" charset="0"/>
                <a:cs typeface="ヒラギノ丸ゴ Pro W4" charset="0"/>
              </a:rPr>
              <a:t>van.UPF</a:t>
            </a:r>
            <a:r>
              <a:rPr lang="en-US" altLang="ja-JP" sz="1800" dirty="0">
                <a:latin typeface="+mn-lt"/>
                <a:ea typeface="ヒラギノ丸ゴ Pro W4" charset="0"/>
                <a:cs typeface="ヒラギノ丸ゴ Pro W4" charset="0"/>
              </a:rPr>
              <a:t>*</a:t>
            </a:r>
          </a:p>
          <a:p>
            <a:r>
              <a:rPr lang="en-US" altLang="ja-JP" sz="1800" dirty="0">
                <a:latin typeface="+mn-lt"/>
                <a:ea typeface="ヒラギノ丸ゴ Pro W4" charset="0"/>
                <a:cs typeface="ヒラギノ丸ゴ Pro W4" charset="0"/>
              </a:rPr>
              <a:t>2_phonon/		5_freeE/		8_phonon_separated/	</a:t>
            </a:r>
            <a:r>
              <a:rPr lang="en-US" altLang="ja-JP" sz="1800" dirty="0" err="1">
                <a:latin typeface="+mn-lt"/>
                <a:ea typeface="ヒラギノ丸ゴ Pro W4" charset="0"/>
                <a:cs typeface="ヒラギノ丸ゴ Pro W4" charset="0"/>
              </a:rPr>
              <a:t>Ga.pbe</a:t>
            </a:r>
            <a:r>
              <a:rPr lang="en-US" altLang="ja-JP" sz="1800" dirty="0">
                <a:latin typeface="+mn-lt"/>
                <a:ea typeface="ヒラギノ丸ゴ Pro W4" charset="0"/>
                <a:cs typeface="ヒラギノ丸ゴ Pro W4" charset="0"/>
              </a:rPr>
              <a:t>-n-</a:t>
            </a:r>
            <a:r>
              <a:rPr lang="en-US" altLang="ja-JP" sz="1800" dirty="0" err="1">
                <a:latin typeface="+mn-lt"/>
                <a:ea typeface="ヒラギノ丸ゴ Pro W4" charset="0"/>
                <a:cs typeface="ヒラギノ丸ゴ Pro W4" charset="0"/>
              </a:rPr>
              <a:t>van.UPF</a:t>
            </a:r>
            <a:r>
              <a:rPr lang="en-US" altLang="ja-JP" sz="1800" dirty="0">
                <a:latin typeface="+mn-lt"/>
                <a:ea typeface="ヒラギノ丸ゴ Pro W4" charset="0"/>
                <a:cs typeface="ヒラギノ丸ゴ Pro W4" charset="0"/>
              </a:rPr>
              <a:t>*</a:t>
            </a:r>
          </a:p>
          <a:p>
            <a:r>
              <a:rPr lang="en-US" altLang="ja-JP" sz="1800" dirty="0">
                <a:latin typeface="+mn-lt"/>
                <a:ea typeface="ヒラギノ丸ゴ Pro W4" charset="0"/>
                <a:cs typeface="ヒラギノ丸ゴ Pro W4" charset="0"/>
              </a:rPr>
              <a:t>3_q2r/			6_phband/		9_dynmat/</a:t>
            </a:r>
            <a:endParaRPr lang="en-US" altLang="ja-JP" sz="1800" dirty="0">
              <a:latin typeface="+mn-lt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83568" y="4869160"/>
            <a:ext cx="5317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Each folder contains step-by-step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39752" y="5487615"/>
            <a:ext cx="5317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procedure of phonon calculations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3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55576" y="1916832"/>
            <a:ext cx="4810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err="1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pw.x</a:t>
            </a:r>
            <a:r>
              <a:rPr lang="en-US" altLang="ja-JP" sz="2800" b="1" dirty="0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: evaluating </a:t>
            </a:r>
            <a:r>
              <a:rPr lang="en-US" altLang="ja-JP" dirty="0" err="1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wavefunction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55576" y="2636912"/>
            <a:ext cx="7968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ph.x</a:t>
            </a:r>
            <a:r>
              <a:rPr lang="en-US" altLang="ja-JP" b="1" dirty="0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/q2r.x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: </a:t>
            </a:r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evaluating the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2</a:t>
            </a:r>
            <a:r>
              <a:rPr lang="en-US" altLang="ja-JP" baseline="30000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nd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. order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force constant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55576" y="3831431"/>
            <a:ext cx="7031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matdyn.x</a:t>
            </a:r>
            <a:r>
              <a:rPr lang="en-US" altLang="ja-JP" b="1" dirty="0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: calculating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phonon DOS, dispersion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 bwMode="auto">
          <a:xfrm>
            <a:off x="1154732" y="620688"/>
            <a:ext cx="680164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ja-JP" dirty="0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Procedure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07904" y="1412776"/>
            <a:ext cx="1515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overview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57397" y="1988840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3366FF"/>
                </a:solidFill>
                <a:latin typeface="+mn-lt"/>
                <a:ea typeface="ヒラギノ丸ゴ Pro W4" charset="0"/>
                <a:cs typeface="ヒラギノ丸ゴ Pro W4" charset="0"/>
              </a:rPr>
              <a:t>1_scf/</a:t>
            </a:r>
            <a:endParaRPr lang="en-US" altLang="ja-JP" dirty="0">
              <a:solidFill>
                <a:srgbClr val="3366FF"/>
              </a:solidFill>
              <a:latin typeface="+mn-lt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860032" y="3182246"/>
            <a:ext cx="2985808" cy="462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3366FF"/>
                </a:solidFill>
                <a:ea typeface="ヒラギノ丸ゴ Pro W4" charset="0"/>
                <a:cs typeface="ヒラギノ丸ゴ Pro W4" charset="0"/>
              </a:rPr>
              <a:t>2_phonon/, </a:t>
            </a:r>
            <a:r>
              <a:rPr lang="en-US" altLang="ja-JP" dirty="0">
                <a:solidFill>
                  <a:srgbClr val="3366FF"/>
                </a:solidFill>
                <a:ea typeface="ヒラギノ丸ゴ Pro W4" charset="0"/>
                <a:cs typeface="ヒラギノ丸ゴ Pro W4" charset="0"/>
              </a:rPr>
              <a:t>3_q2r/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479575" y="4326962"/>
            <a:ext cx="3082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3366FF"/>
                </a:solidFill>
                <a:ea typeface="ヒラギノ丸ゴ Pro W4" charset="0"/>
                <a:cs typeface="ヒラギノ丸ゴ Pro W4" charset="0"/>
              </a:rPr>
              <a:t>4_phdos</a:t>
            </a:r>
            <a:r>
              <a:rPr lang="en-US" altLang="ja-JP" dirty="0" smtClean="0">
                <a:solidFill>
                  <a:srgbClr val="3366FF"/>
                </a:solidFill>
                <a:ea typeface="ヒラギノ丸ゴ Pro W4" charset="0"/>
                <a:cs typeface="ヒラギノ丸ゴ Pro W4" charset="0"/>
              </a:rPr>
              <a:t>/, 6_phband/</a:t>
            </a:r>
            <a:endParaRPr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755576" y="4839543"/>
            <a:ext cx="6250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fqha</a:t>
            </a:r>
            <a:r>
              <a:rPr lang="en-US" altLang="ja-JP" b="1" dirty="0" err="1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.x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 : evaluating Helmholtz free energy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172676" y="5271591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3366FF"/>
                </a:solidFill>
                <a:ea typeface="ヒラギノ丸ゴ Pro W4" charset="0"/>
                <a:cs typeface="ヒラギノ丸ゴ Pro W4" charset="0"/>
              </a:rPr>
              <a:t>5_freeE/</a:t>
            </a:r>
            <a:endParaRPr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755576" y="5703639"/>
            <a:ext cx="6765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plotband.x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 : making phonon dispersion graph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148064" y="6150604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3366FF"/>
                </a:solidFill>
                <a:ea typeface="ヒラギノ丸ゴ Pro W4" charset="0"/>
                <a:cs typeface="ヒラギノ丸ゴ Pro W4" charset="0"/>
              </a:rPr>
              <a:t>7_disp_phband/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994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553200" y="6232227"/>
            <a:ext cx="2133600" cy="365125"/>
          </a:xfrm>
        </p:spPr>
        <p:txBody>
          <a:bodyPr/>
          <a:lstStyle/>
          <a:p>
            <a:pPr>
              <a:defRPr/>
            </a:pPr>
            <a:fld id="{C35E183E-BD5C-B64D-B4C6-C8A6303CCFEA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683568" y="2636912"/>
            <a:ext cx="413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1) Go to '1_scf/' directory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 bwMode="auto">
          <a:xfrm>
            <a:off x="1154732" y="548680"/>
            <a:ext cx="680164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ja-JP" dirty="0" err="1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pw.x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3568" y="3420408"/>
            <a:ext cx="6555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2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) Follow the instruction shown by </a:t>
            </a:r>
            <a:r>
              <a:rPr lang="en-US" altLang="ja-JP" dirty="0" err="1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Ichibha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003250" y="1556792"/>
            <a:ext cx="4728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err="1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pw.x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: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evaluating </a:t>
            </a:r>
            <a:r>
              <a:rPr lang="en-US" altLang="ja-JP" dirty="0" err="1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wavefunction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91680" y="4581128"/>
            <a:ext cx="4032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cs typeface="Calibri"/>
              </a:rPr>
              <a:t>gaas.wfc</a:t>
            </a:r>
            <a:r>
              <a:rPr lang="en-US" altLang="ja-JP" dirty="0" smtClean="0"/>
              <a:t> : </a:t>
            </a:r>
            <a:r>
              <a:rPr lang="en-US" altLang="ja-JP" dirty="0" err="1" smtClean="0"/>
              <a:t>wavefunction</a:t>
            </a:r>
            <a:r>
              <a:rPr lang="en-US" altLang="ja-JP" dirty="0" smtClean="0"/>
              <a:t> data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35968" y="4140368"/>
            <a:ext cx="151415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 smtClean="0">
                <a:latin typeface="Calibri"/>
                <a:ea typeface="ヒラギノ丸ゴ Pro W4" charset="0"/>
                <a:cs typeface="Calibri"/>
              </a:rPr>
              <a:t>outputs</a:t>
            </a:r>
            <a:endParaRPr lang="en-US" altLang="ja-JP" sz="3200" b="1" dirty="0">
              <a:latin typeface="Calibri"/>
              <a:ea typeface="ヒラギノ丸ゴ Pro W4" charset="0"/>
              <a:cs typeface="Calibri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704845" y="5919663"/>
            <a:ext cx="5315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cs typeface="Calibri"/>
              </a:rPr>
              <a:t>gaas.save</a:t>
            </a:r>
            <a:r>
              <a:rPr lang="en-US" altLang="ja-JP" dirty="0" smtClean="0"/>
              <a:t> : </a:t>
            </a:r>
            <a:r>
              <a:rPr lang="en-US" altLang="ja-JP" dirty="0" err="1" smtClean="0"/>
              <a:t>eigen</a:t>
            </a:r>
            <a:r>
              <a:rPr lang="en-US" altLang="ja-JP" dirty="0" smtClean="0"/>
              <a:t> values of KS orbitals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691680" y="5097958"/>
            <a:ext cx="5203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Calibri"/>
                <a:cs typeface="Calibri"/>
              </a:rPr>
              <a:t>gaas.wfc1,2,...,N</a:t>
            </a:r>
            <a:r>
              <a:rPr lang="en-US" altLang="ja-JP" dirty="0" smtClean="0"/>
              <a:t> : wave function data 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061524" y="5415607"/>
            <a:ext cx="3534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for parallel processing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01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タイトル 1"/>
          <p:cNvSpPr>
            <a:spLocks noGrp="1"/>
          </p:cNvSpPr>
          <p:nvPr>
            <p:ph type="title" idx="4294967295"/>
          </p:nvPr>
        </p:nvSpPr>
        <p:spPr>
          <a:xfrm>
            <a:off x="545459" y="404664"/>
            <a:ext cx="8229988" cy="1143000"/>
          </a:xfrm>
        </p:spPr>
        <p:txBody>
          <a:bodyPr/>
          <a:lstStyle/>
          <a:p>
            <a:r>
              <a:rPr lang="en-US" altLang="ja-JP" dirty="0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Getting smooth q-dep.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pic>
        <p:nvPicPr>
          <p:cNvPr id="3" name="図 2" descr="スクリーンショット 2016-06-01 13.28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022164"/>
            <a:ext cx="3563710" cy="2359164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1653516" y="1455167"/>
            <a:ext cx="5726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q2r.x/Fourier transform from 'q to r'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33802" y="2132856"/>
            <a:ext cx="3294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+mn-lt"/>
                <a:ea typeface="ヒラギノ丸ゴ Pro W4" charset="0"/>
                <a:cs typeface="ヒラギノ丸ゴ Pro W4" charset="0"/>
              </a:rPr>
              <a:t>'discrete q-</a:t>
            </a:r>
            <a:r>
              <a:rPr lang="en-US" altLang="ja-JP" dirty="0" err="1" smtClean="0">
                <a:latin typeface="+mn-lt"/>
                <a:ea typeface="ヒラギノ丸ゴ Pro W4" charset="0"/>
                <a:cs typeface="ヒラギノ丸ゴ Pro W4" charset="0"/>
              </a:rPr>
              <a:t>pt</a:t>
            </a:r>
            <a:r>
              <a:rPr lang="en-US" altLang="ja-JP" dirty="0" smtClean="0">
                <a:latin typeface="+mn-lt"/>
                <a:ea typeface="ヒラギノ丸ゴ Pro W4" charset="0"/>
                <a:cs typeface="ヒラギノ丸ゴ Pro W4" charset="0"/>
              </a:rPr>
              <a:t>' evaluation </a:t>
            </a:r>
            <a:endParaRPr lang="en-US" altLang="ja-JP" dirty="0">
              <a:latin typeface="+mn-lt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699792" y="3386609"/>
            <a:ext cx="400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+mn-lt"/>
                <a:ea typeface="ヒラギノ丸ゴ Pro W4" charset="0"/>
                <a:cs typeface="ヒラギノ丸ゴ Pro W4" charset="0"/>
              </a:rPr>
              <a:t>'continuous</a:t>
            </a:r>
            <a:r>
              <a:rPr lang="en-US" altLang="ja-JP" dirty="0" smtClean="0">
                <a:latin typeface="+mn-lt"/>
                <a:ea typeface="ヒラギノ丸ゴ Pro W4" charset="0"/>
                <a:cs typeface="ヒラギノ丸ゴ Pro W4" charset="0"/>
              </a:rPr>
              <a:t> q-</a:t>
            </a:r>
            <a:r>
              <a:rPr lang="en-US" altLang="ja-JP" dirty="0" err="1" smtClean="0">
                <a:latin typeface="+mn-lt"/>
                <a:ea typeface="ヒラギノ丸ゴ Pro W4" charset="0"/>
                <a:cs typeface="ヒラギノ丸ゴ Pro W4" charset="0"/>
              </a:rPr>
              <a:t>pt</a:t>
            </a:r>
            <a:r>
              <a:rPr lang="en-US" altLang="ja-JP" dirty="0" smtClean="0">
                <a:latin typeface="+mn-lt"/>
                <a:ea typeface="ヒラギノ丸ゴ Pro W4" charset="0"/>
                <a:cs typeface="ヒラギノ丸ゴ Pro W4" charset="0"/>
              </a:rPr>
              <a:t>' interpolation</a:t>
            </a:r>
            <a:endParaRPr lang="en-US" altLang="ja-JP" dirty="0">
              <a:latin typeface="+mn-lt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951550" y="2162473"/>
            <a:ext cx="2140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+mn-lt"/>
                <a:ea typeface="ヒラギノ丸ゴ Pro W4" charset="0"/>
                <a:cs typeface="ヒラギノ丸ゴ Pro W4" charset="0"/>
              </a:rPr>
              <a:t>Fourier Tr. to 'r'</a:t>
            </a:r>
            <a:endParaRPr lang="en-US" altLang="ja-JP" dirty="0">
              <a:latin typeface="+mn-lt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627784" y="2738537"/>
            <a:ext cx="340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+mn-lt"/>
                <a:ea typeface="ヒラギノ丸ゴ Pro W4" charset="0"/>
                <a:cs typeface="ヒラギノ丸ゴ Pro W4" charset="0"/>
              </a:rPr>
              <a:t>again </a:t>
            </a:r>
            <a:r>
              <a:rPr lang="en-US" altLang="ja-JP" dirty="0" err="1" smtClean="0">
                <a:latin typeface="+mn-lt"/>
                <a:ea typeface="ヒラギノ丸ゴ Pro W4" charset="0"/>
                <a:cs typeface="ヒラギノ丸ゴ Pro W4" charset="0"/>
              </a:rPr>
              <a:t>inv</a:t>
            </a:r>
            <a:r>
              <a:rPr lang="en-US" altLang="ja-JP" dirty="0" smtClean="0">
                <a:latin typeface="+mn-lt"/>
                <a:ea typeface="ヒラギノ丸ゴ Pro W4" charset="0"/>
                <a:cs typeface="ヒラギノ丸ゴ Pro W4" charset="0"/>
              </a:rPr>
              <a:t>-Fourier Tr. to 'q'</a:t>
            </a:r>
            <a:endParaRPr lang="en-US" altLang="ja-JP" dirty="0">
              <a:latin typeface="+mn-lt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rot="16200000">
            <a:off x="4559424" y="2170422"/>
            <a:ext cx="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 rot="16200000">
            <a:off x="2352328" y="2797969"/>
            <a:ext cx="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rot="16200000">
            <a:off x="2399183" y="3446040"/>
            <a:ext cx="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 bwMode="auto">
          <a:xfrm>
            <a:off x="3735828" y="1828329"/>
            <a:ext cx="1628260" cy="53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ja-JP" sz="1800" dirty="0" err="1" smtClean="0">
                <a:solidFill>
                  <a:srgbClr val="3366FF"/>
                </a:solidFill>
                <a:latin typeface="ヒラギノ角ゴ Std W8" charset="0"/>
                <a:ea typeface="ヒラギノ角ゴ Std W8" charset="0"/>
                <a:cs typeface="ヒラギノ角ゴ Std W8" charset="0"/>
              </a:rPr>
              <a:t>ph.x</a:t>
            </a:r>
            <a:endParaRPr lang="en-US" altLang="ja-JP" sz="1800" dirty="0">
              <a:solidFill>
                <a:srgbClr val="3366FF"/>
              </a:solidFill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 bwMode="auto">
          <a:xfrm>
            <a:off x="1547664" y="2476401"/>
            <a:ext cx="1628260" cy="53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ja-JP" sz="1800" dirty="0" smtClean="0">
                <a:solidFill>
                  <a:srgbClr val="3366FF"/>
                </a:solidFill>
                <a:latin typeface="ヒラギノ角ゴ Std W8" charset="0"/>
                <a:ea typeface="ヒラギノ角ゴ Std W8" charset="0"/>
                <a:cs typeface="ヒラギノ角ゴ Std W8" charset="0"/>
              </a:rPr>
              <a:t>q2r.x</a:t>
            </a:r>
            <a:endParaRPr lang="en-US" altLang="ja-JP" sz="1800" dirty="0">
              <a:solidFill>
                <a:srgbClr val="3366FF"/>
              </a:solidFill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4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553200" y="6232227"/>
            <a:ext cx="2133600" cy="365125"/>
          </a:xfrm>
        </p:spPr>
        <p:txBody>
          <a:bodyPr/>
          <a:lstStyle/>
          <a:p>
            <a:pPr>
              <a:defRPr/>
            </a:pPr>
            <a:fld id="{C35E183E-BD5C-B64D-B4C6-C8A6303CCFEA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683568" y="2471871"/>
            <a:ext cx="4791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1) Go to '2_phonon/' directory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 bwMode="auto">
          <a:xfrm>
            <a:off x="1154732" y="548680"/>
            <a:ext cx="680164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ja-JP" dirty="0" err="1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ph.x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3568" y="3284984"/>
            <a:ext cx="5173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2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) copy </a:t>
            </a:r>
            <a:r>
              <a:rPr lang="en-US" altLang="ja-JP" dirty="0" err="1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wavefunction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 from 1_scf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7664" y="3861048"/>
            <a:ext cx="2716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ja-JP" dirty="0" err="1"/>
              <a:t>cp</a:t>
            </a:r>
            <a:r>
              <a:rPr lang="pt-BR" altLang="ja-JP" dirty="0"/>
              <a:t> ../1_scf/</a:t>
            </a:r>
            <a:r>
              <a:rPr lang="pt-BR" altLang="ja-JP" dirty="0" err="1"/>
              <a:t>gaas</a:t>
            </a:r>
            <a:r>
              <a:rPr lang="pt-BR" altLang="ja-JP" dirty="0" smtClean="0"/>
              <a:t>.* .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83568" y="4551511"/>
            <a:ext cx="6555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3) Follow the instruction shown by </a:t>
            </a:r>
            <a:r>
              <a:rPr lang="en-US" altLang="ja-JP" dirty="0" err="1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Ichibha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55576" y="1628800"/>
            <a:ext cx="7968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ph.x</a:t>
            </a:r>
            <a:r>
              <a:rPr lang="en-US" altLang="ja-JP" b="1" dirty="0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/q2r.x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: </a:t>
            </a:r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evaluating the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2</a:t>
            </a:r>
            <a:r>
              <a:rPr lang="en-US" altLang="ja-JP" baseline="30000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nd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. order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force constant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99592" y="5157192"/>
            <a:ext cx="151415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 smtClean="0">
                <a:latin typeface="Calibri"/>
                <a:ea typeface="ヒラギノ丸ゴ Pro W4" charset="0"/>
                <a:cs typeface="Calibri"/>
              </a:rPr>
              <a:t>outputs</a:t>
            </a:r>
            <a:endParaRPr lang="en-US" altLang="ja-JP" sz="3200" b="1" dirty="0">
              <a:latin typeface="Calibri"/>
              <a:ea typeface="ヒラギノ丸ゴ Pro W4" charset="0"/>
              <a:cs typeface="Calibri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331640" y="5631631"/>
            <a:ext cx="7045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Calibri"/>
                <a:cs typeface="Calibri"/>
              </a:rPr>
              <a:t>gaas.dyn1,2,...</a:t>
            </a:r>
            <a:r>
              <a:rPr lang="en-US" altLang="ja-JP" dirty="0" smtClean="0"/>
              <a:t> : force constants of sampling q point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2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553200" y="6232227"/>
            <a:ext cx="2133600" cy="365125"/>
          </a:xfrm>
        </p:spPr>
        <p:txBody>
          <a:bodyPr/>
          <a:lstStyle/>
          <a:p>
            <a:pPr>
              <a:defRPr/>
            </a:pPr>
            <a:fld id="{C35E183E-BD5C-B64D-B4C6-C8A6303CCFEA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683568" y="2471871"/>
            <a:ext cx="4199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1) Go to '3_q2r/' directory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 bwMode="auto">
          <a:xfrm>
            <a:off x="1154732" y="548680"/>
            <a:ext cx="680164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ja-JP" dirty="0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q2r.x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3568" y="3284984"/>
            <a:ext cx="753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2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) copy the force constants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of sampling q points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7664" y="3903439"/>
            <a:ext cx="3846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ja-JP" dirty="0" err="1"/>
              <a:t>cp</a:t>
            </a:r>
            <a:r>
              <a:rPr lang="pt-BR" altLang="ja-JP" dirty="0"/>
              <a:t> .</a:t>
            </a:r>
            <a:r>
              <a:rPr lang="pt-BR" altLang="ja-JP" dirty="0" smtClean="0"/>
              <a:t>./2_phonon/</a:t>
            </a:r>
            <a:r>
              <a:rPr lang="pt-BR" altLang="ja-JP" dirty="0" err="1" smtClean="0"/>
              <a:t>gaas.dyn</a:t>
            </a:r>
            <a:r>
              <a:rPr lang="pt-BR" altLang="ja-JP" dirty="0" smtClean="0"/>
              <a:t>* .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80966" y="4653136"/>
            <a:ext cx="6555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3) Follow the instruction shown by </a:t>
            </a:r>
            <a:r>
              <a:rPr lang="en-US" altLang="ja-JP" dirty="0" err="1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Ichibha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55576" y="1628800"/>
            <a:ext cx="7968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ph.x</a:t>
            </a:r>
            <a:r>
              <a:rPr lang="en-US" altLang="ja-JP" b="1" dirty="0" smtClean="0">
                <a:solidFill>
                  <a:srgbClr val="FF0000"/>
                </a:solidFill>
                <a:latin typeface="Calibri"/>
                <a:ea typeface="ヒラギノ丸ゴ Pro W4" charset="0"/>
                <a:cs typeface="Calibri"/>
              </a:rPr>
              <a:t>/q2r.x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: </a:t>
            </a:r>
            <a:r>
              <a:rPr lang="en-US" altLang="ja-JP" dirty="0">
                <a:latin typeface="ヒラギノ丸ゴ Pro W4" charset="0"/>
                <a:ea typeface="ヒラギノ丸ゴ Pro W4" charset="0"/>
                <a:cs typeface="ヒラギノ丸ゴ Pro W4" charset="0"/>
              </a:rPr>
              <a:t>evaluating the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2</a:t>
            </a:r>
            <a:r>
              <a:rPr lang="en-US" altLang="ja-JP" baseline="30000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nd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. order </a:t>
            </a:r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force constant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99592" y="5157192"/>
            <a:ext cx="151415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 smtClean="0">
                <a:latin typeface="Calibri"/>
                <a:ea typeface="ヒラギノ丸ゴ Pro W4" charset="0"/>
                <a:cs typeface="Calibri"/>
              </a:rPr>
              <a:t>outputs</a:t>
            </a:r>
            <a:endParaRPr lang="en-US" altLang="ja-JP" sz="3200" b="1" dirty="0">
              <a:latin typeface="Calibri"/>
              <a:ea typeface="ヒラギノ丸ゴ Pro W4" charset="0"/>
              <a:cs typeface="Calibri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259632" y="5631631"/>
            <a:ext cx="6785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Calibri"/>
                <a:cs typeface="Calibri"/>
              </a:rPr>
              <a:t>gaas444.fc</a:t>
            </a:r>
            <a:r>
              <a:rPr lang="en-US" altLang="ja-JP" dirty="0" smtClean="0"/>
              <a:t> : force constants of real space space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6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タイトル 1"/>
          <p:cNvSpPr>
            <a:spLocks noGrp="1"/>
          </p:cNvSpPr>
          <p:nvPr>
            <p:ph type="title" idx="4294967295"/>
          </p:nvPr>
        </p:nvSpPr>
        <p:spPr>
          <a:xfrm>
            <a:off x="545459" y="404664"/>
            <a:ext cx="8229988" cy="1143000"/>
          </a:xfrm>
        </p:spPr>
        <p:txBody>
          <a:bodyPr/>
          <a:lstStyle/>
          <a:p>
            <a:r>
              <a:rPr lang="en-US" altLang="ja-JP" dirty="0" smtClean="0">
                <a:latin typeface="ヒラギノ角ゴ Std W8" charset="0"/>
                <a:ea typeface="ヒラギノ角ゴ Std W8" charset="0"/>
                <a:cs typeface="ヒラギノ角ゴ Std W8" charset="0"/>
              </a:rPr>
              <a:t>Getting smooth q-dep.</a:t>
            </a:r>
            <a:endParaRPr lang="en-US" altLang="ja-JP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pic>
        <p:nvPicPr>
          <p:cNvPr id="3" name="図 2" descr="スクリーンショット 2016-06-01 13.28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022164"/>
            <a:ext cx="3563710" cy="2359164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1653516" y="1455167"/>
            <a:ext cx="5726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ヒラギノ丸ゴ Pro W4" charset="0"/>
                <a:ea typeface="ヒラギノ丸ゴ Pro W4" charset="0"/>
                <a:cs typeface="ヒラギノ丸ゴ Pro W4" charset="0"/>
              </a:rPr>
              <a:t>q2r.x/Fourier transform from 'q to r'</a:t>
            </a:r>
            <a:endParaRPr lang="en-US" altLang="ja-JP" dirty="0">
              <a:latin typeface="ヒラギノ丸ゴ Pro W4" charset="0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33802" y="2132856"/>
            <a:ext cx="3294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+mn-lt"/>
                <a:ea typeface="ヒラギノ丸ゴ Pro W4" charset="0"/>
                <a:cs typeface="ヒラギノ丸ゴ Pro W4" charset="0"/>
              </a:rPr>
              <a:t>'discrete q-</a:t>
            </a:r>
            <a:r>
              <a:rPr lang="en-US" altLang="ja-JP" dirty="0" err="1" smtClean="0">
                <a:latin typeface="+mn-lt"/>
                <a:ea typeface="ヒラギノ丸ゴ Pro W4" charset="0"/>
                <a:cs typeface="ヒラギノ丸ゴ Pro W4" charset="0"/>
              </a:rPr>
              <a:t>pt</a:t>
            </a:r>
            <a:r>
              <a:rPr lang="en-US" altLang="ja-JP" dirty="0" smtClean="0">
                <a:latin typeface="+mn-lt"/>
                <a:ea typeface="ヒラギノ丸ゴ Pro W4" charset="0"/>
                <a:cs typeface="ヒラギノ丸ゴ Pro W4" charset="0"/>
              </a:rPr>
              <a:t>' evaluation </a:t>
            </a:r>
            <a:endParaRPr lang="en-US" altLang="ja-JP" dirty="0">
              <a:latin typeface="+mn-lt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699792" y="3386609"/>
            <a:ext cx="400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+mn-lt"/>
                <a:ea typeface="ヒラギノ丸ゴ Pro W4" charset="0"/>
                <a:cs typeface="ヒラギノ丸ゴ Pro W4" charset="0"/>
              </a:rPr>
              <a:t>'continuous</a:t>
            </a:r>
            <a:r>
              <a:rPr lang="en-US" altLang="ja-JP" dirty="0" smtClean="0">
                <a:latin typeface="+mn-lt"/>
                <a:ea typeface="ヒラギノ丸ゴ Pro W4" charset="0"/>
                <a:cs typeface="ヒラギノ丸ゴ Pro W4" charset="0"/>
              </a:rPr>
              <a:t> q-</a:t>
            </a:r>
            <a:r>
              <a:rPr lang="en-US" altLang="ja-JP" dirty="0" err="1" smtClean="0">
                <a:latin typeface="+mn-lt"/>
                <a:ea typeface="ヒラギノ丸ゴ Pro W4" charset="0"/>
                <a:cs typeface="ヒラギノ丸ゴ Pro W4" charset="0"/>
              </a:rPr>
              <a:t>pt</a:t>
            </a:r>
            <a:r>
              <a:rPr lang="en-US" altLang="ja-JP" dirty="0" smtClean="0">
                <a:latin typeface="+mn-lt"/>
                <a:ea typeface="ヒラギノ丸ゴ Pro W4" charset="0"/>
                <a:cs typeface="ヒラギノ丸ゴ Pro W4" charset="0"/>
              </a:rPr>
              <a:t>' interpolation</a:t>
            </a:r>
            <a:endParaRPr lang="en-US" altLang="ja-JP" dirty="0">
              <a:latin typeface="+mn-lt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951550" y="2162473"/>
            <a:ext cx="2140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+mn-lt"/>
                <a:ea typeface="ヒラギノ丸ゴ Pro W4" charset="0"/>
                <a:cs typeface="ヒラギノ丸ゴ Pro W4" charset="0"/>
              </a:rPr>
              <a:t>Fourier Tr. to 'r'</a:t>
            </a:r>
            <a:endParaRPr lang="en-US" altLang="ja-JP" dirty="0">
              <a:latin typeface="+mn-lt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627784" y="2738537"/>
            <a:ext cx="340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+mn-lt"/>
                <a:ea typeface="ヒラギノ丸ゴ Pro W4" charset="0"/>
                <a:cs typeface="ヒラギノ丸ゴ Pro W4" charset="0"/>
              </a:rPr>
              <a:t>again </a:t>
            </a:r>
            <a:r>
              <a:rPr lang="en-US" altLang="ja-JP" dirty="0" err="1" smtClean="0">
                <a:latin typeface="+mn-lt"/>
                <a:ea typeface="ヒラギノ丸ゴ Pro W4" charset="0"/>
                <a:cs typeface="ヒラギノ丸ゴ Pro W4" charset="0"/>
              </a:rPr>
              <a:t>inv</a:t>
            </a:r>
            <a:r>
              <a:rPr lang="en-US" altLang="ja-JP" dirty="0" smtClean="0">
                <a:latin typeface="+mn-lt"/>
                <a:ea typeface="ヒラギノ丸ゴ Pro W4" charset="0"/>
                <a:cs typeface="ヒラギノ丸ゴ Pro W4" charset="0"/>
              </a:rPr>
              <a:t>-Fourier Tr. to 'q'</a:t>
            </a:r>
            <a:endParaRPr lang="en-US" altLang="ja-JP" dirty="0">
              <a:latin typeface="+mn-lt"/>
              <a:ea typeface="ヒラギノ丸ゴ Pro W4" charset="0"/>
              <a:cs typeface="ヒラギノ丸ゴ Pro W4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rot="16200000">
            <a:off x="4559424" y="2170422"/>
            <a:ext cx="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 rot="16200000">
            <a:off x="2352328" y="2797969"/>
            <a:ext cx="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rot="16200000">
            <a:off x="2399183" y="3446040"/>
            <a:ext cx="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 bwMode="auto">
          <a:xfrm>
            <a:off x="3735828" y="1828329"/>
            <a:ext cx="1628260" cy="53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ja-JP" sz="1800" dirty="0" err="1" smtClean="0">
                <a:solidFill>
                  <a:srgbClr val="3366FF"/>
                </a:solidFill>
                <a:latin typeface="ヒラギノ角ゴ Std W8" charset="0"/>
                <a:ea typeface="ヒラギノ角ゴ Std W8" charset="0"/>
                <a:cs typeface="ヒラギノ角ゴ Std W8" charset="0"/>
              </a:rPr>
              <a:t>ph.x</a:t>
            </a:r>
            <a:endParaRPr lang="en-US" altLang="ja-JP" sz="1800" dirty="0">
              <a:solidFill>
                <a:srgbClr val="3366FF"/>
              </a:solidFill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 bwMode="auto">
          <a:xfrm>
            <a:off x="1547664" y="2476401"/>
            <a:ext cx="1628260" cy="53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ja-JP" sz="1800" dirty="0" smtClean="0">
                <a:solidFill>
                  <a:srgbClr val="3366FF"/>
                </a:solidFill>
                <a:latin typeface="ヒラギノ角ゴ Std W8" charset="0"/>
                <a:ea typeface="ヒラギノ角ゴ Std W8" charset="0"/>
                <a:cs typeface="ヒラギノ角ゴ Std W8" charset="0"/>
              </a:rPr>
              <a:t>q2r.x</a:t>
            </a:r>
            <a:endParaRPr lang="en-US" altLang="ja-JP" sz="1800" dirty="0">
              <a:solidFill>
                <a:srgbClr val="3366FF"/>
              </a:solidFill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7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76200">
          <a:solidFill>
            <a:srgbClr val="FF0000"/>
          </a:solidFill>
          <a:round/>
          <a:headEnd type="stealth"/>
          <a:tailEnd type="stealth" w="med" len="lg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none" anchor="ctr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42217</TotalTime>
  <Words>732</Words>
  <Application>Microsoft Macintosh PowerPoint</Application>
  <PresentationFormat>画面に合わせる (4:3)</PresentationFormat>
  <Paragraphs>161</Paragraphs>
  <Slides>17</Slides>
  <Notes>17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9" baseType="lpstr">
      <vt:lpstr>Office テーマ</vt:lpstr>
      <vt:lpstr>Equation</vt:lpstr>
      <vt:lpstr>Phonon evaluation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Getting smooth q-dep.</vt:lpstr>
      <vt:lpstr>PowerPoint プレゼンテーション</vt:lpstr>
      <vt:lpstr>PowerPoint プレゼンテーション</vt:lpstr>
      <vt:lpstr>Getting smooth q-dep.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fin</vt:lpstr>
      <vt:lpstr>ph.x</vt:lpstr>
      <vt:lpstr>q2r.x</vt:lpstr>
      <vt:lpstr>matdyn.x</vt:lpstr>
    </vt:vector>
  </TitlesOfParts>
  <Company>JAIST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量子モンテカルロ法の為の 多体のシュレディンガー方程式</dc:title>
  <dc:creator>前園</dc:creator>
  <cp:lastModifiedBy>市場 友宏</cp:lastModifiedBy>
  <cp:revision>1122</cp:revision>
  <cp:lastPrinted>2015-09-16T07:13:11Z</cp:lastPrinted>
  <dcterms:created xsi:type="dcterms:W3CDTF">2010-02-15T07:17:47Z</dcterms:created>
  <dcterms:modified xsi:type="dcterms:W3CDTF">2016-06-15T17:37:21Z</dcterms:modified>
</cp:coreProperties>
</file>