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13" r:id="rId2"/>
    <p:sldId id="259" r:id="rId3"/>
    <p:sldId id="260" r:id="rId4"/>
    <p:sldId id="285" r:id="rId5"/>
    <p:sldId id="286" r:id="rId6"/>
    <p:sldId id="287" r:id="rId7"/>
    <p:sldId id="314" r:id="rId8"/>
    <p:sldId id="315" r:id="rId9"/>
    <p:sldId id="312" r:id="rId10"/>
    <p:sldId id="298" r:id="rId11"/>
    <p:sldId id="316" r:id="rId12"/>
    <p:sldId id="307" r:id="rId13"/>
    <p:sldId id="31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4" autoAdjust="0"/>
    <p:restoredTop sz="94679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elugas" userId="11030ff2ed04a1bb" providerId="LiveId" clId="{8411A5C4-F146-4842-A540-DABB8E4CD30B}"/>
    <pc:docChg chg="modSld">
      <pc:chgData name="Pietro Delugas" userId="11030ff2ed04a1bb" providerId="LiveId" clId="{8411A5C4-F146-4842-A540-DABB8E4CD30B}" dt="2023-08-14T22:36:39.356" v="1" actId="20577"/>
      <pc:docMkLst>
        <pc:docMk/>
      </pc:docMkLst>
      <pc:sldChg chg="modSp mod">
        <pc:chgData name="Pietro Delugas" userId="11030ff2ed04a1bb" providerId="LiveId" clId="{8411A5C4-F146-4842-A540-DABB8E4CD30B}" dt="2023-08-14T22:36:39.356" v="1" actId="20577"/>
        <pc:sldMkLst>
          <pc:docMk/>
          <pc:sldMk cId="3962583941" sldId="256"/>
        </pc:sldMkLst>
        <pc:spChg chg="mod">
          <ac:chgData name="Pietro Delugas" userId="11030ff2ed04a1bb" providerId="LiveId" clId="{8411A5C4-F146-4842-A540-DABB8E4CD30B}" dt="2023-08-14T22:36:39.356" v="1" actId="20577"/>
          <ac:spMkLst>
            <pc:docMk/>
            <pc:sldMk cId="3962583941" sldId="256"/>
            <ac:spMk id="12" creationId="{F561FEF6-47DB-7203-DF90-4E4087F823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AC32-3D2C-4FA1-954C-E64D80E7A9BD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FB39A-643B-4117-9F35-97A5F70ECD9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43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FB39A-643B-4117-9F35-97A5F70ECD9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09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7294D-7A0D-43F6-8137-69A1B3CACCD0}" type="datetime1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24DF-41A1-4896-9F22-FEA16C629554}" type="datetime1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286D-0167-4A72-BF28-03FAE1378BE5}" type="datetime1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1D5E4-D794-4980-9293-18BD7A9B8E37}" type="datetime1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C642-9183-4797-B299-31D68F526B1F}" type="datetime1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3A3F-AA5F-467F-9754-33949FD73C51}" type="datetime1">
              <a:rPr lang="de-DE" smtClean="0"/>
              <a:t>04.06.2025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EAAD-E06E-4F9C-AC0C-2D5F93FF4B21}" type="datetime1">
              <a:rPr lang="de-DE" smtClean="0"/>
              <a:t>04.06.2025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0ECD-26B8-4C39-9FD6-35A243D6A078}" type="datetime1">
              <a:rPr lang="de-DE" smtClean="0"/>
              <a:t>04.06.2025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1DAC-25CA-4C19-A4CC-EB145154F5CD}" type="datetime1">
              <a:rPr lang="de-DE" smtClean="0"/>
              <a:t>04.06.2025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8D4C-71DA-4A72-AF40-410BF3B5A1CF}" type="datetime1">
              <a:rPr lang="de-DE" smtClean="0"/>
              <a:t>04.06.2025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CBD88-3D77-4F05-A681-2067FEC72272}" type="datetime1">
              <a:rPr lang="de-DE" smtClean="0"/>
              <a:t>04.06.2025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guido fratesi   -   pietro delugas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43B-0754-4870-B380-AE70BF7B5DC3}" type="datetime1">
              <a:rPr lang="de-DE" smtClean="0"/>
              <a:t>04.06.2025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guido fratesi   -   pietro delugas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DAY 3: Exchange Correlational Functional</a:t>
            </a:r>
            <a:endParaRPr lang="it-IT" dirty="0">
              <a:cs typeface="Calibri Light" panose="020F03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3C374-991B-8D31-46FA-6C04BB25C532}"/>
              </a:ext>
            </a:extLst>
          </p:cNvPr>
          <p:cNvSpPr txBox="1"/>
          <p:nvPr/>
        </p:nvSpPr>
        <p:spPr>
          <a:xfrm>
            <a:off x="443864" y="1512569"/>
            <a:ext cx="1157404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it-IT" sz="2000" dirty="0">
              <a:latin typeface="Courier New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it-IT" sz="2000" dirty="0">
                <a:latin typeface="Century Gothic"/>
                <a:ea typeface="+mn-lt"/>
                <a:cs typeface="+mn-lt"/>
              </a:rPr>
              <a:t>Go to the exercise 3 folder </a:t>
            </a:r>
          </a:p>
          <a:p>
            <a:pPr marL="342900" indent="-342900">
              <a:buFont typeface="Arial"/>
              <a:buChar char="•"/>
            </a:pPr>
            <a:endParaRPr lang="it-IT" sz="2000" dirty="0">
              <a:latin typeface="Century Gothic"/>
              <a:ea typeface="+mn-lt"/>
              <a:cs typeface="+mn-lt"/>
            </a:endParaRPr>
          </a:p>
          <a:p>
            <a:pPr lvl="1"/>
            <a:r>
              <a:rPr lang="it-IT" sz="2000" dirty="0">
                <a:latin typeface="Courier New"/>
                <a:ea typeface="+mn-lt"/>
                <a:cs typeface="+mn-lt"/>
              </a:rPr>
              <a:t>cd ASESMA2025/Hands-on-basic/Day3/</a:t>
            </a:r>
          </a:p>
        </p:txBody>
      </p:sp>
    </p:spTree>
    <p:extLst>
      <p:ext uri="{BB962C8B-B14F-4D97-AF65-F5344CB8AC3E}">
        <p14:creationId xmlns:p14="http://schemas.microsoft.com/office/powerpoint/2010/main" val="1175411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98279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10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LDA Silicon band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FCB70-50DE-373E-1815-5670131257F5}"/>
              </a:ext>
            </a:extLst>
          </p:cNvPr>
          <p:cNvSpPr txBox="1"/>
          <p:nvPr/>
        </p:nvSpPr>
        <p:spPr>
          <a:xfrm>
            <a:off x="5959348" y="3210711"/>
            <a:ext cx="2118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E</a:t>
            </a:r>
            <a:r>
              <a:rPr lang="it-IT" baseline="-25000" dirty="0">
                <a:ea typeface="Calibri"/>
                <a:cs typeface="Calibri"/>
              </a:rPr>
              <a:t>g</a:t>
            </a:r>
            <a:r>
              <a:rPr lang="it-IT" baseline="30000" dirty="0">
                <a:ea typeface="Calibri"/>
                <a:cs typeface="Calibri"/>
              </a:rPr>
              <a:t>indirect</a:t>
            </a:r>
            <a:r>
              <a:rPr lang="it-IT" dirty="0">
                <a:ea typeface="Calibri"/>
                <a:cs typeface="Calibri"/>
              </a:rPr>
              <a:t> = 0.66 eV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6317EA6-DC1B-8B9B-28B1-50A15D16D725}"/>
              </a:ext>
            </a:extLst>
          </p:cNvPr>
          <p:cNvCxnSpPr/>
          <p:nvPr/>
        </p:nvCxnSpPr>
        <p:spPr>
          <a:xfrm>
            <a:off x="4300553" y="3525375"/>
            <a:ext cx="1658715" cy="256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4E1253-79BF-A4E0-A66D-A7595D1AE56E}"/>
              </a:ext>
            </a:extLst>
          </p:cNvPr>
          <p:cNvCxnSpPr/>
          <p:nvPr/>
        </p:nvCxnSpPr>
        <p:spPr>
          <a:xfrm flipH="1">
            <a:off x="5958546" y="3211377"/>
            <a:ext cx="4175" cy="32163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4E56-653D-3A1A-FFEB-9F5A8A898F57}"/>
              </a:ext>
            </a:extLst>
          </p:cNvPr>
          <p:cNvCxnSpPr>
            <a:cxnSpLocks/>
          </p:cNvCxnSpPr>
          <p:nvPr/>
        </p:nvCxnSpPr>
        <p:spPr>
          <a:xfrm>
            <a:off x="4287759" y="2057595"/>
            <a:ext cx="6608" cy="14682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3588F8-6887-A740-B7A4-7D6EA938C507}"/>
              </a:ext>
            </a:extLst>
          </p:cNvPr>
          <p:cNvSpPr txBox="1"/>
          <p:nvPr/>
        </p:nvSpPr>
        <p:spPr>
          <a:xfrm>
            <a:off x="2688585" y="2738184"/>
            <a:ext cx="1744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E</a:t>
            </a:r>
            <a:r>
              <a:rPr lang="it-IT" baseline="-25000" dirty="0">
                <a:ea typeface="Calibri"/>
                <a:cs typeface="Calibri"/>
              </a:rPr>
              <a:t>g</a:t>
            </a:r>
            <a:r>
              <a:rPr lang="it-IT" baseline="30000" dirty="0">
                <a:ea typeface="Calibri"/>
                <a:cs typeface="Calibri"/>
              </a:rPr>
              <a:t>direct</a:t>
            </a:r>
            <a:r>
              <a:rPr lang="it-IT" dirty="0">
                <a:ea typeface="Calibri"/>
                <a:cs typeface="Calibri"/>
              </a:rPr>
              <a:t> = 2.55 eV</a:t>
            </a:r>
            <a:endParaRPr lang="it-IT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0772CD0-8F38-530F-309A-34E86901C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7905"/>
              </p:ext>
            </p:extLst>
          </p:nvPr>
        </p:nvGraphicFramePr>
        <p:xfrm>
          <a:off x="3781867" y="4958010"/>
          <a:ext cx="4628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55">
                  <a:extLst>
                    <a:ext uri="{9D8B030D-6E8A-4147-A177-3AD203B41FA5}">
                      <a16:colId xmlns:a16="http://schemas.microsoft.com/office/drawing/2014/main" val="1754892655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2962156256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4211854425"/>
                    </a:ext>
                  </a:extLst>
                </a:gridCol>
              </a:tblGrid>
              <a:tr h="275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5164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err="1">
                          <a:effectLst/>
                        </a:rPr>
                        <a:t>E</a:t>
                      </a:r>
                      <a:r>
                        <a:rPr lang="en-US" baseline="-25000" err="1">
                          <a:effectLst/>
                        </a:rPr>
                        <a:t>g</a:t>
                      </a:r>
                      <a:r>
                        <a:rPr lang="en-US">
                          <a:effectLst/>
                        </a:rPr>
                        <a:t> Exp.​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1.17​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3.35​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4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20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2" name="Immagine 5">
            <a:extLst>
              <a:ext uri="{FF2B5EF4-FFF2-40B4-BE49-F238E27FC236}">
                <a16:creationId xmlns:a16="http://schemas.microsoft.com/office/drawing/2014/main" id="{028FBC46-0937-B10D-EDC7-B9244C4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19" y="998279"/>
            <a:ext cx="8422820" cy="541467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11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GGA Silicon band structure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FCB70-50DE-373E-1815-5670131257F5}"/>
              </a:ext>
            </a:extLst>
          </p:cNvPr>
          <p:cNvSpPr txBox="1"/>
          <p:nvPr/>
        </p:nvSpPr>
        <p:spPr>
          <a:xfrm>
            <a:off x="5959348" y="3210711"/>
            <a:ext cx="21189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E</a:t>
            </a:r>
            <a:r>
              <a:rPr lang="it-IT" baseline="-25000" dirty="0">
                <a:ea typeface="Calibri"/>
                <a:cs typeface="Calibri"/>
              </a:rPr>
              <a:t>g</a:t>
            </a:r>
            <a:r>
              <a:rPr lang="it-IT" baseline="30000" dirty="0">
                <a:ea typeface="Calibri"/>
                <a:cs typeface="Calibri"/>
              </a:rPr>
              <a:t>indirect</a:t>
            </a:r>
            <a:r>
              <a:rPr lang="it-IT" dirty="0">
                <a:ea typeface="Calibri"/>
                <a:cs typeface="Calibri"/>
              </a:rPr>
              <a:t> = 0.73 eV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6317EA6-DC1B-8B9B-28B1-50A15D16D725}"/>
              </a:ext>
            </a:extLst>
          </p:cNvPr>
          <p:cNvCxnSpPr/>
          <p:nvPr/>
        </p:nvCxnSpPr>
        <p:spPr>
          <a:xfrm>
            <a:off x="4300553" y="3525375"/>
            <a:ext cx="1658715" cy="2562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24E1253-79BF-A4E0-A66D-A7595D1AE56E}"/>
              </a:ext>
            </a:extLst>
          </p:cNvPr>
          <p:cNvCxnSpPr/>
          <p:nvPr/>
        </p:nvCxnSpPr>
        <p:spPr>
          <a:xfrm flipH="1">
            <a:off x="5958546" y="3211377"/>
            <a:ext cx="4175" cy="32163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85B4E56-653D-3A1A-FFEB-9F5A8A898F57}"/>
              </a:ext>
            </a:extLst>
          </p:cNvPr>
          <p:cNvCxnSpPr>
            <a:cxnSpLocks/>
          </p:cNvCxnSpPr>
          <p:nvPr/>
        </p:nvCxnSpPr>
        <p:spPr>
          <a:xfrm>
            <a:off x="4287759" y="2057595"/>
            <a:ext cx="6608" cy="1468224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3588F8-6887-A740-B7A4-7D6EA938C507}"/>
              </a:ext>
            </a:extLst>
          </p:cNvPr>
          <p:cNvSpPr txBox="1"/>
          <p:nvPr/>
        </p:nvSpPr>
        <p:spPr>
          <a:xfrm>
            <a:off x="2688585" y="2738184"/>
            <a:ext cx="1744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E</a:t>
            </a:r>
            <a:r>
              <a:rPr lang="it-IT" baseline="-25000" dirty="0">
                <a:ea typeface="Calibri"/>
                <a:cs typeface="Calibri"/>
              </a:rPr>
              <a:t>g</a:t>
            </a:r>
            <a:r>
              <a:rPr lang="it-IT" baseline="30000" dirty="0">
                <a:ea typeface="Calibri"/>
                <a:cs typeface="Calibri"/>
              </a:rPr>
              <a:t>direct</a:t>
            </a:r>
            <a:r>
              <a:rPr lang="it-IT" dirty="0">
                <a:ea typeface="Calibri"/>
                <a:cs typeface="Calibri"/>
              </a:rPr>
              <a:t> = 2.57 eV</a:t>
            </a:r>
            <a:endParaRPr lang="it-IT" dirty="0"/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0772CD0-8F38-530F-309A-34E86901C2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81867" y="4958010"/>
          <a:ext cx="462826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55">
                  <a:extLst>
                    <a:ext uri="{9D8B030D-6E8A-4147-A177-3AD203B41FA5}">
                      <a16:colId xmlns:a16="http://schemas.microsoft.com/office/drawing/2014/main" val="1754892655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2962156256"/>
                    </a:ext>
                  </a:extLst>
                </a:gridCol>
                <a:gridCol w="1542755">
                  <a:extLst>
                    <a:ext uri="{9D8B030D-6E8A-4147-A177-3AD203B41FA5}">
                      <a16:colId xmlns:a16="http://schemas.microsoft.com/office/drawing/2014/main" val="4211854425"/>
                    </a:ext>
                  </a:extLst>
                </a:gridCol>
              </a:tblGrid>
              <a:tr h="275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55164"/>
                  </a:ext>
                </a:extLst>
              </a:tr>
              <a:tr h="2752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err="1">
                          <a:effectLst/>
                        </a:rPr>
                        <a:t>E</a:t>
                      </a:r>
                      <a:r>
                        <a:rPr lang="en-US" baseline="-25000" err="1">
                          <a:effectLst/>
                        </a:rPr>
                        <a:t>g</a:t>
                      </a:r>
                      <a:r>
                        <a:rPr lang="en-US">
                          <a:effectLst/>
                        </a:rPr>
                        <a:t> Exp.​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1.17​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3.35​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94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8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12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Silicon band Gap: summary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8F8BDC0-8354-8485-1FD2-89E37DB2B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34690"/>
              </p:ext>
            </p:extLst>
          </p:nvPr>
        </p:nvGraphicFramePr>
        <p:xfrm>
          <a:off x="2038350" y="2697480"/>
          <a:ext cx="81153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240717426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943375662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08634051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66141751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Functional​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entury Gothic"/>
                        </a:rPr>
                        <a:t>indirect Gap​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Direct Gap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effectLst/>
                          <a:latin typeface="Century Gothic"/>
                        </a:rPr>
                        <a:t>Band width</a:t>
                      </a:r>
                      <a:endParaRPr lang="it-IT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2274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11.94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64295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GGA​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  <a:latin typeface="Century Gothic"/>
                        </a:rPr>
                        <a:t>11.90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7483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Exp.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entury Gothic"/>
                        </a:rPr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039502"/>
                  </a:ext>
                </a:extLst>
              </a:tr>
            </a:tbl>
          </a:graphicData>
        </a:graphic>
      </p:graphicFrame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3900713" y="1295825"/>
            <a:ext cx="430117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70C0"/>
                </a:solidFill>
                <a:latin typeface="Century Gothic"/>
                <a:cs typeface="Arial"/>
              </a:rPr>
              <a:t>       </a:t>
            </a:r>
            <a:r>
              <a:rPr lang="en-GB" sz="2000" dirty="0" err="1">
                <a:solidFill>
                  <a:srgbClr val="0070C0"/>
                </a:solidFill>
                <a:latin typeface="Century Gothic"/>
                <a:cs typeface="Arial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Century Gothic"/>
                <a:cs typeface="Arial"/>
              </a:rPr>
              <a:t> = 20 Ry, k</a:t>
            </a:r>
            <a:r>
              <a:rPr lang="en-CH" sz="2000" dirty="0">
                <a:solidFill>
                  <a:srgbClr val="0070C0"/>
                </a:solidFill>
                <a:latin typeface="Century Gothic"/>
                <a:cs typeface="Arial"/>
              </a:rPr>
              <a:t> mesh: </a:t>
            </a:r>
            <a:r>
              <a:rPr lang="en-US" sz="2000" dirty="0">
                <a:solidFill>
                  <a:srgbClr val="0070C0"/>
                </a:solidFill>
                <a:latin typeface="Century Gothic"/>
                <a:cs typeface="Arial"/>
              </a:rPr>
              <a:t>6 </a:t>
            </a:r>
            <a:r>
              <a:rPr lang="en-CH" sz="2000" dirty="0">
                <a:solidFill>
                  <a:srgbClr val="0070C0"/>
                </a:solidFill>
                <a:latin typeface="Century Gothic"/>
                <a:cs typeface="Arial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entury Gothic"/>
                <a:cs typeface="Arial"/>
              </a:rPr>
              <a:t> 6 </a:t>
            </a:r>
            <a:r>
              <a:rPr lang="en-CH" sz="2000" dirty="0">
                <a:solidFill>
                  <a:srgbClr val="0070C0"/>
                </a:solidFill>
                <a:latin typeface="Century Gothic"/>
                <a:cs typeface="Arial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entury Gothic"/>
                <a:cs typeface="Arial"/>
              </a:rPr>
              <a:t> 6</a:t>
            </a:r>
            <a:endParaRPr lang="it-IT" sz="2000" dirty="0">
              <a:solidFill>
                <a:srgbClr val="0070C0"/>
              </a:solidFill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788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13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Silicon Lattice Parameter: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F8F8BDC0-8354-8485-1FD2-89E37DB2BB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247779"/>
                  </p:ext>
                </p:extLst>
              </p:nvPr>
            </p:nvGraphicFramePr>
            <p:xfrm>
              <a:off x="2038350" y="2697480"/>
              <a:ext cx="6086475" cy="1476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8825">
                      <a:extLst>
                        <a:ext uri="{9D8B030D-6E8A-4147-A177-3AD203B41FA5}">
                          <a16:colId xmlns:a16="http://schemas.microsoft.com/office/drawing/2014/main" val="2240717426"/>
                        </a:ext>
                      </a:extLst>
                    </a:gridCol>
                    <a:gridCol w="2028825">
                      <a:extLst>
                        <a:ext uri="{9D8B030D-6E8A-4147-A177-3AD203B41FA5}">
                          <a16:colId xmlns:a16="http://schemas.microsoft.com/office/drawing/2014/main" val="943375662"/>
                        </a:ext>
                      </a:extLst>
                    </a:gridCol>
                    <a:gridCol w="2028825">
                      <a:extLst>
                        <a:ext uri="{9D8B030D-6E8A-4147-A177-3AD203B41FA5}">
                          <a16:colId xmlns:a16="http://schemas.microsoft.com/office/drawing/2014/main" val="3608634051"/>
                        </a:ext>
                      </a:extLst>
                    </a:gridCol>
                  </a:tblGrid>
                  <a:tr h="361950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>
                              <a:effectLst/>
                              <a:latin typeface="Century Gothic"/>
                            </a:rPr>
                            <a:t>Functional​</a:t>
                          </a:r>
                          <a:endParaRPr lang="en-US" b="1" i="0">
                            <a:solidFill>
                              <a:srgbClr val="FFFFFF"/>
                            </a:solidFill>
                            <a:effectLst/>
                            <a:latin typeface="Century Gothic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1" i="0" dirty="0">
                              <a:solidFill>
                                <a:srgbClr val="FFFFFF"/>
                              </a:solidFill>
                              <a:effectLst/>
                              <a:latin typeface="Century Gothic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Å</m:t>
                              </m:r>
                            </m:oMath>
                          </a14:m>
                          <a:r>
                            <a:rPr lang="en-US" b="1" i="0" dirty="0">
                              <a:solidFill>
                                <a:srgbClr val="FFFFFF"/>
                              </a:solidFill>
                              <a:effectLst/>
                              <a:latin typeface="Century Gothic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it-IT" b="0" dirty="0">
                              <a:latin typeface="Century Gothic"/>
                            </a:rPr>
                            <a:t>(Gpa)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422744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LDA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5.401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93.2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642955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GGA​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 Gothic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5.476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85.8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774833"/>
                      </a:ext>
                    </a:extLst>
                  </a:tr>
                  <a:tr h="361950"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1">
                              <a:solidFill>
                                <a:schemeClr val="accent2"/>
                              </a:solidFill>
                              <a:effectLst/>
                              <a:latin typeface="Century Gothic"/>
                            </a:rPr>
                            <a:t>Exp.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1" dirty="0">
                              <a:solidFill>
                                <a:schemeClr val="accent2"/>
                              </a:solidFill>
                              <a:effectLst/>
                              <a:latin typeface="Century Gothic"/>
                            </a:rPr>
                            <a:t>5.431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1" dirty="0">
                              <a:solidFill>
                                <a:schemeClr val="accent2"/>
                              </a:solidFill>
                              <a:effectLst/>
                              <a:latin typeface="Century Gothic"/>
                            </a:rPr>
                            <a:t>90.0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0395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F8F8BDC0-8354-8485-1FD2-89E37DB2BB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8247779"/>
                  </p:ext>
                </p:extLst>
              </p:nvPr>
            </p:nvGraphicFramePr>
            <p:xfrm>
              <a:off x="2038350" y="2697480"/>
              <a:ext cx="6086475" cy="1476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28825">
                      <a:extLst>
                        <a:ext uri="{9D8B030D-6E8A-4147-A177-3AD203B41FA5}">
                          <a16:colId xmlns:a16="http://schemas.microsoft.com/office/drawing/2014/main" val="2240717426"/>
                        </a:ext>
                      </a:extLst>
                    </a:gridCol>
                    <a:gridCol w="2028825">
                      <a:extLst>
                        <a:ext uri="{9D8B030D-6E8A-4147-A177-3AD203B41FA5}">
                          <a16:colId xmlns:a16="http://schemas.microsoft.com/office/drawing/2014/main" val="943375662"/>
                        </a:ext>
                      </a:extLst>
                    </a:gridCol>
                    <a:gridCol w="2028825">
                      <a:extLst>
                        <a:ext uri="{9D8B030D-6E8A-4147-A177-3AD203B41FA5}">
                          <a16:colId xmlns:a16="http://schemas.microsoft.com/office/drawing/2014/main" val="3608634051"/>
                        </a:ext>
                      </a:extLst>
                    </a:gridCol>
                  </a:tblGrid>
                  <a:tr h="379413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>
                              <a:effectLst/>
                              <a:latin typeface="Century Gothic"/>
                            </a:rPr>
                            <a:t>Functional​</a:t>
                          </a:r>
                          <a:endParaRPr lang="en-US" b="1" i="0">
                            <a:solidFill>
                              <a:srgbClr val="FFFFFF"/>
                            </a:solidFill>
                            <a:effectLst/>
                            <a:latin typeface="Century Gothic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00" t="-8065" r="-101201" b="-3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00" t="-8065" r="-1201" b="-3177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44227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LDA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5.401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93.2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16429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GGA​</a:t>
                          </a:r>
                          <a:endParaRPr lang="en-US" b="0" i="0" dirty="0">
                            <a:solidFill>
                              <a:srgbClr val="000000"/>
                            </a:solidFill>
                            <a:effectLst/>
                            <a:latin typeface="Century Gothic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5.476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sz="1800" dirty="0">
                              <a:effectLst/>
                              <a:latin typeface="Century Gothic"/>
                            </a:rPr>
                            <a:t>85.8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774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1">
                              <a:solidFill>
                                <a:schemeClr val="accent2"/>
                              </a:solidFill>
                              <a:effectLst/>
                              <a:latin typeface="Century Gothic"/>
                            </a:rPr>
                            <a:t>Exp.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1" dirty="0">
                              <a:solidFill>
                                <a:schemeClr val="accent2"/>
                              </a:solidFill>
                              <a:effectLst/>
                              <a:latin typeface="Century Gothic"/>
                            </a:rPr>
                            <a:t>5.431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800" b="1" dirty="0">
                              <a:solidFill>
                                <a:schemeClr val="accent2"/>
                              </a:solidFill>
                              <a:effectLst/>
                              <a:latin typeface="Century Gothic"/>
                            </a:rPr>
                            <a:t>90.0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0395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1">
            <a:extLst>
              <a:ext uri="{FF2B5EF4-FFF2-40B4-BE49-F238E27FC236}">
                <a16:creationId xmlns:a16="http://schemas.microsoft.com/office/drawing/2014/main" id="{A57ED805-4FF2-8C1A-F6A9-53AF796B6972}"/>
              </a:ext>
            </a:extLst>
          </p:cNvPr>
          <p:cNvSpPr txBox="1"/>
          <p:nvPr/>
        </p:nvSpPr>
        <p:spPr>
          <a:xfrm>
            <a:off x="2369863" y="1257668"/>
            <a:ext cx="430117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dirty="0">
                <a:solidFill>
                  <a:srgbClr val="0070C0"/>
                </a:solidFill>
                <a:latin typeface="Century Gothic"/>
                <a:cs typeface="Arial"/>
              </a:rPr>
              <a:t>       </a:t>
            </a:r>
            <a:r>
              <a:rPr lang="en-GB" sz="2000" dirty="0" err="1">
                <a:solidFill>
                  <a:srgbClr val="0070C0"/>
                </a:solidFill>
                <a:latin typeface="Century Gothic"/>
                <a:cs typeface="Arial"/>
              </a:rPr>
              <a:t>ecut</a:t>
            </a:r>
            <a:r>
              <a:rPr lang="en-GB" sz="2000" dirty="0">
                <a:solidFill>
                  <a:srgbClr val="0070C0"/>
                </a:solidFill>
                <a:latin typeface="Century Gothic"/>
                <a:cs typeface="Arial"/>
              </a:rPr>
              <a:t> = 36 Ry, k</a:t>
            </a:r>
            <a:r>
              <a:rPr lang="en-CH" sz="2000" dirty="0">
                <a:solidFill>
                  <a:srgbClr val="0070C0"/>
                </a:solidFill>
                <a:latin typeface="Century Gothic"/>
                <a:cs typeface="Arial"/>
              </a:rPr>
              <a:t> mesh: </a:t>
            </a:r>
            <a:r>
              <a:rPr lang="en-US" sz="2000" dirty="0">
                <a:solidFill>
                  <a:srgbClr val="0070C0"/>
                </a:solidFill>
                <a:latin typeface="Century Gothic"/>
                <a:cs typeface="Arial"/>
              </a:rPr>
              <a:t>6 </a:t>
            </a:r>
            <a:r>
              <a:rPr lang="en-CH" sz="2000" dirty="0">
                <a:solidFill>
                  <a:srgbClr val="0070C0"/>
                </a:solidFill>
                <a:latin typeface="Century Gothic"/>
                <a:cs typeface="Arial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entury Gothic"/>
                <a:cs typeface="Arial"/>
              </a:rPr>
              <a:t> 6 </a:t>
            </a:r>
            <a:r>
              <a:rPr lang="en-CH" sz="2000" dirty="0">
                <a:solidFill>
                  <a:srgbClr val="0070C0"/>
                </a:solidFill>
                <a:latin typeface="Century Gothic"/>
                <a:cs typeface="Arial"/>
              </a:rPr>
              <a:t>x</a:t>
            </a:r>
            <a:r>
              <a:rPr lang="en-US" sz="2000" dirty="0">
                <a:solidFill>
                  <a:srgbClr val="0070C0"/>
                </a:solidFill>
                <a:latin typeface="Century Gothic"/>
                <a:cs typeface="Arial"/>
              </a:rPr>
              <a:t> 6</a:t>
            </a:r>
            <a:endParaRPr lang="it-IT" sz="2000" dirty="0">
              <a:solidFill>
                <a:srgbClr val="0070C0"/>
              </a:solidFill>
              <a:latin typeface="Century Goth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63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2</a:t>
            </a:fld>
            <a:endParaRPr lang="it-IT" sz="1400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B5FF350B-63EE-C008-C20F-1E5423E91B10}"/>
              </a:ext>
            </a:extLst>
          </p:cNvPr>
          <p:cNvGrpSpPr/>
          <p:nvPr/>
        </p:nvGrpSpPr>
        <p:grpSpPr>
          <a:xfrm>
            <a:off x="933595" y="1158994"/>
            <a:ext cx="3156206" cy="1503709"/>
            <a:chOff x="609745" y="1635244"/>
            <a:chExt cx="3156206" cy="1503709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E6D9BA7F-699F-658E-76DB-2AB79D2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4095" y="170593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76753DC5-F298-B413-4878-5E5475BEE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6871" y="2035757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D760775C-FDDF-7800-3084-922309B10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349" y="2556646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85070CEA-E052-BA3C-3EB8-08AF741FA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5320" y="2545274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9F671071-8183-D3E9-BCA3-85199654B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129" y="1687738"/>
              <a:ext cx="144000" cy="144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FF0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40" name="Connettore 1 56">
              <a:extLst>
                <a:ext uri="{FF2B5EF4-FFF2-40B4-BE49-F238E27FC236}">
                  <a16:creationId xmlns:a16="http://schemas.microsoft.com/office/drawing/2014/main" id="{7B6A6C0D-BE55-C0CC-B0E1-D17BCD87ACA6}"/>
                </a:ext>
              </a:extLst>
            </p:cNvPr>
            <p:cNvCxnSpPr/>
            <p:nvPr/>
          </p:nvCxnSpPr>
          <p:spPr>
            <a:xfrm>
              <a:off x="1149217" y="1637698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57">
              <a:extLst>
                <a:ext uri="{FF2B5EF4-FFF2-40B4-BE49-F238E27FC236}">
                  <a16:creationId xmlns:a16="http://schemas.microsoft.com/office/drawing/2014/main" id="{7AEACFC1-382B-216F-C0B5-619A6BF93652}"/>
                </a:ext>
              </a:extLst>
            </p:cNvPr>
            <p:cNvCxnSpPr/>
            <p:nvPr/>
          </p:nvCxnSpPr>
          <p:spPr>
            <a:xfrm>
              <a:off x="3237217" y="1639632"/>
              <a:ext cx="0" cy="1224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58">
              <a:extLst>
                <a:ext uri="{FF2B5EF4-FFF2-40B4-BE49-F238E27FC236}">
                  <a16:creationId xmlns:a16="http://schemas.microsoft.com/office/drawing/2014/main" id="{98E48C45-61C4-4ADF-15FE-40D3E03732E5}"/>
                </a:ext>
              </a:extLst>
            </p:cNvPr>
            <p:cNvCxnSpPr/>
            <p:nvPr/>
          </p:nvCxnSpPr>
          <p:spPr>
            <a:xfrm>
              <a:off x="1149217" y="2877030"/>
              <a:ext cx="2088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59">
              <a:extLst>
                <a:ext uri="{FF2B5EF4-FFF2-40B4-BE49-F238E27FC236}">
                  <a16:creationId xmlns:a16="http://schemas.microsoft.com/office/drawing/2014/main" id="{ECE30F3A-8179-C401-C0AE-38C906902826}"/>
                </a:ext>
              </a:extLst>
            </p:cNvPr>
            <p:cNvCxnSpPr/>
            <p:nvPr/>
          </p:nvCxnSpPr>
          <p:spPr>
            <a:xfrm>
              <a:off x="3225951" y="1635244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60">
              <a:extLst>
                <a:ext uri="{FF2B5EF4-FFF2-40B4-BE49-F238E27FC236}">
                  <a16:creationId xmlns:a16="http://schemas.microsoft.com/office/drawing/2014/main" id="{D2E20791-873A-825B-473D-A64ECF943B25}"/>
                </a:ext>
              </a:extLst>
            </p:cNvPr>
            <p:cNvCxnSpPr/>
            <p:nvPr/>
          </p:nvCxnSpPr>
          <p:spPr>
            <a:xfrm>
              <a:off x="609745" y="1639632"/>
              <a:ext cx="5400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61">
              <a:extLst>
                <a:ext uri="{FF2B5EF4-FFF2-40B4-BE49-F238E27FC236}">
                  <a16:creationId xmlns:a16="http://schemas.microsoft.com/office/drawing/2014/main" id="{C9D1D2C4-C677-AA50-14C5-D2E040280596}"/>
                </a:ext>
              </a:extLst>
            </p:cNvPr>
            <p:cNvCxnSpPr/>
            <p:nvPr/>
          </p:nvCxnSpPr>
          <p:spPr>
            <a:xfrm>
              <a:off x="1692324" y="1965244"/>
              <a:ext cx="0" cy="450376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62">
              <a:extLst>
                <a:ext uri="{FF2B5EF4-FFF2-40B4-BE49-F238E27FC236}">
                  <a16:creationId xmlns:a16="http://schemas.microsoft.com/office/drawing/2014/main" id="{BCA80C68-E498-FB16-8EBC-9DF25D39DAFD}"/>
                </a:ext>
              </a:extLst>
            </p:cNvPr>
            <p:cNvCxnSpPr/>
            <p:nvPr/>
          </p:nvCxnSpPr>
          <p:spPr>
            <a:xfrm>
              <a:off x="1937984" y="1746880"/>
              <a:ext cx="559558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63">
              <a:extLst>
                <a:ext uri="{FF2B5EF4-FFF2-40B4-BE49-F238E27FC236}">
                  <a16:creationId xmlns:a16="http://schemas.microsoft.com/office/drawing/2014/main" id="{08940B7D-1C19-C534-A2B0-40E736382F43}"/>
                </a:ext>
              </a:extLst>
            </p:cNvPr>
            <p:cNvCxnSpPr/>
            <p:nvPr/>
          </p:nvCxnSpPr>
          <p:spPr>
            <a:xfrm>
              <a:off x="1910688" y="1856062"/>
              <a:ext cx="232012" cy="136477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64">
              <a:extLst>
                <a:ext uri="{FF2B5EF4-FFF2-40B4-BE49-F238E27FC236}">
                  <a16:creationId xmlns:a16="http://schemas.microsoft.com/office/drawing/2014/main" id="{DECBA45C-FA62-A8BF-CCBD-BB59009C74E6}"/>
                </a:ext>
              </a:extLst>
            </p:cNvPr>
            <p:cNvCxnSpPr/>
            <p:nvPr/>
          </p:nvCxnSpPr>
          <p:spPr>
            <a:xfrm>
              <a:off x="2429303" y="2224551"/>
              <a:ext cx="136478" cy="21836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65">
              <a:extLst>
                <a:ext uri="{FF2B5EF4-FFF2-40B4-BE49-F238E27FC236}">
                  <a16:creationId xmlns:a16="http://schemas.microsoft.com/office/drawing/2014/main" id="{72B58B16-DC28-C5B2-23C8-5A2E0A41357E}"/>
                </a:ext>
              </a:extLst>
            </p:cNvPr>
            <p:cNvCxnSpPr/>
            <p:nvPr/>
          </p:nvCxnSpPr>
          <p:spPr>
            <a:xfrm rot="21240000" flipH="1">
              <a:off x="2415654" y="1872682"/>
              <a:ext cx="217587" cy="160801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66">
              <a:extLst>
                <a:ext uri="{FF2B5EF4-FFF2-40B4-BE49-F238E27FC236}">
                  <a16:creationId xmlns:a16="http://schemas.microsoft.com/office/drawing/2014/main" id="{44BCF09D-9B9A-0CE3-D326-E5B3A373F35F}"/>
                </a:ext>
              </a:extLst>
            </p:cNvPr>
            <p:cNvCxnSpPr/>
            <p:nvPr/>
          </p:nvCxnSpPr>
          <p:spPr>
            <a:xfrm flipH="1">
              <a:off x="2661315" y="1937948"/>
              <a:ext cx="68239" cy="436729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C2DB151B-73D7-62D4-6A2A-FC5D83AB86F3}"/>
                </a:ext>
              </a:extLst>
            </p:cNvPr>
            <p:cNvSpPr/>
            <p:nvPr/>
          </p:nvSpPr>
          <p:spPr>
            <a:xfrm rot="16200000">
              <a:off x="1842450" y="1678643"/>
              <a:ext cx="1351131" cy="1569490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  <p:cxnSp>
          <p:nvCxnSpPr>
            <p:cNvPr id="52" name="Connettore 1 68">
              <a:extLst>
                <a:ext uri="{FF2B5EF4-FFF2-40B4-BE49-F238E27FC236}">
                  <a16:creationId xmlns:a16="http://schemas.microsoft.com/office/drawing/2014/main" id="{E2FE915B-CC79-B3C2-7161-D905658B9921}"/>
                </a:ext>
              </a:extLst>
            </p:cNvPr>
            <p:cNvCxnSpPr/>
            <p:nvPr/>
          </p:nvCxnSpPr>
          <p:spPr>
            <a:xfrm>
              <a:off x="1842450" y="2633984"/>
              <a:ext cx="586853" cy="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69">
              <a:extLst>
                <a:ext uri="{FF2B5EF4-FFF2-40B4-BE49-F238E27FC236}">
                  <a16:creationId xmlns:a16="http://schemas.microsoft.com/office/drawing/2014/main" id="{A9C445B8-0101-25E3-EDF4-01E75E8F6E89}"/>
                </a:ext>
              </a:extLst>
            </p:cNvPr>
            <p:cNvCxnSpPr/>
            <p:nvPr/>
          </p:nvCxnSpPr>
          <p:spPr>
            <a:xfrm flipV="1">
              <a:off x="1828802" y="2197257"/>
              <a:ext cx="368490" cy="327545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CCA8A43D-A994-F149-49F4-5A85E8BF0E5A}"/>
                </a:ext>
              </a:extLst>
            </p:cNvPr>
            <p:cNvSpPr/>
            <p:nvPr/>
          </p:nvSpPr>
          <p:spPr>
            <a:xfrm>
              <a:off x="1203266" y="1790099"/>
              <a:ext cx="1403458" cy="1348853"/>
            </a:xfrm>
            <a:prstGeom prst="arc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it-I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t-IT"/>
            </a:p>
          </p:txBody>
        </p:sp>
      </p:grpSp>
      <p:sp>
        <p:nvSpPr>
          <p:cNvPr id="6" name="Figura a mano libera 71">
            <a:extLst>
              <a:ext uri="{FF2B5EF4-FFF2-40B4-BE49-F238E27FC236}">
                <a16:creationId xmlns:a16="http://schemas.microsoft.com/office/drawing/2014/main" id="{C3E38420-BA95-B7AF-25A1-D4C7E4BA65AF}"/>
              </a:ext>
            </a:extLst>
          </p:cNvPr>
          <p:cNvSpPr/>
          <p:nvPr/>
        </p:nvSpPr>
        <p:spPr>
          <a:xfrm>
            <a:off x="7918984" y="1052276"/>
            <a:ext cx="2388359" cy="1528573"/>
          </a:xfrm>
          <a:custGeom>
            <a:avLst/>
            <a:gdLst>
              <a:gd name="connsiteX0" fmla="*/ 0 w 1897038"/>
              <a:gd name="connsiteY0" fmla="*/ 0 h 1578590"/>
              <a:gd name="connsiteX1" fmla="*/ 409432 w 1897038"/>
              <a:gd name="connsiteY1" fmla="*/ 1282889 h 1578590"/>
              <a:gd name="connsiteX2" fmla="*/ 1364776 w 1897038"/>
              <a:gd name="connsiteY2" fmla="*/ 1378423 h 1578590"/>
              <a:gd name="connsiteX3" fmla="*/ 1897038 w 1897038"/>
              <a:gd name="connsiteY3" fmla="*/ 81886 h 157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7038" h="1578590">
                <a:moveTo>
                  <a:pt x="0" y="0"/>
                </a:moveTo>
                <a:cubicBezTo>
                  <a:pt x="90984" y="526576"/>
                  <a:pt x="181969" y="1053152"/>
                  <a:pt x="409432" y="1282889"/>
                </a:cubicBezTo>
                <a:cubicBezTo>
                  <a:pt x="636895" y="1512626"/>
                  <a:pt x="1116842" y="1578590"/>
                  <a:pt x="1364776" y="1378423"/>
                </a:cubicBezTo>
                <a:cubicBezTo>
                  <a:pt x="1612710" y="1178256"/>
                  <a:pt x="1799229" y="318447"/>
                  <a:pt x="1897038" y="81886"/>
                </a:cubicBezTo>
              </a:path>
            </a:pathLst>
          </a:cu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50CDD7D-37B6-93D3-D3E6-54697924B5DE}"/>
              </a:ext>
            </a:extLst>
          </p:cNvPr>
          <p:cNvSpPr>
            <a:spLocks noChangeAspect="1"/>
          </p:cNvSpPr>
          <p:nvPr/>
        </p:nvSpPr>
        <p:spPr>
          <a:xfrm>
            <a:off x="8462627" y="136388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2E924C-9501-5A48-1324-C487F4EF1269}"/>
              </a:ext>
            </a:extLst>
          </p:cNvPr>
          <p:cNvSpPr>
            <a:spLocks noChangeAspect="1"/>
          </p:cNvSpPr>
          <p:nvPr/>
        </p:nvSpPr>
        <p:spPr>
          <a:xfrm>
            <a:off x="9051755" y="1625469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8F72AD6-3F0B-3EEA-CA27-8593F843E926}"/>
              </a:ext>
            </a:extLst>
          </p:cNvPr>
          <p:cNvSpPr>
            <a:spLocks noChangeAspect="1"/>
          </p:cNvSpPr>
          <p:nvPr/>
        </p:nvSpPr>
        <p:spPr>
          <a:xfrm>
            <a:off x="9504407" y="1341140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EB2D095-27D9-0253-6622-F69501C865FD}"/>
              </a:ext>
            </a:extLst>
          </p:cNvPr>
          <p:cNvSpPr>
            <a:spLocks noChangeAspect="1"/>
          </p:cNvSpPr>
          <p:nvPr/>
        </p:nvSpPr>
        <p:spPr>
          <a:xfrm>
            <a:off x="8633224" y="194391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E8B6952-10E6-E8D1-55F5-5F79462373B6}"/>
              </a:ext>
            </a:extLst>
          </p:cNvPr>
          <p:cNvSpPr>
            <a:spLocks noChangeAspect="1"/>
          </p:cNvSpPr>
          <p:nvPr/>
        </p:nvSpPr>
        <p:spPr>
          <a:xfrm>
            <a:off x="9495307" y="2123612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5" name="Connettore 1 77">
            <a:extLst>
              <a:ext uri="{FF2B5EF4-FFF2-40B4-BE49-F238E27FC236}">
                <a16:creationId xmlns:a16="http://schemas.microsoft.com/office/drawing/2014/main" id="{82FABA4D-9895-E031-495A-EDE050953A1D}"/>
              </a:ext>
            </a:extLst>
          </p:cNvPr>
          <p:cNvCxnSpPr/>
          <p:nvPr/>
        </p:nvCxnSpPr>
        <p:spPr>
          <a:xfrm>
            <a:off x="1267803" y="3115366"/>
            <a:ext cx="475407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33BFAF40-564D-53EF-B1FB-D8E022DA651E}"/>
              </a:ext>
            </a:extLst>
          </p:cNvPr>
          <p:cNvSpPr>
            <a:spLocks noChangeAspect="1"/>
          </p:cNvSpPr>
          <p:nvPr/>
        </p:nvSpPr>
        <p:spPr>
          <a:xfrm>
            <a:off x="1422503" y="2710468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17" name="Connettore 1 79">
            <a:extLst>
              <a:ext uri="{FF2B5EF4-FFF2-40B4-BE49-F238E27FC236}">
                <a16:creationId xmlns:a16="http://schemas.microsoft.com/office/drawing/2014/main" id="{59A78705-7C84-2503-2551-07C37FC5ECED}"/>
              </a:ext>
            </a:extLst>
          </p:cNvPr>
          <p:cNvCxnSpPr/>
          <p:nvPr/>
        </p:nvCxnSpPr>
        <p:spPr>
          <a:xfrm>
            <a:off x="1236116" y="3431186"/>
            <a:ext cx="54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31">
            <a:extLst>
              <a:ext uri="{FF2B5EF4-FFF2-40B4-BE49-F238E27FC236}">
                <a16:creationId xmlns:a16="http://schemas.microsoft.com/office/drawing/2014/main" id="{7AA723A1-83E0-3E8A-00F7-E5A1BA4918F9}"/>
              </a:ext>
            </a:extLst>
          </p:cNvPr>
          <p:cNvSpPr txBox="1"/>
          <p:nvPr/>
        </p:nvSpPr>
        <p:spPr>
          <a:xfrm>
            <a:off x="1904298" y="2616618"/>
            <a:ext cx="12533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electrons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19" name="CasellaDiTesto 32">
            <a:extLst>
              <a:ext uri="{FF2B5EF4-FFF2-40B4-BE49-F238E27FC236}">
                <a16:creationId xmlns:a16="http://schemas.microsoft.com/office/drawing/2014/main" id="{D1037938-FCFE-3659-8F53-BB77C25FC801}"/>
              </a:ext>
            </a:extLst>
          </p:cNvPr>
          <p:cNvSpPr txBox="1"/>
          <p:nvPr/>
        </p:nvSpPr>
        <p:spPr>
          <a:xfrm>
            <a:off x="1904298" y="2942319"/>
            <a:ext cx="1834345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interaction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0" name="CasellaDiTesto 33">
            <a:extLst>
              <a:ext uri="{FF2B5EF4-FFF2-40B4-BE49-F238E27FC236}">
                <a16:creationId xmlns:a16="http://schemas.microsoft.com/office/drawing/2014/main" id="{DA34FC8A-D25B-E85F-1EBC-EF10F496AAFC}"/>
              </a:ext>
            </a:extLst>
          </p:cNvPr>
          <p:cNvSpPr txBox="1"/>
          <p:nvPr/>
        </p:nvSpPr>
        <p:spPr>
          <a:xfrm>
            <a:off x="1904298" y="3221674"/>
            <a:ext cx="23842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external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1" name="Freccia bidirezionale orizzontale 20">
            <a:extLst>
              <a:ext uri="{FF2B5EF4-FFF2-40B4-BE49-F238E27FC236}">
                <a16:creationId xmlns:a16="http://schemas.microsoft.com/office/drawing/2014/main" id="{585C4F15-B573-9311-D952-B0E5D21F2C34}"/>
              </a:ext>
            </a:extLst>
          </p:cNvPr>
          <p:cNvSpPr/>
          <p:nvPr/>
        </p:nvSpPr>
        <p:spPr>
          <a:xfrm>
            <a:off x="5029343" y="1407112"/>
            <a:ext cx="1672561" cy="573206"/>
          </a:xfrm>
          <a:prstGeom prst="leftRightArrow">
            <a:avLst/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cxnSp>
        <p:nvCxnSpPr>
          <p:cNvPr id="22" name="Connettore 1 84">
            <a:extLst>
              <a:ext uri="{FF2B5EF4-FFF2-40B4-BE49-F238E27FC236}">
                <a16:creationId xmlns:a16="http://schemas.microsoft.com/office/drawing/2014/main" id="{10A4CBE7-E3CB-1249-0F29-6ADB0FC20DBA}"/>
              </a:ext>
            </a:extLst>
          </p:cNvPr>
          <p:cNvCxnSpPr/>
          <p:nvPr/>
        </p:nvCxnSpPr>
        <p:spPr>
          <a:xfrm>
            <a:off x="7476350" y="3433458"/>
            <a:ext cx="540000" cy="0"/>
          </a:xfrm>
          <a:prstGeom prst="line">
            <a:avLst/>
          </a:prstGeom>
          <a:ln w="222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36">
            <a:extLst>
              <a:ext uri="{FF2B5EF4-FFF2-40B4-BE49-F238E27FC236}">
                <a16:creationId xmlns:a16="http://schemas.microsoft.com/office/drawing/2014/main" id="{9D01D361-E1BE-D1CC-62B5-E5BFA3E28337}"/>
              </a:ext>
            </a:extLst>
          </p:cNvPr>
          <p:cNvSpPr txBox="1"/>
          <p:nvPr/>
        </p:nvSpPr>
        <p:spPr>
          <a:xfrm>
            <a:off x="8144531" y="2618890"/>
            <a:ext cx="311103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Kohn-Sham particles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4" name="CasellaDiTesto 37">
            <a:extLst>
              <a:ext uri="{FF2B5EF4-FFF2-40B4-BE49-F238E27FC236}">
                <a16:creationId xmlns:a16="http://schemas.microsoft.com/office/drawing/2014/main" id="{50589387-D9BE-F290-2F7E-E5AE296405A8}"/>
              </a:ext>
            </a:extLst>
          </p:cNvPr>
          <p:cNvSpPr txBox="1"/>
          <p:nvPr/>
        </p:nvSpPr>
        <p:spPr>
          <a:xfrm>
            <a:off x="8144531" y="2944591"/>
            <a:ext cx="292067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(non-interacting)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5" name="CasellaDiTesto 38">
            <a:extLst>
              <a:ext uri="{FF2B5EF4-FFF2-40B4-BE49-F238E27FC236}">
                <a16:creationId xmlns:a16="http://schemas.microsoft.com/office/drawing/2014/main" id="{52FEDE0F-CF0C-F2B8-93F6-1DAB7E43EE61}"/>
              </a:ext>
            </a:extLst>
          </p:cNvPr>
          <p:cNvSpPr txBox="1"/>
          <p:nvPr/>
        </p:nvSpPr>
        <p:spPr>
          <a:xfrm>
            <a:off x="8144532" y="3223946"/>
            <a:ext cx="299383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/>
              </a:rPr>
              <a:t>effective potential</a:t>
            </a:r>
            <a:endParaRPr lang="en-US" b="1">
              <a:solidFill>
                <a:srgbClr val="FF0000"/>
              </a:solidFill>
              <a:latin typeface="Century Gothic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E1E4FBB7-79A9-3913-F95D-B3D96D40C7D5}"/>
              </a:ext>
            </a:extLst>
          </p:cNvPr>
          <p:cNvSpPr>
            <a:spLocks noChangeAspect="1"/>
          </p:cNvSpPr>
          <p:nvPr/>
        </p:nvSpPr>
        <p:spPr>
          <a:xfrm>
            <a:off x="7662665" y="271273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27" name="CasellaDiTesto 40">
            <a:extLst>
              <a:ext uri="{FF2B5EF4-FFF2-40B4-BE49-F238E27FC236}">
                <a16:creationId xmlns:a16="http://schemas.microsoft.com/office/drawing/2014/main" id="{4B22535D-FDA2-9363-4ED3-C38613125B0F}"/>
              </a:ext>
            </a:extLst>
          </p:cNvPr>
          <p:cNvSpPr txBox="1"/>
          <p:nvPr/>
        </p:nvSpPr>
        <p:spPr>
          <a:xfrm>
            <a:off x="4907596" y="2079808"/>
            <a:ext cx="1917514" cy="36933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entury Gothic"/>
              </a:rPr>
              <a:t>KS MAPPING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81BA389C-90BC-2E2B-F7F3-F80E8873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4429" y="3296781"/>
            <a:ext cx="712472" cy="259080"/>
          </a:xfrm>
          <a:prstGeom prst="rect">
            <a:avLst/>
          </a:prstGeom>
          <a:noFill/>
        </p:spPr>
      </p:pic>
      <p:pic>
        <p:nvPicPr>
          <p:cNvPr id="29" name="Picture 3">
            <a:extLst>
              <a:ext uri="{FF2B5EF4-FFF2-40B4-BE49-F238E27FC236}">
                <a16:creationId xmlns:a16="http://schemas.microsoft.com/office/drawing/2014/main" id="{13492137-5E5A-25DB-62CD-BB562F978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8764" y="3281724"/>
            <a:ext cx="669724" cy="259080"/>
          </a:xfrm>
          <a:prstGeom prst="rect">
            <a:avLst/>
          </a:prstGeom>
          <a:noFill/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6C6CB47B-7D35-3E8B-391A-7C6E4B946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89993" y="4124297"/>
            <a:ext cx="4110426" cy="640111"/>
          </a:xfrm>
          <a:prstGeom prst="rect">
            <a:avLst/>
          </a:prstGeom>
          <a:noFill/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CCA11A43-5EC0-6930-B8A0-0D1E9DD2262D}"/>
              </a:ext>
            </a:extLst>
          </p:cNvPr>
          <p:cNvSpPr/>
          <p:nvPr/>
        </p:nvSpPr>
        <p:spPr>
          <a:xfrm>
            <a:off x="2164135" y="3979912"/>
            <a:ext cx="7992888" cy="2341984"/>
          </a:xfrm>
          <a:prstGeom prst="rect">
            <a:avLst/>
          </a:prstGeom>
          <a:noFill/>
          <a:ln w="25400" cap="rnd">
            <a:solidFill>
              <a:srgbClr val="0070C0"/>
            </a:solidFill>
            <a:rou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283DA002-1CB1-1878-67E1-92307A19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5775" y="5269796"/>
            <a:ext cx="4845872" cy="571959"/>
          </a:xfrm>
          <a:prstGeom prst="rect">
            <a:avLst/>
          </a:prstGeom>
          <a:noFill/>
        </p:spPr>
      </p:pic>
      <p:sp>
        <p:nvSpPr>
          <p:cNvPr id="107" name="Title 3">
            <a:extLst>
              <a:ext uri="{FF2B5EF4-FFF2-40B4-BE49-F238E27FC236}">
                <a16:creationId xmlns:a16="http://schemas.microsoft.com/office/drawing/2014/main" id="{CBAEDADD-088C-C6AB-BE27-DF38120D5035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Kohn-Sham DFT</a:t>
            </a:r>
          </a:p>
        </p:txBody>
      </p:sp>
    </p:spTree>
    <p:extLst>
      <p:ext uri="{BB962C8B-B14F-4D97-AF65-F5344CB8AC3E}">
        <p14:creationId xmlns:p14="http://schemas.microsoft.com/office/powerpoint/2010/main" val="239484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3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en-US" sz="2000">
              <a:latin typeface="Century Gothic"/>
              <a:ea typeface="Calibri"/>
              <a:cs typeface="Calibri" panose="020F0502020204030204"/>
            </a:endParaRPr>
          </a:p>
        </p:txBody>
      </p:sp>
      <p:pic>
        <p:nvPicPr>
          <p:cNvPr id="4" name="Immagine 10">
            <a:extLst>
              <a:ext uri="{FF2B5EF4-FFF2-40B4-BE49-F238E27FC236}">
                <a16:creationId xmlns:a16="http://schemas.microsoft.com/office/drawing/2014/main" id="{B7CED371-AD03-4B8F-0C3B-F64A1A1E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4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0" name="Immagine 10">
            <a:extLst>
              <a:ext uri="{FF2B5EF4-FFF2-40B4-BE49-F238E27FC236}">
                <a16:creationId xmlns:a16="http://schemas.microsoft.com/office/drawing/2014/main" id="{D463D528-A29A-A35D-D895-BF1B7DA5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7F217C08-F7EB-09F7-6376-1E98E44E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2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5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laplacian</a:t>
            </a:r>
            <a:r>
              <a:rPr lang="it-IT" sz="2000">
                <a:latin typeface="Century Gothic"/>
                <a:ea typeface="+mn-lt"/>
                <a:cs typeface="+mn-lt"/>
              </a:rPr>
              <a:t> of the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r>
              <a:rPr lang="it-IT" sz="2000">
                <a:latin typeface="Century Gothic"/>
                <a:ea typeface="+mn-lt"/>
                <a:cs typeface="+mn-lt"/>
              </a:rPr>
              <a:t> and </a:t>
            </a:r>
            <a:r>
              <a:rPr lang="it-IT" sz="2000" err="1">
                <a:latin typeface="Century Gothic"/>
                <a:ea typeface="+mn-lt"/>
                <a:cs typeface="+mn-lt"/>
              </a:rPr>
              <a:t>kinetic</a:t>
            </a:r>
            <a:r>
              <a:rPr lang="it-IT" sz="2000">
                <a:latin typeface="Century Gothic"/>
                <a:ea typeface="+mn-lt"/>
                <a:cs typeface="+mn-lt"/>
              </a:rPr>
              <a:t> energy </a:t>
            </a:r>
            <a:r>
              <a:rPr lang="it-IT" sz="2000" err="1">
                <a:latin typeface="Century Gothic"/>
                <a:ea typeface="+mn-lt"/>
                <a:cs typeface="+mn-lt"/>
              </a:rPr>
              <a:t>density</a:t>
            </a:r>
            <a:endParaRPr lang="it-IT" sz="2000">
              <a:latin typeface="Century Gothi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2" name="Immagine 12">
            <a:extLst>
              <a:ext uri="{FF2B5EF4-FFF2-40B4-BE49-F238E27FC236}">
                <a16:creationId xmlns:a16="http://schemas.microsoft.com/office/drawing/2014/main" id="{70982DE1-FDB5-3C54-8A05-9CC1999F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4" name="Immagine 14">
            <a:extLst>
              <a:ext uri="{FF2B5EF4-FFF2-40B4-BE49-F238E27FC236}">
                <a16:creationId xmlns:a16="http://schemas.microsoft.com/office/drawing/2014/main" id="{B923B28A-B832-CCA2-0E25-FBF31D10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6243CE1-5566-7C22-3925-B1804ADA1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6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The exchange and correlation energy functional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4" y="1074419"/>
            <a:ext cx="1112520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LDA</a:t>
            </a:r>
            <a:r>
              <a:rPr lang="it-IT" sz="2000">
                <a:latin typeface="Century Gothic"/>
                <a:cs typeface="Calibri" panose="020F0502020204030204"/>
              </a:rPr>
              <a:t>: </a:t>
            </a:r>
            <a:r>
              <a:rPr lang="en-US" sz="2000">
                <a:latin typeface="Century Gothic"/>
                <a:ea typeface="+mn-lt"/>
                <a:cs typeface="+mn-lt"/>
              </a:rPr>
              <a:t>The xc energy density of the inhomogeneous system in 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 is locally approximated with that of a homogeneous electron gas with density n(</a:t>
            </a:r>
            <a:r>
              <a:rPr lang="en-US" sz="2000" b="1">
                <a:latin typeface="Century Gothic"/>
                <a:ea typeface="+mn-lt"/>
                <a:cs typeface="+mn-lt"/>
              </a:rPr>
              <a:t>r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GGA:</a:t>
            </a:r>
            <a:r>
              <a:rPr lang="it-IT" sz="2000">
                <a:latin typeface="Century Gothic"/>
                <a:cs typeface="Calibri" panose="020F0502020204030204"/>
              </a:rPr>
              <a:t> </a:t>
            </a:r>
            <a:r>
              <a:rPr lang="en-US" sz="2000">
                <a:latin typeface="Century Gothic"/>
                <a:ea typeface="+mn-lt"/>
                <a:cs typeface="+mn-lt"/>
              </a:rPr>
              <a:t>include the dependence on the gradient of the density </a:t>
            </a: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>
                <a:latin typeface="Century Gothic"/>
                <a:cs typeface="Calibri" panose="020F0502020204030204"/>
              </a:rPr>
              <a:t>Meta-GGA</a:t>
            </a:r>
            <a:r>
              <a:rPr lang="it-IT" sz="2000">
                <a:latin typeface="Century Gothic"/>
                <a:cs typeface="Calibri" panose="020F0502020204030204"/>
              </a:rPr>
              <a:t>: include the </a:t>
            </a:r>
            <a:r>
              <a:rPr lang="it-IT" sz="2000" err="1">
                <a:latin typeface="Century Gothic"/>
                <a:cs typeface="Calibri" panose="020F0502020204030204"/>
              </a:rPr>
              <a:t>dependency</a:t>
            </a:r>
            <a:r>
              <a:rPr lang="it-IT" sz="2000">
                <a:latin typeface="Century Gothic"/>
                <a:cs typeface="Calibri" panose="020F0502020204030204"/>
              </a:rPr>
              <a:t> on the </a:t>
            </a:r>
            <a:r>
              <a:rPr lang="it-IT" sz="2000" err="1">
                <a:latin typeface="Century Gothic"/>
                <a:cs typeface="Calibri" panose="020F0502020204030204"/>
              </a:rPr>
              <a:t>laplacian</a:t>
            </a:r>
            <a:r>
              <a:rPr lang="it-IT" sz="2000">
                <a:latin typeface="Century Gothic"/>
                <a:cs typeface="Calibri" panose="020F0502020204030204"/>
              </a:rPr>
              <a:t> of the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r>
              <a:rPr lang="it-IT" sz="2000">
                <a:latin typeface="Century Gothic"/>
                <a:cs typeface="Calibri" panose="020F0502020204030204"/>
              </a:rPr>
              <a:t> and </a:t>
            </a:r>
            <a:r>
              <a:rPr lang="it-IT" sz="2000" err="1">
                <a:latin typeface="Century Gothic"/>
                <a:cs typeface="Calibri" panose="020F0502020204030204"/>
              </a:rPr>
              <a:t>kinetic</a:t>
            </a:r>
            <a:r>
              <a:rPr lang="it-IT" sz="2000">
                <a:latin typeface="Century Gothic"/>
                <a:cs typeface="Calibri" panose="020F0502020204030204"/>
              </a:rPr>
              <a:t> energy </a:t>
            </a:r>
            <a:r>
              <a:rPr lang="it-IT" sz="2000" err="1">
                <a:latin typeface="Century Gothic"/>
                <a:cs typeface="Calibri" panose="020F0502020204030204"/>
              </a:rPr>
              <a:t>density</a:t>
            </a: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it-IT" sz="2000" b="1" err="1">
                <a:latin typeface="Century Gothic"/>
                <a:cs typeface="Calibri" panose="020F0502020204030204"/>
              </a:rPr>
              <a:t>Hybrid</a:t>
            </a:r>
            <a:r>
              <a:rPr lang="it-IT" sz="2000" b="1">
                <a:latin typeface="Century Gothic"/>
                <a:cs typeface="Calibri" panose="020F0502020204030204"/>
              </a:rPr>
              <a:t> </a:t>
            </a:r>
            <a:r>
              <a:rPr lang="it-IT" sz="2000" b="1" err="1">
                <a:latin typeface="Century Gothic"/>
                <a:cs typeface="Calibri" panose="020F0502020204030204"/>
              </a:rPr>
              <a:t>functionals</a:t>
            </a:r>
            <a:r>
              <a:rPr lang="it-IT" sz="2000">
                <a:latin typeface="Century Gothic"/>
                <a:cs typeface="Calibri" panose="020F0502020204030204"/>
              </a:rPr>
              <a:t>: include a </a:t>
            </a:r>
            <a:r>
              <a:rPr lang="it-IT" sz="2000" err="1">
                <a:latin typeface="Century Gothic"/>
                <a:cs typeface="Calibri" panose="020F0502020204030204"/>
              </a:rPr>
              <a:t>fraction</a:t>
            </a:r>
            <a:r>
              <a:rPr lang="it-IT" sz="2000">
                <a:latin typeface="Century Gothic"/>
                <a:cs typeface="Calibri" panose="020F0502020204030204"/>
              </a:rPr>
              <a:t> of </a:t>
            </a:r>
            <a:r>
              <a:rPr lang="it-IT" sz="2000" err="1">
                <a:latin typeface="Century Gothic"/>
                <a:cs typeface="Calibri" panose="020F0502020204030204"/>
              </a:rPr>
              <a:t>Fock</a:t>
            </a:r>
            <a:r>
              <a:rPr lang="it-IT" sz="2000">
                <a:latin typeface="Century Gothic"/>
                <a:cs typeface="Calibri" panose="020F0502020204030204"/>
              </a:rPr>
              <a:t> </a:t>
            </a:r>
            <a:r>
              <a:rPr lang="it-IT" sz="2000" err="1">
                <a:latin typeface="Century Gothic"/>
                <a:cs typeface="Calibri" panose="020F0502020204030204"/>
              </a:rPr>
              <a:t>exchange</a:t>
            </a:r>
            <a:endParaRPr lang="it-IT" sz="2000">
              <a:latin typeface="Century Gothic"/>
              <a:cs typeface="Calibri" panose="020F0502020204030204"/>
            </a:endParaRPr>
          </a:p>
        </p:txBody>
      </p:sp>
      <p:pic>
        <p:nvPicPr>
          <p:cNvPr id="15" name="Immagine 15">
            <a:extLst>
              <a:ext uri="{FF2B5EF4-FFF2-40B4-BE49-F238E27FC236}">
                <a16:creationId xmlns:a16="http://schemas.microsoft.com/office/drawing/2014/main" id="{73720518-4D4A-0224-D5BB-847ED057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58" y="5930359"/>
            <a:ext cx="4830872" cy="34171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4801DAA-4C33-6C19-4107-1F982D51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39" y="3080837"/>
            <a:ext cx="8505825" cy="601075"/>
          </a:xfrm>
          <a:prstGeom prst="rect">
            <a:avLst/>
          </a:prstGeom>
        </p:spPr>
      </p:pic>
      <p:pic>
        <p:nvPicPr>
          <p:cNvPr id="17" name="Immagine 14">
            <a:extLst>
              <a:ext uri="{FF2B5EF4-FFF2-40B4-BE49-F238E27FC236}">
                <a16:creationId xmlns:a16="http://schemas.microsoft.com/office/drawing/2014/main" id="{0EAC7BE7-94DC-9BEC-8C0D-DF42530A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013" y="4597027"/>
            <a:ext cx="7992600" cy="680630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4631E048-8A53-71C2-9471-F88CDEB1E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715" y="1906428"/>
            <a:ext cx="3371850" cy="6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8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7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Some advanced exchange-correlation functionals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9A74E-D5C0-4B9F-BFB7-6EE6EC7A7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8" y="1233706"/>
            <a:ext cx="1060658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7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8326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8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96322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 dirty="0">
                <a:solidFill>
                  <a:srgbClr val="C00000"/>
                </a:solidFill>
                <a:latin typeface="Century Gothic"/>
                <a:cs typeface="Calibri Light" panose="020F0302020204030204"/>
              </a:rPr>
              <a:t>Some drawbacks of LDA / GGA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F423F8-EDAC-A815-688C-81F5B3BB0FFA}"/>
              </a:ext>
            </a:extLst>
          </p:cNvPr>
          <p:cNvSpPr txBox="1"/>
          <p:nvPr/>
        </p:nvSpPr>
        <p:spPr>
          <a:xfrm>
            <a:off x="443863" y="1074419"/>
            <a:ext cx="11611141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latin typeface="Century Gothic"/>
                <a:cs typeface="Calibri" panose="020F0502020204030204"/>
              </a:rPr>
              <a:t>Self-interaction errors</a:t>
            </a:r>
            <a:endParaRPr lang="it-IT" sz="24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r>
              <a:rPr lang="it-IT" sz="2000" dirty="0">
                <a:latin typeface="Century Gothic"/>
                <a:cs typeface="Calibri" panose="020F0502020204030204"/>
              </a:rPr>
              <a:t> Consequences: - over delocalization of electrons (</a:t>
            </a:r>
            <a:r>
              <a:rPr lang="it-IT" sz="2000" i="1" dirty="0">
                <a:latin typeface="Century Gothic"/>
                <a:cs typeface="Calibri" panose="020F0502020204030204"/>
              </a:rPr>
              <a:t>d</a:t>
            </a:r>
            <a:r>
              <a:rPr lang="it-IT" sz="2000" dirty="0">
                <a:latin typeface="Century Gothic"/>
                <a:cs typeface="Calibri" panose="020F0502020204030204"/>
              </a:rPr>
              <a:t> and </a:t>
            </a:r>
            <a:r>
              <a:rPr lang="it-IT" sz="2000" i="1" dirty="0">
                <a:latin typeface="Century Gothic"/>
                <a:cs typeface="Calibri" panose="020F0502020204030204"/>
              </a:rPr>
              <a:t>f</a:t>
            </a:r>
            <a:r>
              <a:rPr lang="it-IT" sz="2000" dirty="0">
                <a:latin typeface="Century Gothic"/>
                <a:cs typeface="Calibri" panose="020F0502020204030204"/>
              </a:rPr>
              <a:t>)</a:t>
            </a:r>
          </a:p>
          <a:p>
            <a:r>
              <a:rPr lang="it-IT" sz="2000" dirty="0">
                <a:latin typeface="Century Gothic"/>
                <a:ea typeface="+mn-lt"/>
                <a:cs typeface="Calibri" panose="020F0502020204030204"/>
              </a:rPr>
              <a:t>                              - </a:t>
            </a:r>
            <a:r>
              <a:rPr lang="en-US" sz="2000" dirty="0">
                <a:latin typeface="Century Gothic"/>
                <a:ea typeface="+mn-lt"/>
                <a:cs typeface="+mn-lt"/>
              </a:rPr>
              <a:t>incorrect description of charge transfer</a:t>
            </a:r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                              - incorrect energetics of chemical reactions</a:t>
            </a:r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                              - underestimation of band gaps</a:t>
            </a:r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                              - …</a:t>
            </a:r>
            <a:endParaRPr lang="it-IT" sz="2000" dirty="0">
              <a:latin typeface="Century Gothic"/>
              <a:cs typeface="Calibri" panose="020F0502020204030204"/>
            </a:endParaRPr>
          </a:p>
          <a:p>
            <a:endParaRPr lang="it-IT" sz="2400" b="1" dirty="0">
              <a:latin typeface="Century Gothic"/>
              <a:cs typeface="Calibri" panose="020F0502020204030204"/>
            </a:endParaRPr>
          </a:p>
          <a:p>
            <a:r>
              <a:rPr lang="it-IT" sz="2400" b="1" dirty="0">
                <a:latin typeface="Century Gothic"/>
                <a:cs typeface="Calibri" panose="020F0502020204030204"/>
              </a:rPr>
              <a:t>Lack of non-locality</a:t>
            </a:r>
          </a:p>
          <a:p>
            <a:pPr marL="285750" indent="-285750">
              <a:buFont typeface="Arial"/>
              <a:buChar char="•"/>
            </a:pPr>
            <a:endParaRPr lang="it-IT" sz="2000" b="1" dirty="0">
              <a:latin typeface="Century Gothic"/>
              <a:cs typeface="Calibri" panose="020F0502020204030204"/>
            </a:endParaRPr>
          </a:p>
          <a:p>
            <a:r>
              <a:rPr lang="it-IT" sz="2000" dirty="0">
                <a:latin typeface="Century Gothic"/>
                <a:cs typeface="Calibri" panose="020F0502020204030204"/>
              </a:rPr>
              <a:t> Consequences: - incorrect description of weak long-range (Van der Waals) interactions</a:t>
            </a:r>
          </a:p>
          <a:p>
            <a:r>
              <a:rPr lang="it-IT" sz="2000" dirty="0">
                <a:latin typeface="Century Gothic"/>
                <a:ea typeface="+mn-lt"/>
                <a:cs typeface="Calibri" panose="020F0502020204030204"/>
              </a:rPr>
              <a:t>                              - </a:t>
            </a:r>
            <a:r>
              <a:rPr lang="en-US" sz="2000" dirty="0">
                <a:latin typeface="Century Gothic"/>
                <a:ea typeface="+mn-lt"/>
                <a:cs typeface="+mn-lt"/>
              </a:rPr>
              <a:t>inadequate description of bond breaking and formation</a:t>
            </a:r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                              - no Rydberg series</a:t>
            </a:r>
          </a:p>
          <a:p>
            <a:r>
              <a:rPr lang="en-US" sz="2000" dirty="0">
                <a:latin typeface="Century Gothic"/>
                <a:ea typeface="+mn-lt"/>
                <a:cs typeface="+mn-lt"/>
              </a:rPr>
              <a:t>                              -  …</a:t>
            </a: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it-IT" sz="2000" dirty="0">
              <a:latin typeface="Century Gothic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006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73471055-323F-8C81-2CC7-E5E909900765}"/>
              </a:ext>
            </a:extLst>
          </p:cNvPr>
          <p:cNvGrpSpPr/>
          <p:nvPr/>
        </p:nvGrpSpPr>
        <p:grpSpPr>
          <a:xfrm>
            <a:off x="4369495" y="863686"/>
            <a:ext cx="7388267" cy="5631668"/>
            <a:chOff x="4087660" y="790618"/>
            <a:chExt cx="7388267" cy="5631668"/>
          </a:xfrm>
        </p:grpSpPr>
        <p:pic>
          <p:nvPicPr>
            <p:cNvPr id="70" name="Immagine 71">
              <a:extLst>
                <a:ext uri="{FF2B5EF4-FFF2-40B4-BE49-F238E27FC236}">
                  <a16:creationId xmlns:a16="http://schemas.microsoft.com/office/drawing/2014/main" id="{19149916-7D43-F5B4-31C7-7672E84E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7660" y="790618"/>
              <a:ext cx="7388267" cy="5631668"/>
            </a:xfrm>
            <a:prstGeom prst="rect">
              <a:avLst/>
            </a:prstGeom>
          </p:spPr>
        </p:pic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2D128ACE-F277-2AEC-F078-DBB881F03A6C}"/>
                </a:ext>
              </a:extLst>
            </p:cNvPr>
            <p:cNvGrpSpPr/>
            <p:nvPr/>
          </p:nvGrpSpPr>
          <p:grpSpPr>
            <a:xfrm>
              <a:off x="6429978" y="1713549"/>
              <a:ext cx="1523017" cy="833182"/>
              <a:chOff x="6210772" y="2621686"/>
              <a:chExt cx="1523017" cy="833182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0FA451E1-38A9-A7AF-9691-61B14DB58B17}"/>
                  </a:ext>
                </a:extLst>
              </p:cNvPr>
              <p:cNvCxnSpPr/>
              <p:nvPr/>
            </p:nvCxnSpPr>
            <p:spPr>
              <a:xfrm>
                <a:off x="6210772" y="3431429"/>
                <a:ext cx="1523017" cy="23439"/>
              </a:xfrm>
              <a:prstGeom prst="straightConnector1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0FAE0D69-14E6-B57D-B8D9-591475DD7FD5}"/>
                  </a:ext>
                </a:extLst>
              </p:cNvPr>
              <p:cNvCxnSpPr/>
              <p:nvPr/>
            </p:nvCxnSpPr>
            <p:spPr>
              <a:xfrm flipH="1">
                <a:off x="7701750" y="3127870"/>
                <a:ext cx="4175" cy="32163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2 70">
                <a:extLst>
                  <a:ext uri="{FF2B5EF4-FFF2-40B4-BE49-F238E27FC236}">
                    <a16:creationId xmlns:a16="http://schemas.microsoft.com/office/drawing/2014/main" id="{2062FF0A-2B7F-D37D-0350-669D5E97F8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0611" y="2621686"/>
                <a:ext cx="6608" cy="82104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224985B3-D7F1-732C-7092-513107075631}"/>
              </a:ext>
            </a:extLst>
          </p:cNvPr>
          <p:cNvSpPr/>
          <p:nvPr/>
        </p:nvSpPr>
        <p:spPr>
          <a:xfrm>
            <a:off x="72008" y="6453336"/>
            <a:ext cx="632123" cy="61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9E5A67-6674-6CC5-0A72-2D086302F71D}"/>
              </a:ext>
            </a:extLst>
          </p:cNvPr>
          <p:cNvSpPr/>
          <p:nvPr/>
        </p:nvSpPr>
        <p:spPr>
          <a:xfrm>
            <a:off x="809888" y="6453336"/>
            <a:ext cx="11245117" cy="612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E078A2-F6B4-DF26-FCBA-0DC2B206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28"/>
            <a:ext cx="4114800" cy="365125"/>
          </a:xfrm>
        </p:spPr>
        <p:txBody>
          <a:bodyPr/>
          <a:lstStyle/>
          <a:p>
            <a:endParaRPr lang="it-IT" sz="140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D865F1-FC73-F66C-5E1F-B09FFE65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28"/>
            <a:ext cx="2743200" cy="365125"/>
          </a:xfrm>
        </p:spPr>
        <p:txBody>
          <a:bodyPr/>
          <a:lstStyle/>
          <a:p>
            <a:fld id="{66CD45B7-DFE2-4393-8D37-380FC36BF3AA}" type="slidenum">
              <a:rPr lang="de-DE" sz="1400" smtClean="0"/>
              <a:t>9</a:t>
            </a:fld>
            <a:endParaRPr lang="it-IT" sz="140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18AD2E0-BCE9-F564-B5CC-6A8A37CD02B3}"/>
              </a:ext>
            </a:extLst>
          </p:cNvPr>
          <p:cNvSpPr>
            <a:spLocks noGrp="1"/>
          </p:cNvSpPr>
          <p:nvPr/>
        </p:nvSpPr>
        <p:spPr>
          <a:xfrm>
            <a:off x="379993" y="10074"/>
            <a:ext cx="11765137" cy="100811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0" spc="-150">
                <a:solidFill>
                  <a:srgbClr val="C00000"/>
                </a:solidFill>
                <a:latin typeface="Century Gothic"/>
              </a:rPr>
              <a:t>FCC Silicon </a:t>
            </a:r>
            <a:endParaRPr lang="it-IT">
              <a:cs typeface="Calibri Light" panose="020F0302020204030204"/>
            </a:endParaRPr>
          </a:p>
        </p:txBody>
      </p:sp>
      <p:pic>
        <p:nvPicPr>
          <p:cNvPr id="11" name="Immagine 18">
            <a:extLst>
              <a:ext uri="{FF2B5EF4-FFF2-40B4-BE49-F238E27FC236}">
                <a16:creationId xmlns:a16="http://schemas.microsoft.com/office/drawing/2014/main" id="{66964A52-89BE-55E2-F853-447B5835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9" y="3815678"/>
            <a:ext cx="2560035" cy="2448549"/>
          </a:xfrm>
          <a:prstGeom prst="rect">
            <a:avLst/>
          </a:prstGeom>
        </p:spPr>
      </p:pic>
      <p:grpSp>
        <p:nvGrpSpPr>
          <p:cNvPr id="14" name="Google Shape;99;p18">
            <a:extLst>
              <a:ext uri="{FF2B5EF4-FFF2-40B4-BE49-F238E27FC236}">
                <a16:creationId xmlns:a16="http://schemas.microsoft.com/office/drawing/2014/main" id="{8B820BA2-399A-4824-90E0-67B09350231E}"/>
              </a:ext>
            </a:extLst>
          </p:cNvPr>
          <p:cNvGrpSpPr/>
          <p:nvPr/>
        </p:nvGrpSpPr>
        <p:grpSpPr>
          <a:xfrm>
            <a:off x="808303" y="1002794"/>
            <a:ext cx="2625644" cy="2517677"/>
            <a:chOff x="902248" y="1034110"/>
            <a:chExt cx="4750358" cy="4554609"/>
          </a:xfrm>
        </p:grpSpPr>
        <p:sp>
          <p:nvSpPr>
            <p:cNvPr id="15" name="Google Shape;100;p18">
              <a:extLst>
                <a:ext uri="{FF2B5EF4-FFF2-40B4-BE49-F238E27FC236}">
                  <a16:creationId xmlns:a16="http://schemas.microsoft.com/office/drawing/2014/main" id="{AA17DD53-946A-BF39-FD93-3A1F8B56CC59}"/>
                </a:ext>
              </a:extLst>
            </p:cNvPr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grpSp>
          <p:nvGrpSpPr>
            <p:cNvPr id="16" name="Google Shape;101;p18">
              <a:extLst>
                <a:ext uri="{FF2B5EF4-FFF2-40B4-BE49-F238E27FC236}">
                  <a16:creationId xmlns:a16="http://schemas.microsoft.com/office/drawing/2014/main" id="{2F1BF4CA-B8B9-1B19-DF83-E759A4BEED54}"/>
                </a:ext>
              </a:extLst>
            </p:cNvPr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68" name="Google Shape;102;p18">
                <a:extLst>
                  <a:ext uri="{FF2B5EF4-FFF2-40B4-BE49-F238E27FC236}">
                    <a16:creationId xmlns:a16="http://schemas.microsoft.com/office/drawing/2014/main" id="{40E0F4CF-60FC-3DA3-B6B5-028A7A0935CF}"/>
                  </a:ext>
                </a:extLst>
              </p:cNvPr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03;p18">
                <a:extLst>
                  <a:ext uri="{FF2B5EF4-FFF2-40B4-BE49-F238E27FC236}">
                    <a16:creationId xmlns:a16="http://schemas.microsoft.com/office/drawing/2014/main" id="{F5E0E468-2EA3-25A8-1ED6-DA365BFC93E0}"/>
                  </a:ext>
                </a:extLst>
              </p:cNvPr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04;p18">
              <a:extLst>
                <a:ext uri="{FF2B5EF4-FFF2-40B4-BE49-F238E27FC236}">
                  <a16:creationId xmlns:a16="http://schemas.microsoft.com/office/drawing/2014/main" id="{C9B7D25B-B85C-B470-8951-577F9B0F0A0B}"/>
                </a:ext>
              </a:extLst>
            </p:cNvPr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66" name="Google Shape;105;p18">
                <a:extLst>
                  <a:ext uri="{FF2B5EF4-FFF2-40B4-BE49-F238E27FC236}">
                    <a16:creationId xmlns:a16="http://schemas.microsoft.com/office/drawing/2014/main" id="{91E6F0D3-9200-A94E-D866-0FD003744D7E}"/>
                  </a:ext>
                </a:extLst>
              </p:cNvPr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06;p18">
                <a:extLst>
                  <a:ext uri="{FF2B5EF4-FFF2-40B4-BE49-F238E27FC236}">
                    <a16:creationId xmlns:a16="http://schemas.microsoft.com/office/drawing/2014/main" id="{EA89E3C0-EFE5-66D4-8F2D-B12409455169}"/>
                  </a:ext>
                </a:extLst>
              </p:cNvPr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07;p18">
              <a:extLst>
                <a:ext uri="{FF2B5EF4-FFF2-40B4-BE49-F238E27FC236}">
                  <a16:creationId xmlns:a16="http://schemas.microsoft.com/office/drawing/2014/main" id="{A5FCAE88-5676-52FA-DC46-D65D79F97AFD}"/>
                </a:ext>
              </a:extLst>
            </p:cNvPr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64" name="Google Shape;108;p18">
                <a:extLst>
                  <a:ext uri="{FF2B5EF4-FFF2-40B4-BE49-F238E27FC236}">
                    <a16:creationId xmlns:a16="http://schemas.microsoft.com/office/drawing/2014/main" id="{0CFF66E1-71BD-1445-75BC-BF508AF0138C}"/>
                  </a:ext>
                </a:extLst>
              </p:cNvPr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09;p18">
                <a:extLst>
                  <a:ext uri="{FF2B5EF4-FFF2-40B4-BE49-F238E27FC236}">
                    <a16:creationId xmlns:a16="http://schemas.microsoft.com/office/drawing/2014/main" id="{9DD4212D-A0B6-95EF-CA60-9893DDF4D829}"/>
                  </a:ext>
                </a:extLst>
              </p:cNvPr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9" name="Google Shape;110;p18">
              <a:extLst>
                <a:ext uri="{FF2B5EF4-FFF2-40B4-BE49-F238E27FC236}">
                  <a16:creationId xmlns:a16="http://schemas.microsoft.com/office/drawing/2014/main" id="{F71DFBC4-D017-8D30-B80F-5D8D6C00A1F1}"/>
                </a:ext>
              </a:extLst>
            </p:cNvPr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111;p18">
              <a:extLst>
                <a:ext uri="{FF2B5EF4-FFF2-40B4-BE49-F238E27FC236}">
                  <a16:creationId xmlns:a16="http://schemas.microsoft.com/office/drawing/2014/main" id="{1EBF3FB7-FB8B-7D1D-F2E4-7C18A6EF4579}"/>
                </a:ext>
              </a:extLst>
            </p:cNvPr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12;p18">
              <a:extLst>
                <a:ext uri="{FF2B5EF4-FFF2-40B4-BE49-F238E27FC236}">
                  <a16:creationId xmlns:a16="http://schemas.microsoft.com/office/drawing/2014/main" id="{23C2D57F-C3AA-5251-96FA-C31E667CE6C7}"/>
                </a:ext>
              </a:extLst>
            </p:cNvPr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13;p18">
              <a:extLst>
                <a:ext uri="{FF2B5EF4-FFF2-40B4-BE49-F238E27FC236}">
                  <a16:creationId xmlns:a16="http://schemas.microsoft.com/office/drawing/2014/main" id="{8FB9256B-228D-C48B-2649-CBFF3221AA75}"/>
                </a:ext>
              </a:extLst>
            </p:cNvPr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14;p18">
              <a:extLst>
                <a:ext uri="{FF2B5EF4-FFF2-40B4-BE49-F238E27FC236}">
                  <a16:creationId xmlns:a16="http://schemas.microsoft.com/office/drawing/2014/main" id="{30EAA96A-68E7-6216-AE1F-7A598C4C6458}"/>
                </a:ext>
              </a:extLst>
            </p:cNvPr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15;p18">
              <a:extLst>
                <a:ext uri="{FF2B5EF4-FFF2-40B4-BE49-F238E27FC236}">
                  <a16:creationId xmlns:a16="http://schemas.microsoft.com/office/drawing/2014/main" id="{6AB3831B-16CA-876C-3B66-747E6D766BE8}"/>
                </a:ext>
              </a:extLst>
            </p:cNvPr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16;p18">
              <a:extLst>
                <a:ext uri="{FF2B5EF4-FFF2-40B4-BE49-F238E27FC236}">
                  <a16:creationId xmlns:a16="http://schemas.microsoft.com/office/drawing/2014/main" id="{C986924A-EBA9-4AE6-B290-029B34D1524B}"/>
                </a:ext>
              </a:extLst>
            </p:cNvPr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117;p18">
              <a:extLst>
                <a:ext uri="{FF2B5EF4-FFF2-40B4-BE49-F238E27FC236}">
                  <a16:creationId xmlns:a16="http://schemas.microsoft.com/office/drawing/2014/main" id="{094C4B98-A164-551E-797A-5732710CAB4D}"/>
                </a:ext>
              </a:extLst>
            </p:cNvPr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118;p18">
              <a:extLst>
                <a:ext uri="{FF2B5EF4-FFF2-40B4-BE49-F238E27FC236}">
                  <a16:creationId xmlns:a16="http://schemas.microsoft.com/office/drawing/2014/main" id="{F3C911AD-1C9A-882A-83C7-85C16932D9F0}"/>
                </a:ext>
              </a:extLst>
            </p:cNvPr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19;p18">
              <a:extLst>
                <a:ext uri="{FF2B5EF4-FFF2-40B4-BE49-F238E27FC236}">
                  <a16:creationId xmlns:a16="http://schemas.microsoft.com/office/drawing/2014/main" id="{B263C8D0-43C9-AF81-0A2F-D842872F4E66}"/>
                </a:ext>
              </a:extLst>
            </p:cNvPr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20;p18">
              <a:extLst>
                <a:ext uri="{FF2B5EF4-FFF2-40B4-BE49-F238E27FC236}">
                  <a16:creationId xmlns:a16="http://schemas.microsoft.com/office/drawing/2014/main" id="{D62CC3E4-7106-E0DF-82CE-2064FE37B699}"/>
                </a:ext>
              </a:extLst>
            </p:cNvPr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21;p18">
              <a:extLst>
                <a:ext uri="{FF2B5EF4-FFF2-40B4-BE49-F238E27FC236}">
                  <a16:creationId xmlns:a16="http://schemas.microsoft.com/office/drawing/2014/main" id="{FB05E7BD-D1C5-2D31-F064-360E7AA9E016}"/>
                </a:ext>
              </a:extLst>
            </p:cNvPr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22;p18">
              <a:extLst>
                <a:ext uri="{FF2B5EF4-FFF2-40B4-BE49-F238E27FC236}">
                  <a16:creationId xmlns:a16="http://schemas.microsoft.com/office/drawing/2014/main" id="{1E3CC136-4C44-E586-B7A4-748A2EAD6E39}"/>
                </a:ext>
              </a:extLst>
            </p:cNvPr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23;p18">
              <a:extLst>
                <a:ext uri="{FF2B5EF4-FFF2-40B4-BE49-F238E27FC236}">
                  <a16:creationId xmlns:a16="http://schemas.microsoft.com/office/drawing/2014/main" id="{691EC265-43CD-DCD2-E9D4-8E268925F5A0}"/>
                </a:ext>
              </a:extLst>
            </p:cNvPr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124;p18">
              <a:extLst>
                <a:ext uri="{FF2B5EF4-FFF2-40B4-BE49-F238E27FC236}">
                  <a16:creationId xmlns:a16="http://schemas.microsoft.com/office/drawing/2014/main" id="{08277B41-78C0-BC7F-2E31-1D0C72BD9E5E}"/>
                </a:ext>
              </a:extLst>
            </p:cNvPr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;p18">
              <a:extLst>
                <a:ext uri="{FF2B5EF4-FFF2-40B4-BE49-F238E27FC236}">
                  <a16:creationId xmlns:a16="http://schemas.microsoft.com/office/drawing/2014/main" id="{1172B63F-64E2-5C67-B088-4E4D7F01B9B8}"/>
                </a:ext>
              </a:extLst>
            </p:cNvPr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" name="Google Shape;126;p18">
              <a:extLst>
                <a:ext uri="{FF2B5EF4-FFF2-40B4-BE49-F238E27FC236}">
                  <a16:creationId xmlns:a16="http://schemas.microsoft.com/office/drawing/2014/main" id="{D6C303E9-869B-4DBA-5150-B24DFDF3E7F0}"/>
                </a:ext>
              </a:extLst>
            </p:cNvPr>
            <p:cNvCxnSpPr>
              <a:endCxn id="127" idx="3"/>
            </p:cNvCxnSpPr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28;p18">
              <a:extLst>
                <a:ext uri="{FF2B5EF4-FFF2-40B4-BE49-F238E27FC236}">
                  <a16:creationId xmlns:a16="http://schemas.microsoft.com/office/drawing/2014/main" id="{0C1F81D1-68CB-67C2-B821-E26B54B2D049}"/>
                </a:ext>
              </a:extLst>
            </p:cNvPr>
            <p:cNvCxnSpPr>
              <a:endCxn id="129" idx="3"/>
            </p:cNvCxnSpPr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" name="Google Shape;130;p18">
              <a:extLst>
                <a:ext uri="{FF2B5EF4-FFF2-40B4-BE49-F238E27FC236}">
                  <a16:creationId xmlns:a16="http://schemas.microsoft.com/office/drawing/2014/main" id="{88D862E5-6108-B873-96DD-7D5B6D248EE4}"/>
                </a:ext>
              </a:extLst>
            </p:cNvPr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31;p18">
              <a:extLst>
                <a:ext uri="{FF2B5EF4-FFF2-40B4-BE49-F238E27FC236}">
                  <a16:creationId xmlns:a16="http://schemas.microsoft.com/office/drawing/2014/main" id="{790E782C-D322-09FD-547D-E7822B21FFB3}"/>
                </a:ext>
              </a:extLst>
            </p:cNvPr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32;p18">
              <a:extLst>
                <a:ext uri="{FF2B5EF4-FFF2-40B4-BE49-F238E27FC236}">
                  <a16:creationId xmlns:a16="http://schemas.microsoft.com/office/drawing/2014/main" id="{03E588F3-DD6E-54B0-EF2A-0A1E85D164FE}"/>
                </a:ext>
              </a:extLst>
            </p:cNvPr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27;p18">
              <a:extLst>
                <a:ext uri="{FF2B5EF4-FFF2-40B4-BE49-F238E27FC236}">
                  <a16:creationId xmlns:a16="http://schemas.microsoft.com/office/drawing/2014/main" id="{2BA883F8-EC75-76F6-349C-2A63F3C6CB4F}"/>
                </a:ext>
              </a:extLst>
            </p:cNvPr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3;p18">
              <a:extLst>
                <a:ext uri="{FF2B5EF4-FFF2-40B4-BE49-F238E27FC236}">
                  <a16:creationId xmlns:a16="http://schemas.microsoft.com/office/drawing/2014/main" id="{B6BA3C50-BD2F-A9D6-E72D-6FDF4256274E}"/>
                </a:ext>
              </a:extLst>
            </p:cNvPr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" name="Google Shape;134;p18">
              <a:extLst>
                <a:ext uri="{FF2B5EF4-FFF2-40B4-BE49-F238E27FC236}">
                  <a16:creationId xmlns:a16="http://schemas.microsoft.com/office/drawing/2014/main" id="{47BFF976-CC9F-016D-118F-9B34ABAAADCF}"/>
                </a:ext>
              </a:extLst>
            </p:cNvPr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35;p18">
              <a:extLst>
                <a:ext uri="{FF2B5EF4-FFF2-40B4-BE49-F238E27FC236}">
                  <a16:creationId xmlns:a16="http://schemas.microsoft.com/office/drawing/2014/main" id="{5BD916A7-EB76-0A10-4E0C-806C6EDBFE7F}"/>
                </a:ext>
              </a:extLst>
            </p:cNvPr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36;p18">
              <a:extLst>
                <a:ext uri="{FF2B5EF4-FFF2-40B4-BE49-F238E27FC236}">
                  <a16:creationId xmlns:a16="http://schemas.microsoft.com/office/drawing/2014/main" id="{8C6E2185-19D0-3EA1-26B1-F80AE8806D53}"/>
                </a:ext>
              </a:extLst>
            </p:cNvPr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37;p18">
              <a:extLst>
                <a:ext uri="{FF2B5EF4-FFF2-40B4-BE49-F238E27FC236}">
                  <a16:creationId xmlns:a16="http://schemas.microsoft.com/office/drawing/2014/main" id="{EA8BE8DF-1E69-2ED8-64DA-264A4E9F2654}"/>
                </a:ext>
              </a:extLst>
            </p:cNvPr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138;p18">
              <a:extLst>
                <a:ext uri="{FF2B5EF4-FFF2-40B4-BE49-F238E27FC236}">
                  <a16:creationId xmlns:a16="http://schemas.microsoft.com/office/drawing/2014/main" id="{E675E554-90DB-BE91-02CD-68A4CD60CA75}"/>
                </a:ext>
              </a:extLst>
            </p:cNvPr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139;p18">
              <a:extLst>
                <a:ext uri="{FF2B5EF4-FFF2-40B4-BE49-F238E27FC236}">
                  <a16:creationId xmlns:a16="http://schemas.microsoft.com/office/drawing/2014/main" id="{5CA3E82C-0D91-1A23-54BB-2DF57A36BD7C}"/>
                </a:ext>
              </a:extLst>
            </p:cNvPr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129;p18">
              <a:extLst>
                <a:ext uri="{FF2B5EF4-FFF2-40B4-BE49-F238E27FC236}">
                  <a16:creationId xmlns:a16="http://schemas.microsoft.com/office/drawing/2014/main" id="{CE1014FA-2ACF-31A3-36C4-8C5C496E8923}"/>
                </a:ext>
              </a:extLst>
            </p:cNvPr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140;p18">
              <a:extLst>
                <a:ext uri="{FF2B5EF4-FFF2-40B4-BE49-F238E27FC236}">
                  <a16:creationId xmlns:a16="http://schemas.microsoft.com/office/drawing/2014/main" id="{932B6517-169C-2DEE-B50D-7C00CB638D9F}"/>
                </a:ext>
              </a:extLst>
            </p:cNvPr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62" name="Google Shape;141;p18">
                <a:extLst>
                  <a:ext uri="{FF2B5EF4-FFF2-40B4-BE49-F238E27FC236}">
                    <a16:creationId xmlns:a16="http://schemas.microsoft.com/office/drawing/2014/main" id="{DB564EFC-1511-8F64-C76B-A46DF45C1E47}"/>
                  </a:ext>
                </a:extLst>
              </p:cNvPr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42;p18">
                <a:extLst>
                  <a:ext uri="{FF2B5EF4-FFF2-40B4-BE49-F238E27FC236}">
                    <a16:creationId xmlns:a16="http://schemas.microsoft.com/office/drawing/2014/main" id="{5DF42BC7-EC74-6A1C-FC43-C6BAF27D3CC0}"/>
                  </a:ext>
                </a:extLst>
              </p:cNvPr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Google Shape;143;p18">
              <a:extLst>
                <a:ext uri="{FF2B5EF4-FFF2-40B4-BE49-F238E27FC236}">
                  <a16:creationId xmlns:a16="http://schemas.microsoft.com/office/drawing/2014/main" id="{A7B1EE83-2132-A2B9-87D7-595AD8A48530}"/>
                </a:ext>
              </a:extLst>
            </p:cNvPr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51" name="Google Shape;144;p18">
              <a:extLst>
                <a:ext uri="{FF2B5EF4-FFF2-40B4-BE49-F238E27FC236}">
                  <a16:creationId xmlns:a16="http://schemas.microsoft.com/office/drawing/2014/main" id="{0DF368CD-5FAE-B5B1-F4D7-54EB90781F26}"/>
                </a:ext>
              </a:extLst>
            </p:cNvPr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52" name="Google Shape;145;p18">
              <a:extLst>
                <a:ext uri="{FF2B5EF4-FFF2-40B4-BE49-F238E27FC236}">
                  <a16:creationId xmlns:a16="http://schemas.microsoft.com/office/drawing/2014/main" id="{203F4DCE-D581-6151-55A8-F266688E433F}"/>
                </a:ext>
              </a:extLst>
            </p:cNvPr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  <p:sp>
          <p:nvSpPr>
            <p:cNvPr id="53" name="Google Shape;146;p18">
              <a:extLst>
                <a:ext uri="{FF2B5EF4-FFF2-40B4-BE49-F238E27FC236}">
                  <a16:creationId xmlns:a16="http://schemas.microsoft.com/office/drawing/2014/main" id="{78B97B97-2C26-AE76-C9E2-12FEFE1E14DD}"/>
                </a:ext>
              </a:extLst>
            </p:cNvPr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i="1">
                <a:solidFill>
                  <a:schemeClr val="dk2"/>
                </a:solidFill>
              </a:endParaRPr>
            </a:p>
          </p:txBody>
        </p:sp>
        <p:sp>
          <p:nvSpPr>
            <p:cNvPr id="54" name="Google Shape;147;p18">
              <a:extLst>
                <a:ext uri="{FF2B5EF4-FFF2-40B4-BE49-F238E27FC236}">
                  <a16:creationId xmlns:a16="http://schemas.microsoft.com/office/drawing/2014/main" id="{FE8A383A-9535-9DF4-A2E7-A22CD3173E7D}"/>
                </a:ext>
              </a:extLst>
            </p:cNvPr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i="1">
                <a:solidFill>
                  <a:schemeClr val="dk2"/>
                </a:solidFill>
              </a:endParaRPr>
            </a:p>
          </p:txBody>
        </p:sp>
        <p:cxnSp>
          <p:nvCxnSpPr>
            <p:cNvPr id="55" name="Google Shape;148;p18">
              <a:extLst>
                <a:ext uri="{FF2B5EF4-FFF2-40B4-BE49-F238E27FC236}">
                  <a16:creationId xmlns:a16="http://schemas.microsoft.com/office/drawing/2014/main" id="{5B8BF57F-826E-0025-B651-0B1F457610BA}"/>
                </a:ext>
              </a:extLst>
            </p:cNvPr>
            <p:cNvCxnSpPr>
              <a:endCxn id="149" idx="2"/>
            </p:cNvCxnSpPr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" name="Google Shape;149;p18">
              <a:extLst>
                <a:ext uri="{FF2B5EF4-FFF2-40B4-BE49-F238E27FC236}">
                  <a16:creationId xmlns:a16="http://schemas.microsoft.com/office/drawing/2014/main" id="{8D15CC7A-81C4-5D9A-A8BC-2296951B67E5}"/>
                </a:ext>
              </a:extLst>
            </p:cNvPr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0;p18">
              <a:extLst>
                <a:ext uri="{FF2B5EF4-FFF2-40B4-BE49-F238E27FC236}">
                  <a16:creationId xmlns:a16="http://schemas.microsoft.com/office/drawing/2014/main" id="{9E7A71FD-39AD-B339-7760-0E199FFEB4D7}"/>
                </a:ext>
              </a:extLst>
            </p:cNvPr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1;p18">
              <a:extLst>
                <a:ext uri="{FF2B5EF4-FFF2-40B4-BE49-F238E27FC236}">
                  <a16:creationId xmlns:a16="http://schemas.microsoft.com/office/drawing/2014/main" id="{55F33A96-19F0-359A-7577-0B3F5223D73A}"/>
                </a:ext>
              </a:extLst>
            </p:cNvPr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;p18">
              <a:extLst>
                <a:ext uri="{FF2B5EF4-FFF2-40B4-BE49-F238E27FC236}">
                  <a16:creationId xmlns:a16="http://schemas.microsoft.com/office/drawing/2014/main" id="{21CD2702-C497-E98A-6859-B5121FB34850}"/>
                </a:ext>
              </a:extLst>
            </p:cNvPr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;p18">
              <a:extLst>
                <a:ext uri="{FF2B5EF4-FFF2-40B4-BE49-F238E27FC236}">
                  <a16:creationId xmlns:a16="http://schemas.microsoft.com/office/drawing/2014/main" id="{AB0E1F4C-0D12-560D-D0EA-A326192236F2}"/>
                </a:ext>
              </a:extLst>
            </p:cNvPr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4;p18">
              <a:extLst>
                <a:ext uri="{FF2B5EF4-FFF2-40B4-BE49-F238E27FC236}">
                  <a16:creationId xmlns:a16="http://schemas.microsoft.com/office/drawing/2014/main" id="{42DAAA69-3ED6-A70F-830A-4F2A522F6462}"/>
                </a:ext>
              </a:extLst>
            </p:cNvPr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0DDCB426-FA41-97D0-BFA2-7F3F201CFAC2}"/>
              </a:ext>
            </a:extLst>
          </p:cNvPr>
          <p:cNvSpPr txBox="1"/>
          <p:nvPr/>
        </p:nvSpPr>
        <p:spPr>
          <a:xfrm>
            <a:off x="7005348" y="575635"/>
            <a:ext cx="51496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Century Gothic"/>
                <a:cs typeface="Calibri"/>
              </a:rPr>
              <a:t>Goal of exercise3</a:t>
            </a:r>
          </a:p>
          <a:p>
            <a:endParaRPr lang="it-IT" dirty="0">
              <a:latin typeface="Century Gothic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9083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265</Words>
  <Application>Microsoft Office PowerPoint</Application>
  <PresentationFormat>Widescreen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Cambria Math</vt:lpstr>
      <vt:lpstr>Century Gothic</vt:lpstr>
      <vt:lpstr>Courier New</vt:lpstr>
      <vt:lpstr>Helvetica Neue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Delugas</dc:creator>
  <cp:lastModifiedBy>Omamuyovwi Jolayemi</cp:lastModifiedBy>
  <cp:revision>45</cp:revision>
  <dcterms:created xsi:type="dcterms:W3CDTF">2022-10-19T05:48:55Z</dcterms:created>
  <dcterms:modified xsi:type="dcterms:W3CDTF">2025-06-04T09:34:38Z</dcterms:modified>
</cp:coreProperties>
</file>