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  <p:sldMasterId id="2147483686" r:id="rId2"/>
  </p:sldMasterIdLst>
  <p:notesMasterIdLst>
    <p:notesMasterId r:id="rId35"/>
  </p:notesMasterIdLst>
  <p:sldIdLst>
    <p:sldId id="256" r:id="rId3"/>
    <p:sldId id="303" r:id="rId4"/>
    <p:sldId id="257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260" r:id="rId34"/>
  </p:sldIdLst>
  <p:sldSz cx="9720263" cy="6480175"/>
  <p:notesSz cx="7559675" cy="10691813"/>
  <p:embeddedFontLst>
    <p:embeddedFont>
      <p:font typeface="Century Gothic" panose="020B0502020202020204" pitchFamily="34" charset="0"/>
      <p:regular r:id="rId36"/>
      <p:bold r:id="rId37"/>
      <p:italic r:id="rId38"/>
      <p:boldItalic r:id="rId39"/>
    </p:embeddedFont>
    <p:embeddedFont>
      <p:font typeface="Grandview" panose="020B0502040204020203" pitchFamily="34" charset="0"/>
      <p:regular r:id="rId40"/>
      <p:bold r:id="rId41"/>
      <p:italic r:id="rId42"/>
      <p:boldItalic r:id="rId43"/>
    </p:embeddedFont>
    <p:embeddedFont>
      <p:font typeface="Grandview Display" panose="020B0502040204020203" pitchFamily="34" charset="0"/>
      <p:regular r:id="rId44"/>
      <p:italic r:id="rId45"/>
    </p:embeddedFont>
    <p:embeddedFont>
      <p:font typeface="Helvetica Neue" panose="02000503000000020004" pitchFamily="2" charset="0"/>
      <p:regular r:id="rId46"/>
      <p:bold r:id="rId47"/>
      <p:italic r:id="rId48"/>
      <p:boldItalic r:id="rId49"/>
    </p:embeddedFont>
    <p:embeddedFont>
      <p:font typeface="Lato" panose="020F0502020204030203" pitchFamily="34" charset="0"/>
      <p:regular r:id="rId50"/>
      <p:bold r:id="rId51"/>
      <p:italic r:id="rId52"/>
      <p:boldItalic r:id="rId53"/>
    </p:embeddedFont>
    <p:embeddedFont>
      <p:font typeface="Raleway" pitchFamily="2" charset="77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3DB585C-5A21-47B3-8455-60C9C026BA59}">
  <a:tblStyle styleId="{33DB585C-5A21-47B3-8455-60C9C026BA5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94" d="100"/>
          <a:sy n="94" d="100"/>
        </p:scale>
        <p:origin x="125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4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tableStyles" Target="tableStyle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8" Type="http://schemas.openxmlformats.org/officeDocument/2006/relationships/slide" Target="slides/slide6.xml"/><Relationship Id="rId51" Type="http://schemas.openxmlformats.org/officeDocument/2006/relationships/font" Target="fonts/font1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font" Target="fonts/font22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8ae8923a7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g358ae8923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FD425C29-8BC7-21E0-75F1-639E6E527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3463E343-67C2-520B-B5BC-E2BA16A5A3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BB052E05-7F7F-67F1-11A4-BE16B20140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9636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E0B4F176-23AA-1364-965F-B1A911CAE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03798822-DCB3-9238-7631-CDD25240F8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2FB7D1F1-4BA3-35B5-B564-132840CE0D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92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cb81e5217_0_6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35cb81e521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cb81e5217_0_13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" name="Google Shape;464;g35cb81e5217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cb81e5217_0_15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g35cb81e521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5cb81e5217_0_17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g35cb81e5217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5cb81e5217_1_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g35cb81e5217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612c825a94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g3612c825a9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612c825a94_2_75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g3612c825a94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612c825a94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6" name="Google Shape;516;g3612c825a94_2_85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400" rIns="102825" bIns="514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517" name="Google Shape;517;g3612c825a94_2_85:notes"/>
          <p:cNvSpPr txBox="1">
            <a:spLocks noGrp="1"/>
          </p:cNvSpPr>
          <p:nvPr>
            <p:ph type="sldNum" idx="12"/>
          </p:nvPr>
        </p:nvSpPr>
        <p:spPr>
          <a:xfrm>
            <a:off x="4282066" y="10155354"/>
            <a:ext cx="3275859" cy="536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2825" tIns="51400" rIns="102825" bIns="514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600"/>
              <a:t>20</a:t>
            </a:fld>
            <a:endParaRPr sz="16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612c825a94_2_139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g3612c825a94_2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612c825a94_2_149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g3612c825a94_2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612c825a94_2_160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g3612c825a94_2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3612c825a94_2_172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g3612c825a94_2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612c825a94_2_185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g3612c825a94_2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612c825a94_2_194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g3612c825a94_2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3612c825a94_2_203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g3612c825a94_2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612c825a94_2_275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g3612c825a94_2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3612c825a94_2_290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g3612c825a94_2_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3612c825a94_2_305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g3612c825a94_2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A5863284-F0BB-AA11-B0DB-C627EEBFB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20376FF4-1D16-9A5C-7D79-369973440C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284C687A-34FD-BFFA-7C5B-60FF0BEAB0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03498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612c825a94_2_315:notes"/>
          <p:cNvSpPr txBox="1">
            <a:spLocks noGrp="1"/>
          </p:cNvSpPr>
          <p:nvPr>
            <p:ph type="body" idx="1"/>
          </p:nvPr>
        </p:nvSpPr>
        <p:spPr>
          <a:xfrm>
            <a:off x="755968" y="5145429"/>
            <a:ext cx="6047740" cy="4209896"/>
          </a:xfrm>
          <a:prstGeom prst="rect">
            <a:avLst/>
          </a:prstGeom>
        </p:spPr>
        <p:txBody>
          <a:bodyPr spcFirstLastPara="1" wrap="square" lIns="102825" tIns="102825" rIns="102825" bIns="102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g3612c825a94_2_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74738" y="1336675"/>
            <a:ext cx="5410200" cy="36083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5c2992e8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5c2992e89_0_2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C20FD17E-A38E-1E83-1A45-501BE8ECD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EA93A422-DC88-58F4-CD37-701C1021CF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2FE06208-AA72-1925-7E6E-2DE3EAE9F8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88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42192B48-0CB8-E77B-5163-D6276A8C9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6CCF1F7C-0180-445A-D871-AC307C5AD7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AF885DC9-34E7-7F7D-90E5-29A27E9F3E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454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84FDB130-5E15-E763-F90E-8CEE28529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9B7D3DD6-5830-6FCB-EBE2-ACBA56E5C3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A4FF3280-EB5A-39B2-92B1-9C292B4D33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4552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0F59E53B-043D-181B-493E-87E31D077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D2EBE4ED-1830-BA12-C5E2-EFE784576B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A72D80F0-CF57-079D-1D46-E2DC272F04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86843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E76EAF60-007E-19AB-E741-0B290BE21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AD91F5B4-62B7-777A-8AF0-7CE2E0C179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C53BFB51-777C-9881-F290-4EA018851D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14488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BF9C3AB9-F813-8549-5157-DB4E2539E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>
            <a:extLst>
              <a:ext uri="{FF2B5EF4-FFF2-40B4-BE49-F238E27FC236}">
                <a16:creationId xmlns:a16="http://schemas.microsoft.com/office/drawing/2014/main" id="{FE088D79-351F-BB0F-C8E9-D9E16A5771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>
            <a:extLst>
              <a:ext uri="{FF2B5EF4-FFF2-40B4-BE49-F238E27FC236}">
                <a16:creationId xmlns:a16="http://schemas.microsoft.com/office/drawing/2014/main" id="{D2EBB12A-5817-7974-287D-2E95F6C5EE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8790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633869" y="523668"/>
            <a:ext cx="6637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633869" y="5971815"/>
            <a:ext cx="6637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521190" y="794006"/>
            <a:ext cx="6730500" cy="1942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540900" y="4080047"/>
            <a:ext cx="6730500" cy="15645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1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1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348689" y="5324270"/>
            <a:ext cx="8917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2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66;p12"/>
          <p:cNvCxnSpPr/>
          <p:nvPr/>
        </p:nvCxnSpPr>
        <p:spPr>
          <a:xfrm>
            <a:off x="451996" y="523668"/>
            <a:ext cx="881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2"/>
          <p:cNvSpPr txBox="1">
            <a:spLocks noGrp="1"/>
          </p:cNvSpPr>
          <p:nvPr>
            <p:ph type="title" hasCustomPrompt="1"/>
          </p:nvPr>
        </p:nvSpPr>
        <p:spPr>
          <a:xfrm>
            <a:off x="907765" y="1643950"/>
            <a:ext cx="7904700" cy="19383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907765" y="3678147"/>
            <a:ext cx="7904700" cy="13500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85640" y="258120"/>
            <a:ext cx="87474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485640" y="1515600"/>
            <a:ext cx="8747400" cy="3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1400"/>
              </a:spcBef>
              <a:spcAft>
                <a:spcPts val="14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-37375" y="1164675"/>
            <a:ext cx="9757500" cy="324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485640" y="258120"/>
            <a:ext cx="87474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body" idx="1"/>
          </p:nvPr>
        </p:nvSpPr>
        <p:spPr>
          <a:xfrm>
            <a:off x="485640" y="1515600"/>
            <a:ext cx="8747400" cy="3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marL="914400" lvl="1" indent="-228600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4pPr>
            <a:lvl5pPr marL="2286000" lvl="4" indent="-228600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5pPr>
            <a:lvl6pPr marL="2743200" lvl="5" indent="-228600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6pPr>
            <a:lvl7pPr marL="3200400" lvl="6" indent="-228600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7pPr>
            <a:lvl8pPr marL="3657600" lvl="7" indent="-228600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8pPr>
            <a:lvl9pPr marL="4114800" lvl="8" indent="-228600" algn="l">
              <a:spcBef>
                <a:spcPts val="1400"/>
              </a:spcBef>
              <a:spcAft>
                <a:spcPts val="140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9"/>
          <p:cNvSpPr txBox="1">
            <a:spLocks noGrp="1"/>
          </p:cNvSpPr>
          <p:nvPr>
            <p:ph type="title"/>
          </p:nvPr>
        </p:nvSpPr>
        <p:spPr>
          <a:xfrm>
            <a:off x="668267" y="345009"/>
            <a:ext cx="8383716" cy="125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9"/>
          <p:cNvSpPr txBox="1">
            <a:spLocks noGrp="1"/>
          </p:cNvSpPr>
          <p:nvPr>
            <p:ph type="body" idx="1"/>
          </p:nvPr>
        </p:nvSpPr>
        <p:spPr>
          <a:xfrm>
            <a:off x="668267" y="1725047"/>
            <a:ext cx="8383716" cy="411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9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9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>
            <a:spLocks noGrp="1"/>
          </p:cNvSpPr>
          <p:nvPr>
            <p:ph type="ctrTitle"/>
          </p:nvPr>
        </p:nvSpPr>
        <p:spPr>
          <a:xfrm>
            <a:off x="1215031" y="1060529"/>
            <a:ext cx="7290188" cy="2256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0"/>
          <p:cNvSpPr txBox="1">
            <a:spLocks noGrp="1"/>
          </p:cNvSpPr>
          <p:nvPr>
            <p:ph type="subTitle" idx="1"/>
          </p:nvPr>
        </p:nvSpPr>
        <p:spPr>
          <a:xfrm>
            <a:off x="1215031" y="3403592"/>
            <a:ext cx="7290188" cy="1564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52" name="Google Shape;152;p30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30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30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stazione sezione" type="secHead">
  <p:cSld name="SECTION_HEADER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title"/>
          </p:nvPr>
        </p:nvSpPr>
        <p:spPr>
          <a:xfrm>
            <a:off x="663205" y="1615544"/>
            <a:ext cx="8383716" cy="269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1"/>
          <p:cNvSpPr txBox="1">
            <a:spLocks noGrp="1"/>
          </p:cNvSpPr>
          <p:nvPr>
            <p:ph type="body" idx="1"/>
          </p:nvPr>
        </p:nvSpPr>
        <p:spPr>
          <a:xfrm>
            <a:off x="663205" y="4336618"/>
            <a:ext cx="8383716" cy="141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8" name="Google Shape;158;p31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1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e contenuti" type="twoObj">
  <p:cSld name="TWO_OBJECTS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>
            <a:spLocks noGrp="1"/>
          </p:cNvSpPr>
          <p:nvPr>
            <p:ph type="title"/>
          </p:nvPr>
        </p:nvSpPr>
        <p:spPr>
          <a:xfrm>
            <a:off x="668267" y="345009"/>
            <a:ext cx="8383716" cy="125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2"/>
          <p:cNvSpPr txBox="1">
            <a:spLocks noGrp="1"/>
          </p:cNvSpPr>
          <p:nvPr>
            <p:ph type="body" idx="1"/>
          </p:nvPr>
        </p:nvSpPr>
        <p:spPr>
          <a:xfrm>
            <a:off x="668267" y="1725047"/>
            <a:ext cx="4131106" cy="411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32"/>
          <p:cNvSpPr txBox="1">
            <a:spLocks noGrp="1"/>
          </p:cNvSpPr>
          <p:nvPr>
            <p:ph type="body" idx="2"/>
          </p:nvPr>
        </p:nvSpPr>
        <p:spPr>
          <a:xfrm>
            <a:off x="4920877" y="1725047"/>
            <a:ext cx="4131106" cy="411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32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2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fronto" type="twoTxTwoObj">
  <p:cSld name="TWO_OBJECTS_WITH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669533" y="345009"/>
            <a:ext cx="8383716" cy="125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669533" y="1588543"/>
            <a:ext cx="4112121" cy="77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body" idx="2"/>
          </p:nvPr>
        </p:nvSpPr>
        <p:spPr>
          <a:xfrm>
            <a:off x="669533" y="2367064"/>
            <a:ext cx="4112121" cy="3481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72" name="Google Shape;172;p33"/>
          <p:cNvSpPr txBox="1">
            <a:spLocks noGrp="1"/>
          </p:cNvSpPr>
          <p:nvPr>
            <p:ph type="body" idx="3"/>
          </p:nvPr>
        </p:nvSpPr>
        <p:spPr>
          <a:xfrm>
            <a:off x="4920877" y="1588543"/>
            <a:ext cx="4132372" cy="77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73" name="Google Shape;173;p33"/>
          <p:cNvSpPr txBox="1">
            <a:spLocks noGrp="1"/>
          </p:cNvSpPr>
          <p:nvPr>
            <p:ph type="body" idx="4"/>
          </p:nvPr>
        </p:nvSpPr>
        <p:spPr>
          <a:xfrm>
            <a:off x="4920877" y="2367064"/>
            <a:ext cx="4132372" cy="3481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174" name="Google Shape;174;p33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3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51996" y="523668"/>
            <a:ext cx="8819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32038" y="22763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titolo" type="titleOnly">
  <p:cSld name="TITLE_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668267" y="345009"/>
            <a:ext cx="8383716" cy="125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4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4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4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uota" type="blank">
  <p:cSld name="BLANK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5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5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to con didascalia" type="objTx">
  <p:cSld name="OBJECT_WITH_CAPTION_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6"/>
          <p:cNvSpPr txBox="1">
            <a:spLocks noGrp="1"/>
          </p:cNvSpPr>
          <p:nvPr>
            <p:ph type="title"/>
          </p:nvPr>
        </p:nvSpPr>
        <p:spPr>
          <a:xfrm>
            <a:off x="669533" y="432012"/>
            <a:ext cx="3135033" cy="151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6"/>
          <p:cNvSpPr txBox="1">
            <a:spLocks noGrp="1"/>
          </p:cNvSpPr>
          <p:nvPr>
            <p:ph type="body" idx="1"/>
          </p:nvPr>
        </p:nvSpPr>
        <p:spPr>
          <a:xfrm>
            <a:off x="4132372" y="933025"/>
            <a:ext cx="4920877" cy="4605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89" name="Google Shape;189;p36"/>
          <p:cNvSpPr txBox="1">
            <a:spLocks noGrp="1"/>
          </p:cNvSpPr>
          <p:nvPr>
            <p:ph type="body" idx="2"/>
          </p:nvPr>
        </p:nvSpPr>
        <p:spPr>
          <a:xfrm>
            <a:off x="669533" y="1944053"/>
            <a:ext cx="3135033" cy="3601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90" name="Google Shape;190;p36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6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6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e con didascalia" type="picTx">
  <p:cSld name="PICTURE_WITH_CAPTION_TEXT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669533" y="432012"/>
            <a:ext cx="3135033" cy="1512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7"/>
          <p:cNvSpPr>
            <a:spLocks noGrp="1"/>
          </p:cNvSpPr>
          <p:nvPr>
            <p:ph type="pic" idx="2"/>
          </p:nvPr>
        </p:nvSpPr>
        <p:spPr>
          <a:xfrm>
            <a:off x="4132372" y="933025"/>
            <a:ext cx="4920877" cy="4605124"/>
          </a:xfrm>
          <a:prstGeom prst="rect">
            <a:avLst/>
          </a:prstGeom>
          <a:noFill/>
          <a:ln>
            <a:noFill/>
          </a:ln>
        </p:spPr>
      </p:sp>
      <p:sp>
        <p:nvSpPr>
          <p:cNvPr id="196" name="Google Shape;196;p37"/>
          <p:cNvSpPr txBox="1">
            <a:spLocks noGrp="1"/>
          </p:cNvSpPr>
          <p:nvPr>
            <p:ph type="body" idx="1"/>
          </p:nvPr>
        </p:nvSpPr>
        <p:spPr>
          <a:xfrm>
            <a:off x="669533" y="1944053"/>
            <a:ext cx="3135033" cy="3601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97" name="Google Shape;197;p37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7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7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x">
  <p:cSld name="VERTICAL_TEXT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8"/>
          <p:cNvSpPr txBox="1">
            <a:spLocks noGrp="1"/>
          </p:cNvSpPr>
          <p:nvPr>
            <p:ph type="title"/>
          </p:nvPr>
        </p:nvSpPr>
        <p:spPr>
          <a:xfrm>
            <a:off x="668267" y="345009"/>
            <a:ext cx="8383716" cy="125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2" name="Google Shape;202;p38"/>
          <p:cNvSpPr txBox="1">
            <a:spLocks noGrp="1"/>
          </p:cNvSpPr>
          <p:nvPr>
            <p:ph type="body" idx="1"/>
          </p:nvPr>
        </p:nvSpPr>
        <p:spPr>
          <a:xfrm rot="5400000">
            <a:off x="2804319" y="-411005"/>
            <a:ext cx="4111612" cy="838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203" name="Google Shape;203;p38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38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38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testo verticale" type="vertTitleAndTx">
  <p:cSld name="VERTICAL_TITLE_AND_VERTICAL_TEX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9"/>
          <p:cNvSpPr txBox="1">
            <a:spLocks noGrp="1"/>
          </p:cNvSpPr>
          <p:nvPr>
            <p:ph type="title"/>
          </p:nvPr>
        </p:nvSpPr>
        <p:spPr>
          <a:xfrm rot="5400000">
            <a:off x="5258194" y="2042869"/>
            <a:ext cx="5491649" cy="209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39"/>
          <p:cNvSpPr txBox="1">
            <a:spLocks noGrp="1"/>
          </p:cNvSpPr>
          <p:nvPr>
            <p:ph type="body" idx="1"/>
          </p:nvPr>
        </p:nvSpPr>
        <p:spPr>
          <a:xfrm rot="5400000">
            <a:off x="1005585" y="7692"/>
            <a:ext cx="5491649" cy="6166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lvl="0" indent="-3238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1pPr>
            <a:lvl2pPr marL="914400" lvl="1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/>
            </a:lvl9pPr>
          </a:lstStyle>
          <a:p>
            <a:endParaRPr/>
          </a:p>
        </p:txBody>
      </p:sp>
      <p:sp>
        <p:nvSpPr>
          <p:cNvPr id="209" name="Google Shape;209;p39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9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9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 rot="10800000" flipH="1">
            <a:off x="171600" y="752275"/>
            <a:ext cx="8947800" cy="2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303750" y="5971825"/>
            <a:ext cx="896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16449" y="116026"/>
            <a:ext cx="6720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250952" y="2010475"/>
            <a:ext cx="8947800" cy="37827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nobar">
  <p:cSld name="TITLE_AND_BODY_2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 rot="10800000" flipH="1">
            <a:off x="171600" y="752275"/>
            <a:ext cx="8947800" cy="2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216449" y="116026"/>
            <a:ext cx="6720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250952" y="2010475"/>
            <a:ext cx="8947800" cy="37827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6"/>
          <p:cNvCxnSpPr/>
          <p:nvPr/>
        </p:nvCxnSpPr>
        <p:spPr>
          <a:xfrm>
            <a:off x="2633869" y="523668"/>
            <a:ext cx="6637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4" name="Google Shape;34;p6"/>
          <p:cNvCxnSpPr/>
          <p:nvPr/>
        </p:nvCxnSpPr>
        <p:spPr>
          <a:xfrm>
            <a:off x="2633869" y="5971815"/>
            <a:ext cx="6637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5" name="Google Shape;35;p6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2551512" y="725626"/>
            <a:ext cx="6720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2551568" y="2019173"/>
            <a:ext cx="3264900" cy="37827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2"/>
          </p:nvPr>
        </p:nvSpPr>
        <p:spPr>
          <a:xfrm>
            <a:off x="6006668" y="2019173"/>
            <a:ext cx="3264900" cy="37827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22414" y="518534"/>
            <a:ext cx="9057600" cy="805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8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39635" y="1180000"/>
            <a:ext cx="2985000" cy="9522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39635" y="2326745"/>
            <a:ext cx="2985000" cy="35355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9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00944" y="897209"/>
            <a:ext cx="6637800" cy="4832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4860125" y="157"/>
            <a:ext cx="4860000" cy="648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3175" tIns="103175" rIns="103175" bIns="1031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10"/>
          <p:cNvCxnSpPr/>
          <p:nvPr/>
        </p:nvCxnSpPr>
        <p:spPr>
          <a:xfrm>
            <a:off x="5346642" y="5663775"/>
            <a:ext cx="497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2232" y="1760488"/>
            <a:ext cx="4300200" cy="16608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282232" y="3446229"/>
            <a:ext cx="4300200" cy="16953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250785" y="912403"/>
            <a:ext cx="4078800" cy="4655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51512" y="725626"/>
            <a:ext cx="6720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61996" y="2010481"/>
            <a:ext cx="6720000" cy="3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 txBox="1">
            <a:spLocks noGrp="1"/>
          </p:cNvSpPr>
          <p:nvPr>
            <p:ph type="title"/>
          </p:nvPr>
        </p:nvSpPr>
        <p:spPr>
          <a:xfrm>
            <a:off x="668267" y="345009"/>
            <a:ext cx="8383716" cy="125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  <a:defRPr sz="3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9pPr>
          </a:lstStyle>
          <a:p>
            <a:endParaRPr/>
          </a:p>
        </p:txBody>
      </p:sp>
      <p:sp>
        <p:nvSpPr>
          <p:cNvPr id="139" name="Google Shape;139;p28"/>
          <p:cNvSpPr txBox="1">
            <a:spLocks noGrp="1"/>
          </p:cNvSpPr>
          <p:nvPr>
            <p:ph type="body" idx="1"/>
          </p:nvPr>
        </p:nvSpPr>
        <p:spPr>
          <a:xfrm>
            <a:off x="668267" y="1725047"/>
            <a:ext cx="8383716" cy="411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dt" idx="10"/>
          </p:nvPr>
        </p:nvSpPr>
        <p:spPr>
          <a:xfrm>
            <a:off x="66826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ftr" idx="11"/>
          </p:nvPr>
        </p:nvSpPr>
        <p:spPr>
          <a:xfrm>
            <a:off x="3219833" y="6006162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sldNum" idx="12"/>
          </p:nvPr>
        </p:nvSpPr>
        <p:spPr>
          <a:xfrm>
            <a:off x="6864927" y="6006162"/>
            <a:ext cx="2187056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erialscloud.org/work/tools/seekpat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ands.p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0"/>
          <p:cNvSpPr txBox="1"/>
          <p:nvPr/>
        </p:nvSpPr>
        <p:spPr>
          <a:xfrm>
            <a:off x="2164675" y="2835475"/>
            <a:ext cx="63366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Tutors:  </a:t>
            </a:r>
            <a:r>
              <a:rPr lang="en-US" sz="1800" b="1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Alberto Carta / Chiara Cignarella / Nelson </a:t>
            </a:r>
            <a:r>
              <a:rPr lang="en-US" sz="1800" b="1" dirty="0" err="1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Dzade</a:t>
            </a:r>
            <a:r>
              <a:rPr lang="en-US" sz="1800" b="1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/ George </a:t>
            </a:r>
            <a:r>
              <a:rPr lang="en-US" sz="1800" b="1" dirty="0" err="1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Manyali</a:t>
            </a:r>
            <a:r>
              <a:rPr lang="en-US" sz="1800" b="1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/ James Sifuna / Fatema Mohamed / </a:t>
            </a:r>
            <a:r>
              <a:rPr lang="en-US" sz="1800" b="1" dirty="0" err="1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Omamuyovwi</a:t>
            </a:r>
            <a:r>
              <a:rPr lang="en-US" sz="1800" b="1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Rita </a:t>
            </a:r>
            <a:r>
              <a:rPr lang="en-US" sz="1800" b="1" dirty="0" err="1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Jolayemi</a:t>
            </a:r>
            <a:r>
              <a:rPr lang="en-US" sz="1800" b="1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/ Maram Ali Ahmed Musa</a:t>
            </a:r>
            <a:endParaRPr sz="1800" b="1" i="0" u="none" strike="noStrike" cap="none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17" name="Google Shape;217;p40" title="ASESMA-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00" y="4315878"/>
            <a:ext cx="2188454" cy="15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0"/>
          <p:cNvSpPr txBox="1">
            <a:spLocks noGrp="1"/>
          </p:cNvSpPr>
          <p:nvPr>
            <p:ph type="ctrTitle"/>
          </p:nvPr>
        </p:nvSpPr>
        <p:spPr>
          <a:xfrm>
            <a:off x="2521190" y="565406"/>
            <a:ext cx="6730500" cy="1942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160"/>
              <a:t>Day 3 Hands-on:</a:t>
            </a:r>
            <a:endParaRPr sz="416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US" sz="4160"/>
              <a:t>Bandstructures, metals and XC functionals</a:t>
            </a:r>
            <a:endParaRPr sz="416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28A81-8565-F510-FBE8-E1B015063A45}"/>
              </a:ext>
            </a:extLst>
          </p:cNvPr>
          <p:cNvSpPr txBox="1"/>
          <p:nvPr/>
        </p:nvSpPr>
        <p:spPr>
          <a:xfrm>
            <a:off x="2934269" y="4162567"/>
            <a:ext cx="6141492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bg1"/>
              </a:buClr>
            </a:pPr>
            <a:r>
              <a:rPr lang="en-US" sz="19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Today’s Themes:</a:t>
            </a:r>
          </a:p>
          <a:p>
            <a:pPr lvl="0">
              <a:buClr>
                <a:schemeClr val="bg1"/>
              </a:buClr>
            </a:pPr>
            <a:endParaRPr lang="en-US" sz="190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07975">
              <a:buClr>
                <a:schemeClr val="bg1"/>
              </a:buClr>
              <a:buSzPct val="100000"/>
              <a:buAutoNum type="arabicParenR"/>
            </a:pPr>
            <a:r>
              <a:rPr lang="en-US" sz="1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Performing band structure calculations</a:t>
            </a:r>
          </a:p>
          <a:p>
            <a:pPr marL="457200" lvl="0" indent="-307975">
              <a:buClr>
                <a:schemeClr val="bg1"/>
              </a:buClr>
              <a:buSzPct val="100000"/>
              <a:buAutoNum type="arabicParenR"/>
            </a:pPr>
            <a:r>
              <a:rPr lang="en-US" sz="1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DFT calculations for metals: smearing parameters</a:t>
            </a:r>
          </a:p>
          <a:p>
            <a:pPr marL="457200" lvl="0" indent="-307975">
              <a:buClr>
                <a:schemeClr val="bg1"/>
              </a:buClr>
              <a:buSzPct val="100000"/>
              <a:buAutoNum type="arabicParenR"/>
            </a:pPr>
            <a:r>
              <a:rPr lang="en-US" sz="19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XC functionals: LDA and PBE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2B5985A5-8424-D419-BB4F-2FFB9EC33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3552A8EB-FCFD-032A-A942-E53600F78B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9305911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1: Silicon</a:t>
            </a:r>
            <a:endParaRPr dirty="0"/>
          </a:p>
        </p:txBody>
      </p:sp>
      <p:sp>
        <p:nvSpPr>
          <p:cNvPr id="2" name="Google Shape;100;p18">
            <a:extLst>
              <a:ext uri="{FF2B5EF4-FFF2-40B4-BE49-F238E27FC236}">
                <a16:creationId xmlns:a16="http://schemas.microsoft.com/office/drawing/2014/main" id="{BCE7AE47-4054-8234-0FD5-8E838108B753}"/>
              </a:ext>
            </a:extLst>
          </p:cNvPr>
          <p:cNvSpPr txBox="1"/>
          <p:nvPr/>
        </p:nvSpPr>
        <p:spPr>
          <a:xfrm>
            <a:off x="382991" y="5205629"/>
            <a:ext cx="8954280" cy="512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Optional </a:t>
            </a: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omework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 can you calculate the DOS of Silicon?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5" name="Picture 4" descr="A graph of a diagram&#10;&#10;AI-generated content may be incorrect.">
            <a:extLst>
              <a:ext uri="{FF2B5EF4-FFF2-40B4-BE49-F238E27FC236}">
                <a16:creationId xmlns:a16="http://schemas.microsoft.com/office/drawing/2014/main" id="{9D785033-19E7-4282-1393-E5EEB4864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648" y="936960"/>
            <a:ext cx="4742965" cy="426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63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760472DE-CCEC-C784-394C-243454452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BD5B6519-0BD0-0817-C992-BC5BF20307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9305911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2: Aluminum</a:t>
            </a:r>
            <a:endParaRPr dirty="0"/>
          </a:p>
        </p:txBody>
      </p:sp>
      <p:sp>
        <p:nvSpPr>
          <p:cNvPr id="2" name="Google Shape;309;p42">
            <a:extLst>
              <a:ext uri="{FF2B5EF4-FFF2-40B4-BE49-F238E27FC236}">
                <a16:creationId xmlns:a16="http://schemas.microsoft.com/office/drawing/2014/main" id="{B2DD1828-B7BE-EEDA-ECEC-41114A079143}"/>
              </a:ext>
            </a:extLst>
          </p:cNvPr>
          <p:cNvSpPr txBox="1"/>
          <p:nvPr/>
        </p:nvSpPr>
        <p:spPr>
          <a:xfrm>
            <a:off x="568439" y="1071719"/>
            <a:ext cx="8643799" cy="487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compute the band structure of Silicon, go to folder:</a:t>
            </a:r>
          </a:p>
          <a:p>
            <a:pPr lvl="0"/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0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ASESMA2025/Day3/example1.bandstructure/ex2.Al</a:t>
            </a:r>
          </a:p>
          <a:p>
            <a:pPr lvl="0"/>
            <a:endParaRPr lang="en-US" sz="1800" i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0"/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use the same procedure for silicon: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Self-consistent calculation (</a:t>
            </a:r>
            <a:r>
              <a:rPr lang="en-US" sz="1800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pw.x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Select a k-point path (i.e. by using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XCrysDen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... ) and do “bands”-type non-SCF </a:t>
            </a:r>
            <a:r>
              <a:rPr lang="en-US" sz="1800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pw.x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 a </a:t>
            </a:r>
            <a:r>
              <a:rPr lang="en-US" sz="180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bands.x</a:t>
            </a:r>
            <a:r>
              <a:rPr lang="en-US" sz="18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 the results using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gnuplot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or run </a:t>
            </a:r>
            <a:r>
              <a:rPr lang="en-US" sz="180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plotband.x</a:t>
            </a:r>
            <a:endParaRPr lang="en-US" sz="1800" dirty="0">
              <a:solidFill>
                <a:srgbClr val="C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Optional homework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converge the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ecut_wfc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k-points for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Aluminium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as done in Day2 (you find the scripts in </a:t>
            </a:r>
            <a:r>
              <a:rPr lang="en-US"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folder </a:t>
            </a:r>
            <a:r>
              <a:rPr lang="en-US" sz="1800" i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ex2.Al/</a:t>
            </a:r>
            <a:r>
              <a:rPr lang="en-US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convergence_test</a:t>
            </a:r>
            <a:r>
              <a:rPr lang="en-U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7726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4701A19B-C562-DBE7-BF25-475B82D0D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DC5B8FFF-C55E-7A22-0F42-C8A633DD48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9305911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2: Aluminum</a:t>
            </a:r>
            <a:endParaRPr dirty="0"/>
          </a:p>
        </p:txBody>
      </p:sp>
      <p:pic>
        <p:nvPicPr>
          <p:cNvPr id="6" name="Picture 5" descr="A graph of lines and numbers&#10;&#10;AI-generated content may be incorrect.">
            <a:extLst>
              <a:ext uri="{FF2B5EF4-FFF2-40B4-BE49-F238E27FC236}">
                <a16:creationId xmlns:a16="http://schemas.microsoft.com/office/drawing/2014/main" id="{F3387AF6-5B85-984C-74B6-DDEF84EA0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4750" y="916426"/>
            <a:ext cx="5370762" cy="48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03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67"/>
          <p:cNvSpPr txBox="1"/>
          <p:nvPr/>
        </p:nvSpPr>
        <p:spPr>
          <a:xfrm>
            <a:off x="1262520" y="3790356"/>
            <a:ext cx="7195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Performing metallic calculations: smearing</a:t>
            </a:r>
            <a:endParaRPr sz="2200" b="0" i="0" u="none" strike="noStrike" cap="none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461" name="Google Shape;461;p67"/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2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8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95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2352"/>
              <a:buFont typeface="Arial"/>
              <a:buNone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2: smearing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67" name="Google Shape;467;p68"/>
          <p:cNvSpPr txBox="1"/>
          <p:nvPr/>
        </p:nvSpPr>
        <p:spPr>
          <a:xfrm>
            <a:off x="110880" y="995160"/>
            <a:ext cx="89544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In this exercise we will compute the total energy for this fcc Al with the following values for degauss, k-point meshes and different smearing variables:</a:t>
            </a:r>
            <a:endParaRPr sz="1800" b="0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468" name="Google Shape;468;p68"/>
          <p:cNvSpPr txBox="1"/>
          <p:nvPr/>
        </p:nvSpPr>
        <p:spPr>
          <a:xfrm>
            <a:off x="457560" y="2754840"/>
            <a:ext cx="8954400" cy="6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strike="noStrik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smearing variable, possible values: ’gauss’ (or ’g’), ’marzari-vanderbilt’</a:t>
            </a:r>
            <a:endParaRPr sz="1800" b="0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strike="noStrik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(or ’m-v’), ’methfessel-paxton’ (or ’m-p’)</a:t>
            </a:r>
            <a:endParaRPr sz="1800" b="0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469" name="Google Shape;469;p68"/>
          <p:cNvSpPr txBox="1"/>
          <p:nvPr/>
        </p:nvSpPr>
        <p:spPr>
          <a:xfrm>
            <a:off x="457560" y="2282520"/>
            <a:ext cx="8954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strike="noStrik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k-points: N×N×N ( 1×1×1) with N=6,8,10, …, 16</a:t>
            </a:r>
            <a:endParaRPr sz="1800" b="0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470" name="Google Shape;470;p68"/>
          <p:cNvSpPr txBox="1"/>
          <p:nvPr/>
        </p:nvSpPr>
        <p:spPr>
          <a:xfrm>
            <a:off x="457920" y="1814880"/>
            <a:ext cx="8954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 b="0" strike="noStrike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degauss variable, in range from 0.01 to 0.11</a:t>
            </a:r>
            <a:endParaRPr sz="1800" b="0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471" name="Google Shape;471;p68"/>
          <p:cNvSpPr txBox="1"/>
          <p:nvPr/>
        </p:nvSpPr>
        <p:spPr>
          <a:xfrm>
            <a:off x="111240" y="4595520"/>
            <a:ext cx="89544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Plot the convergence of the total energy with respect to the number of k-points for the different smearing values.</a:t>
            </a:r>
            <a:endParaRPr sz="1800" b="0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472" name="Google Shape;472;p68"/>
          <p:cNvSpPr txBox="1"/>
          <p:nvPr/>
        </p:nvSpPr>
        <p:spPr>
          <a:xfrm>
            <a:off x="457920" y="3474840"/>
            <a:ext cx="82290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lang="en-US" sz="180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Follow the instructions in</a:t>
            </a:r>
            <a:r>
              <a:rPr lang="en-US" sz="1800" b="0" strike="noStrik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80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example2.smearing</a:t>
            </a:r>
            <a:r>
              <a:rPr lang="en-US" sz="1800" b="0" strike="noStrik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</a:t>
            </a:r>
            <a:endParaRPr sz="1800" b="0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9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95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32352"/>
              <a:buFont typeface="Arial"/>
              <a:buNone/>
            </a:pPr>
            <a:r>
              <a:rPr lang="en-US"/>
              <a:t>Exercise 2: smearing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78" name="Google Shape;478;p69" title="gaus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37225"/>
            <a:ext cx="4554727" cy="3874909"/>
          </a:xfrm>
          <a:prstGeom prst="rect">
            <a:avLst/>
          </a:prstGeom>
          <a:noFill/>
          <a:ln>
            <a:noFill/>
          </a:ln>
        </p:spPr>
      </p:pic>
      <p:sp>
        <p:nvSpPr>
          <p:cNvPr id="479" name="Google Shape;479;p69"/>
          <p:cNvSpPr txBox="1"/>
          <p:nvPr/>
        </p:nvSpPr>
        <p:spPr>
          <a:xfrm>
            <a:off x="1080025" y="744625"/>
            <a:ext cx="1462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Gaussian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0" name="Google Shape;480;p69"/>
          <p:cNvSpPr txBox="1"/>
          <p:nvPr/>
        </p:nvSpPr>
        <p:spPr>
          <a:xfrm>
            <a:off x="5038126" y="744625"/>
            <a:ext cx="325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Methfessel-Paxton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1" name="Google Shape;481;p69" title="m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729" y="1237225"/>
            <a:ext cx="4684427" cy="398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95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2: smearing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70"/>
          <p:cNvSpPr txBox="1"/>
          <p:nvPr/>
        </p:nvSpPr>
        <p:spPr>
          <a:xfrm>
            <a:off x="559650" y="847925"/>
            <a:ext cx="2867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Marzari-vanderbilt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70"/>
          <p:cNvSpPr txBox="1"/>
          <p:nvPr/>
        </p:nvSpPr>
        <p:spPr>
          <a:xfrm>
            <a:off x="5038126" y="744625"/>
            <a:ext cx="3258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Methfessel-Paxton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89" name="Google Shape;489;p70" title="mv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75" y="1340525"/>
            <a:ext cx="4461249" cy="37954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70" title="m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4729" y="1237225"/>
            <a:ext cx="4684427" cy="398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1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95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2: smearing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96" name="Google Shape;496;p71" title="smearing_com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9700" y="1519875"/>
            <a:ext cx="4334248" cy="41835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71"/>
          <p:cNvSpPr txBox="1"/>
          <p:nvPr/>
        </p:nvSpPr>
        <p:spPr>
          <a:xfrm>
            <a:off x="339840" y="843120"/>
            <a:ext cx="89544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Choose a suitable k-point mesh and plot the total energy as a function of degauss for Marzari-Vanderbilt and Gaussean smearing.</a:t>
            </a:r>
            <a:endParaRPr sz="1800" b="0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2"/>
          <p:cNvSpPr txBox="1"/>
          <p:nvPr/>
        </p:nvSpPr>
        <p:spPr>
          <a:xfrm>
            <a:off x="1262520" y="3790356"/>
            <a:ext cx="7195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Exchange correlation functional</a:t>
            </a:r>
            <a:endParaRPr sz="2200" b="0" i="0" u="none" strike="noStrike" cap="none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503" name="Google Shape;503;p72"/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3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3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73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73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12" name="Google Shape;512;p73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 i="0" u="none" strike="noStrike" cap="non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DAY 3: Exchange Correlational Functional</a:t>
            </a:r>
            <a:endParaRPr sz="47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73"/>
          <p:cNvSpPr txBox="1"/>
          <p:nvPr/>
        </p:nvSpPr>
        <p:spPr>
          <a:xfrm>
            <a:off x="353877" y="1429238"/>
            <a:ext cx="9227580" cy="1250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3810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0" i="0" u="none" strike="noStrike" cap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292100" marR="0" lvl="0" indent="-298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 to the exercise 3 folder </a:t>
            </a:r>
            <a:endParaRPr sz="1200" dirty="0"/>
          </a:p>
          <a:p>
            <a:pPr marL="292100" marR="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810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ASESMA2025/Hands-on-basic/Day3/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BC70-6019-DDB9-0840-DEC414C4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Topics of the session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A4B56-80C5-07E4-1249-C96538582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449" y="2035259"/>
            <a:ext cx="9227802" cy="4444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200" dirty="0"/>
              <a:t>1. Performing band structure calculation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2. Performing metallic calculation: smearing</a:t>
            </a:r>
          </a:p>
          <a:p>
            <a:pPr>
              <a:lnSpc>
                <a:spcPct val="150000"/>
              </a:lnSpc>
            </a:pPr>
            <a:r>
              <a:rPr lang="en-GB" dirty="0"/>
              <a:t>3.  Exchange correlation functional</a:t>
            </a:r>
          </a:p>
        </p:txBody>
      </p:sp>
    </p:spTree>
    <p:extLst>
      <p:ext uri="{BB962C8B-B14F-4D97-AF65-F5344CB8AC3E}">
        <p14:creationId xmlns:p14="http://schemas.microsoft.com/office/powerpoint/2010/main" val="26060290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4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74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1" name="Google Shape;521;p74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grpSp>
        <p:nvGrpSpPr>
          <p:cNvPr id="523" name="Google Shape;523;p74"/>
          <p:cNvGrpSpPr/>
          <p:nvPr/>
        </p:nvGrpSpPr>
        <p:grpSpPr>
          <a:xfrm>
            <a:off x="744322" y="1095142"/>
            <a:ext cx="2516331" cy="1420866"/>
            <a:chOff x="609745" y="1635244"/>
            <a:chExt cx="3156206" cy="1503710"/>
          </a:xfrm>
        </p:grpSpPr>
        <p:sp>
          <p:nvSpPr>
            <p:cNvPr id="524" name="Google Shape;524;p74"/>
            <p:cNvSpPr/>
            <p:nvPr/>
          </p:nvSpPr>
          <p:spPr>
            <a:xfrm>
              <a:off x="1624095" y="1705936"/>
              <a:ext cx="144000" cy="144000"/>
            </a:xfrm>
            <a:prstGeom prst="ellipse">
              <a:avLst/>
            </a:prstGeom>
            <a:solidFill>
              <a:srgbClr val="0070C0"/>
            </a:solidFill>
            <a:ln w="95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7400" tIns="38675" rIns="77400" bIns="386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74"/>
            <p:cNvSpPr/>
            <p:nvPr/>
          </p:nvSpPr>
          <p:spPr>
            <a:xfrm>
              <a:off x="2226871" y="2035757"/>
              <a:ext cx="144000" cy="144000"/>
            </a:xfrm>
            <a:prstGeom prst="ellipse">
              <a:avLst/>
            </a:prstGeom>
            <a:solidFill>
              <a:srgbClr val="0070C0"/>
            </a:solidFill>
            <a:ln w="95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7400" tIns="38675" rIns="77400" bIns="386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74"/>
            <p:cNvSpPr/>
            <p:nvPr/>
          </p:nvSpPr>
          <p:spPr>
            <a:xfrm>
              <a:off x="1601349" y="2556646"/>
              <a:ext cx="144000" cy="144000"/>
            </a:xfrm>
            <a:prstGeom prst="ellipse">
              <a:avLst/>
            </a:prstGeom>
            <a:solidFill>
              <a:srgbClr val="0070C0"/>
            </a:solidFill>
            <a:ln w="95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7400" tIns="38675" rIns="77400" bIns="386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74"/>
            <p:cNvSpPr/>
            <p:nvPr/>
          </p:nvSpPr>
          <p:spPr>
            <a:xfrm>
              <a:off x="2545320" y="2545274"/>
              <a:ext cx="144000" cy="144000"/>
            </a:xfrm>
            <a:prstGeom prst="ellipse">
              <a:avLst/>
            </a:prstGeom>
            <a:solidFill>
              <a:srgbClr val="0070C0"/>
            </a:solidFill>
            <a:ln w="95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7400" tIns="38675" rIns="77400" bIns="386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74"/>
            <p:cNvSpPr/>
            <p:nvPr/>
          </p:nvSpPr>
          <p:spPr>
            <a:xfrm>
              <a:off x="2643129" y="1687738"/>
              <a:ext cx="144000" cy="144000"/>
            </a:xfrm>
            <a:prstGeom prst="ellipse">
              <a:avLst/>
            </a:prstGeom>
            <a:solidFill>
              <a:srgbClr val="0070C0"/>
            </a:solidFill>
            <a:ln w="9525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77400" tIns="38675" rIns="77400" bIns="386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9" name="Google Shape;529;p74"/>
            <p:cNvCxnSpPr/>
            <p:nvPr/>
          </p:nvCxnSpPr>
          <p:spPr>
            <a:xfrm>
              <a:off x="1149217" y="1637698"/>
              <a:ext cx="0" cy="1224000"/>
            </a:xfrm>
            <a:prstGeom prst="straightConnector1">
              <a:avLst/>
            </a:prstGeom>
            <a:noFill/>
            <a:ln w="222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0" name="Google Shape;530;p74"/>
            <p:cNvCxnSpPr/>
            <p:nvPr/>
          </p:nvCxnSpPr>
          <p:spPr>
            <a:xfrm>
              <a:off x="3237217" y="1639632"/>
              <a:ext cx="0" cy="1224000"/>
            </a:xfrm>
            <a:prstGeom prst="straightConnector1">
              <a:avLst/>
            </a:prstGeom>
            <a:noFill/>
            <a:ln w="222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1" name="Google Shape;531;p74"/>
            <p:cNvCxnSpPr/>
            <p:nvPr/>
          </p:nvCxnSpPr>
          <p:spPr>
            <a:xfrm>
              <a:off x="1149217" y="2877030"/>
              <a:ext cx="2088000" cy="0"/>
            </a:xfrm>
            <a:prstGeom prst="straightConnector1">
              <a:avLst/>
            </a:prstGeom>
            <a:noFill/>
            <a:ln w="222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2" name="Google Shape;532;p74"/>
            <p:cNvCxnSpPr/>
            <p:nvPr/>
          </p:nvCxnSpPr>
          <p:spPr>
            <a:xfrm>
              <a:off x="3225951" y="1635244"/>
              <a:ext cx="540000" cy="0"/>
            </a:xfrm>
            <a:prstGeom prst="straightConnector1">
              <a:avLst/>
            </a:prstGeom>
            <a:noFill/>
            <a:ln w="222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3" name="Google Shape;533;p74"/>
            <p:cNvCxnSpPr/>
            <p:nvPr/>
          </p:nvCxnSpPr>
          <p:spPr>
            <a:xfrm>
              <a:off x="609745" y="1639632"/>
              <a:ext cx="540000" cy="0"/>
            </a:xfrm>
            <a:prstGeom prst="straightConnector1">
              <a:avLst/>
            </a:prstGeom>
            <a:noFill/>
            <a:ln w="222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534" name="Google Shape;534;p74"/>
            <p:cNvCxnSpPr/>
            <p:nvPr/>
          </p:nvCxnSpPr>
          <p:spPr>
            <a:xfrm>
              <a:off x="1692324" y="1965244"/>
              <a:ext cx="0" cy="450376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5" name="Google Shape;535;p74"/>
            <p:cNvCxnSpPr/>
            <p:nvPr/>
          </p:nvCxnSpPr>
          <p:spPr>
            <a:xfrm>
              <a:off x="1937984" y="1746880"/>
              <a:ext cx="559558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6" name="Google Shape;536;p74"/>
            <p:cNvCxnSpPr/>
            <p:nvPr/>
          </p:nvCxnSpPr>
          <p:spPr>
            <a:xfrm>
              <a:off x="1910688" y="1856062"/>
              <a:ext cx="232012" cy="136477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7" name="Google Shape;537;p74"/>
            <p:cNvCxnSpPr/>
            <p:nvPr/>
          </p:nvCxnSpPr>
          <p:spPr>
            <a:xfrm>
              <a:off x="2429303" y="2224551"/>
              <a:ext cx="136478" cy="218365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8" name="Google Shape;538;p74"/>
            <p:cNvCxnSpPr/>
            <p:nvPr/>
          </p:nvCxnSpPr>
          <p:spPr>
            <a:xfrm rot="-360000" flipH="1">
              <a:off x="2415654" y="1872682"/>
              <a:ext cx="217587" cy="160801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39" name="Google Shape;539;p74"/>
            <p:cNvCxnSpPr/>
            <p:nvPr/>
          </p:nvCxnSpPr>
          <p:spPr>
            <a:xfrm flipH="1">
              <a:off x="2661315" y="1937948"/>
              <a:ext cx="68239" cy="436729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40" name="Google Shape;540;p74"/>
            <p:cNvSpPr/>
            <p:nvPr/>
          </p:nvSpPr>
          <p:spPr>
            <a:xfrm rot="-5400000">
              <a:off x="1842450" y="1678643"/>
              <a:ext cx="1351131" cy="1569490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  <p:txBody>
            <a:bodyPr spcFirstLastPara="1" wrap="square" lIns="77400" tIns="38675" rIns="77400" bIns="386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1" name="Google Shape;541;p74"/>
            <p:cNvCxnSpPr/>
            <p:nvPr/>
          </p:nvCxnSpPr>
          <p:spPr>
            <a:xfrm>
              <a:off x="1842450" y="2633984"/>
              <a:ext cx="586853" cy="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cxnSp>
          <p:nvCxnSpPr>
            <p:cNvPr id="542" name="Google Shape;542;p74"/>
            <p:cNvCxnSpPr/>
            <p:nvPr/>
          </p:nvCxnSpPr>
          <p:spPr>
            <a:xfrm rot="10800000" flipH="1">
              <a:off x="1828802" y="2197257"/>
              <a:ext cx="368490" cy="327545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</p:cxnSp>
        <p:sp>
          <p:nvSpPr>
            <p:cNvPr id="543" name="Google Shape;543;p74"/>
            <p:cNvSpPr/>
            <p:nvPr/>
          </p:nvSpPr>
          <p:spPr>
            <a:xfrm>
              <a:off x="1203266" y="1790099"/>
              <a:ext cx="1403458" cy="1348853"/>
            </a:xfrm>
            <a:prstGeom prst="arc">
              <a:avLst>
                <a:gd name="adj1" fmla="val 16200000"/>
                <a:gd name="adj2" fmla="val 0"/>
              </a:avLst>
            </a:prstGeom>
            <a:noFill/>
            <a:ln w="9525" cap="flat" cmpd="sng">
              <a:solidFill>
                <a:srgbClr val="FF0000"/>
              </a:solidFill>
              <a:prstDash val="solid"/>
              <a:miter lim="800000"/>
              <a:headEnd type="triangle" w="med" len="med"/>
              <a:tailEnd type="triangle" w="med" len="med"/>
            </a:ln>
          </p:spPr>
          <p:txBody>
            <a:bodyPr spcFirstLastPara="1" wrap="square" lIns="77400" tIns="38675" rIns="77400" bIns="386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4" name="Google Shape;544;p74"/>
          <p:cNvSpPr/>
          <p:nvPr/>
        </p:nvSpPr>
        <p:spPr>
          <a:xfrm>
            <a:off x="6313526" y="994303"/>
            <a:ext cx="1904154" cy="1444360"/>
          </a:xfrm>
          <a:custGeom>
            <a:avLst/>
            <a:gdLst/>
            <a:ahLst/>
            <a:cxnLst/>
            <a:rect l="l" t="t" r="r" b="b"/>
            <a:pathLst>
              <a:path w="1897038" h="1578590" extrusionOk="0">
                <a:moveTo>
                  <a:pt x="0" y="0"/>
                </a:moveTo>
                <a:cubicBezTo>
                  <a:pt x="90984" y="526576"/>
                  <a:pt x="181969" y="1053152"/>
                  <a:pt x="409432" y="1282889"/>
                </a:cubicBezTo>
                <a:cubicBezTo>
                  <a:pt x="636895" y="1512626"/>
                  <a:pt x="1116842" y="1578590"/>
                  <a:pt x="1364776" y="1378423"/>
                </a:cubicBezTo>
                <a:cubicBezTo>
                  <a:pt x="1612710" y="1178256"/>
                  <a:pt x="1799229" y="318447"/>
                  <a:pt x="1897038" y="81886"/>
                </a:cubicBezTo>
              </a:path>
            </a:pathLst>
          </a:custGeom>
          <a:noFill/>
          <a:ln w="22225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74"/>
          <p:cNvSpPr/>
          <p:nvPr/>
        </p:nvSpPr>
        <p:spPr>
          <a:xfrm>
            <a:off x="6746953" y="1288747"/>
            <a:ext cx="114806" cy="136067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6" name="Google Shape;546;p74"/>
          <p:cNvSpPr/>
          <p:nvPr/>
        </p:nvSpPr>
        <p:spPr>
          <a:xfrm>
            <a:off x="7216644" y="1535918"/>
            <a:ext cx="114806" cy="136067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7" name="Google Shape;547;p74"/>
          <p:cNvSpPr/>
          <p:nvPr/>
        </p:nvSpPr>
        <p:spPr>
          <a:xfrm>
            <a:off x="7577527" y="1267253"/>
            <a:ext cx="114806" cy="136067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74"/>
          <p:cNvSpPr/>
          <p:nvPr/>
        </p:nvSpPr>
        <p:spPr>
          <a:xfrm>
            <a:off x="6882964" y="1836822"/>
            <a:ext cx="114806" cy="136067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74"/>
          <p:cNvSpPr/>
          <p:nvPr/>
        </p:nvSpPr>
        <p:spPr>
          <a:xfrm>
            <a:off x="7570272" y="2006617"/>
            <a:ext cx="114806" cy="136067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0" name="Google Shape;550;p74"/>
          <p:cNvCxnSpPr/>
          <p:nvPr/>
        </p:nvCxnSpPr>
        <p:spPr>
          <a:xfrm>
            <a:off x="1010774" y="2943732"/>
            <a:ext cx="379025" cy="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551" name="Google Shape;551;p74"/>
          <p:cNvSpPr/>
          <p:nvPr/>
        </p:nvSpPr>
        <p:spPr>
          <a:xfrm>
            <a:off x="1134111" y="2561141"/>
            <a:ext cx="114806" cy="136067"/>
          </a:xfrm>
          <a:prstGeom prst="ellipse">
            <a:avLst/>
          </a:prstGeom>
          <a:solidFill>
            <a:srgbClr val="0070C0"/>
          </a:solidFill>
          <a:ln w="952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2" name="Google Shape;552;p74"/>
          <p:cNvCxnSpPr/>
          <p:nvPr/>
        </p:nvCxnSpPr>
        <p:spPr>
          <a:xfrm>
            <a:off x="985512" y="3242153"/>
            <a:ext cx="430523" cy="0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53" name="Google Shape;553;p74"/>
          <p:cNvSpPr txBox="1"/>
          <p:nvPr/>
        </p:nvSpPr>
        <p:spPr>
          <a:xfrm>
            <a:off x="1518229" y="2472462"/>
            <a:ext cx="999228" cy="3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electrons</a:t>
            </a:r>
            <a:endParaRPr sz="15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4" name="Google Shape;554;p74"/>
          <p:cNvSpPr txBox="1"/>
          <p:nvPr/>
        </p:nvSpPr>
        <p:spPr>
          <a:xfrm>
            <a:off x="1518229" y="2780219"/>
            <a:ext cx="1462458" cy="3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interaction</a:t>
            </a:r>
            <a:endParaRPr sz="15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5" name="Google Shape;555;p74"/>
          <p:cNvSpPr txBox="1"/>
          <p:nvPr/>
        </p:nvSpPr>
        <p:spPr>
          <a:xfrm>
            <a:off x="1518229" y="3044184"/>
            <a:ext cx="1900869" cy="3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external potential</a:t>
            </a:r>
            <a:endParaRPr sz="15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6" name="Google Shape;556;p74"/>
          <p:cNvSpPr/>
          <p:nvPr/>
        </p:nvSpPr>
        <p:spPr>
          <a:xfrm>
            <a:off x="4009717" y="1329591"/>
            <a:ext cx="1333474" cy="541627"/>
          </a:xfrm>
          <a:prstGeom prst="leftRightArrow">
            <a:avLst>
              <a:gd name="adj1" fmla="val 50000"/>
              <a:gd name="adj2" fmla="val 50000"/>
            </a:avLst>
          </a:prstGeom>
          <a:noFill/>
          <a:ln w="222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7" name="Google Shape;557;p74"/>
          <p:cNvCxnSpPr/>
          <p:nvPr/>
        </p:nvCxnSpPr>
        <p:spPr>
          <a:xfrm>
            <a:off x="5960629" y="3244300"/>
            <a:ext cx="430523" cy="0"/>
          </a:xfrm>
          <a:prstGeom prst="straightConnector1">
            <a:avLst/>
          </a:prstGeom>
          <a:noFill/>
          <a:ln w="22225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sp>
        <p:nvSpPr>
          <p:cNvPr id="558" name="Google Shape;558;p74"/>
          <p:cNvSpPr txBox="1"/>
          <p:nvPr/>
        </p:nvSpPr>
        <p:spPr>
          <a:xfrm>
            <a:off x="6493346" y="2474609"/>
            <a:ext cx="2480317" cy="3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Kohn-Sham particles</a:t>
            </a:r>
            <a:endParaRPr sz="15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59" name="Google Shape;559;p74"/>
          <p:cNvSpPr txBox="1"/>
          <p:nvPr/>
        </p:nvSpPr>
        <p:spPr>
          <a:xfrm>
            <a:off x="6493346" y="2782366"/>
            <a:ext cx="2328552" cy="3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(non-interacting)</a:t>
            </a:r>
            <a:endParaRPr sz="15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0" name="Google Shape;560;p74"/>
          <p:cNvSpPr txBox="1"/>
          <p:nvPr/>
        </p:nvSpPr>
        <p:spPr>
          <a:xfrm>
            <a:off x="6493347" y="3046330"/>
            <a:ext cx="2386882" cy="3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effective potential</a:t>
            </a:r>
            <a:endParaRPr sz="1500" b="1" i="0" u="none" strike="noStrike" cap="none">
              <a:solidFill>
                <a:srgbClr val="FF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1" name="Google Shape;561;p74"/>
          <p:cNvSpPr/>
          <p:nvPr/>
        </p:nvSpPr>
        <p:spPr>
          <a:xfrm>
            <a:off x="6109172" y="2563283"/>
            <a:ext cx="114806" cy="136067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2" name="Google Shape;562;p74"/>
          <p:cNvSpPr txBox="1"/>
          <p:nvPr/>
        </p:nvSpPr>
        <p:spPr>
          <a:xfrm>
            <a:off x="3912653" y="1965226"/>
            <a:ext cx="1528766" cy="3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KS MAPPING</a:t>
            </a:r>
            <a:endParaRPr sz="1200"/>
          </a:p>
        </p:txBody>
      </p:sp>
      <p:pic>
        <p:nvPicPr>
          <p:cNvPr id="563" name="Google Shape;563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47247" y="3115153"/>
            <a:ext cx="568029" cy="20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88073" y="3100925"/>
            <a:ext cx="533947" cy="20655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7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81080" y="3897079"/>
            <a:ext cx="3277097" cy="510338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74"/>
          <p:cNvSpPr/>
          <p:nvPr/>
        </p:nvSpPr>
        <p:spPr>
          <a:xfrm>
            <a:off x="1725388" y="3760648"/>
            <a:ext cx="6372447" cy="2212958"/>
          </a:xfrm>
          <a:prstGeom prst="rect">
            <a:avLst/>
          </a:prstGeom>
          <a:noFill/>
          <a:ln w="254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67" name="Google Shape;567;p7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50839" y="4979469"/>
            <a:ext cx="3863442" cy="456003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4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 i="0" u="none" strike="noStrike" cap="non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Kohn-Sham DFT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75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4" name="Google Shape;574;p75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75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77" name="Google Shape;577;p75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 i="0" u="none" strike="noStrike" cap="none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exchange and correlation energy functional</a:t>
            </a:r>
            <a:endParaRPr sz="1200"/>
          </a:p>
        </p:txBody>
      </p:sp>
      <p:sp>
        <p:nvSpPr>
          <p:cNvPr id="578" name="Google Shape;578;p75"/>
          <p:cNvSpPr txBox="1"/>
          <p:nvPr/>
        </p:nvSpPr>
        <p:spPr>
          <a:xfrm>
            <a:off x="353877" y="1015226"/>
            <a:ext cx="8869728" cy="1832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2413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LDA</a:t>
            </a:r>
            <a:r>
              <a:rPr lang="en-US" sz="1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 The xc energy density of the inhomogeneous system in </a:t>
            </a:r>
            <a:r>
              <a:rPr lang="en-US" sz="1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n-US" sz="1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locally approximated with that of a homogeneous electron gas with density n(</a:t>
            </a:r>
            <a:r>
              <a:rPr lang="en-US" sz="17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n-US" sz="17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17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9" name="Google Shape;579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5756" y="1801398"/>
            <a:ext cx="2688257" cy="483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6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76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6" name="Google Shape;586;p76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588" name="Google Shape;588;p76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exchange and correlation energy functional</a:t>
            </a:r>
            <a:endParaRPr sz="1200"/>
          </a:p>
        </p:txBody>
      </p:sp>
      <p:sp>
        <p:nvSpPr>
          <p:cNvPr id="589" name="Google Shape;589;p76"/>
          <p:cNvSpPr txBox="1"/>
          <p:nvPr/>
        </p:nvSpPr>
        <p:spPr>
          <a:xfrm>
            <a:off x="353877" y="1015226"/>
            <a:ext cx="8869728" cy="299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2413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LDA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 The xc energy density of the inhomogeneous system in </a:t>
            </a: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locally approximated with that of a homogeneous electron gas with density n(</a:t>
            </a: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GGA: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include the dependence on the gradient of the density </a:t>
            </a:r>
            <a:endParaRPr sz="1200"/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90" name="Google Shape;590;p7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85756" y="1801398"/>
            <a:ext cx="2688257" cy="483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1" name="Google Shape;591;p7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8581" y="2911106"/>
            <a:ext cx="6781393" cy="479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77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77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77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00" name="Google Shape;600;p77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exchange and correlation energy functional</a:t>
            </a:r>
            <a:endParaRPr sz="1200"/>
          </a:p>
        </p:txBody>
      </p:sp>
      <p:sp>
        <p:nvSpPr>
          <p:cNvPr id="601" name="Google Shape;601;p77"/>
          <p:cNvSpPr txBox="1"/>
          <p:nvPr/>
        </p:nvSpPr>
        <p:spPr>
          <a:xfrm>
            <a:off x="353877" y="1015226"/>
            <a:ext cx="8869728" cy="4158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2413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LDA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 The xc energy density of the inhomogeneous system in </a:t>
            </a: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locally approximated with that of a homogeneous electron gas with density n(</a:t>
            </a: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GGA: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include the dependence on the gradient of the density </a:t>
            </a:r>
            <a:endParaRPr sz="1200"/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 "/>
              <a:buChar char="•"/>
            </a:pP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Meta-GGA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include the dependency on the laplacian of the density and kinetic energy density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02" name="Google Shape;602;p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18581" y="2911106"/>
            <a:ext cx="6781393" cy="47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7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98981" y="4343765"/>
            <a:ext cx="6372217" cy="54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7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85756" y="1801398"/>
            <a:ext cx="2688257" cy="483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78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78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78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13" name="Google Shape;613;p78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exchange and correlation energy functional</a:t>
            </a:r>
            <a:endParaRPr sz="1200"/>
          </a:p>
        </p:txBody>
      </p:sp>
      <p:sp>
        <p:nvSpPr>
          <p:cNvPr id="614" name="Google Shape;614;p78"/>
          <p:cNvSpPr txBox="1"/>
          <p:nvPr/>
        </p:nvSpPr>
        <p:spPr>
          <a:xfrm>
            <a:off x="353877" y="1015226"/>
            <a:ext cx="8869728" cy="4449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2413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LDA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 The xc energy density of the inhomogeneous system in </a:t>
            </a: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is locally approximated with that of a homogeneous electron gas with density n(</a:t>
            </a: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GGA: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include the dependence on the gradient of the density </a:t>
            </a:r>
            <a:endParaRPr sz="1200"/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Meta-GGA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include the dependency on the laplacian of the density and kinetic energy density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247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</a:pPr>
            <a:r>
              <a:rPr lang="en-US" sz="17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Hybrid functionals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include a fraction of Fock exchange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15" name="Google Shape;615;p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59618" y="5603640"/>
            <a:ext cx="3851483" cy="272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7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18581" y="2911106"/>
            <a:ext cx="6781393" cy="47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7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98981" y="4343765"/>
            <a:ext cx="6372217" cy="5426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7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85756" y="1801398"/>
            <a:ext cx="2688257" cy="483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79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4" name="Google Shape;624;p79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5" name="Google Shape;625;p79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27" name="Google Shape;627;p79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advanced exchange-correlation functionals</a:t>
            </a:r>
            <a:endParaRPr sz="1200"/>
          </a:p>
        </p:txBody>
      </p:sp>
      <p:pic>
        <p:nvPicPr>
          <p:cNvPr id="628" name="Google Shape;628;p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654" y="1165738"/>
            <a:ext cx="8456257" cy="393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80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4" name="Google Shape;634;p80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80"/>
          <p:cNvSpPr txBox="1">
            <a:spLocks noGrp="1"/>
          </p:cNvSpPr>
          <p:nvPr>
            <p:ph type="ftr" idx="11"/>
          </p:nvPr>
        </p:nvSpPr>
        <p:spPr>
          <a:xfrm>
            <a:off x="3211642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37" name="Google Shape;637;p80"/>
          <p:cNvSpPr/>
          <p:nvPr/>
        </p:nvSpPr>
        <p:spPr>
          <a:xfrm>
            <a:off x="315974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Some drawbacks of LDA / GGA</a:t>
            </a:r>
            <a:endParaRPr sz="1200"/>
          </a:p>
        </p:txBody>
      </p:sp>
      <p:sp>
        <p:nvSpPr>
          <p:cNvPr id="638" name="Google Shape;638;p80"/>
          <p:cNvSpPr txBox="1"/>
          <p:nvPr/>
        </p:nvSpPr>
        <p:spPr>
          <a:xfrm>
            <a:off x="353876" y="1015226"/>
            <a:ext cx="9257152" cy="4914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Self-interaction errors</a:t>
            </a:r>
            <a:endParaRPr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Consequences: - over delocalization of electrons (</a:t>
            </a:r>
            <a:r>
              <a:rPr lang="en-US" sz="17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lang="en-US" sz="1700" i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</a:t>
            </a: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)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- incorrect description of charge transfer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- incorrect energetics of chemical reactions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- underestimation of band gaps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- …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Lack of non-locality</a:t>
            </a:r>
            <a:endParaRPr sz="1200"/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 b="1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Consequences: - incorrect description of weak long-range (Van der Waals) interactions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- inadequate description of bond breaking and formation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- no Rydberg series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                    -  …</a:t>
            </a: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2413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7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81"/>
          <p:cNvGrpSpPr/>
          <p:nvPr/>
        </p:nvGrpSpPr>
        <p:grpSpPr>
          <a:xfrm>
            <a:off x="3483644" y="816103"/>
            <a:ext cx="5890404" cy="5321405"/>
            <a:chOff x="4087660" y="790618"/>
            <a:chExt cx="7388267" cy="5631668"/>
          </a:xfrm>
        </p:grpSpPr>
        <p:pic>
          <p:nvPicPr>
            <p:cNvPr id="644" name="Google Shape;644;p8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087660" y="790618"/>
              <a:ext cx="7388267" cy="56316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45" name="Google Shape;645;p81"/>
            <p:cNvGrpSpPr/>
            <p:nvPr/>
          </p:nvGrpSpPr>
          <p:grpSpPr>
            <a:xfrm>
              <a:off x="6429978" y="1713549"/>
              <a:ext cx="1523017" cy="833182"/>
              <a:chOff x="6210772" y="2621686"/>
              <a:chExt cx="1523017" cy="833182"/>
            </a:xfrm>
          </p:grpSpPr>
          <p:cxnSp>
            <p:nvCxnSpPr>
              <p:cNvPr id="646" name="Google Shape;646;p81"/>
              <p:cNvCxnSpPr/>
              <p:nvPr/>
            </p:nvCxnSpPr>
            <p:spPr>
              <a:xfrm>
                <a:off x="6210772" y="3431429"/>
                <a:ext cx="1523017" cy="23439"/>
              </a:xfrm>
              <a:prstGeom prst="straightConnector1">
                <a:avLst/>
              </a:prstGeom>
              <a:noFill/>
              <a:ln w="9525" cap="flat" cmpd="sng">
                <a:solidFill>
                  <a:srgbClr val="C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647" name="Google Shape;647;p81"/>
              <p:cNvCxnSpPr/>
              <p:nvPr/>
            </p:nvCxnSpPr>
            <p:spPr>
              <a:xfrm flipH="1">
                <a:off x="7701750" y="3127870"/>
                <a:ext cx="4175" cy="32163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  <p:cxnSp>
            <p:nvCxnSpPr>
              <p:cNvPr id="648" name="Google Shape;648;p81"/>
              <p:cNvCxnSpPr/>
              <p:nvPr/>
            </p:nvCxnSpPr>
            <p:spPr>
              <a:xfrm>
                <a:off x="6260611" y="2621686"/>
                <a:ext cx="6608" cy="821046"/>
              </a:xfrm>
              <a:prstGeom prst="straightConnector1">
                <a:avLst/>
              </a:prstGeom>
              <a:noFill/>
              <a:ln w="28575" cap="flat" cmpd="sng">
                <a:solidFill>
                  <a:srgbClr val="C00000"/>
                </a:solidFill>
                <a:prstDash val="solid"/>
                <a:miter lim="800000"/>
                <a:headEnd type="triangle" w="med" len="med"/>
                <a:tailEnd type="triangle" w="med" len="med"/>
              </a:ln>
            </p:spPr>
          </p:cxnSp>
        </p:grpSp>
      </p:grpSp>
      <p:sp>
        <p:nvSpPr>
          <p:cNvPr id="649" name="Google Shape;649;p81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81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1" name="Google Shape;651;p81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653" name="Google Shape;653;p81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FCC Silicon </a:t>
            </a:r>
            <a:endParaRPr sz="4700" b="1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4" name="Google Shape;654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3567" y="3605462"/>
            <a:ext cx="2041025" cy="195214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" name="Google Shape;655;p81"/>
          <p:cNvGrpSpPr/>
          <p:nvPr/>
        </p:nvGrpSpPr>
        <p:grpSpPr>
          <a:xfrm>
            <a:off x="644431" y="947547"/>
            <a:ext cx="2093333" cy="2378972"/>
            <a:chOff x="902248" y="1034110"/>
            <a:chExt cx="4750358" cy="4554609"/>
          </a:xfrm>
        </p:grpSpPr>
        <p:sp>
          <p:nvSpPr>
            <p:cNvPr id="656" name="Google Shape;656;p81"/>
            <p:cNvSpPr txBox="1"/>
            <p:nvPr/>
          </p:nvSpPr>
          <p:spPr>
            <a:xfrm>
              <a:off x="2286058" y="4589902"/>
              <a:ext cx="12165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400" tIns="77400" rIns="77400" bIns="774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-US" sz="1200" b="0" i="0" u="none" strike="noStrike" cap="none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7" name="Google Shape;657;p81"/>
            <p:cNvGrpSpPr/>
            <p:nvPr/>
          </p:nvGrpSpPr>
          <p:grpSpPr>
            <a:xfrm>
              <a:off x="2121448" y="2831074"/>
              <a:ext cx="1295280" cy="883800"/>
              <a:chOff x="2121448" y="2831074"/>
              <a:chExt cx="1295280" cy="883800"/>
            </a:xfrm>
          </p:grpSpPr>
          <p:sp>
            <p:nvSpPr>
              <p:cNvPr id="658" name="Google Shape;658;p81"/>
              <p:cNvSpPr/>
              <p:nvPr/>
            </p:nvSpPr>
            <p:spPr>
              <a:xfrm>
                <a:off x="2121448" y="3516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7400" tIns="77400" rIns="77400" bIns="77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81"/>
              <p:cNvSpPr/>
              <p:nvPr/>
            </p:nvSpPr>
            <p:spPr>
              <a:xfrm>
                <a:off x="3218728" y="28310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7400" tIns="77400" rIns="77400" bIns="77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0" name="Google Shape;660;p81"/>
            <p:cNvGrpSpPr/>
            <p:nvPr/>
          </p:nvGrpSpPr>
          <p:grpSpPr>
            <a:xfrm>
              <a:off x="3112048" y="3897874"/>
              <a:ext cx="1295280" cy="883800"/>
              <a:chOff x="3112048" y="3897874"/>
              <a:chExt cx="1295280" cy="883800"/>
            </a:xfrm>
          </p:grpSpPr>
          <p:sp>
            <p:nvSpPr>
              <p:cNvPr id="661" name="Google Shape;661;p81"/>
              <p:cNvSpPr/>
              <p:nvPr/>
            </p:nvSpPr>
            <p:spPr>
              <a:xfrm>
                <a:off x="3112048" y="45836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7400" tIns="77400" rIns="77400" bIns="77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81"/>
              <p:cNvSpPr/>
              <p:nvPr/>
            </p:nvSpPr>
            <p:spPr>
              <a:xfrm>
                <a:off x="4209328" y="3897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7400" tIns="77400" rIns="77400" bIns="77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3" name="Google Shape;663;p81"/>
            <p:cNvGrpSpPr/>
            <p:nvPr/>
          </p:nvGrpSpPr>
          <p:grpSpPr>
            <a:xfrm>
              <a:off x="902248" y="3897874"/>
              <a:ext cx="1295280" cy="883800"/>
              <a:chOff x="902248" y="3897874"/>
              <a:chExt cx="1295280" cy="883800"/>
            </a:xfrm>
          </p:grpSpPr>
          <p:sp>
            <p:nvSpPr>
              <p:cNvPr id="664" name="Google Shape;664;p81"/>
              <p:cNvSpPr/>
              <p:nvPr/>
            </p:nvSpPr>
            <p:spPr>
              <a:xfrm>
                <a:off x="902248" y="4583674"/>
                <a:ext cx="198000" cy="1980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7400" tIns="77400" rIns="77400" bIns="77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81"/>
              <p:cNvSpPr/>
              <p:nvPr/>
            </p:nvSpPr>
            <p:spPr>
              <a:xfrm>
                <a:off x="1999528" y="3897874"/>
                <a:ext cx="198000" cy="198000"/>
              </a:xfrm>
              <a:prstGeom prst="ellipse">
                <a:avLst/>
              </a:prstGeom>
              <a:solidFill>
                <a:schemeClr val="dk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7400" tIns="77400" rIns="77400" bIns="77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66" name="Google Shape;666;p81"/>
            <p:cNvCxnSpPr/>
            <p:nvPr/>
          </p:nvCxnSpPr>
          <p:spPr>
            <a:xfrm>
              <a:off x="993688" y="4711819"/>
              <a:ext cx="3017400" cy="87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67" name="Google Shape;667;p81"/>
            <p:cNvCxnSpPr/>
            <p:nvPr/>
          </p:nvCxnSpPr>
          <p:spPr>
            <a:xfrm rot="10800000" flipH="1">
              <a:off x="984544" y="1081651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8" name="Google Shape;668;p81"/>
            <p:cNvCxnSpPr/>
            <p:nvPr/>
          </p:nvCxnSpPr>
          <p:spPr>
            <a:xfrm rot="10800000" flipH="1">
              <a:off x="3453424" y="4592947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9" name="Google Shape;669;p81"/>
            <p:cNvCxnSpPr/>
            <p:nvPr/>
          </p:nvCxnSpPr>
          <p:spPr>
            <a:xfrm>
              <a:off x="3051088" y="108469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0" name="Google Shape;670;p81"/>
            <p:cNvCxnSpPr/>
            <p:nvPr/>
          </p:nvCxnSpPr>
          <p:spPr>
            <a:xfrm rot="10800000" flipH="1">
              <a:off x="3169840" y="1788574"/>
              <a:ext cx="2306700" cy="57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1" name="Google Shape;671;p81"/>
            <p:cNvCxnSpPr/>
            <p:nvPr/>
          </p:nvCxnSpPr>
          <p:spPr>
            <a:xfrm rot="10800000" flipH="1">
              <a:off x="996236" y="1805178"/>
              <a:ext cx="4511700" cy="2898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sm" len="sm"/>
              <a:tailEnd type="none" w="sm" len="sm"/>
            </a:ln>
          </p:spPr>
        </p:cxnSp>
        <p:cxnSp>
          <p:nvCxnSpPr>
            <p:cNvPr id="672" name="Google Shape;672;p81"/>
            <p:cNvCxnSpPr/>
            <p:nvPr/>
          </p:nvCxnSpPr>
          <p:spPr>
            <a:xfrm rot="10800000" flipH="1">
              <a:off x="993688" y="3660715"/>
              <a:ext cx="2633400" cy="105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triangle" w="med" len="med"/>
            </a:ln>
          </p:spPr>
        </p:cxnSp>
        <p:cxnSp>
          <p:nvCxnSpPr>
            <p:cNvPr id="673" name="Google Shape;673;p81"/>
            <p:cNvCxnSpPr/>
            <p:nvPr/>
          </p:nvCxnSpPr>
          <p:spPr>
            <a:xfrm rot="10800000">
              <a:off x="995315" y="1432924"/>
              <a:ext cx="0" cy="3279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74" name="Google Shape;674;p81"/>
            <p:cNvCxnSpPr/>
            <p:nvPr/>
          </p:nvCxnSpPr>
          <p:spPr>
            <a:xfrm>
              <a:off x="3453424" y="2626987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5" name="Google Shape;675;p81"/>
            <p:cNvCxnSpPr/>
            <p:nvPr/>
          </p:nvCxnSpPr>
          <p:spPr>
            <a:xfrm>
              <a:off x="993688" y="192289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6" name="Google Shape;676;p81"/>
            <p:cNvCxnSpPr/>
            <p:nvPr/>
          </p:nvCxnSpPr>
          <p:spPr>
            <a:xfrm rot="10800000" flipH="1">
              <a:off x="3435136" y="1804027"/>
              <a:ext cx="2084100" cy="83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7" name="Google Shape;677;p81"/>
            <p:cNvCxnSpPr/>
            <p:nvPr/>
          </p:nvCxnSpPr>
          <p:spPr>
            <a:xfrm>
              <a:off x="3052715" y="1078924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</p:cxnSp>
        <p:cxnSp>
          <p:nvCxnSpPr>
            <p:cNvPr id="678" name="Google Shape;678;p81"/>
            <p:cNvCxnSpPr/>
            <p:nvPr/>
          </p:nvCxnSpPr>
          <p:spPr>
            <a:xfrm>
              <a:off x="5510824" y="1788787"/>
              <a:ext cx="0" cy="279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9" name="Google Shape;679;p81"/>
            <p:cNvCxnSpPr/>
            <p:nvPr/>
          </p:nvCxnSpPr>
          <p:spPr>
            <a:xfrm>
              <a:off x="3051088" y="3873619"/>
              <a:ext cx="2467800" cy="713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</p:cxnSp>
        <p:sp>
          <p:nvSpPr>
            <p:cNvPr id="680" name="Google Shape;680;p81"/>
            <p:cNvSpPr/>
            <p:nvPr/>
          </p:nvSpPr>
          <p:spPr>
            <a:xfrm>
              <a:off x="3352840" y="25262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81"/>
            <p:cNvSpPr/>
            <p:nvPr/>
          </p:nvSpPr>
          <p:spPr>
            <a:xfrm>
              <a:off x="2959648" y="3779131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2" name="Google Shape;682;p81"/>
            <p:cNvCxnSpPr/>
            <p:nvPr/>
          </p:nvCxnSpPr>
          <p:spPr>
            <a:xfrm rot="10800000" flipH="1">
              <a:off x="993644" y="3685878"/>
              <a:ext cx="1156800" cy="1020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83" name="Google Shape;683;p81"/>
            <p:cNvCxnSpPr/>
            <p:nvPr/>
          </p:nvCxnSpPr>
          <p:spPr>
            <a:xfrm rot="10800000" flipH="1">
              <a:off x="993644" y="2923878"/>
              <a:ext cx="852000" cy="178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84" name="Google Shape;684;p81"/>
            <p:cNvCxnSpPr/>
            <p:nvPr/>
          </p:nvCxnSpPr>
          <p:spPr>
            <a:xfrm rot="10800000" flipH="1">
              <a:off x="3211048" y="3613999"/>
              <a:ext cx="1275600" cy="106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5" name="Google Shape;685;p81"/>
            <p:cNvCxnSpPr/>
            <p:nvPr/>
          </p:nvCxnSpPr>
          <p:spPr>
            <a:xfrm rot="10800000" flipH="1">
              <a:off x="4576436" y="1782978"/>
              <a:ext cx="911100" cy="1762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6" name="Google Shape;686;p81"/>
            <p:cNvCxnSpPr/>
            <p:nvPr/>
          </p:nvCxnSpPr>
          <p:spPr>
            <a:xfrm rot="10800000" flipH="1">
              <a:off x="2218984" y="3614431"/>
              <a:ext cx="2277600" cy="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87" name="Google Shape;687;p81"/>
            <p:cNvSpPr/>
            <p:nvPr/>
          </p:nvSpPr>
          <p:spPr>
            <a:xfrm>
              <a:off x="2121448" y="3516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81"/>
            <p:cNvSpPr/>
            <p:nvPr/>
          </p:nvSpPr>
          <p:spPr>
            <a:xfrm>
              <a:off x="4407448" y="3516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9" name="Google Shape;689;p81"/>
            <p:cNvCxnSpPr/>
            <p:nvPr/>
          </p:nvCxnSpPr>
          <p:spPr>
            <a:xfrm rot="10800000" flipH="1">
              <a:off x="2290348" y="1865074"/>
              <a:ext cx="907800" cy="168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0" name="Google Shape;690;p81"/>
            <p:cNvCxnSpPr/>
            <p:nvPr/>
          </p:nvCxnSpPr>
          <p:spPr>
            <a:xfrm rot="10800000" flipH="1">
              <a:off x="4270244" y="1782978"/>
              <a:ext cx="1216500" cy="1017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1" name="Google Shape;691;p81"/>
            <p:cNvCxnSpPr/>
            <p:nvPr/>
          </p:nvCxnSpPr>
          <p:spPr>
            <a:xfrm rot="10800000" flipH="1">
              <a:off x="1914184" y="2852431"/>
              <a:ext cx="2277600" cy="5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2" name="Google Shape;692;p81"/>
            <p:cNvCxnSpPr/>
            <p:nvPr/>
          </p:nvCxnSpPr>
          <p:spPr>
            <a:xfrm rot="10800000" flipH="1">
              <a:off x="3208665" y="2846549"/>
              <a:ext cx="987300" cy="1838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93" name="Google Shape;693;p81"/>
            <p:cNvSpPr/>
            <p:nvPr/>
          </p:nvSpPr>
          <p:spPr>
            <a:xfrm>
              <a:off x="4102648" y="2754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4" name="Google Shape;694;p81"/>
            <p:cNvCxnSpPr/>
            <p:nvPr/>
          </p:nvCxnSpPr>
          <p:spPr>
            <a:xfrm rot="10800000" flipH="1">
              <a:off x="1915648" y="1854799"/>
              <a:ext cx="1290000" cy="997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695" name="Google Shape;695;p81"/>
            <p:cNvSpPr/>
            <p:nvPr/>
          </p:nvSpPr>
          <p:spPr>
            <a:xfrm>
              <a:off x="1816648" y="27548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6" name="Google Shape;696;p81"/>
            <p:cNvGrpSpPr/>
            <p:nvPr/>
          </p:nvGrpSpPr>
          <p:grpSpPr>
            <a:xfrm>
              <a:off x="1816648" y="2069074"/>
              <a:ext cx="1295280" cy="883800"/>
              <a:chOff x="1816648" y="2069074"/>
              <a:chExt cx="1295280" cy="883800"/>
            </a:xfrm>
          </p:grpSpPr>
          <p:sp>
            <p:nvSpPr>
              <p:cNvPr id="697" name="Google Shape;697;p81"/>
              <p:cNvSpPr/>
              <p:nvPr/>
            </p:nvSpPr>
            <p:spPr>
              <a:xfrm>
                <a:off x="2913928" y="20690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7400" tIns="77400" rIns="77400" bIns="77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p81"/>
              <p:cNvSpPr/>
              <p:nvPr/>
            </p:nvSpPr>
            <p:spPr>
              <a:xfrm>
                <a:off x="1816648" y="2754874"/>
                <a:ext cx="198000" cy="198000"/>
              </a:xfrm>
              <a:prstGeom prst="ellipse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7400" tIns="77400" rIns="77400" bIns="774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9" name="Google Shape;699;p81"/>
            <p:cNvSpPr txBox="1"/>
            <p:nvPr/>
          </p:nvSpPr>
          <p:spPr>
            <a:xfrm>
              <a:off x="1092457" y="2989694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400" tIns="77400" rIns="77400" bIns="774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-US" sz="1200" b="0" i="0" u="none" strike="noStrike" cap="none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81"/>
            <p:cNvSpPr txBox="1"/>
            <p:nvPr/>
          </p:nvSpPr>
          <p:spPr>
            <a:xfrm>
              <a:off x="1462418" y="3370684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400" tIns="77400" rIns="77400" bIns="774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-US" sz="1200" b="0" i="0" u="none" strike="noStrike" cap="none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81"/>
            <p:cNvSpPr txBox="1"/>
            <p:nvPr/>
          </p:nvSpPr>
          <p:spPr>
            <a:xfrm>
              <a:off x="4495806" y="4818479"/>
              <a:ext cx="11568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400" tIns="77400" rIns="77400" bIns="774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</a:t>
              </a:r>
              <a:r>
                <a:rPr lang="en-US" sz="1200" b="0" i="0" u="none" strike="noStrike" cap="none" baseline="-25000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</a:t>
              </a: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81"/>
            <p:cNvSpPr txBox="1"/>
            <p:nvPr/>
          </p:nvSpPr>
          <p:spPr>
            <a:xfrm>
              <a:off x="3429040" y="3142733"/>
              <a:ext cx="561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400" tIns="77400" rIns="77400" bIns="774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y</a:t>
              </a:r>
              <a:endParaRPr sz="12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81"/>
            <p:cNvSpPr txBox="1"/>
            <p:nvPr/>
          </p:nvSpPr>
          <p:spPr>
            <a:xfrm>
              <a:off x="990640" y="1034110"/>
              <a:ext cx="561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7400" tIns="77400" rIns="77400" bIns="774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1" u="none" strike="noStrike" cap="none">
                  <a:solidFill>
                    <a:schemeClr val="dk2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z</a:t>
              </a:r>
              <a:endParaRPr sz="12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4" name="Google Shape;704;p81"/>
            <p:cNvCxnSpPr/>
            <p:nvPr/>
          </p:nvCxnSpPr>
          <p:spPr>
            <a:xfrm rot="10800000" flipH="1">
              <a:off x="1002748" y="4682674"/>
              <a:ext cx="2109300" cy="2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705" name="Google Shape;705;p81"/>
            <p:cNvSpPr/>
            <p:nvPr/>
          </p:nvSpPr>
          <p:spPr>
            <a:xfrm>
              <a:off x="3112048" y="45836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81"/>
            <p:cNvSpPr/>
            <p:nvPr/>
          </p:nvSpPr>
          <p:spPr>
            <a:xfrm>
              <a:off x="3352840" y="53456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81"/>
            <p:cNvSpPr/>
            <p:nvPr/>
          </p:nvSpPr>
          <p:spPr>
            <a:xfrm>
              <a:off x="3112048" y="17642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81"/>
            <p:cNvSpPr/>
            <p:nvPr/>
          </p:nvSpPr>
          <p:spPr>
            <a:xfrm>
              <a:off x="5410240" y="16880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81"/>
            <p:cNvSpPr/>
            <p:nvPr/>
          </p:nvSpPr>
          <p:spPr>
            <a:xfrm>
              <a:off x="902248" y="18404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81"/>
            <p:cNvSpPr/>
            <p:nvPr/>
          </p:nvSpPr>
          <p:spPr>
            <a:xfrm>
              <a:off x="5410240" y="4507474"/>
              <a:ext cx="198000" cy="1980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77400" tIns="77400" rIns="77400" bIns="774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1" name="Google Shape;711;p81"/>
          <p:cNvSpPr txBox="1"/>
          <p:nvPr/>
        </p:nvSpPr>
        <p:spPr>
          <a:xfrm>
            <a:off x="5585116" y="543922"/>
            <a:ext cx="4105619" cy="610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Goal of exercise3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82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7" name="Google Shape;717;p8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4260" y="943281"/>
            <a:ext cx="6715216" cy="43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82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9" name="Google Shape;719;p82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21" name="Google Shape;721;p82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LDA Silicon band structure</a:t>
            </a:r>
            <a:endParaRPr sz="1200"/>
          </a:p>
        </p:txBody>
      </p:sp>
      <p:sp>
        <p:nvSpPr>
          <p:cNvPr id="722" name="Google Shape;722;p82"/>
          <p:cNvSpPr txBox="1"/>
          <p:nvPr/>
        </p:nvSpPr>
        <p:spPr>
          <a:xfrm>
            <a:off x="4751177" y="3033825"/>
            <a:ext cx="1689385" cy="3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5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5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0.66 eV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23" name="Google Shape;723;p82"/>
          <p:cNvCxnSpPr/>
          <p:nvPr/>
        </p:nvCxnSpPr>
        <p:spPr>
          <a:xfrm>
            <a:off x="3428679" y="3331153"/>
            <a:ext cx="1322435" cy="242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24" name="Google Shape;724;p82"/>
          <p:cNvCxnSpPr/>
          <p:nvPr/>
        </p:nvCxnSpPr>
        <p:spPr>
          <a:xfrm flipH="1">
            <a:off x="4750538" y="3034454"/>
            <a:ext cx="3329" cy="303911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25" name="Google Shape;725;p82"/>
          <p:cNvCxnSpPr/>
          <p:nvPr/>
        </p:nvCxnSpPr>
        <p:spPr>
          <a:xfrm>
            <a:off x="3418478" y="1944237"/>
            <a:ext cx="5268" cy="1387336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726" name="Google Shape;726;p82"/>
          <p:cNvSpPr txBox="1"/>
          <p:nvPr/>
        </p:nvSpPr>
        <p:spPr>
          <a:xfrm>
            <a:off x="2143514" y="2587330"/>
            <a:ext cx="1390957" cy="3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5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5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2.55 eV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27" name="Google Shape;727;p82"/>
          <p:cNvGraphicFramePr/>
          <p:nvPr/>
        </p:nvGraphicFramePr>
        <p:xfrm>
          <a:off x="3015149" y="4684860"/>
          <a:ext cx="3689925" cy="690960"/>
        </p:xfrm>
        <a:graphic>
          <a:graphicData uri="http://schemas.openxmlformats.org/drawingml/2006/table">
            <a:tbl>
              <a:tblPr firstRow="1" bandRow="1">
                <a:noFill/>
                <a:tableStyleId>{33DB585C-5A21-47B3-8455-60C9C026BA59}</a:tableStyleId>
              </a:tblPr>
              <a:tblGrid>
                <a:gridCol w="122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endParaRPr sz="1700" u="none" strike="noStrike" cap="none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r>
                        <a:rPr lang="en-US" sz="1700" u="none" strike="noStrike" cap="none"/>
                        <a:t>indirect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r>
                        <a:rPr lang="en-US" sz="1700" u="none" strike="noStrike" cap="none"/>
                        <a:t>direct</a:t>
                      </a:r>
                      <a:endParaRPr sz="1300"/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E</a:t>
                      </a:r>
                      <a:r>
                        <a:rPr lang="en-US" sz="1700" u="none" strike="noStrike" cap="none" baseline="-25000"/>
                        <a:t>g</a:t>
                      </a:r>
                      <a:r>
                        <a:rPr lang="en-US" sz="1700" u="none" strike="noStrike" cap="none"/>
                        <a:t> Exp.​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1.17​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3.35​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83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3" name="Google Shape;733;p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44260" y="943281"/>
            <a:ext cx="6715216" cy="4316925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83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5" name="Google Shape;735;p83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37" name="Google Shape;737;p83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GGA Silicon band structure</a:t>
            </a:r>
            <a:endParaRPr sz="1200"/>
          </a:p>
        </p:txBody>
      </p:sp>
      <p:sp>
        <p:nvSpPr>
          <p:cNvPr id="738" name="Google Shape;738;p83"/>
          <p:cNvSpPr txBox="1"/>
          <p:nvPr/>
        </p:nvSpPr>
        <p:spPr>
          <a:xfrm>
            <a:off x="4751177" y="3033825"/>
            <a:ext cx="1689385" cy="3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5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5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indirect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0.73 eV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9" name="Google Shape;739;p83"/>
          <p:cNvCxnSpPr/>
          <p:nvPr/>
        </p:nvCxnSpPr>
        <p:spPr>
          <a:xfrm>
            <a:off x="3428679" y="3331153"/>
            <a:ext cx="1322435" cy="2421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0" name="Google Shape;740;p83"/>
          <p:cNvCxnSpPr/>
          <p:nvPr/>
        </p:nvCxnSpPr>
        <p:spPr>
          <a:xfrm flipH="1">
            <a:off x="4750538" y="3034454"/>
            <a:ext cx="3329" cy="303911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741" name="Google Shape;741;p83"/>
          <p:cNvCxnSpPr/>
          <p:nvPr/>
        </p:nvCxnSpPr>
        <p:spPr>
          <a:xfrm>
            <a:off x="3418478" y="1944237"/>
            <a:ext cx="5268" cy="1387336"/>
          </a:xfrm>
          <a:prstGeom prst="straightConnector1">
            <a:avLst/>
          </a:prstGeom>
          <a:noFill/>
          <a:ln w="28575" cap="flat" cmpd="sng">
            <a:solidFill>
              <a:srgbClr val="C00000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742" name="Google Shape;742;p83"/>
          <p:cNvSpPr txBox="1"/>
          <p:nvPr/>
        </p:nvSpPr>
        <p:spPr>
          <a:xfrm>
            <a:off x="2143514" y="2587330"/>
            <a:ext cx="1390957" cy="34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sz="1500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</a:t>
            </a:r>
            <a:r>
              <a:rPr lang="en-US" sz="15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</a:t>
            </a:r>
            <a:r>
              <a:rPr lang="en-US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2.57 eV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43" name="Google Shape;743;p83"/>
          <p:cNvGraphicFramePr/>
          <p:nvPr/>
        </p:nvGraphicFramePr>
        <p:xfrm>
          <a:off x="3015149" y="4684860"/>
          <a:ext cx="3689925" cy="690960"/>
        </p:xfrm>
        <a:graphic>
          <a:graphicData uri="http://schemas.openxmlformats.org/drawingml/2006/table">
            <a:tbl>
              <a:tblPr firstRow="1" bandRow="1">
                <a:noFill/>
                <a:tableStyleId>{33DB585C-5A21-47B3-8455-60C9C026BA59}</a:tableStyleId>
              </a:tblPr>
              <a:tblGrid>
                <a:gridCol w="1229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9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endParaRPr sz="1700" u="none" strike="noStrike" cap="none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r>
                        <a:rPr lang="en-US" sz="1700" u="none" strike="noStrike" cap="none"/>
                        <a:t>indirect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alibri"/>
                        <a:buNone/>
                      </a:pPr>
                      <a:r>
                        <a:rPr lang="en-US" sz="1700" u="none" strike="noStrike" cap="none"/>
                        <a:t>direct</a:t>
                      </a:r>
                      <a:endParaRPr sz="1300"/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E</a:t>
                      </a:r>
                      <a:r>
                        <a:rPr lang="en-US" sz="1700" u="none" strike="noStrike" cap="none" baseline="-25000"/>
                        <a:t>g</a:t>
                      </a:r>
                      <a:r>
                        <a:rPr lang="en-US" sz="1700" u="none" strike="noStrike" cap="none"/>
                        <a:t> Exp.​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1.17​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/>
                        <a:t>3.35​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1"/>
          <p:cNvSpPr txBox="1"/>
          <p:nvPr/>
        </p:nvSpPr>
        <p:spPr>
          <a:xfrm>
            <a:off x="1262520" y="3790356"/>
            <a:ext cx="71952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en-US" sz="2200" b="1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Performing band structure calculations, </a:t>
            </a:r>
            <a:r>
              <a:rPr lang="en-GB" sz="22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example for Silicon and </a:t>
            </a:r>
            <a:r>
              <a:rPr lang="en-GB" sz="2200" b="1" dirty="0" err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Aluminum</a:t>
            </a:r>
            <a:endParaRPr sz="2200" b="0" i="0" u="none" strike="noStrike" cap="none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225" name="Google Shape;225;p41"/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Exercise 1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4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p84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84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52" name="Google Shape;752;p84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Silicon band Gap: summary</a:t>
            </a:r>
            <a:endParaRPr sz="1200"/>
          </a:p>
        </p:txBody>
      </p:sp>
      <p:graphicFrame>
        <p:nvGraphicFramePr>
          <p:cNvPr id="753" name="Google Shape;753;p84"/>
          <p:cNvGraphicFramePr/>
          <p:nvPr/>
        </p:nvGraphicFramePr>
        <p:xfrm>
          <a:off x="1625104" y="2548869"/>
          <a:ext cx="6470000" cy="1381920"/>
        </p:xfrm>
        <a:graphic>
          <a:graphicData uri="http://schemas.openxmlformats.org/drawingml/2006/table">
            <a:tbl>
              <a:tblPr firstRow="1" bandRow="1">
                <a:noFill/>
                <a:tableStyleId>{33DB585C-5A21-47B3-8455-60C9C026BA59}</a:tableStyleId>
              </a:tblPr>
              <a:tblGrid>
                <a:gridCol w="16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7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Functional​</a:t>
                      </a:r>
                      <a:endParaRPr sz="1700" b="1" i="0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indirect Gap​</a:t>
                      </a:r>
                      <a:endParaRPr sz="1700" b="1" i="0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entury Gothic"/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Direct Gap</a:t>
                      </a:r>
                      <a:endParaRPr sz="17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Century Gothic"/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Band width</a:t>
                      </a:r>
                      <a:endParaRPr sz="17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LDA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0.66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2.55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11.94</a:t>
                      </a:r>
                      <a:endParaRPr sz="1300"/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GGA​</a:t>
                      </a:r>
                      <a:endParaRPr sz="17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0.73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2.57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11.90</a:t>
                      </a:r>
                      <a:endParaRPr sz="1300"/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00"/>
                        <a:buFont typeface="Century Gothic"/>
                        <a:buNone/>
                      </a:pPr>
                      <a:r>
                        <a:rPr lang="en-US" sz="1700" b="1" u="none" strike="noStrike" cap="none">
                          <a:solidFill>
                            <a:schemeClr val="accent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Exp.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00"/>
                        <a:buFont typeface="Century Gothic"/>
                        <a:buNone/>
                      </a:pPr>
                      <a:r>
                        <a:rPr lang="en-US" sz="1700" b="1" u="none" strike="noStrike" cap="none">
                          <a:solidFill>
                            <a:schemeClr val="accent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1.17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00"/>
                        <a:buFont typeface="Century Gothic"/>
                        <a:buNone/>
                      </a:pPr>
                      <a:r>
                        <a:rPr lang="en-US" sz="1700" b="1" u="none" strike="noStrike" cap="none">
                          <a:solidFill>
                            <a:schemeClr val="accent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3.35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00"/>
                        <a:buFont typeface="Century Gothic"/>
                        <a:buNone/>
                      </a:pPr>
                      <a:r>
                        <a:rPr lang="en-US" sz="1700" b="1" u="none" strike="noStrike" cap="none">
                          <a:solidFill>
                            <a:schemeClr val="accent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12.5</a:t>
                      </a:r>
                      <a:endParaRPr sz="1300"/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54" name="Google Shape;754;p84"/>
          <p:cNvSpPr txBox="1"/>
          <p:nvPr/>
        </p:nvSpPr>
        <p:spPr>
          <a:xfrm>
            <a:off x="3109900" y="1224425"/>
            <a:ext cx="39090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    ecut = 20 Ry, k mesh: 6 x 6 x 6</a:t>
            </a:r>
            <a:endParaRPr sz="17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85"/>
          <p:cNvSpPr/>
          <p:nvPr/>
        </p:nvSpPr>
        <p:spPr>
          <a:xfrm>
            <a:off x="57409" y="6097805"/>
            <a:ext cx="503969" cy="579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0" name="Google Shape;760;p85"/>
          <p:cNvSpPr/>
          <p:nvPr/>
        </p:nvSpPr>
        <p:spPr>
          <a:xfrm>
            <a:off x="645695" y="6097805"/>
            <a:ext cx="8965334" cy="579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p85"/>
          <p:cNvSpPr txBox="1">
            <a:spLocks noGrp="1"/>
          </p:cNvSpPr>
          <p:nvPr>
            <p:ph type="ftr" idx="11"/>
          </p:nvPr>
        </p:nvSpPr>
        <p:spPr>
          <a:xfrm>
            <a:off x="3219833" y="6135121"/>
            <a:ext cx="3280584" cy="34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763" name="Google Shape;763;p85"/>
          <p:cNvSpPr/>
          <p:nvPr/>
        </p:nvSpPr>
        <p:spPr>
          <a:xfrm>
            <a:off x="302955" y="9519"/>
            <a:ext cx="9379927" cy="952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5475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400"/>
              <a:buFont typeface="Century Gothic"/>
              <a:buNone/>
            </a:pPr>
            <a:r>
              <a:rPr lang="en-US" sz="3400" b="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Silicon Lattice Parameter: summary</a:t>
            </a:r>
            <a:endParaRPr sz="1200"/>
          </a:p>
        </p:txBody>
      </p:sp>
      <p:graphicFrame>
        <p:nvGraphicFramePr>
          <p:cNvPr id="764" name="Google Shape;764;p85"/>
          <p:cNvGraphicFramePr/>
          <p:nvPr/>
        </p:nvGraphicFramePr>
        <p:xfrm>
          <a:off x="1625104" y="2548869"/>
          <a:ext cx="4852500" cy="1395225"/>
        </p:xfrm>
        <a:graphic>
          <a:graphicData uri="http://schemas.openxmlformats.org/drawingml/2006/table">
            <a:tbl>
              <a:tblPr firstRow="1" bandRow="1">
                <a:noFill/>
                <a:tableStyleId>{33DB585C-5A21-47B3-8455-60C9C026BA59}</a:tableStyleId>
              </a:tblPr>
              <a:tblGrid>
                <a:gridCol w="161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8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Functional​</a:t>
                      </a:r>
                      <a:endParaRPr sz="1700" b="1" i="0" u="none" strike="noStrike" cap="none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LDA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5.401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93.2</a:t>
                      </a:r>
                      <a:endParaRPr sz="1300"/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GGA​</a:t>
                      </a:r>
                      <a:endParaRPr sz="1700" b="0" i="0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5.476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85.8</a:t>
                      </a:r>
                      <a:endParaRPr sz="1300"/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5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00"/>
                        <a:buFont typeface="Century Gothic"/>
                        <a:buNone/>
                      </a:pPr>
                      <a:r>
                        <a:rPr lang="en-US" sz="1700" b="1">
                          <a:solidFill>
                            <a:schemeClr val="accent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Exp.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00"/>
                        <a:buFont typeface="Century Gothic"/>
                        <a:buNone/>
                      </a:pPr>
                      <a:r>
                        <a:rPr lang="en-US" sz="1700" b="1">
                          <a:solidFill>
                            <a:schemeClr val="accent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5.431</a:t>
                      </a:r>
                      <a:endParaRPr sz="1300"/>
                    </a:p>
                  </a:txBody>
                  <a:tcPr marL="72900" marR="72900" marT="43200" marB="432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1700"/>
                        <a:buFont typeface="Century Gothic"/>
                        <a:buNone/>
                      </a:pPr>
                      <a:r>
                        <a:rPr lang="en-US" sz="1700" b="1">
                          <a:solidFill>
                            <a:schemeClr val="accent2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90.0</a:t>
                      </a:r>
                      <a:endParaRPr sz="1300"/>
                    </a:p>
                  </a:txBody>
                  <a:tcPr marL="72900" marR="72900" marT="43200" marB="43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65" name="Google Shape;765;p85"/>
          <p:cNvSpPr txBox="1"/>
          <p:nvPr/>
        </p:nvSpPr>
        <p:spPr>
          <a:xfrm>
            <a:off x="1889397" y="1188375"/>
            <a:ext cx="4706700" cy="3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400" tIns="38675" rIns="77400" bIns="386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70C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      ecut = 36 Ry, k mesh: 6 x 6 x 6</a:t>
            </a:r>
            <a:endParaRPr sz="1700">
              <a:solidFill>
                <a:srgbClr val="0070C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82232" y="1760488"/>
            <a:ext cx="4300200" cy="16608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2"/>
          </p:nvPr>
        </p:nvSpPr>
        <p:spPr>
          <a:xfrm>
            <a:off x="5250785" y="683803"/>
            <a:ext cx="4078800" cy="4655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4800" b="1"/>
              <a:t>Questions?</a:t>
            </a:r>
            <a:endParaRPr sz="4800" b="1"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82232" y="3446229"/>
            <a:ext cx="4300200" cy="16953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55A39426-E34C-B3B7-8BE2-06227ACDA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689F9D52-81CC-848F-4733-B228E540B7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9305911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1: Silicon</a:t>
            </a:r>
            <a:endParaRPr dirty="0"/>
          </a:p>
        </p:txBody>
      </p:sp>
      <p:pic>
        <p:nvPicPr>
          <p:cNvPr id="6" name="Picture 5" descr="A diagram of a molecule&#10;&#10;AI-generated content may be incorrect.">
            <a:extLst>
              <a:ext uri="{FF2B5EF4-FFF2-40B4-BE49-F238E27FC236}">
                <a16:creationId xmlns:a16="http://schemas.microsoft.com/office/drawing/2014/main" id="{8D9EA283-6C68-E547-5FE5-54965ABC9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876" y="3032659"/>
            <a:ext cx="2560132" cy="2514820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DF532F-C99C-14B8-097B-A3FC54C58F82}"/>
              </a:ext>
            </a:extLst>
          </p:cNvPr>
          <p:cNvSpPr/>
          <p:nvPr/>
        </p:nvSpPr>
        <p:spPr>
          <a:xfrm>
            <a:off x="5600237" y="909376"/>
            <a:ext cx="4120026" cy="504753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4633F-2FBF-0853-745D-481C7741334D}"/>
              </a:ext>
            </a:extLst>
          </p:cNvPr>
          <p:cNvSpPr txBox="1"/>
          <p:nvPr/>
        </p:nvSpPr>
        <p:spPr>
          <a:xfrm>
            <a:off x="5995934" y="1083053"/>
            <a:ext cx="269345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&amp;CONTROL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calculation = '</a:t>
            </a:r>
            <a:r>
              <a:rPr lang="en-GB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scf</a:t>
            </a:r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’,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…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&amp;SYSTEM </a:t>
            </a:r>
          </a:p>
          <a:p>
            <a:r>
              <a:rPr lang="en-GB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ibrav</a:t>
            </a:r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 = 2, </a:t>
            </a:r>
          </a:p>
          <a:p>
            <a:r>
              <a:rPr lang="en-GB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celldm</a:t>
            </a:r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(1) = 10.2, </a:t>
            </a:r>
          </a:p>
          <a:p>
            <a:r>
              <a:rPr lang="en-GB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nat</a:t>
            </a:r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 = 2, </a:t>
            </a:r>
          </a:p>
          <a:p>
            <a:r>
              <a:rPr lang="en-GB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ntyp</a:t>
            </a:r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 = 1,</a:t>
            </a:r>
          </a:p>
          <a:p>
            <a:r>
              <a:rPr lang="en-GB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ecutwfc</a:t>
            </a:r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 = 20,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&amp;ELECTRONS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ATOMIC_SPECIES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Si 28.086  </a:t>
            </a:r>
            <a:r>
              <a:rPr lang="en-GB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Si.pbe-rrkj.UPF</a:t>
            </a:r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 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ATOMIC_POSITIONS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Si 	0.00.    0.00.    0.00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Si 	0.25.    0.25     0.25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K_POINTS automatic</a:t>
            </a:r>
          </a:p>
          <a:p>
            <a:r>
              <a:rPr lang="en-GB" dirty="0">
                <a:solidFill>
                  <a:schemeClr val="bg2"/>
                </a:solidFill>
                <a:latin typeface="Grandview Display" panose="020B0502040204020203" pitchFamily="34" charset="0"/>
              </a:rPr>
              <a:t>6 6 6    0 0 0</a:t>
            </a:r>
          </a:p>
          <a:p>
            <a:endParaRPr lang="en-GB" dirty="0"/>
          </a:p>
        </p:txBody>
      </p:sp>
      <p:sp>
        <p:nvSpPr>
          <p:cNvPr id="5" name="Google Shape;97;p18">
            <a:extLst>
              <a:ext uri="{FF2B5EF4-FFF2-40B4-BE49-F238E27FC236}">
                <a16:creationId xmlns:a16="http://schemas.microsoft.com/office/drawing/2014/main" id="{E7649304-158A-6E6B-4037-90129A0988B5}"/>
              </a:ext>
            </a:extLst>
          </p:cNvPr>
          <p:cNvSpPr txBox="1"/>
          <p:nvPr/>
        </p:nvSpPr>
        <p:spPr>
          <a:xfrm>
            <a:off x="216448" y="1240502"/>
            <a:ext cx="5383789" cy="1792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To compute the band structure of Silicon, go to folder: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800" b="0" i="1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ASESMA2025/Day3/example1.bandstructure/ex1.Si</a:t>
            </a:r>
          </a:p>
        </p:txBody>
      </p:sp>
    </p:spTree>
    <p:extLst>
      <p:ext uri="{BB962C8B-B14F-4D97-AF65-F5344CB8AC3E}">
        <p14:creationId xmlns:p14="http://schemas.microsoft.com/office/powerpoint/2010/main" val="257350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AAE1A5EF-971D-7138-21DB-88BFE6657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>
            <a:extLst>
              <a:ext uri="{FF2B5EF4-FFF2-40B4-BE49-F238E27FC236}">
                <a16:creationId xmlns:a16="http://schemas.microsoft.com/office/drawing/2014/main" id="{F48D63A1-D8EF-7C9C-0428-967D99F05724}"/>
              </a:ext>
            </a:extLst>
          </p:cNvPr>
          <p:cNvSpPr txBox="1"/>
          <p:nvPr/>
        </p:nvSpPr>
        <p:spPr>
          <a:xfrm>
            <a:off x="568080" y="917658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The scheme to compute the b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ands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is the following:</a:t>
            </a:r>
            <a:endParaRPr sz="1800" b="0" i="0" u="none" strike="noStrike" cap="non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E7880A10-9025-7E75-3B67-733403913233}"/>
              </a:ext>
            </a:extLst>
          </p:cNvPr>
          <p:cNvSpPr txBox="1"/>
          <p:nvPr/>
        </p:nvSpPr>
        <p:spPr>
          <a:xfrm>
            <a:off x="382991" y="1550257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Perform the SCF Calculation: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Use </a:t>
            </a:r>
            <a:r>
              <a:rPr lang="en-US" sz="1600" b="0" i="0" u="none" strike="noStrike" cap="non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pw.x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to calculate the density (</a:t>
            </a:r>
            <a:r>
              <a:rPr lang="en-US" sz="1600" b="0" i="0" u="none" strike="noStrike" cap="none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calculation = ’</a:t>
            </a:r>
            <a:r>
              <a:rPr lang="en-US" sz="1600" b="0" i="0" u="none" strike="noStrike" cap="non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scf</a:t>
            </a:r>
            <a:r>
              <a:rPr lang="en-US" sz="1600" b="0" i="0" u="none" strike="noStrike" cap="none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’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)</a:t>
            </a:r>
            <a:endParaRPr sz="1600" b="0" i="0" u="none" strike="noStrike" cap="non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752BB33D-10EE-2BB8-C2D1-EF71E8485691}"/>
              </a:ext>
            </a:extLst>
          </p:cNvPr>
          <p:cNvSpPr txBox="1"/>
          <p:nvPr/>
        </p:nvSpPr>
        <p:spPr>
          <a:xfrm>
            <a:off x="382991" y="2631471"/>
            <a:ext cx="8488547" cy="142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Perform </a:t>
            </a:r>
            <a:r>
              <a:rPr lang="en-U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bands- type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NSCF Calculation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 Use </a:t>
            </a:r>
            <a:r>
              <a:rPr lang="en-US" sz="1600" b="0" i="0" u="none" strike="noStrike" cap="none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pw.x</a:t>
            </a:r>
            <a:r>
              <a:rPr lang="en-US" sz="1600" b="0" i="0" u="none" strike="noStrike" cap="none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to with:</a:t>
            </a:r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3C9EE8AC-68E7-F757-FE15-4DCEDA24DE6D}"/>
              </a:ext>
            </a:extLst>
          </p:cNvPr>
          <p:cNvSpPr txBox="1"/>
          <p:nvPr/>
        </p:nvSpPr>
        <p:spPr>
          <a:xfrm>
            <a:off x="382991" y="4213339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Calculate </a:t>
            </a:r>
            <a:r>
              <a:rPr lang="en-US" sz="16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Bands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datafile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 Use </a:t>
            </a:r>
            <a:r>
              <a:rPr lang="en-US" sz="1600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bands</a:t>
            </a:r>
            <a:r>
              <a:rPr lang="en-US" sz="1600" b="0" i="0" u="none" strike="noStrike" cap="non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.x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which, among others, produces data-files for the plot.</a:t>
            </a:r>
            <a:endParaRPr lang="en-CH" sz="1600" b="0" i="1" u="none" strike="noStrike" cap="non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6" name="Google Shape;102;p18">
            <a:extLst>
              <a:ext uri="{FF2B5EF4-FFF2-40B4-BE49-F238E27FC236}">
                <a16:creationId xmlns:a16="http://schemas.microsoft.com/office/drawing/2014/main" id="{61240E0D-48FD-4C2B-7D9B-EC351410EE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8054715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1: Band structure of Silicon</a:t>
            </a:r>
            <a:endParaRPr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E7CF079-4A38-D07C-669F-F192F6E47173}"/>
              </a:ext>
            </a:extLst>
          </p:cNvPr>
          <p:cNvSpPr/>
          <p:nvPr/>
        </p:nvSpPr>
        <p:spPr>
          <a:xfrm>
            <a:off x="798888" y="2043712"/>
            <a:ext cx="7731456" cy="451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6DE29-5847-B21C-9900-496F016038AB}"/>
              </a:ext>
            </a:extLst>
          </p:cNvPr>
          <p:cNvSpPr txBox="1"/>
          <p:nvPr/>
        </p:nvSpPr>
        <p:spPr>
          <a:xfrm>
            <a:off x="798888" y="2098303"/>
            <a:ext cx="773145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pw.x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si.scf.in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si.scf.out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4" name="Google Shape;99;p18">
            <a:extLst>
              <a:ext uri="{FF2B5EF4-FFF2-40B4-BE49-F238E27FC236}">
                <a16:creationId xmlns:a16="http://schemas.microsoft.com/office/drawing/2014/main" id="{8A6AFF34-BD95-1F49-5311-1F61120391B7}"/>
              </a:ext>
            </a:extLst>
          </p:cNvPr>
          <p:cNvSpPr txBox="1"/>
          <p:nvPr/>
        </p:nvSpPr>
        <p:spPr>
          <a:xfrm>
            <a:off x="655968" y="3036040"/>
            <a:ext cx="8488547" cy="142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85750" lvl="7" indent="-285750">
              <a:buSzPts val="99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calculation = ’bands’</a:t>
            </a:r>
          </a:p>
          <a:p>
            <a:pPr marL="285750" lvl="7" indent="-285750">
              <a:buSzPts val="990"/>
              <a:buFont typeface="Courier New" panose="02070309020205020404" pitchFamily="49" charset="0"/>
              <a:buChar char="o"/>
            </a:pPr>
            <a:r>
              <a:rPr lang="en-US" sz="1500" b="0" i="0" u="none" strike="noStrike" cap="none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number of bands (variable </a:t>
            </a:r>
            <a:r>
              <a:rPr lang="en-US" sz="1500" b="0" i="0" u="none" strike="noStrike" cap="non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nbnd</a:t>
            </a:r>
            <a:r>
              <a:rPr lang="en-US" sz="1500" b="0" i="0" u="none" strike="noStrike" cap="none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)</a:t>
            </a:r>
            <a:r>
              <a:rPr lang="en-US" sz="1500" b="0" i="0" u="none" strike="noStrike" cap="none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500" b="0" i="0" u="none" strike="noStrike" cap="none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to be computed (if nothing is specified, the default is used)</a:t>
            </a:r>
          </a:p>
          <a:p>
            <a:pPr marL="285750" lvl="7" indent="-285750">
              <a:buSzPts val="990"/>
              <a:buFont typeface="Courier New" panose="02070309020205020404" pitchFamily="49" charset="0"/>
              <a:buChar char="o"/>
            </a:pPr>
            <a:r>
              <a:rPr lang="en-US" sz="15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suitable </a:t>
            </a:r>
            <a:r>
              <a:rPr lang="en-US" sz="15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path of k-points </a:t>
            </a:r>
            <a:r>
              <a:rPr lang="en-US" sz="15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specified K-POINTS card. The k-point path must be </a:t>
            </a:r>
            <a:r>
              <a:rPr lang="en-US" sz="1500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continuos</a:t>
            </a:r>
            <a:r>
              <a:rPr lang="en-US" sz="15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in k-space.</a:t>
            </a:r>
            <a:endParaRPr sz="1500" b="0" i="0" u="none" strike="noStrike" cap="none" dirty="0">
              <a:solidFill>
                <a:schemeClr val="bg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CE62480-1416-0AB1-54E7-3473EDED721B}"/>
              </a:ext>
            </a:extLst>
          </p:cNvPr>
          <p:cNvSpPr txBox="1"/>
          <p:nvPr/>
        </p:nvSpPr>
        <p:spPr>
          <a:xfrm>
            <a:off x="123425" y="5480984"/>
            <a:ext cx="94734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Important:  we must keep the prefix same </a:t>
            </a:r>
            <a:r>
              <a:rPr lang="en-US" sz="1400" b="0" strike="noStrik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outdir</a:t>
            </a:r>
            <a:r>
              <a:rPr lang="en-US" sz="14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and </a:t>
            </a:r>
            <a:r>
              <a:rPr lang="en-US" sz="1400" b="0" strike="noStrike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prefix</a:t>
            </a:r>
            <a:r>
              <a:rPr lang="en-US" sz="14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for “</a:t>
            </a:r>
            <a:r>
              <a:rPr lang="en-US" sz="1400" b="0" strike="noStrike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nscf</a:t>
            </a:r>
            <a:r>
              <a:rPr lang="en-US" sz="14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” and “</a:t>
            </a:r>
            <a:r>
              <a:rPr lang="en-US" sz="1400" b="0" strike="noStrike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scf</a:t>
            </a:r>
            <a:r>
              <a:rPr lang="en-US" sz="14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” </a:t>
            </a:r>
            <a:r>
              <a:rPr lang="en-US" sz="1400" b="0" strike="noStrik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pw.x</a:t>
            </a:r>
            <a:r>
              <a:rPr lang="en-US" sz="14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and for the </a:t>
            </a:r>
            <a:r>
              <a:rPr lang="en-US" sz="1400" b="0" strike="noStrik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bands.x</a:t>
            </a:r>
            <a:r>
              <a:rPr lang="en-US" sz="1400" b="0" strike="noStrike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calculations! 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7" name="Google Shape;100;p18">
            <a:extLst>
              <a:ext uri="{FF2B5EF4-FFF2-40B4-BE49-F238E27FC236}">
                <a16:creationId xmlns:a16="http://schemas.microsoft.com/office/drawing/2014/main" id="{E1488BF3-93A1-C25E-464C-285144214256}"/>
              </a:ext>
            </a:extLst>
          </p:cNvPr>
          <p:cNvSpPr txBox="1"/>
          <p:nvPr/>
        </p:nvSpPr>
        <p:spPr>
          <a:xfrm>
            <a:off x="382991" y="4793536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en-US" sz="15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Plot the bands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 Use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gnuplot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to plot the band structures store in the file </a:t>
            </a:r>
            <a:r>
              <a:rPr lang="en-US" sz="1600" b="0" i="1" u="none" strike="noStrike" cap="none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bands.dat.gnu</a:t>
            </a:r>
            <a:r>
              <a:rPr lang="en-US" sz="16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CH" sz="1600" b="0" i="1" u="none" strike="noStrike" cap="non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832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D9DCC271-E1C8-15FB-5FDB-4FD163117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BDDFD507-3604-BE13-3284-2C2E9F20885A}"/>
              </a:ext>
            </a:extLst>
          </p:cNvPr>
          <p:cNvSpPr/>
          <p:nvPr/>
        </p:nvSpPr>
        <p:spPr>
          <a:xfrm>
            <a:off x="3977199" y="1997364"/>
            <a:ext cx="5850884" cy="410184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3BC7375D-C261-F21F-30EE-47E6D9B88B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9305911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1: Silicon</a:t>
            </a:r>
            <a:endParaRPr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8727FAE-DABA-52E5-9FA0-D0222DC5A392}"/>
              </a:ext>
            </a:extLst>
          </p:cNvPr>
          <p:cNvSpPr/>
          <p:nvPr/>
        </p:nvSpPr>
        <p:spPr>
          <a:xfrm>
            <a:off x="779653" y="1464164"/>
            <a:ext cx="7731456" cy="451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1562BD-F1DD-1CAB-B030-CAE239963685}"/>
              </a:ext>
            </a:extLst>
          </p:cNvPr>
          <p:cNvSpPr txBox="1"/>
          <p:nvPr/>
        </p:nvSpPr>
        <p:spPr>
          <a:xfrm>
            <a:off x="885221" y="1546144"/>
            <a:ext cx="773145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pw.x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si.bands.in</a:t>
            </a:r>
            <a:r>
              <a:rPr lang="en-GB" sz="1500" dirty="0">
                <a:latin typeface="Grandview Display" panose="020B0502040204020203" pitchFamily="34" charset="0"/>
              </a:rPr>
              <a:t>&gt; </a:t>
            </a:r>
            <a:r>
              <a:rPr lang="en-GB" sz="1500" dirty="0" err="1">
                <a:latin typeface="Grandview Display" panose="020B0502040204020203" pitchFamily="34" charset="0"/>
              </a:rPr>
              <a:t>si.bands.out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A3013-C2D0-8BFF-5899-771BA6A96903}"/>
              </a:ext>
            </a:extLst>
          </p:cNvPr>
          <p:cNvSpPr txBox="1"/>
          <p:nvPr/>
        </p:nvSpPr>
        <p:spPr>
          <a:xfrm>
            <a:off x="427736" y="998406"/>
            <a:ext cx="92925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16000" lvl="0" indent="-216000">
              <a:buSzPts val="990"/>
              <a:buFont typeface="Noto Sans Symbols"/>
              <a:buChar char="●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Perform </a:t>
            </a: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bands- type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NSCF Calculation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: Use </a:t>
            </a:r>
            <a:r>
              <a:rPr lang="en-US" sz="1800" dirty="0" err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pw.x</a:t>
            </a:r>
            <a:r>
              <a:rPr lang="en-US" sz="1800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with calculation= ‘bands’</a:t>
            </a:r>
            <a:endParaRPr lang="en-US" sz="1800" b="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529C18-EEB2-AD22-A9A9-80FFB05A8FCE}"/>
              </a:ext>
            </a:extLst>
          </p:cNvPr>
          <p:cNvSpPr txBox="1"/>
          <p:nvPr/>
        </p:nvSpPr>
        <p:spPr>
          <a:xfrm>
            <a:off x="4505290" y="2277649"/>
            <a:ext cx="2397351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&amp;CONTROL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calculation='</a:t>
            </a:r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bands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>
                <a:solidFill>
                  <a:srgbClr val="C00000"/>
                </a:solidFill>
                <a:latin typeface="Grandview Display" panose="020B0502040204020203" pitchFamily="34" charset="0"/>
              </a:rPr>
              <a:t>prefix = 'Si',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pseudo_dir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'../../pseudo'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rgbClr val="C00000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1300" dirty="0">
                <a:solidFill>
                  <a:srgbClr val="C00000"/>
                </a:solidFill>
                <a:latin typeface="Grandview Display" panose="020B0502040204020203" pitchFamily="34" charset="0"/>
              </a:rPr>
              <a:t>='./</a:t>
            </a:r>
            <a:r>
              <a:rPr lang="en-GB" sz="1300" dirty="0" err="1">
                <a:solidFill>
                  <a:srgbClr val="C00000"/>
                </a:solidFill>
                <a:latin typeface="Grandview Display" panose="020B0502040204020203" pitchFamily="34" charset="0"/>
              </a:rPr>
              <a:t>tmp</a:t>
            </a:r>
            <a:r>
              <a:rPr lang="en-GB" sz="1300" dirty="0">
                <a:solidFill>
                  <a:srgbClr val="C00000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&amp;SYSTEM    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ibrav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= 2,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celldm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(1) = 10.262,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nat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=  2,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ntyp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= 1,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ecutwfc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= 12.0,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ecutrho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= 200.0,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300" b="1" dirty="0" err="1">
                <a:solidFill>
                  <a:srgbClr val="C00000"/>
                </a:solidFill>
                <a:latin typeface="Grandview Display" panose="020B0502040204020203" pitchFamily="34" charset="0"/>
              </a:rPr>
              <a:t>nbnd</a:t>
            </a:r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= 10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/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&amp;ELECTRONS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/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……</a:t>
            </a:r>
          </a:p>
          <a:p>
            <a:endParaRPr lang="en-GB" sz="13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endParaRPr lang="en-GB" sz="13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17045-0AE6-4D4E-ACB6-F47501FF1E9A}"/>
              </a:ext>
            </a:extLst>
          </p:cNvPr>
          <p:cNvSpPr txBox="1"/>
          <p:nvPr/>
        </p:nvSpPr>
        <p:spPr>
          <a:xfrm>
            <a:off x="7125008" y="2230181"/>
            <a:ext cx="23973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…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ATOMIC_SPECIES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Si  28.086 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Si.pbe-rrkj.UPF</a:t>
            </a:r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…</a:t>
            </a:r>
          </a:p>
          <a:p>
            <a:endParaRPr lang="en-GB" sz="13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ATOMIC_POSITIONS </a:t>
            </a:r>
            <a:r>
              <a:rPr lang="en-GB" sz="13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alat</a:t>
            </a:r>
            <a:endParaRPr lang="en-GB" sz="13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endParaRPr lang="en-GB" sz="13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Si 0.00 0.00 0.00 </a:t>
            </a:r>
          </a:p>
          <a:p>
            <a:r>
              <a:rPr lang="en-GB" sz="1300" dirty="0">
                <a:solidFill>
                  <a:schemeClr val="bg2"/>
                </a:solidFill>
                <a:latin typeface="Grandview Display" panose="020B0502040204020203" pitchFamily="34" charset="0"/>
              </a:rPr>
              <a:t>   Si 0.25 0.25 0.25 </a:t>
            </a:r>
          </a:p>
          <a:p>
            <a:endParaRPr lang="en-GB" sz="13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K_POINTS {</a:t>
            </a:r>
            <a:r>
              <a:rPr lang="en-GB" sz="1300" b="1" dirty="0" err="1">
                <a:solidFill>
                  <a:srgbClr val="C00000"/>
                </a:solidFill>
                <a:latin typeface="Grandview Display" panose="020B0502040204020203" pitchFamily="34" charset="0"/>
              </a:rPr>
              <a:t>crystal_b</a:t>
            </a:r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}</a:t>
            </a: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 6</a:t>
            </a:r>
          </a:p>
          <a:p>
            <a:endParaRPr lang="en-GB" sz="1300" b="1" dirty="0">
              <a:solidFill>
                <a:srgbClr val="C00000"/>
              </a:solidFill>
              <a:latin typeface="Grandview Display" panose="020B0502040204020203" pitchFamily="34" charset="0"/>
            </a:endParaRP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 0.50  0.25  0.75  30   !W</a:t>
            </a: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 0.00  0.00  0.00  30   !G</a:t>
            </a: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 0.50  0.00  0.50  30   !X</a:t>
            </a: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 0.50  0.25  0.75  30   !W</a:t>
            </a: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 0.50  0.50  0.50  30   !L</a:t>
            </a:r>
          </a:p>
          <a:p>
            <a:r>
              <a:rPr lang="en-GB" sz="1300" b="1" dirty="0">
                <a:solidFill>
                  <a:srgbClr val="C00000"/>
                </a:solidFill>
                <a:latin typeface="Grandview Display" panose="020B0502040204020203" pitchFamily="34" charset="0"/>
              </a:rPr>
              <a:t>  0.00  0.00  0.00  30   !G</a:t>
            </a:r>
            <a:endParaRPr lang="en-GB" sz="13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EF4D5-9783-D7C0-4AFD-DC912367E573}"/>
              </a:ext>
            </a:extLst>
          </p:cNvPr>
          <p:cNvSpPr txBox="1"/>
          <p:nvPr/>
        </p:nvSpPr>
        <p:spPr>
          <a:xfrm>
            <a:off x="427736" y="3296757"/>
            <a:ext cx="31223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Input file for band calculation looks like this:</a:t>
            </a:r>
            <a:endParaRPr lang="en-GB" sz="16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ADF4E0-793E-E5AA-F4B0-61279734B595}"/>
              </a:ext>
            </a:extLst>
          </p:cNvPr>
          <p:cNvCxnSpPr/>
          <p:nvPr/>
        </p:nvCxnSpPr>
        <p:spPr>
          <a:xfrm>
            <a:off x="2388358" y="3794078"/>
            <a:ext cx="1733266" cy="0"/>
          </a:xfrm>
          <a:prstGeom prst="straightConnector1">
            <a:avLst/>
          </a:prstGeom>
          <a:ln>
            <a:solidFill>
              <a:schemeClr val="bg2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404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37FB3DB1-F91E-E3C0-F73A-5203D5C71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>
            <a:extLst>
              <a:ext uri="{FF2B5EF4-FFF2-40B4-BE49-F238E27FC236}">
                <a16:creationId xmlns:a16="http://schemas.microsoft.com/office/drawing/2014/main" id="{9757FD04-C3A8-2E5A-ACCD-38E6F82C5E40}"/>
              </a:ext>
            </a:extLst>
          </p:cNvPr>
          <p:cNvSpPr txBox="1"/>
          <p:nvPr/>
        </p:nvSpPr>
        <p:spPr>
          <a:xfrm>
            <a:off x="325627" y="973043"/>
            <a:ext cx="9069007" cy="5005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How to specify the k-path for band </a:t>
            </a: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tructure calculation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the k-path selection tool of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xcrysden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</a:p>
          <a:p>
            <a:pPr lvl="1">
              <a:lnSpc>
                <a:spcPct val="150000"/>
              </a:lnSpc>
              <a:buSzPts val="990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1. Open the file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si.scf.in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with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xcrysden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;</a:t>
            </a:r>
          </a:p>
          <a:p>
            <a:pPr lvl="1">
              <a:lnSpc>
                <a:spcPct val="150000"/>
              </a:lnSpc>
              <a:buSzPts val="990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2. Select: Tools → k-path selection ;</a:t>
            </a:r>
          </a:p>
          <a:p>
            <a:pPr lvl="1">
              <a:lnSpc>
                <a:spcPct val="150000"/>
              </a:lnSpc>
              <a:buSzPts val="990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3. Select the path by clicking on a sequence of </a:t>
            </a:r>
          </a:p>
          <a:p>
            <a:pPr lvl="1">
              <a:lnSpc>
                <a:spcPct val="150000"/>
              </a:lnSpc>
              <a:buSzPts val="990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high-symmetry points:  W –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 – 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 – W – L –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; </a:t>
            </a:r>
            <a:endParaRPr lang="el-GR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1">
              <a:lnSpc>
                <a:spcPct val="150000"/>
              </a:lnSpc>
              <a:buSzPts val="990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4. Specify how many k points to be calculated (Ex: 100) </a:t>
            </a:r>
          </a:p>
          <a:p>
            <a:pPr lvl="1">
              <a:lnSpc>
                <a:spcPct val="150000"/>
              </a:lnSpc>
              <a:buSzPts val="990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5. Save the k-path to file. (.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pwscf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extension is required for formatting the file for </a:t>
            </a:r>
            <a:r>
              <a:rPr lang="en-US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pw.x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).</a:t>
            </a:r>
          </a:p>
          <a:p>
            <a:pPr lvl="1">
              <a:lnSpc>
                <a:spcPct val="150000"/>
              </a:lnSpc>
              <a:buSzPts val="990"/>
            </a:pP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Insert manually, or use the Seek- Path tool online: </a:t>
            </a:r>
          </a:p>
          <a:p>
            <a:pPr lvl="0">
              <a:lnSpc>
                <a:spcPct val="150000"/>
              </a:lnSpc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https://www.materialscloud.org/work/tools/seekpath</a:t>
            </a: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lvl="0">
              <a:lnSpc>
                <a:spcPct val="150000"/>
              </a:lnSpc>
              <a:buSzPts val="990"/>
            </a:pP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16000" lvl="0" indent="-216000">
              <a:buSzPts val="990"/>
              <a:buFont typeface="Noto Sans Symbols"/>
              <a:buChar char="●"/>
            </a:pPr>
            <a:endParaRPr lang="en-US" sz="18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dirty="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6" name="Google Shape;102;p18">
            <a:extLst>
              <a:ext uri="{FF2B5EF4-FFF2-40B4-BE49-F238E27FC236}">
                <a16:creationId xmlns:a16="http://schemas.microsoft.com/office/drawing/2014/main" id="{D67BB779-3A59-7C43-DA41-7C51FF684B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8054715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1: Band structure of Silicon</a:t>
            </a:r>
            <a:endParaRPr dirty="0"/>
          </a:p>
        </p:txBody>
      </p:sp>
      <p:pic>
        <p:nvPicPr>
          <p:cNvPr id="5" name="Google Shape;202;p30">
            <a:extLst>
              <a:ext uri="{FF2B5EF4-FFF2-40B4-BE49-F238E27FC236}">
                <a16:creationId xmlns:a16="http://schemas.microsoft.com/office/drawing/2014/main" id="{9BE28955-06A7-1258-42FA-55A781F471B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87662" y="1113271"/>
            <a:ext cx="2743200" cy="2724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804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5098D5E1-591F-96AE-F801-5F533F450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4F1E24E8-A38C-1B09-4A9C-886569F8AF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9305911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1: Silicon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B70140-961F-1023-4183-E60951DC1CF2}"/>
              </a:ext>
            </a:extLst>
          </p:cNvPr>
          <p:cNvSpPr txBox="1"/>
          <p:nvPr/>
        </p:nvSpPr>
        <p:spPr>
          <a:xfrm>
            <a:off x="557473" y="2377672"/>
            <a:ext cx="82589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strike="noStrik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An input file for the data post processing program </a:t>
            </a:r>
            <a:r>
              <a:rPr lang="en-US" sz="1600" b="0" strike="noStrik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bands.x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endParaRPr lang="en-US" sz="160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75AAA5D-149F-725F-A1BA-4AD7CA357571}"/>
              </a:ext>
            </a:extLst>
          </p:cNvPr>
          <p:cNvSpPr/>
          <p:nvPr/>
        </p:nvSpPr>
        <p:spPr>
          <a:xfrm>
            <a:off x="3512915" y="2871266"/>
            <a:ext cx="2175817" cy="169630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5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&amp;BANDS</a:t>
            </a:r>
          </a:p>
          <a:p>
            <a:r>
              <a:rPr lang="en-GB" sz="15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1500" dirty="0">
                <a:solidFill>
                  <a:schemeClr val="bg2"/>
                </a:solidFill>
                <a:latin typeface="Grandview Display" panose="020B0502040204020203" pitchFamily="34" charset="0"/>
              </a:rPr>
              <a:t> = ’./</a:t>
            </a:r>
            <a:r>
              <a:rPr lang="en-GB" sz="15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1500" dirty="0">
                <a:solidFill>
                  <a:schemeClr val="bg2"/>
                </a:solidFill>
                <a:latin typeface="Grandview Display" panose="020B0502040204020203" pitchFamily="34" charset="0"/>
              </a:rPr>
              <a:t>’,</a:t>
            </a:r>
          </a:p>
          <a:p>
            <a:r>
              <a:rPr lang="en-GB" sz="15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prefix=’Si’,</a:t>
            </a:r>
          </a:p>
          <a:p>
            <a:r>
              <a:rPr lang="en-GB" sz="1500" dirty="0" err="1">
                <a:solidFill>
                  <a:srgbClr val="C00000"/>
                </a:solidFill>
                <a:latin typeface="Grandview Display" panose="020B0502040204020203" pitchFamily="34" charset="0"/>
              </a:rPr>
              <a:t>filband</a:t>
            </a:r>
            <a:r>
              <a:rPr lang="en-GB" sz="1500" dirty="0">
                <a:solidFill>
                  <a:srgbClr val="C00000"/>
                </a:solidFill>
                <a:latin typeface="Grandview Display" panose="020B0502040204020203" pitchFamily="34" charset="0"/>
              </a:rPr>
              <a:t>=’</a:t>
            </a:r>
            <a:r>
              <a:rPr lang="en-GB" sz="1500" dirty="0" err="1">
                <a:solidFill>
                  <a:srgbClr val="C00000"/>
                </a:solidFill>
                <a:latin typeface="Grandview Display" panose="020B0502040204020203" pitchFamily="34" charset="0"/>
              </a:rPr>
              <a:t>bands.dat</a:t>
            </a:r>
            <a:r>
              <a:rPr lang="en-GB" sz="1500" dirty="0">
                <a:solidFill>
                  <a:schemeClr val="bg2"/>
                </a:solidFill>
                <a:latin typeface="Grandview Display" panose="020B0502040204020203" pitchFamily="34" charset="0"/>
              </a:rPr>
              <a:t>’,</a:t>
            </a:r>
          </a:p>
          <a:p>
            <a:r>
              <a:rPr lang="en-GB" sz="15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FB6449-F986-8000-DB23-4E45838CA86E}"/>
              </a:ext>
            </a:extLst>
          </p:cNvPr>
          <p:cNvSpPr/>
          <p:nvPr/>
        </p:nvSpPr>
        <p:spPr>
          <a:xfrm>
            <a:off x="735096" y="1771412"/>
            <a:ext cx="7731456" cy="45122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2183DB-CD65-7D62-7CD0-3361C11B468C}"/>
              </a:ext>
            </a:extLst>
          </p:cNvPr>
          <p:cNvSpPr txBox="1"/>
          <p:nvPr/>
        </p:nvSpPr>
        <p:spPr>
          <a:xfrm>
            <a:off x="840664" y="1816162"/>
            <a:ext cx="7731456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bands.x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bands.in</a:t>
            </a:r>
            <a:r>
              <a:rPr lang="en-GB" sz="1500" dirty="0">
                <a:latin typeface="Grandview Display" panose="020B0502040204020203" pitchFamily="34" charset="0"/>
              </a:rPr>
              <a:t>&gt; </a:t>
            </a:r>
            <a:r>
              <a:rPr lang="en-GB" sz="1500" dirty="0" err="1">
                <a:latin typeface="Grandview Display" panose="020B0502040204020203" pitchFamily="34" charset="0"/>
              </a:rPr>
              <a:t>bands.out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11" name="Google Shape;100;p18">
            <a:extLst>
              <a:ext uri="{FF2B5EF4-FFF2-40B4-BE49-F238E27FC236}">
                <a16:creationId xmlns:a16="http://schemas.microsoft.com/office/drawing/2014/main" id="{02274940-F4BC-405B-549F-920A04737430}"/>
              </a:ext>
            </a:extLst>
          </p:cNvPr>
          <p:cNvSpPr txBox="1"/>
          <p:nvPr/>
        </p:nvSpPr>
        <p:spPr>
          <a:xfrm>
            <a:off x="352082" y="961176"/>
            <a:ext cx="8954280" cy="460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Calculate </a:t>
            </a:r>
            <a:r>
              <a:rPr lang="en-US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Bands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datafile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 Use </a:t>
            </a:r>
            <a:r>
              <a:rPr lang="en-US" sz="1800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bands</a:t>
            </a:r>
            <a:r>
              <a:rPr lang="en-US" sz="1800" b="0" i="0" u="none" strike="noStrike" cap="non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.x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which, among others, produces data-files for the plot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CH" sz="1600" b="0" i="1" u="none" strike="noStrike" cap="non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A88FFD-1836-054A-CB7A-6D5C71459D5B}"/>
              </a:ext>
            </a:extLst>
          </p:cNvPr>
          <p:cNvSpPr txBox="1"/>
          <p:nvPr/>
        </p:nvSpPr>
        <p:spPr>
          <a:xfrm>
            <a:off x="467379" y="4722610"/>
            <a:ext cx="825898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program print the eigenvalues to the file specified in ”</a:t>
            </a:r>
            <a:r>
              <a:rPr lang="en-US" sz="1600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filband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” . </a:t>
            </a:r>
          </a:p>
          <a:p>
            <a:pPr lvl="0"/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</a:t>
            </a:r>
            <a:r>
              <a:rPr lang="en-US" sz="1600" b="0" strike="noStrik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ands data are stored in three files with different formats, among which we have </a:t>
            </a:r>
            <a:r>
              <a:rPr lang="en-US" sz="1600" b="0" i="1" strike="noStrik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bands.dat.gnu</a:t>
            </a:r>
            <a:r>
              <a:rPr lang="en-US" sz="1600" b="0" i="1" strike="noStrik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b="0" strike="noStrik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(can be plotted with </a:t>
            </a:r>
            <a:r>
              <a:rPr lang="en-US" sz="1600" b="0" strike="noStrike" dirty="0" err="1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gnuplot</a:t>
            </a:r>
            <a:r>
              <a:rPr lang="en-US" sz="1600" b="0" strike="noStrike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) </a:t>
            </a:r>
            <a:r>
              <a:rPr lang="en-US" sz="1600" b="0" strike="noStrik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and </a:t>
            </a:r>
            <a:r>
              <a:rPr lang="en-US" sz="1600" b="0" i="1" strike="noStrik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bands.dat</a:t>
            </a:r>
            <a:r>
              <a:rPr lang="en-US" sz="1600" b="0" i="1" strike="noStrik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b="0" strike="noStrike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can be visualized using the program </a:t>
            </a:r>
            <a:r>
              <a:rPr lang="en-US" sz="1600" b="0" strike="noStrike" dirty="0" err="1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plotband.x</a:t>
            </a:r>
            <a:r>
              <a:rPr lang="en-US" sz="1600" b="0" strike="noStrike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.</a:t>
            </a:r>
            <a:endParaRPr lang="en-US" sz="160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1066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D59A0A3D-4959-B0B8-0FB1-658CBE6E3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>
            <a:extLst>
              <a:ext uri="{FF2B5EF4-FFF2-40B4-BE49-F238E27FC236}">
                <a16:creationId xmlns:a16="http://schemas.microsoft.com/office/drawing/2014/main" id="{C61BBEDC-5EE6-129C-10E7-976A2EDD9A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448" y="116026"/>
            <a:ext cx="9305911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Exercise 1: Silicon</a:t>
            </a:r>
            <a:endParaRPr dirty="0"/>
          </a:p>
        </p:txBody>
      </p:sp>
      <p:sp>
        <p:nvSpPr>
          <p:cNvPr id="11" name="Google Shape;100;p18">
            <a:extLst>
              <a:ext uri="{FF2B5EF4-FFF2-40B4-BE49-F238E27FC236}">
                <a16:creationId xmlns:a16="http://schemas.microsoft.com/office/drawing/2014/main" id="{A90C99B7-3357-0DB4-9FBB-673E370A59A1}"/>
              </a:ext>
            </a:extLst>
          </p:cNvPr>
          <p:cNvSpPr txBox="1"/>
          <p:nvPr/>
        </p:nvSpPr>
        <p:spPr>
          <a:xfrm>
            <a:off x="352082" y="961176"/>
            <a:ext cx="8954280" cy="137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800" b="1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Plot with </a:t>
            </a:r>
            <a:r>
              <a:rPr lang="en-US" sz="1800" b="1" i="0" u="none" strike="noStrike" cap="none" dirty="0" err="1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gnuplot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: run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randview Display" panose="020B050204020402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gnuplot</a:t>
            </a:r>
            <a:r>
              <a:rPr lang="en-US" sz="1800" b="0" i="0" u="none" strike="noStrike" cap="none" dirty="0">
                <a:solidFill>
                  <a:srgbClr val="000000"/>
                </a:solidFill>
                <a:latin typeface="Grandview Display" panose="020B050204020402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800" b="0" i="0" u="none" strike="noStrike" cap="none" dirty="0" err="1">
                <a:solidFill>
                  <a:srgbClr val="000000"/>
                </a:solidFill>
                <a:latin typeface="Grandview Display" panose="020B050204020402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plot_bands.gp</a:t>
            </a:r>
            <a:endParaRPr lang="en-US" sz="1800" b="0" i="0" u="none" strike="noStrike" cap="none" dirty="0">
              <a:solidFill>
                <a:srgbClr val="000000"/>
              </a:solidFill>
              <a:latin typeface="Grandview Display" panose="020B050204020402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  <a:p>
            <a:pPr marL="216000" marR="0" lvl="0" indent="-216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endParaRPr lang="en-US" sz="1800" b="0" i="0" u="none" strike="noStrike" cap="none" dirty="0">
              <a:solidFill>
                <a:srgbClr val="000000"/>
              </a:solidFill>
              <a:latin typeface="Grandview Display" panose="020B050204020402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Arial"/>
              </a:rPr>
              <a:t> 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program </a:t>
            </a:r>
            <a:r>
              <a:rPr lang="en-US" sz="1600" dirty="0" err="1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plotband.x</a:t>
            </a:r>
            <a:r>
              <a:rPr lang="en-US" sz="16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be useful to obtain a postscript file of the band structure and a set of data files that can be plotted with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xmgr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 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 type </a:t>
            </a:r>
            <a:r>
              <a:rPr lang="en-US" sz="16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plotband.x</a:t>
            </a: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itchFamily="2" charset="2"/>
              </a:rPr>
              <a:t> on the terminal, which prompts the terminal input:</a:t>
            </a: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6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474734-042E-7FFB-BCA8-EE575BA18B1C}"/>
              </a:ext>
            </a:extLst>
          </p:cNvPr>
          <p:cNvSpPr txBox="1"/>
          <p:nvPr/>
        </p:nvSpPr>
        <p:spPr>
          <a:xfrm>
            <a:off x="1992573" y="2484414"/>
            <a:ext cx="693887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Input file &gt;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bands.dat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Reading   10 bands at    151 k-points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Range:   -5.8760   17.7160eV  Emin, Emax, [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firstk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,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lastk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] &gt; -5.8760 17.7160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high-symmetry point: -1.0000 0.5000 0.0000   x coordinate   0.0000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high-symmetry point:  0.0000 0.0000 0.0000   x coordinate   1.1180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high-symmetry point: -1.0000 0.0000 0.0000   x coordinate   2.1180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high-symmetry point: -1.0000 0.5000 0.0000   x coordinate   2.6180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high-symmetry point: -0.5000 0.5000 0.5000   x coordinate   3.3251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high-symmetry point:  0.0000 0.0000 0.0000   x coordinate   4.1912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output file (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gnuplot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/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xmgr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) &gt;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si.bands.dat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bands in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gnuplot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/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xmgr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 format written to file 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si.bands.dat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output file (</a:t>
            </a: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ps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) &gt; </a:t>
            </a:r>
            <a:r>
              <a:rPr lang="en-GB" b="0" i="0" u="none" strike="noStrike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bands.ps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Efermi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 &gt; 6.0653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  <a:latin typeface="Grandview" panose="020B0502040204020203" pitchFamily="34" charset="0"/>
              </a:rPr>
            </a:br>
            <a:r>
              <a:rPr lang="en-GB" b="0" i="0" dirty="0" err="1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deltaE</a:t>
            </a: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Grandview" panose="020B0502040204020203" pitchFamily="34" charset="0"/>
              </a:rPr>
              <a:t>, reference E (for tics) 2, 6.0653</a:t>
            </a:r>
            <a:br>
              <a:rPr lang="en-GB" dirty="0">
                <a:solidFill>
                  <a:schemeClr val="bg2">
                    <a:lumMod val="75000"/>
                    <a:lumOff val="25000"/>
                  </a:schemeClr>
                </a:solidFill>
              </a:rPr>
            </a:br>
            <a:r>
              <a:rPr lang="en-GB" b="0" i="0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lack-Lato"/>
              </a:rPr>
              <a:t>bands in PostScript format written to file </a:t>
            </a:r>
            <a:r>
              <a:rPr lang="en-GB" b="0" i="0" u="none" strike="noStrike" dirty="0">
                <a:solidFill>
                  <a:schemeClr val="bg2">
                    <a:lumMod val="75000"/>
                    <a:lumOff val="25000"/>
                  </a:schemeClr>
                </a:solidFill>
                <a:effectLst/>
                <a:latin typeface="Slack-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bands.ps</a:t>
            </a:r>
            <a:endParaRPr lang="en-GB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2993753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1828</Words>
  <Application>Microsoft Macintosh PowerPoint</Application>
  <PresentationFormat>Custom</PresentationFormat>
  <Paragraphs>287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6" baseType="lpstr">
      <vt:lpstr>Grandview Display</vt:lpstr>
      <vt:lpstr>Century Gothic</vt:lpstr>
      <vt:lpstr>Raleway</vt:lpstr>
      <vt:lpstr>Grandview</vt:lpstr>
      <vt:lpstr>Arial </vt:lpstr>
      <vt:lpstr>Slack-Lato</vt:lpstr>
      <vt:lpstr>Helvetica Neue</vt:lpstr>
      <vt:lpstr>Calibri</vt:lpstr>
      <vt:lpstr>Lato</vt:lpstr>
      <vt:lpstr>Courier New</vt:lpstr>
      <vt:lpstr>Arial</vt:lpstr>
      <vt:lpstr>Noto Sans Symbols</vt:lpstr>
      <vt:lpstr>Swiss</vt:lpstr>
      <vt:lpstr>Tema di Office</vt:lpstr>
      <vt:lpstr>Day 3 Hands-on: Bandstructures, metals and XC functionals</vt:lpstr>
      <vt:lpstr>Topics of the session</vt:lpstr>
      <vt:lpstr>Exercise 1</vt:lpstr>
      <vt:lpstr>1. Exercise 1: Silicon</vt:lpstr>
      <vt:lpstr>1. Exercise 1: Band structure of Silicon</vt:lpstr>
      <vt:lpstr>1. Exercise 1: Silicon</vt:lpstr>
      <vt:lpstr>1. Exercise 1: Band structure of Silicon</vt:lpstr>
      <vt:lpstr>1. Exercise 1: Silicon</vt:lpstr>
      <vt:lpstr>1. Exercise 1: Silicon</vt:lpstr>
      <vt:lpstr>1. Exercise 1: Silicon</vt:lpstr>
      <vt:lpstr>1. Exercise 2: Aluminum</vt:lpstr>
      <vt:lpstr>1. Exercise 2: Aluminum</vt:lpstr>
      <vt:lpstr>Exercise 2</vt:lpstr>
      <vt:lpstr>Exercise 2: smearing </vt:lpstr>
      <vt:lpstr>Exercise 2: smearing </vt:lpstr>
      <vt:lpstr>Exercise 2: smearing </vt:lpstr>
      <vt:lpstr>Exercise 2: smearing </vt:lpstr>
      <vt:lpstr>Exercise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Chiara Cignarella</cp:lastModifiedBy>
  <cp:revision>4</cp:revision>
  <dcterms:modified xsi:type="dcterms:W3CDTF">2025-06-06T13:56:07Z</dcterms:modified>
</cp:coreProperties>
</file>