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47"/>
  </p:notesMasterIdLst>
  <p:sldIdLst>
    <p:sldId id="256" r:id="rId2"/>
    <p:sldId id="348" r:id="rId3"/>
    <p:sldId id="258" r:id="rId4"/>
    <p:sldId id="259" r:id="rId5"/>
    <p:sldId id="350" r:id="rId6"/>
    <p:sldId id="261" r:id="rId7"/>
    <p:sldId id="262" r:id="rId8"/>
    <p:sldId id="263" r:id="rId9"/>
    <p:sldId id="264" r:id="rId10"/>
    <p:sldId id="265" r:id="rId11"/>
    <p:sldId id="266" r:id="rId12"/>
    <p:sldId id="351" r:id="rId13"/>
    <p:sldId id="314" r:id="rId14"/>
    <p:sldId id="257" r:id="rId15"/>
    <p:sldId id="287" r:id="rId16"/>
    <p:sldId id="315" r:id="rId17"/>
    <p:sldId id="316" r:id="rId18"/>
    <p:sldId id="317" r:id="rId19"/>
    <p:sldId id="318" r:id="rId20"/>
    <p:sldId id="288" r:id="rId21"/>
    <p:sldId id="319" r:id="rId22"/>
    <p:sldId id="320" r:id="rId23"/>
    <p:sldId id="321" r:id="rId24"/>
    <p:sldId id="342" r:id="rId25"/>
    <p:sldId id="323" r:id="rId26"/>
    <p:sldId id="324" r:id="rId27"/>
    <p:sldId id="326" r:id="rId28"/>
    <p:sldId id="327" r:id="rId29"/>
    <p:sldId id="328" r:id="rId30"/>
    <p:sldId id="329" r:id="rId31"/>
    <p:sldId id="330" r:id="rId32"/>
    <p:sldId id="331" r:id="rId33"/>
    <p:sldId id="332" r:id="rId34"/>
    <p:sldId id="333" r:id="rId35"/>
    <p:sldId id="343" r:id="rId36"/>
    <p:sldId id="346" r:id="rId37"/>
    <p:sldId id="334" r:id="rId38"/>
    <p:sldId id="338" r:id="rId39"/>
    <p:sldId id="340" r:id="rId40"/>
    <p:sldId id="345" r:id="rId41"/>
    <p:sldId id="347" r:id="rId42"/>
    <p:sldId id="344" r:id="rId43"/>
    <p:sldId id="336" r:id="rId44"/>
    <p:sldId id="337" r:id="rId45"/>
    <p:sldId id="260" r:id="rId46"/>
  </p:sldIdLst>
  <p:sldSz cx="9720263" cy="6480175"/>
  <p:notesSz cx="7559675" cy="10691813"/>
  <p:embeddedFontLst>
    <p:embeddedFont>
      <p:font typeface="Cambria Math" panose="02040503050406030204" pitchFamily="18" charset="0"/>
      <p:regular r:id="rId48"/>
    </p:embeddedFont>
    <p:embeddedFont>
      <p:font typeface="Grandview Display" panose="020B0502040204020203" pitchFamily="34" charset="0"/>
      <p:regular r:id="rId49"/>
      <p:italic r:id="rId50"/>
    </p:embeddedFont>
    <p:embeddedFont>
      <p:font typeface="Lato" panose="020F0502020204030203" pitchFamily="34" charset="0"/>
      <p:regular r:id="rId51"/>
      <p:bold r:id="rId52"/>
      <p:italic r:id="rId53"/>
      <p:boldItalic r:id="rId54"/>
    </p:embeddedFont>
    <p:embeddedFont>
      <p:font typeface="Raleway" pitchFamily="2" charset="77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65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51"/>
    <p:restoredTop sz="94833"/>
  </p:normalViewPr>
  <p:slideViewPr>
    <p:cSldViewPr snapToGrid="0">
      <p:cViewPr varScale="1">
        <p:scale>
          <a:sx n="94" d="100"/>
          <a:sy n="94" d="100"/>
        </p:scale>
        <p:origin x="688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8ad4fa006_0_10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358ad4fa006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5c2992e89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5c2992e89_0_24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801688"/>
            <a:ext cx="6015037" cy="4010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9986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801688"/>
            <a:ext cx="6015037" cy="4010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89471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26F97E65-7432-11D2-2C5C-CCC4D08A4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>
            <a:extLst>
              <a:ext uri="{FF2B5EF4-FFF2-40B4-BE49-F238E27FC236}">
                <a16:creationId xmlns:a16="http://schemas.microsoft.com/office/drawing/2014/main" id="{30C3E7A9-FF1D-4E33-1F0D-39FF2E9489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:notes">
            <a:extLst>
              <a:ext uri="{FF2B5EF4-FFF2-40B4-BE49-F238E27FC236}">
                <a16:creationId xmlns:a16="http://schemas.microsoft.com/office/drawing/2014/main" id="{3A8983C6-63DA-CB36-BA66-2FEFDD01C0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27965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302A460A-BCFC-E034-DD19-88C96191E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>
            <a:extLst>
              <a:ext uri="{FF2B5EF4-FFF2-40B4-BE49-F238E27FC236}">
                <a16:creationId xmlns:a16="http://schemas.microsoft.com/office/drawing/2014/main" id="{271D9772-A554-36D4-68B0-97A7ADED50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:notes">
            <a:extLst>
              <a:ext uri="{FF2B5EF4-FFF2-40B4-BE49-F238E27FC236}">
                <a16:creationId xmlns:a16="http://schemas.microsoft.com/office/drawing/2014/main" id="{A8DB53F3-8CE5-9C8A-22FE-4050DEE710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15472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1B92C73A-32E6-9116-856F-DF8FC0CEF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>
            <a:extLst>
              <a:ext uri="{FF2B5EF4-FFF2-40B4-BE49-F238E27FC236}">
                <a16:creationId xmlns:a16="http://schemas.microsoft.com/office/drawing/2014/main" id="{37FA2F69-0FB2-D34D-7A39-44F13CCDA1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:notes">
            <a:extLst>
              <a:ext uri="{FF2B5EF4-FFF2-40B4-BE49-F238E27FC236}">
                <a16:creationId xmlns:a16="http://schemas.microsoft.com/office/drawing/2014/main" id="{42E0A73A-E696-6A91-9954-0EEF8544B2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70525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5c2992e89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5c2992e89_0_24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72B71737-1BC3-D0B1-A93B-504960579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>
            <a:extLst>
              <a:ext uri="{FF2B5EF4-FFF2-40B4-BE49-F238E27FC236}">
                <a16:creationId xmlns:a16="http://schemas.microsoft.com/office/drawing/2014/main" id="{D071DE0F-0B67-B27F-5EB2-24A9EE5DB3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:notes">
            <a:extLst>
              <a:ext uri="{FF2B5EF4-FFF2-40B4-BE49-F238E27FC236}">
                <a16:creationId xmlns:a16="http://schemas.microsoft.com/office/drawing/2014/main" id="{84DE6F11-CEC1-0244-E4F9-784E4F5D2C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9049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5c2992e89_0_21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355c2992e89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8ad4fa006_0_3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358ad4fa006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8ad4fa006_0_4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358ad4fa00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8ad4fa006_0_6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358ad4fa006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8ad4fa006_0_5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358ad4fa006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8ad4fa006_0_8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358ad4fa006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633869" y="523668"/>
            <a:ext cx="6637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633869" y="5971815"/>
            <a:ext cx="6637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51994" y="523668"/>
            <a:ext cx="195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521190" y="794006"/>
            <a:ext cx="6730500" cy="19428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540900" y="4080047"/>
            <a:ext cx="6730500" cy="1564500"/>
          </a:xfrm>
          <a:prstGeom prst="rect">
            <a:avLst/>
          </a:prstGeom>
        </p:spPr>
        <p:txBody>
          <a:bodyPr spcFirstLastPara="1" wrap="square" lIns="103175" tIns="103175" rIns="103175" bIns="10317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9033539" y="5907257"/>
            <a:ext cx="583200" cy="4959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9033539" y="5907257"/>
            <a:ext cx="583200" cy="4959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AND_BODY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85640" y="258120"/>
            <a:ext cx="8747400" cy="10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"/>
          </p:nvPr>
        </p:nvSpPr>
        <p:spPr>
          <a:xfrm>
            <a:off x="485640" y="1515600"/>
            <a:ext cx="8747400" cy="3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spcBef>
                <a:spcPts val="140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spcBef>
                <a:spcPts val="140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spcBef>
                <a:spcPts val="140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spcBef>
                <a:spcPts val="140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spcBef>
                <a:spcPts val="140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spcBef>
                <a:spcPts val="140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spcBef>
                <a:spcPts val="140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spcBef>
                <a:spcPts val="1400"/>
              </a:spcBef>
              <a:spcAft>
                <a:spcPts val="14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-37375" y="1164675"/>
            <a:ext cx="9757500" cy="324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u="sng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nobar">
  <p:cSld name="Title and body noba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 rot="10800000" flipH="1">
            <a:off x="171600" y="752275"/>
            <a:ext cx="8947800" cy="23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216449" y="116026"/>
            <a:ext cx="6720000" cy="8004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250952" y="2010475"/>
            <a:ext cx="8947800" cy="37827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9033539" y="5907257"/>
            <a:ext cx="583200" cy="4959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2170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51996" y="523668"/>
            <a:ext cx="88197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51996" y="5971815"/>
            <a:ext cx="88197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32038" y="2276376"/>
            <a:ext cx="8819700" cy="19428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9033539" y="5907257"/>
            <a:ext cx="583200" cy="4959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 rot="10800000" flipH="1">
            <a:off x="171600" y="752275"/>
            <a:ext cx="8947800" cy="23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303750" y="5971825"/>
            <a:ext cx="8967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216449" y="116026"/>
            <a:ext cx="6720000" cy="8004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 hasCustomPrompt="1"/>
          </p:nvPr>
        </p:nvSpPr>
        <p:spPr>
          <a:xfrm>
            <a:off x="250952" y="2010475"/>
            <a:ext cx="8947800" cy="37827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r>
              <a:rPr lang="en-US" dirty="0"/>
              <a:t>Example</a:t>
            </a:r>
          </a:p>
          <a:p>
            <a:pPr lvl="1"/>
            <a:r>
              <a:rPr lang="en-US" dirty="0"/>
              <a:t>Example</a:t>
            </a:r>
          </a:p>
          <a:p>
            <a:pPr lvl="1"/>
            <a:endParaRPr dirty="0"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9033539" y="5907257"/>
            <a:ext cx="583200" cy="4959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22414" y="518534"/>
            <a:ext cx="9057600" cy="8058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9033539" y="5907257"/>
            <a:ext cx="583200" cy="4959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oogle Shape;44;p8"/>
          <p:cNvCxnSpPr/>
          <p:nvPr/>
        </p:nvCxnSpPr>
        <p:spPr>
          <a:xfrm>
            <a:off x="451994" y="523668"/>
            <a:ext cx="195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339635" y="1180000"/>
            <a:ext cx="2985000" cy="952200"/>
          </a:xfrm>
          <a:prstGeom prst="rect">
            <a:avLst/>
          </a:prstGeom>
        </p:spPr>
        <p:txBody>
          <a:bodyPr spcFirstLastPara="1" wrap="square" lIns="103175" tIns="103175" rIns="103175" bIns="10317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339635" y="2326745"/>
            <a:ext cx="2985000" cy="35355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9033539" y="5907257"/>
            <a:ext cx="583200" cy="4959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Google Shape;49;p9"/>
          <p:cNvCxnSpPr/>
          <p:nvPr/>
        </p:nvCxnSpPr>
        <p:spPr>
          <a:xfrm>
            <a:off x="451994" y="523668"/>
            <a:ext cx="195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00944" y="897209"/>
            <a:ext cx="6637800" cy="48324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9033539" y="5907257"/>
            <a:ext cx="583200" cy="4959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/>
          <p:nvPr/>
        </p:nvSpPr>
        <p:spPr>
          <a:xfrm>
            <a:off x="4860125" y="157"/>
            <a:ext cx="4860000" cy="6480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03175" tIns="103175" rIns="103175" bIns="1031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10"/>
          <p:cNvCxnSpPr/>
          <p:nvPr/>
        </p:nvCxnSpPr>
        <p:spPr>
          <a:xfrm>
            <a:off x="5346642" y="5663775"/>
            <a:ext cx="4977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282232" y="1760488"/>
            <a:ext cx="4300200" cy="1660800"/>
          </a:xfrm>
          <a:prstGeom prst="rect">
            <a:avLst/>
          </a:prstGeom>
        </p:spPr>
        <p:txBody>
          <a:bodyPr spcFirstLastPara="1" wrap="square" lIns="103175" tIns="103175" rIns="103175" bIns="10317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ubTitle" idx="1"/>
          </p:nvPr>
        </p:nvSpPr>
        <p:spPr>
          <a:xfrm>
            <a:off x="282232" y="3446229"/>
            <a:ext cx="4300200" cy="16953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5250785" y="912403"/>
            <a:ext cx="4078800" cy="46554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>
                <a:solidFill>
                  <a:schemeClr val="lt1"/>
                </a:solidFill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9033539" y="5907257"/>
            <a:ext cx="583200" cy="4959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1"/>
          <p:cNvCxnSpPr/>
          <p:nvPr/>
        </p:nvCxnSpPr>
        <p:spPr>
          <a:xfrm>
            <a:off x="451996" y="5971815"/>
            <a:ext cx="8819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" name="Google Shape;61;p11"/>
          <p:cNvCxnSpPr/>
          <p:nvPr/>
        </p:nvCxnSpPr>
        <p:spPr>
          <a:xfrm>
            <a:off x="451994" y="523668"/>
            <a:ext cx="195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11"/>
          <p:cNvSpPr txBox="1">
            <a:spLocks noGrp="1"/>
          </p:cNvSpPr>
          <p:nvPr>
            <p:ph type="body" idx="1"/>
          </p:nvPr>
        </p:nvSpPr>
        <p:spPr>
          <a:xfrm>
            <a:off x="348689" y="5324270"/>
            <a:ext cx="8917200" cy="4959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sldNum" idx="12"/>
          </p:nvPr>
        </p:nvSpPr>
        <p:spPr>
          <a:xfrm>
            <a:off x="9033539" y="5907257"/>
            <a:ext cx="583200" cy="4959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2"/>
          <p:cNvCxnSpPr/>
          <p:nvPr/>
        </p:nvCxnSpPr>
        <p:spPr>
          <a:xfrm>
            <a:off x="451996" y="5971815"/>
            <a:ext cx="8819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6" name="Google Shape;66;p12"/>
          <p:cNvCxnSpPr/>
          <p:nvPr/>
        </p:nvCxnSpPr>
        <p:spPr>
          <a:xfrm>
            <a:off x="451996" y="523668"/>
            <a:ext cx="88197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" name="Google Shape;67;p12"/>
          <p:cNvSpPr txBox="1">
            <a:spLocks noGrp="1"/>
          </p:cNvSpPr>
          <p:nvPr>
            <p:ph type="title" hasCustomPrompt="1"/>
          </p:nvPr>
        </p:nvSpPr>
        <p:spPr>
          <a:xfrm>
            <a:off x="907765" y="1643950"/>
            <a:ext cx="7904700" cy="19383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Lato"/>
              <a:buNone/>
              <a:defRPr sz="10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Lato"/>
              <a:buNone/>
              <a:defRPr sz="10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Lato"/>
              <a:buNone/>
              <a:defRPr sz="10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Lato"/>
              <a:buNone/>
              <a:defRPr sz="10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Lato"/>
              <a:buNone/>
              <a:defRPr sz="10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Lato"/>
              <a:buNone/>
              <a:defRPr sz="10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Lato"/>
              <a:buNone/>
              <a:defRPr sz="10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Lato"/>
              <a:buNone/>
              <a:defRPr sz="10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Lato"/>
              <a:buNone/>
              <a:defRPr sz="10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2"/>
          <p:cNvSpPr txBox="1">
            <a:spLocks noGrp="1"/>
          </p:cNvSpPr>
          <p:nvPr>
            <p:ph type="body" idx="1"/>
          </p:nvPr>
        </p:nvSpPr>
        <p:spPr>
          <a:xfrm>
            <a:off x="907765" y="3678147"/>
            <a:ext cx="7904700" cy="13500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>
            <a:lvl1pPr marL="457200" lvl="0" indent="-35560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9033539" y="5907257"/>
            <a:ext cx="583200" cy="4959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551512" y="725626"/>
            <a:ext cx="67200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75" tIns="103175" rIns="103175" bIns="1031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aleway"/>
              <a:buNone/>
              <a:defRPr sz="34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aleway"/>
              <a:buNone/>
              <a:defRPr sz="34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aleway"/>
              <a:buNone/>
              <a:defRPr sz="34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aleway"/>
              <a:buNone/>
              <a:defRPr sz="34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aleway"/>
              <a:buNone/>
              <a:defRPr sz="34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aleway"/>
              <a:buNone/>
              <a:defRPr sz="34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aleway"/>
              <a:buNone/>
              <a:defRPr sz="34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aleway"/>
              <a:buNone/>
              <a:defRPr sz="34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aleway"/>
              <a:buNone/>
              <a:defRPr sz="34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561996" y="2010481"/>
            <a:ext cx="6720000" cy="37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75" tIns="103175" rIns="103175" bIns="103175" anchor="t" anchorCtr="0">
            <a:normAutofit/>
          </a:bodyPr>
          <a:lstStyle>
            <a:lvl1pPr marL="457200" lvl="0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"/>
              <a:buChar char="●"/>
              <a:defRPr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033539" y="5907257"/>
            <a:ext cx="58320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 algn="r">
              <a:buNone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interactivephonon.materialscloud.io/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/>
        </p:nvSpPr>
        <p:spPr>
          <a:xfrm>
            <a:off x="2164674" y="2835475"/>
            <a:ext cx="6336600" cy="1244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 algn="ctr"/>
            <a:r>
              <a:rPr lang="en-US" sz="1800" b="1" i="0" u="none" strike="noStrike" cap="none" dirty="0">
                <a:solidFill>
                  <a:schemeClr val="lt1"/>
                </a:solidFill>
              </a:rPr>
              <a:t>Tutors:  </a:t>
            </a:r>
            <a:r>
              <a:rPr lang="en-US" sz="1800" b="1" dirty="0">
                <a:solidFill>
                  <a:schemeClr val="lt1"/>
                </a:solidFill>
              </a:rPr>
              <a:t>Alberto Carta / Chiara Cignarella / Nelson </a:t>
            </a:r>
            <a:r>
              <a:rPr lang="en-US" sz="1800" b="1" dirty="0" err="1">
                <a:solidFill>
                  <a:schemeClr val="lt1"/>
                </a:solidFill>
              </a:rPr>
              <a:t>Dzade</a:t>
            </a:r>
            <a:r>
              <a:rPr lang="en-US" sz="1800" b="1" dirty="0">
                <a:solidFill>
                  <a:schemeClr val="lt1"/>
                </a:solidFill>
              </a:rPr>
              <a:t> / George </a:t>
            </a:r>
            <a:r>
              <a:rPr lang="en-US" sz="1800" b="1" dirty="0" err="1">
                <a:solidFill>
                  <a:schemeClr val="lt1"/>
                </a:solidFill>
              </a:rPr>
              <a:t>Manyali</a:t>
            </a:r>
            <a:r>
              <a:rPr lang="en-US" sz="1800" b="1" dirty="0">
                <a:solidFill>
                  <a:schemeClr val="lt1"/>
                </a:solidFill>
              </a:rPr>
              <a:t> / James Sifuna / Fatema Mohamed / </a:t>
            </a:r>
            <a:r>
              <a:rPr lang="en-US" sz="1800" b="1" dirty="0" err="1">
                <a:solidFill>
                  <a:schemeClr val="lt1"/>
                </a:solidFill>
              </a:rPr>
              <a:t>Omamuyovwi</a:t>
            </a:r>
            <a:r>
              <a:rPr lang="en-US" sz="1800" b="1" dirty="0">
                <a:solidFill>
                  <a:schemeClr val="lt1"/>
                </a:solidFill>
              </a:rPr>
              <a:t> Rita </a:t>
            </a:r>
            <a:r>
              <a:rPr lang="en-US" sz="1800" b="1" dirty="0" err="1">
                <a:solidFill>
                  <a:schemeClr val="lt1"/>
                </a:solidFill>
              </a:rPr>
              <a:t>Jolayemi</a:t>
            </a:r>
            <a:r>
              <a:rPr lang="en-US" sz="1800" b="1" dirty="0">
                <a:solidFill>
                  <a:schemeClr val="lt1"/>
                </a:solidFill>
              </a:rPr>
              <a:t> / Maram Ali Ahmed Musa </a:t>
            </a:r>
            <a:endParaRPr sz="1800" b="1" i="0" u="none" strike="noStrike" cap="none" dirty="0">
              <a:solidFill>
                <a:schemeClr val="lt1"/>
              </a:solidFill>
            </a:endParaRPr>
          </a:p>
        </p:txBody>
      </p:sp>
      <p:pic>
        <p:nvPicPr>
          <p:cNvPr id="84" name="Google Shape;84;p16" title="ASESMA-logo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300" y="4315878"/>
            <a:ext cx="2188454" cy="1564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>
            <a:spLocks noGrp="1"/>
          </p:cNvSpPr>
          <p:nvPr>
            <p:ph type="ctrTitle"/>
          </p:nvPr>
        </p:nvSpPr>
        <p:spPr>
          <a:xfrm>
            <a:off x="2521190" y="794006"/>
            <a:ext cx="6730500" cy="19428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 fontScale="90000"/>
          </a:bodyPr>
          <a:lstStyle/>
          <a:p>
            <a:pPr lvl="0"/>
            <a:r>
              <a:rPr lang="en-US" dirty="0"/>
              <a:t>Day 4 Hands on:</a:t>
            </a:r>
            <a:br>
              <a:rPr lang="en-US" dirty="0"/>
            </a:br>
            <a:r>
              <a:rPr lang="en-US" dirty="0"/>
              <a:t>Forces and phonons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Google Shape;86;p16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2540900" y="4080047"/>
                <a:ext cx="6730500" cy="1564500"/>
              </a:xfrm>
              <a:prstGeom prst="rect">
                <a:avLst/>
              </a:prstGeom>
            </p:spPr>
            <p:txBody>
              <a:bodyPr spcFirstLastPara="1" wrap="square" lIns="103175" tIns="103175" rIns="103175" bIns="103175" anchor="b" anchorCtr="0">
                <a:normAutofit fontScale="92500" lnSpcReduction="10000"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Today’s theme:</a:t>
                </a:r>
                <a:endParaRPr dirty="0"/>
              </a:p>
              <a:p>
                <a:pPr marL="0" indent="0"/>
                <a:r>
                  <a:rPr lang="en-US" dirty="0"/>
                  <a:t>1) Relaxations: adsorption of oxygen on graphene and automatic lattice constant optimization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2) Phonons: compute phonon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/>
                  <a:t> and along the BZ, for Si and </a:t>
                </a:r>
                <a:r>
                  <a:rPr lang="en-US" dirty="0" err="1"/>
                  <a:t>AlAs</a:t>
                </a:r>
                <a:endParaRPr lang="en-US" dirty="0"/>
              </a:p>
            </p:txBody>
          </p:sp>
        </mc:Choice>
        <mc:Fallback xmlns="">
          <p:sp>
            <p:nvSpPr>
              <p:cNvPr id="86" name="Google Shape;86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540900" y="4080047"/>
                <a:ext cx="6730500" cy="1564500"/>
              </a:xfrm>
              <a:prstGeom prst="rect">
                <a:avLst/>
              </a:prstGeom>
              <a:blipFill>
                <a:blip r:embed="rId4"/>
                <a:stretch>
                  <a:fillRect l="-753" b="-32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>
            <a:spLocks noGrp="1"/>
          </p:cNvSpPr>
          <p:nvPr>
            <p:ph type="title"/>
          </p:nvPr>
        </p:nvSpPr>
        <p:spPr>
          <a:xfrm>
            <a:off x="216450" y="116025"/>
            <a:ext cx="8865600" cy="8004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 1.1: finding stresses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5"/>
          <p:cNvSpPr txBox="1"/>
          <p:nvPr/>
        </p:nvSpPr>
        <p:spPr>
          <a:xfrm>
            <a:off x="298325" y="1232450"/>
            <a:ext cx="8046300" cy="52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/>
              <a:t>Iteration #1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/>
              <a:t>     Forces acting on atoms (cartesian axes, Ry/au):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/>
              <a:t>     atom    1 type  1   force =     0.00000000    0.00000000    0.00000000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/>
              <a:t>     atom    2 type  1   force =     0.00000000    0.00000000    0.00000000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/>
              <a:t>     Total force =     0.000000     Total SCF correction =     0.000000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/>
              <a:t>     Computing stress (Cartesian axis) and pressure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/>
              <a:t>          total   stress  (Ry/bohr**3)                   (kbar)     P=      -85.01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/>
              <a:t>  -0.00057789  -0.00000000   0.00000000          -85.01       -0.00        0.00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/>
              <a:t>  -0.00000000  -0.00057789   0.00000000           -0.00      -85.01        0.00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/>
              <a:t>   0.00000000   0.00000000  -0.00057789            0.00        0.00      -85.01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chemeClr val="dk2"/>
                </a:solidFill>
              </a:rPr>
              <a:t>Iteration #6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  Forces acting on atoms (cartesian axes, Ry/au):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  atom    1 type  1   force =    -0.00000000   -0.00000000   -0.00000000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  atom    2 type  1   force =     0.00000000    0.00000000   -0.00000000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  Total force =     0.000000     Total SCF correction =     0.000000     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  Computing stress (Cartesian axis) and pressure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       total   stress  (Ry/bohr**3)                   (kbar)     P=        0.29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0.00000194   0.00000000  -0.00000000            0.29        0.00       -0.00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0.00000000   0.00000194  -0.00000000            0.00        0.29       -0.00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-0.00000000  -0.00000000   0.00000194           -0.00       -0.00        0.29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>
              <a:solidFill>
                <a:schemeClr val="dk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/>
          </a:p>
        </p:txBody>
      </p:sp>
      <p:sp>
        <p:nvSpPr>
          <p:cNvPr id="162" name="Google Shape;162;p25"/>
          <p:cNvSpPr txBox="1"/>
          <p:nvPr/>
        </p:nvSpPr>
        <p:spPr>
          <a:xfrm>
            <a:off x="583200" y="825700"/>
            <a:ext cx="31266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 dirty="0">
                <a:solidFill>
                  <a:srgbClr val="C9211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Output relaxation file </a:t>
            </a:r>
            <a:endParaRPr sz="2050" b="0" strike="noStrike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>
            <a:spLocks noGrp="1"/>
          </p:cNvSpPr>
          <p:nvPr>
            <p:ph type="title"/>
          </p:nvPr>
        </p:nvSpPr>
        <p:spPr>
          <a:xfrm>
            <a:off x="0" y="1760488"/>
            <a:ext cx="4582432" cy="1660800"/>
          </a:xfrm>
          <a:prstGeom prst="rect">
            <a:avLst/>
          </a:prstGeom>
        </p:spPr>
        <p:txBody>
          <a:bodyPr spcFirstLastPara="1" wrap="square" lIns="103175" tIns="103175" rIns="103175" bIns="10317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End of exercise 1</a:t>
            </a:r>
            <a:endParaRPr dirty="0"/>
          </a:p>
        </p:txBody>
      </p:sp>
      <p:sp>
        <p:nvSpPr>
          <p:cNvPr id="168" name="Google Shape;168;p26"/>
          <p:cNvSpPr txBox="1">
            <a:spLocks noGrp="1"/>
          </p:cNvSpPr>
          <p:nvPr>
            <p:ph type="body" idx="2"/>
          </p:nvPr>
        </p:nvSpPr>
        <p:spPr>
          <a:xfrm>
            <a:off x="5250785" y="683803"/>
            <a:ext cx="4078800" cy="46554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400"/>
              </a:spcAft>
              <a:buNone/>
            </a:pPr>
            <a:r>
              <a:rPr lang="en-US" sz="4800" b="1"/>
              <a:t>Questions?</a:t>
            </a:r>
            <a:endParaRPr sz="4800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880F0-F076-FBD0-3389-15D43202D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28BFB-4BB0-E55C-54C3-3F4108358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9" y="116026"/>
            <a:ext cx="8650460" cy="800400"/>
          </a:xfrm>
        </p:spPr>
        <p:txBody>
          <a:bodyPr>
            <a:normAutofit/>
          </a:bodyPr>
          <a:lstStyle/>
          <a:p>
            <a:r>
              <a:rPr lang="en-GB" dirty="0"/>
              <a:t>Topics of the following session: Phonons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74CDE-9014-2801-34CA-49537E83F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449" y="1232553"/>
            <a:ext cx="9227802" cy="44449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200" dirty="0"/>
              <a:t>Exercise 2: Phonons at Gamma in non-polar materials</a:t>
            </a:r>
          </a:p>
          <a:p>
            <a:pPr>
              <a:lnSpc>
                <a:spcPct val="150000"/>
              </a:lnSpc>
            </a:pPr>
            <a:r>
              <a:rPr lang="en-GB" sz="2200" dirty="0"/>
              <a:t>Exercise 3: Phonons dispersion in non-polar materials</a:t>
            </a:r>
          </a:p>
          <a:p>
            <a:pPr>
              <a:lnSpc>
                <a:spcPct val="150000"/>
              </a:lnSpc>
            </a:pPr>
            <a:r>
              <a:rPr lang="en-GB" sz="2200" dirty="0"/>
              <a:t>Exercise 4: Phonon at Gamma in polar materials</a:t>
            </a:r>
          </a:p>
          <a:p>
            <a:pPr marL="101600" indent="0">
              <a:lnSpc>
                <a:spcPct val="150000"/>
              </a:lnSpc>
              <a:buNone/>
            </a:pPr>
            <a:r>
              <a:rPr lang="en-GB" sz="2200" dirty="0"/>
              <a:t>Optional:</a:t>
            </a:r>
          </a:p>
          <a:p>
            <a:pPr>
              <a:lnSpc>
                <a:spcPct val="150000"/>
              </a:lnSpc>
            </a:pPr>
            <a:r>
              <a:rPr lang="en-GB" sz="2200" dirty="0"/>
              <a:t>Exercise 5: Phonon dispersion in polar materials</a:t>
            </a:r>
            <a:endParaRPr lang="en-GB" dirty="0"/>
          </a:p>
          <a:p>
            <a:pPr marL="101600" indent="0">
              <a:buNone/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6663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2A09D-2F77-B1C2-F559-59D714C1A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DC9EC-5C34-1EE0-AA5D-254AC0B4A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9" y="116026"/>
            <a:ext cx="9323336" cy="800400"/>
          </a:xfrm>
        </p:spPr>
        <p:txBody>
          <a:bodyPr>
            <a:normAutofit/>
          </a:bodyPr>
          <a:lstStyle/>
          <a:p>
            <a:r>
              <a:rPr lang="en-US" dirty="0"/>
              <a:t>Introduction: Phonons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E3D51F-E0D7-2078-6E7B-716D8E683180}"/>
              </a:ext>
            </a:extLst>
          </p:cNvPr>
          <p:cNvSpPr txBox="1"/>
          <p:nvPr/>
        </p:nvSpPr>
        <p:spPr>
          <a:xfrm>
            <a:off x="337265" y="1207370"/>
            <a:ext cx="920251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Normal mode frequencies, , and eigenvectors, are determined by the secular equation:</a:t>
            </a:r>
          </a:p>
          <a:p>
            <a:pPr>
              <a:buNone/>
            </a:pPr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buNone/>
            </a:pPr>
            <a:endParaRPr lang="en-GB" sz="1800" dirty="0">
              <a:solidFill>
                <a:srgbClr val="000000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buNone/>
            </a:pPr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buNone/>
            </a:pPr>
            <a:endParaRPr lang="en-GB" sz="1800" dirty="0">
              <a:solidFill>
                <a:srgbClr val="000000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buNone/>
            </a:pPr>
            <a:endParaRPr lang="en-GB" sz="2000" dirty="0">
              <a:solidFill>
                <a:srgbClr val="000000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buNone/>
            </a:pPr>
            <a:endParaRPr lang="en-GB" sz="2000" dirty="0">
              <a:solidFill>
                <a:srgbClr val="000000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buNone/>
            </a:pPr>
            <a:r>
              <a:rPr lang="en-GB" sz="20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where </a:t>
            </a:r>
          </a:p>
          <a:p>
            <a:pPr>
              <a:buNone/>
            </a:pPr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is the </a:t>
            </a:r>
            <a:r>
              <a:rPr lang="en-GB" sz="1800" dirty="0">
                <a:solidFill>
                  <a:srgbClr val="FB0007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dynamical matrix</a:t>
            </a:r>
            <a:r>
              <a:rPr lang="en-GB" sz="18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</a:p>
          <a:p>
            <a:pPr>
              <a:buNone/>
            </a:pPr>
            <a:endParaRPr lang="en-GB" sz="1800" dirty="0">
              <a:solidFill>
                <a:srgbClr val="000000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buNone/>
            </a:pPr>
            <a:endParaRPr lang="en-GB" sz="1800" dirty="0">
              <a:solidFill>
                <a:srgbClr val="000000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Matrix can be calculated from linear response and diagonalized to get phonon modes at </a:t>
            </a:r>
            <a:r>
              <a:rPr lang="en-GB" sz="1800" b="1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</a:t>
            </a:r>
            <a:r>
              <a:rPr lang="en-GB" sz="18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0D19B5-670C-7E1F-6780-3139BDA56CBF}"/>
                  </a:ext>
                </a:extLst>
              </p:cNvPr>
              <p:cNvSpPr txBox="1"/>
              <p:nvPr/>
            </p:nvSpPr>
            <p:spPr>
              <a:xfrm>
                <a:off x="2480138" y="1943905"/>
                <a:ext cx="4444276" cy="7947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0D19B5-670C-7E1F-6780-3139BDA56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138" y="1943905"/>
                <a:ext cx="4444276" cy="794769"/>
              </a:xfrm>
              <a:prstGeom prst="rect">
                <a:avLst/>
              </a:prstGeom>
              <a:blipFill>
                <a:blip r:embed="rId2"/>
                <a:stretch>
                  <a:fillRect l="-14245" t="-139683" b="-18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ADC001-5DC9-F7E7-6CD0-12F42F2401A5}"/>
                  </a:ext>
                </a:extLst>
              </p:cNvPr>
              <p:cNvSpPr txBox="1"/>
              <p:nvPr/>
            </p:nvSpPr>
            <p:spPr>
              <a:xfrm>
                <a:off x="1576415" y="3029618"/>
                <a:ext cx="5986319" cy="806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ra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p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f>
                            <m:f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00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it-IT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tot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it-IT" sz="20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</m:d>
                              <m:r>
                                <a:rPr lang="it-IT" sz="20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den>
                          </m:f>
                          <m:sSup>
                            <m:sSupPr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ADC001-5DC9-F7E7-6CD0-12F42F240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415" y="3029618"/>
                <a:ext cx="5986319" cy="806439"/>
              </a:xfrm>
              <a:prstGeom prst="rect">
                <a:avLst/>
              </a:prstGeom>
              <a:blipFill>
                <a:blip r:embed="rId3"/>
                <a:stretch>
                  <a:fillRect t="-132813" b="-1859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B16AB562-5DAC-572B-B3DF-10D0F1F00357}"/>
              </a:ext>
            </a:extLst>
          </p:cNvPr>
          <p:cNvSpPr/>
          <p:nvPr/>
        </p:nvSpPr>
        <p:spPr>
          <a:xfrm>
            <a:off x="4475018" y="3029618"/>
            <a:ext cx="1995054" cy="806439"/>
          </a:xfrm>
          <a:prstGeom prst="rect">
            <a:avLst/>
          </a:prstGeom>
          <a:noFill/>
          <a:ln w="12700">
            <a:solidFill>
              <a:srgbClr val="F565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F35214-EA87-D3F1-812E-1D9E73FD2303}"/>
              </a:ext>
            </a:extLst>
          </p:cNvPr>
          <p:cNvCxnSpPr>
            <a:cxnSpLocks/>
          </p:cNvCxnSpPr>
          <p:nvPr/>
        </p:nvCxnSpPr>
        <p:spPr>
          <a:xfrm flipH="1" flipV="1">
            <a:off x="6483927" y="3863767"/>
            <a:ext cx="678873" cy="446440"/>
          </a:xfrm>
          <a:prstGeom prst="straightConnector1">
            <a:avLst/>
          </a:prstGeom>
          <a:ln w="12700">
            <a:solidFill>
              <a:srgbClr val="F5652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285ADF-BA49-B425-BE0B-E71994A81A46}"/>
              </a:ext>
            </a:extLst>
          </p:cNvPr>
          <p:cNvSpPr txBox="1"/>
          <p:nvPr/>
        </p:nvSpPr>
        <p:spPr>
          <a:xfrm>
            <a:off x="7148945" y="3990109"/>
            <a:ext cx="2219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Interatomic Force Constant (IFC)</a:t>
            </a:r>
          </a:p>
        </p:txBody>
      </p:sp>
    </p:spTree>
    <p:extLst>
      <p:ext uri="{BB962C8B-B14F-4D97-AF65-F5344CB8AC3E}">
        <p14:creationId xmlns:p14="http://schemas.microsoft.com/office/powerpoint/2010/main" val="804385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432038" y="1971576"/>
            <a:ext cx="8819700" cy="19428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Exercise 2:</a:t>
            </a:r>
            <a:br>
              <a:rPr lang="en-US" dirty="0"/>
            </a:br>
            <a:r>
              <a:rPr lang="en-US" sz="4400" dirty="0"/>
              <a:t>Phonons at Gamma in non-polar materials</a:t>
            </a:r>
            <a:endParaRPr sz="4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740B5F-AE96-4622-4F74-6308BC2C4324}"/>
              </a:ext>
            </a:extLst>
          </p:cNvPr>
          <p:cNvSpPr txBox="1"/>
          <p:nvPr/>
        </p:nvSpPr>
        <p:spPr>
          <a:xfrm>
            <a:off x="450375" y="1103643"/>
            <a:ext cx="8857397" cy="4385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Go to the directory with the input files:</a:t>
            </a: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cd ~/ASESMA2025/Day4/example2.phonon.Gamma.Si/</a:t>
            </a: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this directory you will find:</a:t>
            </a: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README.md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 File describing how to do the exercise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Si.scf.in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 Input file for the SCF ground-state calculation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Si.ph.in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 Input file for the phonon calculation at </a:t>
            </a:r>
            <a:r>
              <a:rPr lang="el-GR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Γ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Si.dynmat.in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 Input file to impose the acoustic sum rule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reference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 Directory with the reference results</a:t>
            </a: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DB3D48E-0D38-A41F-B43B-6DC417DBCA8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16449" y="116026"/>
                <a:ext cx="9323336" cy="8004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Exercise 2: </a:t>
                </a:r>
                <a:r>
                  <a:rPr lang="en-GB" sz="3600" dirty="0"/>
                  <a:t>Phonons at </a:t>
                </a:r>
                <a14:m>
                  <m:oMath xmlns:m="http://schemas.openxmlformats.org/officeDocument/2006/math">
                    <m:r>
                      <a:rPr lang="en-GB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𝚪</m:t>
                    </m:r>
                  </m:oMath>
                </a14:m>
                <a:r>
                  <a:rPr lang="en-GB" sz="3600" dirty="0"/>
                  <a:t> in non-polar materials</a:t>
                </a:r>
                <a:br>
                  <a:rPr lang="en-GB" sz="3600" dirty="0"/>
                </a:br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DB3D48E-0D38-A41F-B43B-6DC417DBCA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16449" y="116026"/>
                <a:ext cx="9323336" cy="800400"/>
              </a:xfrm>
              <a:blipFill>
                <a:blip r:embed="rId2"/>
                <a:stretch>
                  <a:fillRect l="-1497" t="-3175" r="-136" b="-63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0359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82E03C-E48A-333B-8DD8-26D63255E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DC664F1-3973-FA85-0DA0-74C9D698F72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16449" y="116026"/>
                <a:ext cx="9323336" cy="8004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Exercise 2: </a:t>
                </a:r>
                <a:r>
                  <a:rPr lang="en-GB" sz="3600" dirty="0"/>
                  <a:t>Phonons at </a:t>
                </a:r>
                <a14:m>
                  <m:oMath xmlns:m="http://schemas.openxmlformats.org/officeDocument/2006/math">
                    <m:r>
                      <a:rPr lang="en-GB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𝚪</m:t>
                    </m:r>
                  </m:oMath>
                </a14:m>
                <a:r>
                  <a:rPr lang="en-GB" sz="3600" dirty="0"/>
                  <a:t> in non-polar materials</a:t>
                </a:r>
                <a:br>
                  <a:rPr lang="en-GB" sz="3600" dirty="0"/>
                </a:br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DC664F1-3973-FA85-0DA0-74C9D698F7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16449" y="116026"/>
                <a:ext cx="9323336" cy="800400"/>
              </a:xfrm>
              <a:blipFill>
                <a:blip r:embed="rId2"/>
                <a:stretch>
                  <a:fillRect l="-1497" t="-3175" r="-136" b="-63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8B298CF-C199-763B-5F65-E42ACEC6A18D}"/>
              </a:ext>
            </a:extLst>
          </p:cNvPr>
          <p:cNvSpPr/>
          <p:nvPr/>
        </p:nvSpPr>
        <p:spPr>
          <a:xfrm>
            <a:off x="433968" y="916426"/>
            <a:ext cx="4120026" cy="504753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500" dirty="0">
              <a:solidFill>
                <a:schemeClr val="bg2"/>
              </a:solidFill>
              <a:latin typeface="Grandview Display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254DC4-DA83-25DA-7DD0-E3ABD415137B}"/>
              </a:ext>
            </a:extLst>
          </p:cNvPr>
          <p:cNvSpPr txBox="1"/>
          <p:nvPr/>
        </p:nvSpPr>
        <p:spPr>
          <a:xfrm>
            <a:off x="829665" y="1090103"/>
            <a:ext cx="3603943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&amp;CONTROL </a:t>
            </a:r>
          </a:p>
          <a:p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calculation = '</a:t>
            </a:r>
            <a:r>
              <a:rPr lang="en-GB" sz="12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scf</a:t>
            </a:r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’, </a:t>
            </a:r>
          </a:p>
          <a:p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prefix = '</a:t>
            </a:r>
            <a:r>
              <a:rPr lang="en-GB" sz="12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si</a:t>
            </a:r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’, </a:t>
            </a:r>
          </a:p>
          <a:p>
            <a:r>
              <a:rPr lang="en-GB" sz="12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pseudo_dir</a:t>
            </a:r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 = '../pseudo/’, </a:t>
            </a:r>
          </a:p>
          <a:p>
            <a:r>
              <a:rPr lang="en-GB" sz="12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outdir</a:t>
            </a:r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 = ‘../</a:t>
            </a:r>
            <a:r>
              <a:rPr lang="en-GB" sz="12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tmp</a:t>
            </a:r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’</a:t>
            </a:r>
          </a:p>
          <a:p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/ </a:t>
            </a:r>
          </a:p>
          <a:p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&amp;SYSTEM </a:t>
            </a:r>
          </a:p>
          <a:p>
            <a:r>
              <a:rPr lang="en-GB" sz="12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ibrav</a:t>
            </a:r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 = 2, </a:t>
            </a:r>
          </a:p>
          <a:p>
            <a:r>
              <a:rPr lang="en-GB" sz="12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celldm</a:t>
            </a:r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(1) = 10.2, </a:t>
            </a:r>
          </a:p>
          <a:p>
            <a:r>
              <a:rPr lang="en-GB" sz="12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nat</a:t>
            </a:r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 = 2, </a:t>
            </a:r>
          </a:p>
          <a:p>
            <a:r>
              <a:rPr lang="en-GB" sz="12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ntyp</a:t>
            </a:r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 = 1,</a:t>
            </a:r>
          </a:p>
          <a:p>
            <a:r>
              <a:rPr lang="en-GB" sz="12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ecutwfc</a:t>
            </a:r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 = 60,</a:t>
            </a:r>
          </a:p>
          <a:p>
            <a:r>
              <a:rPr lang="en-GB" sz="12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ecutrho</a:t>
            </a:r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 = 720 </a:t>
            </a:r>
          </a:p>
          <a:p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/ </a:t>
            </a:r>
          </a:p>
          <a:p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&amp;ELECTRONS </a:t>
            </a:r>
          </a:p>
          <a:p>
            <a:r>
              <a:rPr lang="en-GB" sz="12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mixing_beta</a:t>
            </a:r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=0.7,</a:t>
            </a:r>
          </a:p>
          <a:p>
            <a:r>
              <a:rPr lang="en-GB" sz="12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conv_thr</a:t>
            </a:r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=1d-10,</a:t>
            </a:r>
          </a:p>
          <a:p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/ </a:t>
            </a:r>
          </a:p>
          <a:p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ATOMIC_SPECIES </a:t>
            </a:r>
          </a:p>
          <a:p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Si 28.086  </a:t>
            </a:r>
            <a:r>
              <a:rPr lang="en-GB" sz="12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Si.pz-vbc.UPF</a:t>
            </a:r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 </a:t>
            </a:r>
          </a:p>
          <a:p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ATOMIC_POSITIONS</a:t>
            </a:r>
          </a:p>
          <a:p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Si 	0.00.    0.00.    0.00</a:t>
            </a:r>
          </a:p>
          <a:p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Si 	0.25.    0.25     0.25</a:t>
            </a:r>
          </a:p>
          <a:p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K_POINTS automatic</a:t>
            </a:r>
          </a:p>
          <a:p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4 4 4    1 1 1</a:t>
            </a:r>
          </a:p>
          <a:p>
            <a:endParaRPr lang="en-GB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3CD4F48-8F02-8780-B13E-F82F64163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1596" y="1073983"/>
            <a:ext cx="5338190" cy="1682866"/>
          </a:xfrm>
        </p:spPr>
        <p:txBody>
          <a:bodyPr>
            <a:normAutofit/>
          </a:bodyPr>
          <a:lstStyle/>
          <a:p>
            <a:pPr marL="101600" indent="0">
              <a:buNone/>
            </a:pPr>
            <a:r>
              <a:rPr lang="en-GB" b="1" dirty="0"/>
              <a:t>Step 1:   </a:t>
            </a:r>
            <a:r>
              <a:rPr lang="en-GB" dirty="0"/>
              <a:t>Perform a Self-Consistent Field</a:t>
            </a:r>
          </a:p>
          <a:p>
            <a:pPr marL="101600" indent="0">
              <a:buNone/>
            </a:pPr>
            <a:r>
              <a:rPr lang="en-GB" dirty="0"/>
              <a:t>ground-state calculation for silicon at the equilibrium structure using the </a:t>
            </a:r>
            <a:r>
              <a:rPr lang="en-GB" dirty="0" err="1"/>
              <a:t>pw.x</a:t>
            </a:r>
            <a:r>
              <a:rPr lang="en-GB" dirty="0"/>
              <a:t> program.</a:t>
            </a:r>
          </a:p>
          <a:p>
            <a:pPr marL="101600" indent="0">
              <a:buNone/>
            </a:pPr>
            <a:endParaRPr lang="en-GB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CCAF2EC-F3F4-E359-4589-FE4AE34E4008}"/>
              </a:ext>
            </a:extLst>
          </p:cNvPr>
          <p:cNvSpPr/>
          <p:nvPr/>
        </p:nvSpPr>
        <p:spPr>
          <a:xfrm>
            <a:off x="4433608" y="2958644"/>
            <a:ext cx="4614858" cy="4661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12F8B7-B64C-50E2-1908-B9BD599984A5}"/>
              </a:ext>
            </a:extLst>
          </p:cNvPr>
          <p:cNvSpPr txBox="1"/>
          <p:nvPr/>
        </p:nvSpPr>
        <p:spPr>
          <a:xfrm>
            <a:off x="4433608" y="3055421"/>
            <a:ext cx="48526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 err="1">
                <a:latin typeface="Grandview Display" panose="020B0502040204020203" pitchFamily="34" charset="0"/>
              </a:rPr>
              <a:t>mpirun</a:t>
            </a:r>
            <a:r>
              <a:rPr lang="en-GB" sz="1800" dirty="0">
                <a:latin typeface="Grandview Display" panose="020B0502040204020203" pitchFamily="34" charset="0"/>
              </a:rPr>
              <a:t> –np 4 </a:t>
            </a:r>
            <a:r>
              <a:rPr lang="en-GB" sz="1800" dirty="0" err="1">
                <a:latin typeface="Grandview Display" panose="020B0502040204020203" pitchFamily="34" charset="0"/>
              </a:rPr>
              <a:t>pw.x</a:t>
            </a:r>
            <a:r>
              <a:rPr lang="en-GB" sz="1800" dirty="0">
                <a:latin typeface="Grandview Display" panose="020B0502040204020203" pitchFamily="34" charset="0"/>
              </a:rPr>
              <a:t> –in </a:t>
            </a:r>
            <a:r>
              <a:rPr lang="en-GB" sz="1800" dirty="0" err="1">
                <a:latin typeface="Grandview Display" panose="020B0502040204020203" pitchFamily="34" charset="0"/>
              </a:rPr>
              <a:t>Si.scf.in</a:t>
            </a:r>
            <a:r>
              <a:rPr lang="en-GB" sz="1800" dirty="0">
                <a:latin typeface="Grandview Display" panose="020B0502040204020203" pitchFamily="34" charset="0"/>
              </a:rPr>
              <a:t> &gt; </a:t>
            </a:r>
            <a:r>
              <a:rPr lang="en-GB" sz="1800" dirty="0" err="1">
                <a:latin typeface="Grandview Display" panose="020B0502040204020203" pitchFamily="34" charset="0"/>
              </a:rPr>
              <a:t>Si.scf.out</a:t>
            </a:r>
            <a:endParaRPr lang="en-GB" sz="1800" dirty="0">
              <a:latin typeface="Grandview Display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416734-FAB8-7210-D67C-BC1E3A8B5F34}"/>
              </a:ext>
            </a:extLst>
          </p:cNvPr>
          <p:cNvSpPr txBox="1"/>
          <p:nvPr/>
        </p:nvSpPr>
        <p:spPr>
          <a:xfrm>
            <a:off x="7028597" y="4021851"/>
            <a:ext cx="1862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Input	Output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BCFF790-B2E0-A202-21AA-8CFFBEEE9810}"/>
              </a:ext>
            </a:extLst>
          </p:cNvPr>
          <p:cNvCxnSpPr/>
          <p:nvPr/>
        </p:nvCxnSpPr>
        <p:spPr>
          <a:xfrm flipV="1">
            <a:off x="8341057" y="3567704"/>
            <a:ext cx="0" cy="349203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2E4B48-FFF5-2819-7B33-99B469CEB585}"/>
              </a:ext>
            </a:extLst>
          </p:cNvPr>
          <p:cNvCxnSpPr/>
          <p:nvPr/>
        </p:nvCxnSpPr>
        <p:spPr>
          <a:xfrm flipV="1">
            <a:off x="7251511" y="3567703"/>
            <a:ext cx="0" cy="349203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794667-34AC-B4BB-4672-7A7DEEDBA3FF}"/>
              </a:ext>
            </a:extLst>
          </p:cNvPr>
          <p:cNvCxnSpPr/>
          <p:nvPr/>
        </p:nvCxnSpPr>
        <p:spPr>
          <a:xfrm>
            <a:off x="2258291" y="4197927"/>
            <a:ext cx="2175317" cy="0"/>
          </a:xfrm>
          <a:prstGeom prst="straightConnector1">
            <a:avLst/>
          </a:prstGeom>
          <a:ln>
            <a:solidFill>
              <a:srgbClr val="F5652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57D67C1-BF0D-DC1D-2FA0-8AA5FB8046D4}"/>
              </a:ext>
            </a:extLst>
          </p:cNvPr>
          <p:cNvSpPr txBox="1"/>
          <p:nvPr/>
        </p:nvSpPr>
        <p:spPr>
          <a:xfrm>
            <a:off x="4655127" y="4142509"/>
            <a:ext cx="16486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Smaller than for simple total energy!</a:t>
            </a:r>
          </a:p>
        </p:txBody>
      </p:sp>
    </p:spTree>
    <p:extLst>
      <p:ext uri="{BB962C8B-B14F-4D97-AF65-F5344CB8AC3E}">
        <p14:creationId xmlns:p14="http://schemas.microsoft.com/office/powerpoint/2010/main" val="1071379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DFCE3-C14E-0B52-2CE1-091855A2F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464F904-2C5C-4331-78A2-146C8924CEA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16449" y="116026"/>
                <a:ext cx="9323336" cy="8004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Exercise 2: </a:t>
                </a:r>
                <a:r>
                  <a:rPr lang="en-GB" sz="3600" dirty="0"/>
                  <a:t>Phonons at </a:t>
                </a:r>
                <a14:m>
                  <m:oMath xmlns:m="http://schemas.openxmlformats.org/officeDocument/2006/math">
                    <m:r>
                      <a:rPr lang="en-GB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𝚪</m:t>
                    </m:r>
                  </m:oMath>
                </a14:m>
                <a:r>
                  <a:rPr lang="en-GB" sz="3600" dirty="0"/>
                  <a:t> in non-polar materials</a:t>
                </a:r>
                <a:br>
                  <a:rPr lang="en-GB" sz="3600" dirty="0"/>
                </a:br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464F904-2C5C-4331-78A2-146C8924CE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16449" y="116026"/>
                <a:ext cx="9323336" cy="800400"/>
              </a:xfrm>
              <a:blipFill>
                <a:blip r:embed="rId2"/>
                <a:stretch>
                  <a:fillRect l="-1497" t="-3175" r="-136" b="-63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7399B2D-94B2-EB71-F1B6-395E10D5D223}"/>
              </a:ext>
            </a:extLst>
          </p:cNvPr>
          <p:cNvSpPr/>
          <p:nvPr/>
        </p:nvSpPr>
        <p:spPr>
          <a:xfrm>
            <a:off x="433968" y="2423466"/>
            <a:ext cx="3276308" cy="317009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500" dirty="0">
              <a:solidFill>
                <a:schemeClr val="bg2"/>
              </a:solidFill>
              <a:latin typeface="Grandview Display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2F2695-5808-9466-52AE-FA729B30C360}"/>
              </a:ext>
            </a:extLst>
          </p:cNvPr>
          <p:cNvSpPr txBox="1"/>
          <p:nvPr/>
        </p:nvSpPr>
        <p:spPr>
          <a:xfrm>
            <a:off x="738103" y="2529697"/>
            <a:ext cx="27693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&amp;</a:t>
            </a:r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inputph</a:t>
            </a:r>
            <a:endParaRPr lang="en-GB" sz="2000" dirty="0">
              <a:solidFill>
                <a:schemeClr val="bg2"/>
              </a:solidFill>
              <a:latin typeface="Grandview Display" panose="020B0502040204020203" pitchFamily="34" charset="0"/>
            </a:endParaRPr>
          </a:p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prefix = ‘</a:t>
            </a:r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si</a:t>
            </a:r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',</a:t>
            </a:r>
          </a:p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tr2_ph = 1.0d-14,</a:t>
            </a:r>
          </a:p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amass(1) = 28.0855,</a:t>
            </a:r>
          </a:p>
          <a:p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epsil</a:t>
            </a:r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 = .true.</a:t>
            </a:r>
          </a:p>
          <a:p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outdir</a:t>
            </a:r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 = './</a:t>
            </a:r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tmp</a:t>
            </a:r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'</a:t>
            </a:r>
          </a:p>
          <a:p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fildyn</a:t>
            </a:r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 = '</a:t>
            </a:r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Si.dyn</a:t>
            </a:r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',</a:t>
            </a:r>
          </a:p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/</a:t>
            </a:r>
          </a:p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0.0 0.0 0.0</a:t>
            </a:r>
            <a:endParaRPr lang="en-GB" sz="200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495B10E-A0C9-C413-0A41-AAA600193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1596" y="1073983"/>
            <a:ext cx="5338190" cy="1682866"/>
          </a:xfrm>
        </p:spPr>
        <p:txBody>
          <a:bodyPr>
            <a:normAutofit/>
          </a:bodyPr>
          <a:lstStyle/>
          <a:p>
            <a:pPr marL="101600" indent="0">
              <a:buNone/>
            </a:pPr>
            <a:r>
              <a:rPr lang="en-GB" b="1" dirty="0"/>
              <a:t>Step 2:   </a:t>
            </a:r>
            <a:r>
              <a:rPr lang="en-GB" dirty="0"/>
              <a:t>Perform a phonon calculation at </a:t>
            </a:r>
            <a:r>
              <a:rPr lang="el-GR" dirty="0"/>
              <a:t>Γ </a:t>
            </a:r>
            <a:r>
              <a:rPr lang="en-GB" dirty="0"/>
              <a:t>using the </a:t>
            </a:r>
            <a:r>
              <a:rPr lang="en-GB" dirty="0" err="1"/>
              <a:t>ph.x</a:t>
            </a:r>
            <a:r>
              <a:rPr lang="en-GB" dirty="0"/>
              <a:t> program.</a:t>
            </a:r>
          </a:p>
          <a:p>
            <a:pPr marL="101600" indent="0">
              <a:buNone/>
            </a:pPr>
            <a:endParaRPr lang="en-GB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C48BE5E-6536-AE2F-1FD6-C5DADDCF15FA}"/>
              </a:ext>
            </a:extLst>
          </p:cNvPr>
          <p:cNvSpPr/>
          <p:nvPr/>
        </p:nvSpPr>
        <p:spPr>
          <a:xfrm>
            <a:off x="4433608" y="2063588"/>
            <a:ext cx="4614858" cy="4661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24FC1C-7FDF-FDD2-A18C-07504CBA6884}"/>
              </a:ext>
            </a:extLst>
          </p:cNvPr>
          <p:cNvSpPr txBox="1"/>
          <p:nvPr/>
        </p:nvSpPr>
        <p:spPr>
          <a:xfrm>
            <a:off x="4433608" y="2160365"/>
            <a:ext cx="48526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 err="1">
                <a:latin typeface="Grandview Display" panose="020B0502040204020203" pitchFamily="34" charset="0"/>
              </a:rPr>
              <a:t>mpirun</a:t>
            </a:r>
            <a:r>
              <a:rPr lang="en-GB" sz="1800" dirty="0">
                <a:latin typeface="Grandview Display" panose="020B0502040204020203" pitchFamily="34" charset="0"/>
              </a:rPr>
              <a:t> –np 4 </a:t>
            </a:r>
            <a:r>
              <a:rPr lang="en-GB" sz="1800" dirty="0" err="1">
                <a:latin typeface="Grandview Display" panose="020B0502040204020203" pitchFamily="34" charset="0"/>
              </a:rPr>
              <a:t>ph.x</a:t>
            </a:r>
            <a:r>
              <a:rPr lang="en-GB" sz="1800" dirty="0">
                <a:latin typeface="Grandview Display" panose="020B0502040204020203" pitchFamily="34" charset="0"/>
              </a:rPr>
              <a:t> –in </a:t>
            </a:r>
            <a:r>
              <a:rPr lang="en-GB" sz="1800" dirty="0" err="1">
                <a:latin typeface="Grandview Display" panose="020B0502040204020203" pitchFamily="34" charset="0"/>
              </a:rPr>
              <a:t>Si.ph.in</a:t>
            </a:r>
            <a:r>
              <a:rPr lang="en-GB" sz="1800" dirty="0">
                <a:latin typeface="Grandview Display" panose="020B0502040204020203" pitchFamily="34" charset="0"/>
              </a:rPr>
              <a:t> &gt; </a:t>
            </a:r>
            <a:r>
              <a:rPr lang="en-GB" sz="1800" dirty="0" err="1">
                <a:latin typeface="Grandview Display" panose="020B0502040204020203" pitchFamily="34" charset="0"/>
              </a:rPr>
              <a:t>Si.ph.out</a:t>
            </a:r>
            <a:endParaRPr lang="en-GB" sz="1800" dirty="0">
              <a:latin typeface="Grandview Display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067D1E-8B5F-F62F-7B73-293ACAEEC005}"/>
              </a:ext>
            </a:extLst>
          </p:cNvPr>
          <p:cNvSpPr txBox="1"/>
          <p:nvPr/>
        </p:nvSpPr>
        <p:spPr>
          <a:xfrm>
            <a:off x="433968" y="1215711"/>
            <a:ext cx="348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Input file for phonon at Gamma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759BB9-DC12-A5B2-7144-8F9BAAB28FBB}"/>
              </a:ext>
            </a:extLst>
          </p:cNvPr>
          <p:cNvSpPr txBox="1"/>
          <p:nvPr/>
        </p:nvSpPr>
        <p:spPr>
          <a:xfrm>
            <a:off x="5023519" y="2817612"/>
            <a:ext cx="469674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same prefix as in the SCF calculation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Threshold for self-consistency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Atomic mass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 calculate the dielectric tensor and effective charges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Directory for temporary files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File containing the dynamical matrix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Coordinates of the q point (</a:t>
            </a:r>
            <a:r>
              <a:rPr lang="el-G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Γ) 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units of 2*pi/a in the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Cartesian reference system</a:t>
            </a:r>
          </a:p>
          <a:p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02196A-B827-D852-DD16-C300FD94EA87}"/>
              </a:ext>
            </a:extLst>
          </p:cNvPr>
          <p:cNvCxnSpPr>
            <a:cxnSpLocks/>
          </p:cNvCxnSpPr>
          <p:nvPr/>
        </p:nvCxnSpPr>
        <p:spPr>
          <a:xfrm flipH="1">
            <a:off x="3115492" y="3054584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ACB823-274D-7ABE-0DE4-17C277DB82E7}"/>
              </a:ext>
            </a:extLst>
          </p:cNvPr>
          <p:cNvCxnSpPr>
            <a:cxnSpLocks/>
          </p:cNvCxnSpPr>
          <p:nvPr/>
        </p:nvCxnSpPr>
        <p:spPr>
          <a:xfrm flipH="1">
            <a:off x="3129139" y="3351542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FFAB57-1084-72F8-602A-77A967B3520E}"/>
              </a:ext>
            </a:extLst>
          </p:cNvPr>
          <p:cNvCxnSpPr>
            <a:cxnSpLocks/>
          </p:cNvCxnSpPr>
          <p:nvPr/>
        </p:nvCxnSpPr>
        <p:spPr>
          <a:xfrm flipH="1">
            <a:off x="3142787" y="3654067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49AFB1B-0E51-0469-598D-736944240E58}"/>
              </a:ext>
            </a:extLst>
          </p:cNvPr>
          <p:cNvCxnSpPr>
            <a:cxnSpLocks/>
          </p:cNvCxnSpPr>
          <p:nvPr/>
        </p:nvCxnSpPr>
        <p:spPr>
          <a:xfrm flipH="1">
            <a:off x="3112051" y="4250514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C9927A-DC70-F98A-5C13-9302AD2828EE}"/>
              </a:ext>
            </a:extLst>
          </p:cNvPr>
          <p:cNvCxnSpPr>
            <a:cxnSpLocks/>
          </p:cNvCxnSpPr>
          <p:nvPr/>
        </p:nvCxnSpPr>
        <p:spPr>
          <a:xfrm flipH="1">
            <a:off x="3112051" y="4580336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83B3B1-0FCE-7B6F-645C-07E51DEDF768}"/>
              </a:ext>
            </a:extLst>
          </p:cNvPr>
          <p:cNvCxnSpPr>
            <a:cxnSpLocks/>
          </p:cNvCxnSpPr>
          <p:nvPr/>
        </p:nvCxnSpPr>
        <p:spPr>
          <a:xfrm flipH="1">
            <a:off x="3112051" y="5087577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0546299-9565-2ABE-276B-6561447521C4}"/>
              </a:ext>
            </a:extLst>
          </p:cNvPr>
          <p:cNvCxnSpPr>
            <a:cxnSpLocks/>
          </p:cNvCxnSpPr>
          <p:nvPr/>
        </p:nvCxnSpPr>
        <p:spPr>
          <a:xfrm flipH="1">
            <a:off x="3112051" y="3960784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452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B24A26-4FB6-253D-9C51-09E37C9DC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120CA04-028D-DD34-3574-B023E3964B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46" b="59378"/>
          <a:stretch>
            <a:fillRect/>
          </a:stretch>
        </p:blipFill>
        <p:spPr>
          <a:xfrm>
            <a:off x="216449" y="1961866"/>
            <a:ext cx="6482402" cy="28609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B6A7EC0-5D71-9301-49D5-91143604B5A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16449" y="116026"/>
                <a:ext cx="9323336" cy="8004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Exercise 2: </a:t>
                </a:r>
                <a:r>
                  <a:rPr lang="en-GB" sz="3600" dirty="0"/>
                  <a:t>Phonons at </a:t>
                </a:r>
                <a14:m>
                  <m:oMath xmlns:m="http://schemas.openxmlformats.org/officeDocument/2006/math">
                    <m:r>
                      <a:rPr lang="en-GB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𝚪</m:t>
                    </m:r>
                  </m:oMath>
                </a14:m>
                <a:r>
                  <a:rPr lang="en-GB" sz="3600" dirty="0"/>
                  <a:t> in non-polar materials</a:t>
                </a:r>
                <a:br>
                  <a:rPr lang="en-GB" sz="3600" dirty="0"/>
                </a:br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464F904-2C5C-4331-78A2-146C8924CE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16449" y="116026"/>
                <a:ext cx="9323336" cy="800400"/>
              </a:xfrm>
              <a:blipFill>
                <a:blip r:embed="rId3"/>
                <a:stretch>
                  <a:fillRect l="-1497" t="-3175" r="-136" b="-63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0001A899-E3E6-D2DB-A7DA-A11A60DB01CB}"/>
              </a:ext>
            </a:extLst>
          </p:cNvPr>
          <p:cNvSpPr txBox="1"/>
          <p:nvPr/>
        </p:nvSpPr>
        <p:spPr>
          <a:xfrm>
            <a:off x="433968" y="1215711"/>
            <a:ext cx="348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Dynamical matrix file: </a:t>
            </a:r>
            <a:r>
              <a:rPr lang="en-GB" sz="1800" b="1" dirty="0" err="1">
                <a:solidFill>
                  <a:srgbClr val="F5652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Si.dyn</a:t>
            </a:r>
            <a:endParaRPr lang="en-GB" sz="1800" b="1" dirty="0">
              <a:solidFill>
                <a:srgbClr val="F56524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8DBDD8-C46A-ADCB-CECB-2A7AE966DA3C}"/>
              </a:ext>
            </a:extLst>
          </p:cNvPr>
          <p:cNvSpPr txBox="1"/>
          <p:nvPr/>
        </p:nvSpPr>
        <p:spPr>
          <a:xfrm>
            <a:off x="6243176" y="3392327"/>
            <a:ext cx="3713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Dielectric constant and Born</a:t>
            </a:r>
          </a:p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effective charges (BECs)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211E6AE-0A76-C3A4-1379-7DCBA0003FA0}"/>
              </a:ext>
            </a:extLst>
          </p:cNvPr>
          <p:cNvSpPr/>
          <p:nvPr/>
        </p:nvSpPr>
        <p:spPr>
          <a:xfrm>
            <a:off x="271869" y="2937164"/>
            <a:ext cx="5810278" cy="1786973"/>
          </a:xfrm>
          <a:prstGeom prst="rect">
            <a:avLst/>
          </a:prstGeom>
          <a:noFill/>
          <a:ln>
            <a:solidFill>
              <a:srgbClr val="F565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646EF4E-A456-073C-DE90-3D9051C17BD2}"/>
                  </a:ext>
                </a:extLst>
              </p:cNvPr>
              <p:cNvSpPr txBox="1"/>
              <p:nvPr/>
            </p:nvSpPr>
            <p:spPr>
              <a:xfrm>
                <a:off x="5756796" y="5199611"/>
                <a:ext cx="3547830" cy="5489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𝛼𝛽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=0)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ℇ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=0)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646EF4E-A456-073C-DE90-3D9051C17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796" y="5199611"/>
                <a:ext cx="3547830" cy="548933"/>
              </a:xfrm>
              <a:prstGeom prst="rect">
                <a:avLst/>
              </a:prstGeom>
              <a:blipFill>
                <a:blip r:embed="rId4"/>
                <a:stretch>
                  <a:fillRect l="-714" t="-2273" r="-1429" b="-113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9397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E8FD90-B597-11C8-48E3-F5B0717B8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58D9021-0AA6-7295-83CC-CD200BB629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0622"/>
          <a:stretch>
            <a:fillRect/>
          </a:stretch>
        </p:blipFill>
        <p:spPr>
          <a:xfrm>
            <a:off x="0" y="1809742"/>
            <a:ext cx="7183057" cy="43305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A0467E7-D6BD-6A40-CF00-0B699B465EE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16449" y="116026"/>
                <a:ext cx="9323336" cy="8004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Exercise 2: </a:t>
                </a:r>
                <a:r>
                  <a:rPr lang="en-GB" sz="3600" dirty="0"/>
                  <a:t>Phonons at </a:t>
                </a:r>
                <a14:m>
                  <m:oMath xmlns:m="http://schemas.openxmlformats.org/officeDocument/2006/math">
                    <m:r>
                      <a:rPr lang="en-GB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𝚪</m:t>
                    </m:r>
                  </m:oMath>
                </a14:m>
                <a:r>
                  <a:rPr lang="en-GB" sz="3600" dirty="0"/>
                  <a:t> in non-polar materials</a:t>
                </a:r>
                <a:br>
                  <a:rPr lang="en-GB" sz="3600" dirty="0"/>
                </a:br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464F904-2C5C-4331-78A2-146C8924CE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16449" y="116026"/>
                <a:ext cx="9323336" cy="800400"/>
              </a:xfrm>
              <a:blipFill>
                <a:blip r:embed="rId4"/>
                <a:stretch>
                  <a:fillRect l="-1497" t="-3175" r="-136" b="-63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979680D-6C1E-794B-5C58-2DB804EA0034}"/>
              </a:ext>
            </a:extLst>
          </p:cNvPr>
          <p:cNvSpPr txBox="1"/>
          <p:nvPr/>
        </p:nvSpPr>
        <p:spPr>
          <a:xfrm>
            <a:off x="433968" y="1215711"/>
            <a:ext cx="348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Dynamical matrix file: </a:t>
            </a:r>
            <a:r>
              <a:rPr lang="en-GB" sz="1800" b="1" dirty="0" err="1">
                <a:solidFill>
                  <a:srgbClr val="F5652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Si.dyn</a:t>
            </a:r>
            <a:endParaRPr lang="en-GB" sz="1800" b="1" dirty="0">
              <a:solidFill>
                <a:srgbClr val="F56524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2A0B67-633A-1A0F-1037-BC48EF496E85}"/>
              </a:ext>
            </a:extLst>
          </p:cNvPr>
          <p:cNvSpPr txBox="1"/>
          <p:nvPr/>
        </p:nvSpPr>
        <p:spPr>
          <a:xfrm>
            <a:off x="6267445" y="2870755"/>
            <a:ext cx="3006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Acoustic modes (in-phase)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70CA63-B8A3-2649-22CA-CE85690F4298}"/>
              </a:ext>
            </a:extLst>
          </p:cNvPr>
          <p:cNvSpPr txBox="1"/>
          <p:nvPr/>
        </p:nvSpPr>
        <p:spPr>
          <a:xfrm>
            <a:off x="6267445" y="4422680"/>
            <a:ext cx="318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Optical modes (out-of-phase)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3508345-9E97-DC88-0FA5-BF372449C91A}"/>
              </a:ext>
            </a:extLst>
          </p:cNvPr>
          <p:cNvCxnSpPr/>
          <p:nvPr/>
        </p:nvCxnSpPr>
        <p:spPr>
          <a:xfrm>
            <a:off x="6623726" y="3581710"/>
            <a:ext cx="894233" cy="0"/>
          </a:xfrm>
          <a:prstGeom prst="straightConnector1">
            <a:avLst/>
          </a:prstGeom>
          <a:ln w="38100">
            <a:solidFill>
              <a:srgbClr val="F56524"/>
            </a:solidFill>
            <a:headEnd type="oval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3EC33E-B371-46E3-A812-77E655E8467A}"/>
              </a:ext>
            </a:extLst>
          </p:cNvPr>
          <p:cNvCxnSpPr/>
          <p:nvPr/>
        </p:nvCxnSpPr>
        <p:spPr>
          <a:xfrm>
            <a:off x="7703722" y="3581710"/>
            <a:ext cx="894233" cy="0"/>
          </a:xfrm>
          <a:prstGeom prst="straightConnector1">
            <a:avLst/>
          </a:prstGeom>
          <a:ln w="38100">
            <a:solidFill>
              <a:srgbClr val="F56524"/>
            </a:solidFill>
            <a:headEnd type="oval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651CD1-2B3F-55F6-9568-054F0F295E11}"/>
              </a:ext>
            </a:extLst>
          </p:cNvPr>
          <p:cNvCxnSpPr>
            <a:cxnSpLocks/>
          </p:cNvCxnSpPr>
          <p:nvPr/>
        </p:nvCxnSpPr>
        <p:spPr>
          <a:xfrm flipH="1">
            <a:off x="7703722" y="5087327"/>
            <a:ext cx="894233" cy="0"/>
          </a:xfrm>
          <a:prstGeom prst="straightConnector1">
            <a:avLst/>
          </a:prstGeom>
          <a:ln w="38100">
            <a:solidFill>
              <a:srgbClr val="F56524"/>
            </a:solidFill>
            <a:headEnd type="oval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CAF5D0-5823-1BC0-A742-E4F5BFE80DBE}"/>
              </a:ext>
            </a:extLst>
          </p:cNvPr>
          <p:cNvCxnSpPr/>
          <p:nvPr/>
        </p:nvCxnSpPr>
        <p:spPr>
          <a:xfrm>
            <a:off x="6623725" y="5087327"/>
            <a:ext cx="894233" cy="0"/>
          </a:xfrm>
          <a:prstGeom prst="straightConnector1">
            <a:avLst/>
          </a:prstGeom>
          <a:ln w="38100">
            <a:solidFill>
              <a:srgbClr val="F56524"/>
            </a:solidFill>
            <a:headEnd type="oval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9D129D6B-9C2C-F091-D4D0-C9A917FA3F45}"/>
              </a:ext>
            </a:extLst>
          </p:cNvPr>
          <p:cNvSpPr/>
          <p:nvPr/>
        </p:nvSpPr>
        <p:spPr>
          <a:xfrm>
            <a:off x="6437963" y="3401599"/>
            <a:ext cx="352017" cy="369332"/>
          </a:xfrm>
          <a:prstGeom prst="ellipse">
            <a:avLst/>
          </a:prstGeom>
          <a:solidFill>
            <a:srgbClr val="F56524"/>
          </a:solidFill>
          <a:ln w="9525">
            <a:solidFill>
              <a:schemeClr val="accent6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2F2DA5B-06CF-88AC-920F-D532570A1C8B}"/>
              </a:ext>
            </a:extLst>
          </p:cNvPr>
          <p:cNvSpPr/>
          <p:nvPr/>
        </p:nvSpPr>
        <p:spPr>
          <a:xfrm>
            <a:off x="7594484" y="3390340"/>
            <a:ext cx="352017" cy="369332"/>
          </a:xfrm>
          <a:prstGeom prst="ellipse">
            <a:avLst/>
          </a:prstGeom>
          <a:solidFill>
            <a:srgbClr val="F56524"/>
          </a:solidFill>
          <a:ln w="9525">
            <a:solidFill>
              <a:schemeClr val="accent6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5A95689-58FB-DD3D-D7F1-DFB44C36BC96}"/>
              </a:ext>
            </a:extLst>
          </p:cNvPr>
          <p:cNvSpPr/>
          <p:nvPr/>
        </p:nvSpPr>
        <p:spPr>
          <a:xfrm>
            <a:off x="8445557" y="4879508"/>
            <a:ext cx="352017" cy="369332"/>
          </a:xfrm>
          <a:prstGeom prst="ellipse">
            <a:avLst/>
          </a:prstGeom>
          <a:solidFill>
            <a:srgbClr val="F56524"/>
          </a:solidFill>
          <a:ln w="9525">
            <a:solidFill>
              <a:schemeClr val="accent6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680CC16-CD1B-DA81-FB8B-556CE757752A}"/>
              </a:ext>
            </a:extLst>
          </p:cNvPr>
          <p:cNvSpPr/>
          <p:nvPr/>
        </p:nvSpPr>
        <p:spPr>
          <a:xfrm>
            <a:off x="6492066" y="4895921"/>
            <a:ext cx="352017" cy="369332"/>
          </a:xfrm>
          <a:prstGeom prst="ellipse">
            <a:avLst/>
          </a:prstGeom>
          <a:solidFill>
            <a:srgbClr val="F56524"/>
          </a:solidFill>
          <a:ln w="9525">
            <a:solidFill>
              <a:schemeClr val="accent6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444167-BE6F-3773-709D-9C6C0FECABAE}"/>
              </a:ext>
            </a:extLst>
          </p:cNvPr>
          <p:cNvSpPr/>
          <p:nvPr/>
        </p:nvSpPr>
        <p:spPr>
          <a:xfrm>
            <a:off x="271869" y="2669553"/>
            <a:ext cx="5533844" cy="1562279"/>
          </a:xfrm>
          <a:prstGeom prst="rect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765C2E-6E33-5692-7BA2-B8A7D59449E4}"/>
              </a:ext>
            </a:extLst>
          </p:cNvPr>
          <p:cNvSpPr/>
          <p:nvPr/>
        </p:nvSpPr>
        <p:spPr>
          <a:xfrm>
            <a:off x="279033" y="4231834"/>
            <a:ext cx="5533844" cy="1517801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218F57-AF6B-184B-85A5-56216463B291}"/>
              </a:ext>
            </a:extLst>
          </p:cNvPr>
          <p:cNvSpPr/>
          <p:nvPr/>
        </p:nvSpPr>
        <p:spPr>
          <a:xfrm>
            <a:off x="2202873" y="2669554"/>
            <a:ext cx="1565563" cy="201201"/>
          </a:xfrm>
          <a:prstGeom prst="rect">
            <a:avLst/>
          </a:prstGeom>
          <a:solidFill>
            <a:schemeClr val="accent1">
              <a:lumMod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2C9E85F-C096-B2F5-4CCA-594E1B835EC4}"/>
              </a:ext>
            </a:extLst>
          </p:cNvPr>
          <p:cNvSpPr/>
          <p:nvPr/>
        </p:nvSpPr>
        <p:spPr>
          <a:xfrm>
            <a:off x="2256009" y="3176995"/>
            <a:ext cx="1565563" cy="201201"/>
          </a:xfrm>
          <a:prstGeom prst="rect">
            <a:avLst/>
          </a:prstGeom>
          <a:solidFill>
            <a:schemeClr val="accent1">
              <a:lumMod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E63FA5-139B-2613-A8C2-1582252D9C4F}"/>
              </a:ext>
            </a:extLst>
          </p:cNvPr>
          <p:cNvSpPr/>
          <p:nvPr/>
        </p:nvSpPr>
        <p:spPr>
          <a:xfrm>
            <a:off x="2256008" y="3688916"/>
            <a:ext cx="1565563" cy="201201"/>
          </a:xfrm>
          <a:prstGeom prst="rect">
            <a:avLst/>
          </a:prstGeom>
          <a:solidFill>
            <a:schemeClr val="accent1">
              <a:lumMod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3A5B48-8CC0-A642-7BD1-3E9CE17AEBED}"/>
              </a:ext>
            </a:extLst>
          </p:cNvPr>
          <p:cNvSpPr/>
          <p:nvPr/>
        </p:nvSpPr>
        <p:spPr>
          <a:xfrm>
            <a:off x="2226237" y="4231835"/>
            <a:ext cx="1565563" cy="201201"/>
          </a:xfrm>
          <a:prstGeom prst="rect">
            <a:avLst/>
          </a:prstGeom>
          <a:solidFill>
            <a:srgbClr val="C0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16CF8A9-5065-72F8-FD4E-05EA533C4C81}"/>
              </a:ext>
            </a:extLst>
          </p:cNvPr>
          <p:cNvSpPr/>
          <p:nvPr/>
        </p:nvSpPr>
        <p:spPr>
          <a:xfrm>
            <a:off x="2248885" y="4741256"/>
            <a:ext cx="1565563" cy="201201"/>
          </a:xfrm>
          <a:prstGeom prst="rect">
            <a:avLst/>
          </a:prstGeom>
          <a:solidFill>
            <a:srgbClr val="C0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95DD80C-2313-AFCF-A17B-80935B2EEFA0}"/>
              </a:ext>
            </a:extLst>
          </p:cNvPr>
          <p:cNvSpPr/>
          <p:nvPr/>
        </p:nvSpPr>
        <p:spPr>
          <a:xfrm>
            <a:off x="2258827" y="5238325"/>
            <a:ext cx="1565563" cy="201201"/>
          </a:xfrm>
          <a:prstGeom prst="rect">
            <a:avLst/>
          </a:prstGeom>
          <a:solidFill>
            <a:srgbClr val="C0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323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09F7CB71-2FDC-868A-EDC5-F33D88DAAF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>
            <a:extLst>
              <a:ext uri="{FF2B5EF4-FFF2-40B4-BE49-F238E27FC236}">
                <a16:creationId xmlns:a16="http://schemas.microsoft.com/office/drawing/2014/main" id="{B484496A-6122-1B42-6FE7-F7B792AF37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2038" y="1971576"/>
            <a:ext cx="8819700" cy="19428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 fontScale="90000"/>
          </a:bodyPr>
          <a:lstStyle/>
          <a:p>
            <a:r>
              <a:rPr lang="en-US" dirty="0"/>
              <a:t>Exercise 1:</a:t>
            </a:r>
            <a:br>
              <a:rPr lang="en-US" dirty="0"/>
            </a:br>
            <a:r>
              <a:rPr lang="en-US" sz="4400" dirty="0"/>
              <a:t>Learning Goals: optimize atomic position and lattice constants </a:t>
            </a:r>
            <a:br>
              <a:rPr lang="en-US" sz="4400" b="0" dirty="0">
                <a:latin typeface="Arial"/>
                <a:ea typeface="Arial"/>
                <a:cs typeface="Arial"/>
                <a:sym typeface="Arial"/>
              </a:rPr>
            </a:b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1358436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128AE7-16C0-F9A4-8E1E-D166771C2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27C341-D773-672F-813C-BD94FA875108}"/>
                  </a:ext>
                </a:extLst>
              </p:cNvPr>
              <p:cNvSpPr txBox="1"/>
              <p:nvPr/>
            </p:nvSpPr>
            <p:spPr>
              <a:xfrm>
                <a:off x="484908" y="1122218"/>
                <a:ext cx="9019310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Acoustic sum rule at </a:t>
                </a:r>
                <a:r>
                  <a:rPr lang="el-GR" sz="2000" b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Γ</a:t>
                </a:r>
                <a:endParaRPr lang="en-US" sz="20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endParaRPr lang="el-GR" sz="20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r>
                  <a:rPr lang="en-GB" sz="18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Problems with the frequency of the acoustic phonon mode at </a:t>
                </a:r>
                <a:r>
                  <a:rPr lang="el-GR" sz="18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Γ </a:t>
                </a:r>
                <a:r>
                  <a:rPr lang="en-GB" sz="18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and with effective charges. </a:t>
                </a:r>
              </a:p>
              <a:p>
                <a:r>
                  <a:rPr lang="en-GB" sz="18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Because of the numerical inaccuracies the interatomic force constants (IFC) and effective charges (Z*) do not strictly satisfy the acoustic sum rule (ASR). </a:t>
                </a:r>
              </a:p>
              <a:p>
                <a:endParaRPr lang="en-GB" sz="18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r>
                  <a:rPr lang="en-GB" sz="18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ASR comes directly from the continuous translational invariance of the crystal: </a:t>
                </a:r>
              </a:p>
              <a:p>
                <a:r>
                  <a:rPr lang="en-GB" sz="18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if we translate the whole solid by a uniform displacement, the forces acting on the atoms must be zero</a:t>
                </a:r>
              </a:p>
              <a:p>
                <a:endParaRPr lang="en-GB" sz="18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r>
                  <a:rPr lang="en-GB" sz="18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⟹  for each cartesian direction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𝛼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𝛽</m:t>
                    </m:r>
                  </m:oMath>
                </a14:m>
                <a:r>
                  <a:rPr lang="en-GB" sz="18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and </a:t>
                </a:r>
                <a:r>
                  <a:rPr lang="en-GB" sz="1800" i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s,s’</a:t>
                </a:r>
                <a:r>
                  <a:rPr lang="en-GB" sz="18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-</a:t>
                </a:r>
                <a:r>
                  <a:rPr lang="en-GB" sz="1800" dirty="0" err="1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th</a:t>
                </a:r>
                <a:r>
                  <a:rPr lang="en-GB" sz="18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atom:</a:t>
                </a:r>
              </a:p>
              <a:p>
                <a:endParaRPr lang="en-GB" sz="18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endParaRPr lang="en-GB" sz="18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endParaRPr lang="en-GB" sz="18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endParaRPr lang="en-GB" sz="18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r>
                  <a:rPr lang="en-GB" sz="18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As a consequence, the frequencies of the acoustic modes at Gamma must be zero.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27C341-D773-672F-813C-BD94FA875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08" y="1122218"/>
                <a:ext cx="9019310" cy="5078313"/>
              </a:xfrm>
              <a:prstGeom prst="rect">
                <a:avLst/>
              </a:prstGeom>
              <a:blipFill>
                <a:blip r:embed="rId2"/>
                <a:stretch>
                  <a:fillRect l="-563" t="-7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038D0F5-7FEA-273C-393D-7A416605E70B}"/>
                  </a:ext>
                </a:extLst>
              </p:cNvPr>
              <p:cNvSpPr txBox="1"/>
              <p:nvPr/>
            </p:nvSpPr>
            <p:spPr>
              <a:xfrm>
                <a:off x="2738496" y="4700896"/>
                <a:ext cx="2257798" cy="7817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=0,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038D0F5-7FEA-273C-393D-7A416605E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496" y="4700896"/>
                <a:ext cx="2257798" cy="781752"/>
              </a:xfrm>
              <a:prstGeom prst="rect">
                <a:avLst/>
              </a:prstGeom>
              <a:blipFill>
                <a:blip r:embed="rId3"/>
                <a:stretch>
                  <a:fillRect l="-40223" t="-141935" r="-3352" b="-1903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AF737BA-22B5-0142-BA32-DC506CE081B8}"/>
                  </a:ext>
                </a:extLst>
              </p:cNvPr>
              <p:cNvSpPr txBox="1"/>
              <p:nvPr/>
            </p:nvSpPr>
            <p:spPr>
              <a:xfrm>
                <a:off x="5285509" y="4673186"/>
                <a:ext cx="1534330" cy="7817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𝛼𝛽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AF737BA-22B5-0142-BA32-DC506CE08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509" y="4673186"/>
                <a:ext cx="1534330" cy="781752"/>
              </a:xfrm>
              <a:prstGeom prst="rect">
                <a:avLst/>
              </a:prstGeom>
              <a:blipFill>
                <a:blip r:embed="rId4"/>
                <a:stretch>
                  <a:fillRect l="-59836" t="-141935" r="-4918" b="-1903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A9EC9C52-1F7A-FB6C-760D-15FE6054DC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16449" y="116026"/>
                <a:ext cx="9398606" cy="8004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Exercise 2: </a:t>
                </a:r>
                <a:r>
                  <a:rPr lang="en-GB" sz="3600" dirty="0"/>
                  <a:t>Phonons at </a:t>
                </a:r>
                <a14:m>
                  <m:oMath xmlns:m="http://schemas.openxmlformats.org/officeDocument/2006/math">
                    <m:r>
                      <a:rPr lang="en-GB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𝚪</m:t>
                    </m:r>
                  </m:oMath>
                </a14:m>
                <a:r>
                  <a:rPr lang="en-GB" sz="3600" dirty="0"/>
                  <a:t> in non-polar materials</a:t>
                </a:r>
                <a:br>
                  <a:rPr lang="en-GB" sz="3600" dirty="0"/>
                </a:br>
                <a:endParaRPr lang="en-GB" dirty="0"/>
              </a:p>
            </p:txBody>
          </p:sp>
        </mc:Choice>
        <mc:Fallback xmlns="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A9EC9C52-1F7A-FB6C-760D-15FE6054DC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16449" y="116026"/>
                <a:ext cx="9398606" cy="800400"/>
              </a:xfrm>
              <a:blipFill>
                <a:blip r:embed="rId5"/>
                <a:stretch>
                  <a:fillRect l="-1486" t="-3175" b="-63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6145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06611-1085-8E51-A8E2-F509E1540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429AC18-31EC-CB19-EF11-04669FA594DC}"/>
              </a:ext>
            </a:extLst>
          </p:cNvPr>
          <p:cNvSpPr txBox="1"/>
          <p:nvPr/>
        </p:nvSpPr>
        <p:spPr>
          <a:xfrm>
            <a:off x="484908" y="1122218"/>
            <a:ext cx="901931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Acoustic sum rule at </a:t>
            </a:r>
            <a:r>
              <a:rPr lang="el-GR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Γ</a:t>
            </a:r>
            <a:endParaRPr lang="en-US" sz="20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l-GR" sz="20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Reason for numerical inaccuracy:</a:t>
            </a: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Insufficiently accurate SCF thresholds (in </a:t>
            </a:r>
            <a:r>
              <a:rPr lang="en-GB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pw.x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and/or </a:t>
            </a:r>
            <a:r>
              <a:rPr lang="en-GB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ph.x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XC energy is computed in real space. More problematic for GGA than in LDA, for US pseudopotentials it could require large </a:t>
            </a: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ecutrho</a:t>
            </a:r>
            <a:r>
              <a:rPr lang="en-GB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K-points sampling not accurate enough (especially, BECs and dielectric constant required denser k-point sampling).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38FF2FEB-A0AC-4414-7965-EDBFC4B35E4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16449" y="116026"/>
                <a:ext cx="9398606" cy="8004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Exercise 2: </a:t>
                </a:r>
                <a:r>
                  <a:rPr lang="en-GB" sz="3600" dirty="0"/>
                  <a:t>Phonons at </a:t>
                </a:r>
                <a14:m>
                  <m:oMath xmlns:m="http://schemas.openxmlformats.org/officeDocument/2006/math">
                    <m:r>
                      <a:rPr lang="en-GB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𝚪</m:t>
                    </m:r>
                  </m:oMath>
                </a14:m>
                <a:r>
                  <a:rPr lang="en-GB" sz="3600" dirty="0"/>
                  <a:t> in non-polar materials</a:t>
                </a:r>
                <a:br>
                  <a:rPr lang="en-GB" sz="3600" dirty="0"/>
                </a:br>
                <a:endParaRPr lang="en-GB" dirty="0"/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38FF2FEB-A0AC-4414-7965-EDBFC4B35E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16449" y="116026"/>
                <a:ext cx="9398606" cy="800400"/>
              </a:xfrm>
              <a:blipFill>
                <a:blip r:embed="rId2"/>
                <a:stretch>
                  <a:fillRect l="-1486" t="-3175" b="-63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1872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482BD-DE71-CE82-ECDD-B4739E28C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6BC983D-6DD3-7227-6B89-E8519C56E08C}"/>
              </a:ext>
            </a:extLst>
          </p:cNvPr>
          <p:cNvSpPr txBox="1"/>
          <p:nvPr/>
        </p:nvSpPr>
        <p:spPr>
          <a:xfrm>
            <a:off x="484908" y="1122218"/>
            <a:ext cx="901931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Acoustic sum rule at </a:t>
            </a:r>
            <a:r>
              <a:rPr lang="el-GR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Γ</a:t>
            </a:r>
            <a:endParaRPr lang="en-US" sz="20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l-GR" sz="20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acoustic sum rule (ASR) can however be imposed after the phonon calculations. To do this we use the </a:t>
            </a:r>
            <a:r>
              <a:rPr lang="en-GB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dynmat.x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program that imposes the ASR on the elements of the dynamical matrix and diagonalize it.</a:t>
            </a: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input file is </a:t>
            </a:r>
            <a:r>
              <a:rPr lang="en-GB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Si.dynmat.in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:</a:t>
            </a:r>
            <a:endParaRPr lang="en-GB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EABC994-808C-BEB0-CA55-72075DF996BF}"/>
              </a:ext>
            </a:extLst>
          </p:cNvPr>
          <p:cNvSpPr/>
          <p:nvPr/>
        </p:nvSpPr>
        <p:spPr>
          <a:xfrm>
            <a:off x="611368" y="4272756"/>
            <a:ext cx="3022839" cy="152108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500" dirty="0">
              <a:solidFill>
                <a:schemeClr val="bg2"/>
              </a:solidFill>
              <a:latin typeface="Grandview Display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BB1007-705A-1EBF-5F8F-C0B91F51205E}"/>
              </a:ext>
            </a:extLst>
          </p:cNvPr>
          <p:cNvSpPr txBox="1"/>
          <p:nvPr/>
        </p:nvSpPr>
        <p:spPr>
          <a:xfrm>
            <a:off x="831391" y="4328570"/>
            <a:ext cx="27693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&amp;input</a:t>
            </a:r>
          </a:p>
          <a:p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fildyn</a:t>
            </a:r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 = '</a:t>
            </a:r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Si.dyn</a:t>
            </a:r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',</a:t>
            </a:r>
          </a:p>
          <a:p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asr</a:t>
            </a:r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 = 'simple',</a:t>
            </a:r>
          </a:p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/</a:t>
            </a:r>
            <a:endParaRPr lang="en-GB" sz="200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71FE4DE-612C-903A-25DE-1CE41C879272}"/>
              </a:ext>
            </a:extLst>
          </p:cNvPr>
          <p:cNvSpPr/>
          <p:nvPr/>
        </p:nvSpPr>
        <p:spPr>
          <a:xfrm>
            <a:off x="2510540" y="3147747"/>
            <a:ext cx="5712457" cy="4661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AE2E5B-2AFA-7139-5E20-40E2C1D7A5F1}"/>
              </a:ext>
            </a:extLst>
          </p:cNvPr>
          <p:cNvSpPr txBox="1"/>
          <p:nvPr/>
        </p:nvSpPr>
        <p:spPr>
          <a:xfrm>
            <a:off x="2458964" y="3196136"/>
            <a:ext cx="57124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 err="1">
                <a:latin typeface="Grandview Display" panose="020B0502040204020203" pitchFamily="34" charset="0"/>
              </a:rPr>
              <a:t>mpirun</a:t>
            </a:r>
            <a:r>
              <a:rPr lang="en-GB" sz="1800" dirty="0">
                <a:latin typeface="Grandview Display" panose="020B0502040204020203" pitchFamily="34" charset="0"/>
              </a:rPr>
              <a:t> –np 4 </a:t>
            </a:r>
            <a:r>
              <a:rPr lang="en-GB" sz="1800" dirty="0" err="1">
                <a:latin typeface="Grandview Display" panose="020B0502040204020203" pitchFamily="34" charset="0"/>
              </a:rPr>
              <a:t>dynmat.x</a:t>
            </a:r>
            <a:r>
              <a:rPr lang="en-GB" sz="1800" dirty="0">
                <a:latin typeface="Grandview Display" panose="020B0502040204020203" pitchFamily="34" charset="0"/>
              </a:rPr>
              <a:t> –in </a:t>
            </a:r>
            <a:r>
              <a:rPr lang="en-GB" sz="1800" dirty="0" err="1">
                <a:latin typeface="Grandview Display" panose="020B0502040204020203" pitchFamily="34" charset="0"/>
              </a:rPr>
              <a:t>Si.dynmat.in</a:t>
            </a:r>
            <a:r>
              <a:rPr lang="en-GB" sz="1800" dirty="0">
                <a:latin typeface="Grandview Display" panose="020B0502040204020203" pitchFamily="34" charset="0"/>
              </a:rPr>
              <a:t> &gt; </a:t>
            </a:r>
            <a:r>
              <a:rPr lang="en-GB" sz="1800" dirty="0" err="1">
                <a:latin typeface="Grandview Display" panose="020B0502040204020203" pitchFamily="34" charset="0"/>
              </a:rPr>
              <a:t>Si.dynmat.out</a:t>
            </a:r>
            <a:endParaRPr lang="en-GB" sz="1800" dirty="0">
              <a:latin typeface="Grandview Display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14F71E-1D49-DD49-6FE1-AC652DD52630}"/>
              </a:ext>
            </a:extLst>
          </p:cNvPr>
          <p:cNvSpPr txBox="1"/>
          <p:nvPr/>
        </p:nvSpPr>
        <p:spPr>
          <a:xfrm>
            <a:off x="4807474" y="4677824"/>
            <a:ext cx="469674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File containing the dynamical matrix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way to impose the acoustic sum rule (simple, crystal, one-dim, zero-dim, all)</a:t>
            </a:r>
          </a:p>
          <a:p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1EC2F2-FA1A-3227-D156-3DFA51F3804E}"/>
              </a:ext>
            </a:extLst>
          </p:cNvPr>
          <p:cNvCxnSpPr>
            <a:cxnSpLocks/>
          </p:cNvCxnSpPr>
          <p:nvPr/>
        </p:nvCxnSpPr>
        <p:spPr>
          <a:xfrm flipH="1">
            <a:off x="2985317" y="4866501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38D346C-6812-5419-CE0F-C9704405A43C}"/>
              </a:ext>
            </a:extLst>
          </p:cNvPr>
          <p:cNvCxnSpPr>
            <a:cxnSpLocks/>
          </p:cNvCxnSpPr>
          <p:nvPr/>
        </p:nvCxnSpPr>
        <p:spPr>
          <a:xfrm flipH="1">
            <a:off x="2985317" y="5179778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917045D-734C-376F-A3C8-EF453BD371CB}"/>
              </a:ext>
            </a:extLst>
          </p:cNvPr>
          <p:cNvSpPr txBox="1"/>
          <p:nvPr/>
        </p:nvSpPr>
        <p:spPr>
          <a:xfrm>
            <a:off x="366928" y="2739767"/>
            <a:ext cx="5824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en-GB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Step 3:  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Run a </a:t>
            </a:r>
            <a:r>
              <a:rPr lang="en-GB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dynmat.x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calculation to impose the ASR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itle 1">
                <a:extLst>
                  <a:ext uri="{FF2B5EF4-FFF2-40B4-BE49-F238E27FC236}">
                    <a16:creationId xmlns:a16="http://schemas.microsoft.com/office/drawing/2014/main" id="{012413C3-8782-DEAB-2940-8DCE320521E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16449" y="116026"/>
                <a:ext cx="9398606" cy="8004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Exercise 2: </a:t>
                </a:r>
                <a:r>
                  <a:rPr lang="en-GB" sz="3600" dirty="0"/>
                  <a:t>Phonons at </a:t>
                </a:r>
                <a14:m>
                  <m:oMath xmlns:m="http://schemas.openxmlformats.org/officeDocument/2006/math">
                    <m:r>
                      <a:rPr lang="en-GB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𝚪</m:t>
                    </m:r>
                  </m:oMath>
                </a14:m>
                <a:r>
                  <a:rPr lang="en-GB" sz="3600" dirty="0"/>
                  <a:t> in non-polar materials</a:t>
                </a:r>
                <a:br>
                  <a:rPr lang="en-GB" sz="3600" dirty="0"/>
                </a:br>
                <a:endParaRPr lang="en-GB" dirty="0"/>
              </a:p>
            </p:txBody>
          </p:sp>
        </mc:Choice>
        <mc:Fallback xmlns="">
          <p:sp>
            <p:nvSpPr>
              <p:cNvPr id="22" name="Title 1">
                <a:extLst>
                  <a:ext uri="{FF2B5EF4-FFF2-40B4-BE49-F238E27FC236}">
                    <a16:creationId xmlns:a16="http://schemas.microsoft.com/office/drawing/2014/main" id="{012413C3-8782-DEAB-2940-8DCE320521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16449" y="116026"/>
                <a:ext cx="9398606" cy="800400"/>
              </a:xfrm>
              <a:blipFill>
                <a:blip r:embed="rId2"/>
                <a:stretch>
                  <a:fillRect l="-1486" t="-3175" b="-63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1172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2B252-9546-D8AF-4244-692CE6C75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black and white math document&#10;&#10;AI-generated content may be incorrect.">
            <a:extLst>
              <a:ext uri="{FF2B5EF4-FFF2-40B4-BE49-F238E27FC236}">
                <a16:creationId xmlns:a16="http://schemas.microsoft.com/office/drawing/2014/main" id="{F82DCBAE-5869-2562-8DC9-35FCCB6C3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099" y="1943962"/>
            <a:ext cx="7150100" cy="3949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375622-4FB0-14F2-D914-72F0948CBB09}"/>
              </a:ext>
            </a:extLst>
          </p:cNvPr>
          <p:cNvSpPr txBox="1"/>
          <p:nvPr/>
        </p:nvSpPr>
        <p:spPr>
          <a:xfrm>
            <a:off x="484908" y="1122218"/>
            <a:ext cx="90193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program </a:t>
            </a:r>
            <a:r>
              <a:rPr lang="en-GB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dynmat.x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produces the file</a:t>
            </a:r>
            <a:r>
              <a:rPr lang="en-GB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18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dynmat.out</a:t>
            </a:r>
            <a:r>
              <a:rPr lang="en-GB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which contains</a:t>
            </a:r>
          </a:p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new acoustic frequencies, which are exactly equal to zero</a:t>
            </a: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8BBBBDBD-FAFB-142A-0B54-94C21AC640B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16449" y="116026"/>
                <a:ext cx="9398606" cy="8004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Exercise 2: </a:t>
                </a:r>
                <a:r>
                  <a:rPr lang="en-GB" sz="3600" dirty="0"/>
                  <a:t>Phonons at </a:t>
                </a:r>
                <a14:m>
                  <m:oMath xmlns:m="http://schemas.openxmlformats.org/officeDocument/2006/math">
                    <m:r>
                      <a:rPr lang="en-GB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𝚪</m:t>
                    </m:r>
                  </m:oMath>
                </a14:m>
                <a:r>
                  <a:rPr lang="en-GB" sz="3600" dirty="0"/>
                  <a:t> in non-polar materials</a:t>
                </a:r>
                <a:br>
                  <a:rPr lang="en-GB" sz="3600" dirty="0"/>
                </a:br>
                <a:endParaRPr lang="en-GB" dirty="0"/>
              </a:p>
            </p:txBody>
          </p:sp>
        </mc:Choice>
        <mc:Fallback xmlns="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8BBBBDBD-FAFB-142A-0B54-94C21AC640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16449" y="116026"/>
                <a:ext cx="9398606" cy="800400"/>
              </a:xfrm>
              <a:blipFill>
                <a:blip r:embed="rId4"/>
                <a:stretch>
                  <a:fillRect l="-1486" t="-3175" b="-63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1133EF9E-185D-CEE0-C6AA-2AFCE9684F5E}"/>
              </a:ext>
            </a:extLst>
          </p:cNvPr>
          <p:cNvSpPr/>
          <p:nvPr/>
        </p:nvSpPr>
        <p:spPr>
          <a:xfrm>
            <a:off x="1449500" y="2382979"/>
            <a:ext cx="6406021" cy="1620981"/>
          </a:xfrm>
          <a:prstGeom prst="rect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97A73-0E27-C866-516C-1EC3CD852A77}"/>
              </a:ext>
            </a:extLst>
          </p:cNvPr>
          <p:cNvSpPr/>
          <p:nvPr/>
        </p:nvSpPr>
        <p:spPr>
          <a:xfrm>
            <a:off x="1442810" y="4017815"/>
            <a:ext cx="6406021" cy="1620981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7093F9-CC73-63D3-E469-90FCD93AD18D}"/>
              </a:ext>
            </a:extLst>
          </p:cNvPr>
          <p:cNvSpPr/>
          <p:nvPr/>
        </p:nvSpPr>
        <p:spPr>
          <a:xfrm>
            <a:off x="3449781" y="2410689"/>
            <a:ext cx="1565563" cy="201201"/>
          </a:xfrm>
          <a:prstGeom prst="rect">
            <a:avLst/>
          </a:prstGeom>
          <a:solidFill>
            <a:schemeClr val="accent1">
              <a:lumMod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048E34-1743-F109-3A44-4A4B04FCF4AE}"/>
              </a:ext>
            </a:extLst>
          </p:cNvPr>
          <p:cNvSpPr/>
          <p:nvPr/>
        </p:nvSpPr>
        <p:spPr>
          <a:xfrm>
            <a:off x="3502917" y="2932399"/>
            <a:ext cx="1565563" cy="201201"/>
          </a:xfrm>
          <a:prstGeom prst="rect">
            <a:avLst/>
          </a:prstGeom>
          <a:solidFill>
            <a:schemeClr val="accent1">
              <a:lumMod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E922D9-500B-3033-6F40-4186C4545767}"/>
              </a:ext>
            </a:extLst>
          </p:cNvPr>
          <p:cNvSpPr/>
          <p:nvPr/>
        </p:nvSpPr>
        <p:spPr>
          <a:xfrm>
            <a:off x="3502916" y="3417231"/>
            <a:ext cx="1565563" cy="201201"/>
          </a:xfrm>
          <a:prstGeom prst="rect">
            <a:avLst/>
          </a:prstGeom>
          <a:solidFill>
            <a:schemeClr val="accent1">
              <a:lumMod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6AA11ED-AF8D-68A2-3085-9ED198805A0B}"/>
              </a:ext>
            </a:extLst>
          </p:cNvPr>
          <p:cNvSpPr/>
          <p:nvPr/>
        </p:nvSpPr>
        <p:spPr>
          <a:xfrm>
            <a:off x="3480268" y="4010763"/>
            <a:ext cx="1565563" cy="201201"/>
          </a:xfrm>
          <a:prstGeom prst="rect">
            <a:avLst/>
          </a:prstGeom>
          <a:solidFill>
            <a:srgbClr val="C0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E08F92-8949-13E7-B57A-9C83BCC7072B}"/>
              </a:ext>
            </a:extLst>
          </p:cNvPr>
          <p:cNvSpPr/>
          <p:nvPr/>
        </p:nvSpPr>
        <p:spPr>
          <a:xfrm>
            <a:off x="3502916" y="4520184"/>
            <a:ext cx="1565563" cy="201201"/>
          </a:xfrm>
          <a:prstGeom prst="rect">
            <a:avLst/>
          </a:prstGeom>
          <a:solidFill>
            <a:srgbClr val="C0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BFD6AFC-0DF5-83BE-2EE9-88D261E02071}"/>
              </a:ext>
            </a:extLst>
          </p:cNvPr>
          <p:cNvSpPr/>
          <p:nvPr/>
        </p:nvSpPr>
        <p:spPr>
          <a:xfrm>
            <a:off x="3512858" y="5017253"/>
            <a:ext cx="1565563" cy="201201"/>
          </a:xfrm>
          <a:prstGeom prst="rect">
            <a:avLst/>
          </a:prstGeom>
          <a:solidFill>
            <a:srgbClr val="C0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308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7AD0B910-C3E6-A643-62C2-1C4ADA2C9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>
            <a:extLst>
              <a:ext uri="{FF2B5EF4-FFF2-40B4-BE49-F238E27FC236}">
                <a16:creationId xmlns:a16="http://schemas.microsoft.com/office/drawing/2014/main" id="{625795C1-8633-08A0-7260-5CDDA552E2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2038" y="1971576"/>
            <a:ext cx="8819700" cy="19428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 fontScale="90000"/>
          </a:bodyPr>
          <a:lstStyle/>
          <a:p>
            <a:pPr lvl="0"/>
            <a:r>
              <a:rPr lang="en-US" dirty="0"/>
              <a:t>Exercise 3:</a:t>
            </a:r>
            <a:br>
              <a:rPr lang="en-US" dirty="0"/>
            </a:br>
            <a:r>
              <a:rPr lang="en-GB" sz="4400" dirty="0"/>
              <a:t>Phonons dispersion in non-polar materials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609648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373ED7-7585-95EF-AD9C-C73494215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8D490C-CA0C-8CE0-5DD8-7651443D0C3F}"/>
              </a:ext>
            </a:extLst>
          </p:cNvPr>
          <p:cNvSpPr txBox="1"/>
          <p:nvPr/>
        </p:nvSpPr>
        <p:spPr>
          <a:xfrm>
            <a:off x="450375" y="1103643"/>
            <a:ext cx="8857397" cy="5216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Go to the directory with the input files:</a:t>
            </a: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cd ~/ASESMA2025/Day4/example3.phonon.dispersion.Si/</a:t>
            </a: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this directory you will find:</a:t>
            </a: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README.md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 File describing how to do the exercise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Si.scf.in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 Input file for the SCF ground-state calculation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Si.ph.in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 Input file for the phonon calculation at </a:t>
            </a:r>
            <a:r>
              <a:rPr lang="el-GR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Γ</a:t>
            </a:r>
            <a:endParaRPr lang="en-US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Si.q2r.in 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– Input file for calculation of Interatomic Force Constants</a:t>
            </a:r>
            <a:endParaRPr lang="el-GR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Si.matdyn.in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 Input file for Fourier Interpolation for various q points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Si.plotband.in</a:t>
            </a:r>
            <a:r>
              <a:rPr lang="en-GB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Input file for plotting a phonon dispersion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reference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 Directory with the reference results</a:t>
            </a: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3CC1B9-53C8-9302-BA0F-237D62095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9" y="116026"/>
            <a:ext cx="9503814" cy="80040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Exercise 3: </a:t>
            </a:r>
            <a:r>
              <a:rPr lang="en-GB" sz="3100" dirty="0"/>
              <a:t>Phonons dispersion in non-polar materials</a:t>
            </a:r>
            <a:br>
              <a:rPr lang="en-GB" sz="3600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21459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E9F1E8-2F5A-66F6-86C0-FB96F28F8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2A1773A-96A4-0A2E-7CAD-C512EA966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1782" y="1073983"/>
            <a:ext cx="9138004" cy="1682866"/>
          </a:xfrm>
        </p:spPr>
        <p:txBody>
          <a:bodyPr>
            <a:normAutofit/>
          </a:bodyPr>
          <a:lstStyle/>
          <a:p>
            <a:pPr marL="101600" indent="0">
              <a:buNone/>
            </a:pPr>
            <a:r>
              <a:rPr lang="en-GB" b="1" dirty="0"/>
              <a:t>Step 1:   </a:t>
            </a:r>
            <a:r>
              <a:rPr lang="en-GB" dirty="0"/>
              <a:t>Perform a Self-Consistent Field</a:t>
            </a:r>
          </a:p>
          <a:p>
            <a:pPr marL="101600" indent="0">
              <a:buNone/>
            </a:pPr>
            <a:r>
              <a:rPr lang="en-GB" dirty="0"/>
              <a:t>ground-state calculation for silicon at the equilibrium structure using the </a:t>
            </a:r>
            <a:r>
              <a:rPr lang="en-GB" dirty="0" err="1"/>
              <a:t>pw.x</a:t>
            </a:r>
            <a:r>
              <a:rPr lang="en-GB" dirty="0"/>
              <a:t> program.</a:t>
            </a:r>
          </a:p>
          <a:p>
            <a:pPr marL="101600" indent="0">
              <a:buNone/>
            </a:pPr>
            <a:endParaRPr lang="en-GB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AC8AFA8-E2A6-4EE0-77D3-2BE061D334B3}"/>
              </a:ext>
            </a:extLst>
          </p:cNvPr>
          <p:cNvSpPr/>
          <p:nvPr/>
        </p:nvSpPr>
        <p:spPr>
          <a:xfrm>
            <a:off x="512771" y="2448296"/>
            <a:ext cx="4614858" cy="4661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6ECA65-F63F-BBD7-B9F7-14307E62D6AD}"/>
              </a:ext>
            </a:extLst>
          </p:cNvPr>
          <p:cNvSpPr txBox="1"/>
          <p:nvPr/>
        </p:nvSpPr>
        <p:spPr>
          <a:xfrm>
            <a:off x="512771" y="2517363"/>
            <a:ext cx="48526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 err="1">
                <a:latin typeface="Grandview Display" panose="020B0502040204020203" pitchFamily="34" charset="0"/>
              </a:rPr>
              <a:t>mpirun</a:t>
            </a:r>
            <a:r>
              <a:rPr lang="en-GB" sz="1800" dirty="0">
                <a:latin typeface="Grandview Display" panose="020B0502040204020203" pitchFamily="34" charset="0"/>
              </a:rPr>
              <a:t> –np 4 </a:t>
            </a:r>
            <a:r>
              <a:rPr lang="en-GB" sz="1800" dirty="0" err="1">
                <a:latin typeface="Grandview Display" panose="020B0502040204020203" pitchFamily="34" charset="0"/>
              </a:rPr>
              <a:t>pw.x</a:t>
            </a:r>
            <a:r>
              <a:rPr lang="en-GB" sz="1800" dirty="0">
                <a:latin typeface="Grandview Display" panose="020B0502040204020203" pitchFamily="34" charset="0"/>
              </a:rPr>
              <a:t> –in </a:t>
            </a:r>
            <a:r>
              <a:rPr lang="en-GB" sz="1800" dirty="0" err="1">
                <a:latin typeface="Grandview Display" panose="020B0502040204020203" pitchFamily="34" charset="0"/>
              </a:rPr>
              <a:t>Si.scf.in</a:t>
            </a:r>
            <a:r>
              <a:rPr lang="en-GB" sz="1800" dirty="0">
                <a:latin typeface="Grandview Display" panose="020B0502040204020203" pitchFamily="34" charset="0"/>
              </a:rPr>
              <a:t> &gt; </a:t>
            </a:r>
            <a:r>
              <a:rPr lang="en-GB" sz="1800" dirty="0" err="1">
                <a:latin typeface="Grandview Display" panose="020B0502040204020203" pitchFamily="34" charset="0"/>
              </a:rPr>
              <a:t>Si.scf.out</a:t>
            </a:r>
            <a:endParaRPr lang="en-GB" sz="1800" dirty="0">
              <a:latin typeface="Grandview Display" panose="020B0502040204020203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EEE47AC-77EF-6D15-BB74-38C4047EA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9" y="116026"/>
            <a:ext cx="9398606" cy="80040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Exercise 3: </a:t>
            </a:r>
            <a:r>
              <a:rPr lang="en-GB" sz="3100" dirty="0"/>
              <a:t>Phonons dispersion in non-polar materials</a:t>
            </a:r>
            <a:br>
              <a:rPr lang="en-GB" sz="3600" dirty="0"/>
            </a:br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82D52FC-4D0C-A808-E87C-E061A8C40B44}"/>
              </a:ext>
            </a:extLst>
          </p:cNvPr>
          <p:cNvSpPr txBox="1">
            <a:spLocks/>
          </p:cNvSpPr>
          <p:nvPr/>
        </p:nvSpPr>
        <p:spPr>
          <a:xfrm>
            <a:off x="401782" y="3052540"/>
            <a:ext cx="5458692" cy="1682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75" tIns="103175" rIns="103175" bIns="1031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"/>
              <a:buChar char="●"/>
              <a:defRPr sz="2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01600" indent="0">
              <a:buFont typeface="Lato"/>
              <a:buNone/>
            </a:pPr>
            <a:r>
              <a:rPr lang="en-GB" b="1" dirty="0"/>
              <a:t>Step 2:   </a:t>
            </a:r>
            <a:r>
              <a:rPr lang="en-GB" dirty="0"/>
              <a:t>Perform a phonon calculation on a</a:t>
            </a:r>
          </a:p>
          <a:p>
            <a:pPr marL="101600" indent="0">
              <a:buFont typeface="Lato"/>
              <a:buNone/>
            </a:pPr>
            <a:r>
              <a:rPr lang="en-GB" dirty="0"/>
              <a:t>uniform grid of q points the </a:t>
            </a:r>
            <a:r>
              <a:rPr lang="en-GB" dirty="0" err="1"/>
              <a:t>ph.x</a:t>
            </a:r>
            <a:r>
              <a:rPr lang="en-GB" dirty="0"/>
              <a:t> program.</a:t>
            </a:r>
          </a:p>
          <a:p>
            <a:pPr marL="101600" indent="0">
              <a:buFont typeface="Lato"/>
              <a:buNone/>
            </a:pPr>
            <a:endParaRPr lang="en-GB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B4A8168-A415-84C6-21AC-0153B3E6AE97}"/>
              </a:ext>
            </a:extLst>
          </p:cNvPr>
          <p:cNvSpPr/>
          <p:nvPr/>
        </p:nvSpPr>
        <p:spPr>
          <a:xfrm>
            <a:off x="512771" y="4191942"/>
            <a:ext cx="4614858" cy="4661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119A1E-A3B8-B933-654E-C9CDF8191E62}"/>
              </a:ext>
            </a:extLst>
          </p:cNvPr>
          <p:cNvSpPr txBox="1"/>
          <p:nvPr/>
        </p:nvSpPr>
        <p:spPr>
          <a:xfrm>
            <a:off x="512771" y="4261009"/>
            <a:ext cx="48526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 err="1">
                <a:latin typeface="Grandview Display" panose="020B0502040204020203" pitchFamily="34" charset="0"/>
              </a:rPr>
              <a:t>mpirun</a:t>
            </a:r>
            <a:r>
              <a:rPr lang="en-GB" sz="1800" dirty="0">
                <a:latin typeface="Grandview Display" panose="020B0502040204020203" pitchFamily="34" charset="0"/>
              </a:rPr>
              <a:t> –np 4 </a:t>
            </a:r>
            <a:r>
              <a:rPr lang="en-GB" sz="1800" dirty="0" err="1">
                <a:latin typeface="Grandview Display" panose="020B0502040204020203" pitchFamily="34" charset="0"/>
              </a:rPr>
              <a:t>ph.x</a:t>
            </a:r>
            <a:r>
              <a:rPr lang="en-GB" sz="1800" dirty="0">
                <a:latin typeface="Grandview Display" panose="020B0502040204020203" pitchFamily="34" charset="0"/>
              </a:rPr>
              <a:t> –in </a:t>
            </a:r>
            <a:r>
              <a:rPr lang="en-GB" sz="1800" dirty="0" err="1">
                <a:latin typeface="Grandview Display" panose="020B0502040204020203" pitchFamily="34" charset="0"/>
              </a:rPr>
              <a:t>Si.ph.in</a:t>
            </a:r>
            <a:r>
              <a:rPr lang="en-GB" sz="1800" dirty="0">
                <a:latin typeface="Grandview Display" panose="020B0502040204020203" pitchFamily="34" charset="0"/>
              </a:rPr>
              <a:t> &gt; </a:t>
            </a:r>
            <a:r>
              <a:rPr lang="en-GB" sz="1800" dirty="0" err="1">
                <a:latin typeface="Grandview Display" panose="020B0502040204020203" pitchFamily="34" charset="0"/>
              </a:rPr>
              <a:t>Si.ph.out</a:t>
            </a:r>
            <a:endParaRPr lang="en-GB" sz="1800" dirty="0">
              <a:latin typeface="Grandview Display" panose="020B0502040204020203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49D2F51-98F0-D6CC-5531-4C8533B688DF}"/>
              </a:ext>
            </a:extLst>
          </p:cNvPr>
          <p:cNvSpPr/>
          <p:nvPr/>
        </p:nvSpPr>
        <p:spPr>
          <a:xfrm>
            <a:off x="6195184" y="2216728"/>
            <a:ext cx="3276308" cy="360399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500" dirty="0">
              <a:solidFill>
                <a:schemeClr val="bg2"/>
              </a:solidFill>
              <a:latin typeface="Grandview Display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026792-77BE-6129-EC6B-D92A38F86AA8}"/>
              </a:ext>
            </a:extLst>
          </p:cNvPr>
          <p:cNvSpPr txBox="1"/>
          <p:nvPr/>
        </p:nvSpPr>
        <p:spPr>
          <a:xfrm>
            <a:off x="6549110" y="2342843"/>
            <a:ext cx="276937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&amp;</a:t>
            </a:r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inputph</a:t>
            </a:r>
            <a:endParaRPr lang="en-GB" sz="2000" dirty="0">
              <a:solidFill>
                <a:schemeClr val="bg2"/>
              </a:solidFill>
              <a:latin typeface="Grandview Display" panose="020B0502040204020203" pitchFamily="34" charset="0"/>
            </a:endParaRPr>
          </a:p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prefix = ‘</a:t>
            </a:r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si</a:t>
            </a:r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',</a:t>
            </a:r>
          </a:p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tr2_ph = 1.0d-14,</a:t>
            </a:r>
          </a:p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amass(1) = 28.0855,</a:t>
            </a:r>
          </a:p>
          <a:p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ldisp</a:t>
            </a:r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 = .true.,</a:t>
            </a:r>
          </a:p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nq1 = 4,</a:t>
            </a:r>
          </a:p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nq2 = 4,</a:t>
            </a:r>
          </a:p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nq3 = 4,</a:t>
            </a:r>
          </a:p>
          <a:p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outdir</a:t>
            </a:r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 = './</a:t>
            </a:r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tmp</a:t>
            </a:r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'</a:t>
            </a:r>
          </a:p>
          <a:p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fildyn</a:t>
            </a:r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 = '</a:t>
            </a:r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Si.dyn</a:t>
            </a:r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',</a:t>
            </a:r>
          </a:p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/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FECF6A-24B0-6263-C6FF-61E6E15304DC}"/>
              </a:ext>
            </a:extLst>
          </p:cNvPr>
          <p:cNvSpPr/>
          <p:nvPr/>
        </p:nvSpPr>
        <p:spPr>
          <a:xfrm>
            <a:off x="6195184" y="3574473"/>
            <a:ext cx="2754852" cy="1288472"/>
          </a:xfrm>
          <a:prstGeom prst="rect">
            <a:avLst/>
          </a:prstGeom>
          <a:noFill/>
          <a:ln>
            <a:solidFill>
              <a:srgbClr val="F565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FBA72EB-382B-9A35-646E-E486D56F2BD0}"/>
              </a:ext>
            </a:extLst>
          </p:cNvPr>
          <p:cNvCxnSpPr/>
          <p:nvPr/>
        </p:nvCxnSpPr>
        <p:spPr>
          <a:xfrm flipH="1">
            <a:off x="4915752" y="4473385"/>
            <a:ext cx="1279432" cy="819051"/>
          </a:xfrm>
          <a:prstGeom prst="straightConnector1">
            <a:avLst/>
          </a:prstGeom>
          <a:ln w="19050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C92B9C9-E63E-92D8-F818-6AB63D40B11D}"/>
              </a:ext>
            </a:extLst>
          </p:cNvPr>
          <p:cNvSpPr txBox="1"/>
          <p:nvPr/>
        </p:nvSpPr>
        <p:spPr>
          <a:xfrm>
            <a:off x="468476" y="4894869"/>
            <a:ext cx="38071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Flags for the calculation on a grid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Uniform grid of q points:</a:t>
            </a:r>
          </a:p>
          <a:p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3216103-79B4-768D-7678-77FCBBD7D46C}"/>
                  </a:ext>
                </a:extLst>
              </p:cNvPr>
              <p:cNvSpPr txBox="1"/>
              <p:nvPr/>
            </p:nvSpPr>
            <p:spPr>
              <a:xfrm>
                <a:off x="2654971" y="5407762"/>
                <a:ext cx="3006436" cy="3852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𝑖𝑗𝑘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𝑛𝑞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𝑛𝑞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GB" sz="1600" dirty="0"/>
                  <a:t>+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𝑛𝑞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3216103-79B4-768D-7678-77FCBBD7D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971" y="5407762"/>
                <a:ext cx="3006436" cy="385234"/>
              </a:xfrm>
              <a:prstGeom prst="rect">
                <a:avLst/>
              </a:prstGeom>
              <a:blipFill>
                <a:blip r:embed="rId2"/>
                <a:stretch>
                  <a:fillRect l="-2532" t="-3125"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8851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508029-EA45-8CDF-25F6-62F51487F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B11BB2B-5D3D-8D55-EBA5-DF3FE2DC6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1782" y="1073983"/>
            <a:ext cx="9138004" cy="1682866"/>
          </a:xfrm>
        </p:spPr>
        <p:txBody>
          <a:bodyPr>
            <a:normAutofit/>
          </a:bodyPr>
          <a:lstStyle/>
          <a:p>
            <a:pPr marL="101600" indent="0">
              <a:buNone/>
            </a:pPr>
            <a:r>
              <a:rPr lang="en-GB" dirty="0"/>
              <a:t>4x4x4 = </a:t>
            </a:r>
            <a:r>
              <a:rPr lang="en-GB" dirty="0">
                <a:solidFill>
                  <a:srgbClr val="7030A0"/>
                </a:solidFill>
              </a:rPr>
              <a:t>64 </a:t>
            </a:r>
            <a:r>
              <a:rPr lang="en-GB" b="1" dirty="0">
                <a:solidFill>
                  <a:srgbClr val="7030A0"/>
                </a:solidFill>
              </a:rPr>
              <a:t>q</a:t>
            </a:r>
            <a:r>
              <a:rPr lang="en-GB" dirty="0">
                <a:solidFill>
                  <a:srgbClr val="7030A0"/>
                </a:solidFill>
              </a:rPr>
              <a:t>-points </a:t>
            </a:r>
            <a:r>
              <a:rPr lang="en-GB" dirty="0"/>
              <a:t>=&gt; </a:t>
            </a:r>
            <a:r>
              <a:rPr lang="en-GB" b="1" dirty="0">
                <a:solidFill>
                  <a:srgbClr val="F56524"/>
                </a:solidFill>
              </a:rPr>
              <a:t>Use of symmetry </a:t>
            </a:r>
            <a:r>
              <a:rPr lang="en-GB" dirty="0"/>
              <a:t>=&gt; </a:t>
            </a:r>
            <a:r>
              <a:rPr lang="en-GB" dirty="0">
                <a:solidFill>
                  <a:srgbClr val="7030A0"/>
                </a:solidFill>
              </a:rPr>
              <a:t>8 non-equivalent </a:t>
            </a:r>
            <a:r>
              <a:rPr lang="en-GB" b="1" dirty="0">
                <a:solidFill>
                  <a:srgbClr val="7030A0"/>
                </a:solidFill>
              </a:rPr>
              <a:t>q</a:t>
            </a:r>
            <a:r>
              <a:rPr lang="en-GB" dirty="0">
                <a:solidFill>
                  <a:srgbClr val="7030A0"/>
                </a:solidFill>
              </a:rPr>
              <a:t> points</a:t>
            </a:r>
          </a:p>
          <a:p>
            <a:pPr marL="101600" indent="0">
              <a:buNone/>
            </a:pPr>
            <a:r>
              <a:rPr lang="en-GB" dirty="0"/>
              <a:t>The file Si.dyn0 contains a list of the non-equivalent q points (8, in this case).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B6E1537-CD06-C2C9-E762-13B272CCD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9" y="116026"/>
            <a:ext cx="9398606" cy="80040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Exercise 3: </a:t>
            </a:r>
            <a:r>
              <a:rPr lang="en-GB" sz="3100" dirty="0"/>
              <a:t>Phonons dispersion in non-polar materials</a:t>
            </a:r>
            <a:br>
              <a:rPr lang="en-GB" sz="3600" dirty="0"/>
            </a:br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4F3DAF5-B85D-981A-5925-A15B082F97BB}"/>
              </a:ext>
            </a:extLst>
          </p:cNvPr>
          <p:cNvSpPr txBox="1">
            <a:spLocks/>
          </p:cNvSpPr>
          <p:nvPr/>
        </p:nvSpPr>
        <p:spPr>
          <a:xfrm>
            <a:off x="216449" y="4681283"/>
            <a:ext cx="9850398" cy="1682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75" tIns="103175" rIns="103175" bIns="1031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"/>
              <a:buChar char="●"/>
              <a:defRPr sz="2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01600" indent="0">
              <a:buFont typeface="Lato"/>
              <a:buNone/>
            </a:pPr>
            <a:r>
              <a:rPr lang="en-GB" dirty="0"/>
              <a:t>The phonon code </a:t>
            </a:r>
            <a:r>
              <a:rPr lang="en-GB" dirty="0" err="1"/>
              <a:t>ph.x</a:t>
            </a:r>
            <a:r>
              <a:rPr lang="en-GB" dirty="0"/>
              <a:t> generates a file for every non-equivalent q point (</a:t>
            </a:r>
            <a:r>
              <a:rPr lang="en-GB" dirty="0">
                <a:solidFill>
                  <a:srgbClr val="7030A0"/>
                </a:solidFill>
              </a:rPr>
              <a:t>Si.dyn1,</a:t>
            </a:r>
          </a:p>
          <a:p>
            <a:pPr marL="101600" indent="0">
              <a:buFont typeface="Lato"/>
              <a:buNone/>
            </a:pPr>
            <a:r>
              <a:rPr lang="en-GB" dirty="0">
                <a:solidFill>
                  <a:srgbClr val="7030A0"/>
                </a:solidFill>
              </a:rPr>
              <a:t>Si.dyn2, ..., Si.dyn8</a:t>
            </a:r>
            <a:r>
              <a:rPr lang="en-GB" dirty="0"/>
              <a:t>), which contain information about dynamical matrices,</a:t>
            </a:r>
          </a:p>
          <a:p>
            <a:pPr marL="101600" indent="0">
              <a:buFont typeface="Lato"/>
              <a:buNone/>
            </a:pPr>
            <a:r>
              <a:rPr lang="en-GB" dirty="0"/>
              <a:t>phonon frequencies and atomic displacements</a:t>
            </a:r>
          </a:p>
        </p:txBody>
      </p:sp>
      <p:pic>
        <p:nvPicPr>
          <p:cNvPr id="3" name="Picture 2" descr="A number of numbers and digits&#10;&#10;AI-generated content may be incorrect.">
            <a:extLst>
              <a:ext uri="{FF2B5EF4-FFF2-40B4-BE49-F238E27FC236}">
                <a16:creationId xmlns:a16="http://schemas.microsoft.com/office/drawing/2014/main" id="{35F194C3-01D1-AF44-3D16-58AEBC5EC20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1283"/>
          <a:stretch>
            <a:fillRect/>
          </a:stretch>
        </p:blipFill>
        <p:spPr>
          <a:xfrm>
            <a:off x="507465" y="2064614"/>
            <a:ext cx="9107590" cy="261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5118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CBB5E4-EE5F-D6A5-AAC2-FC3919505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D81744A-7A8E-256A-4687-E1B73E93D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1782" y="1073983"/>
            <a:ext cx="9138004" cy="932806"/>
          </a:xfrm>
        </p:spPr>
        <p:txBody>
          <a:bodyPr>
            <a:normAutofit/>
          </a:bodyPr>
          <a:lstStyle/>
          <a:p>
            <a:pPr marL="101600" indent="0">
              <a:buNone/>
            </a:pPr>
            <a:r>
              <a:rPr lang="en-GB" b="1" dirty="0"/>
              <a:t>Step 3:   </a:t>
            </a:r>
            <a:r>
              <a:rPr lang="en-GB" dirty="0"/>
              <a:t>Calculation of the Interatomic Force Constants (IFC) using</a:t>
            </a:r>
          </a:p>
          <a:p>
            <a:pPr marL="101600" indent="0">
              <a:buNone/>
            </a:pPr>
            <a:r>
              <a:rPr lang="en-GB" dirty="0"/>
              <a:t>the q2r.x program</a:t>
            </a:r>
          </a:p>
          <a:p>
            <a:pPr marL="101600" indent="0">
              <a:buNone/>
            </a:pPr>
            <a:endParaRPr lang="en-GB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7762C4-318E-D8CC-4CB1-88BA0DF27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9" y="116026"/>
            <a:ext cx="9398606" cy="80040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Exercise 3: </a:t>
            </a:r>
            <a:r>
              <a:rPr lang="en-GB" sz="3100" dirty="0"/>
              <a:t>Phonons dispersion in non-polar materials</a:t>
            </a:r>
            <a:br>
              <a:rPr lang="en-GB" sz="3600" dirty="0"/>
            </a:b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D634341-FD68-1F2A-4520-4851FFCD41BE}"/>
                  </a:ext>
                </a:extLst>
              </p:cNvPr>
              <p:cNvSpPr txBox="1"/>
              <p:nvPr/>
            </p:nvSpPr>
            <p:spPr>
              <a:xfrm>
                <a:off x="5603559" y="2226157"/>
                <a:ext cx="3312445" cy="7069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it-IT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tot</m:t>
                              </m:r>
                            </m:sub>
                          </m:sSub>
                        </m:num>
                        <m:den>
                          <m:r>
                            <a:rPr lang="it-IT" sz="20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d>
                          <m:r>
                            <a:rPr lang="it-IT" sz="20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D634341-FD68-1F2A-4520-4851FFCD4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559" y="2226157"/>
                <a:ext cx="3312445" cy="706988"/>
              </a:xfrm>
              <a:prstGeom prst="rect">
                <a:avLst/>
              </a:prstGeom>
              <a:blipFill>
                <a:blip r:embed="rId2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0AAD921-C21C-0FC2-1BDE-F6C91E26C44E}"/>
                  </a:ext>
                </a:extLst>
              </p:cNvPr>
              <p:cNvSpPr txBox="1"/>
              <p:nvPr/>
            </p:nvSpPr>
            <p:spPr>
              <a:xfrm>
                <a:off x="1065800" y="4613042"/>
                <a:ext cx="1167691" cy="3624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0AAD921-C21C-0FC2-1BDE-F6C91E26C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800" y="4613042"/>
                <a:ext cx="1167691" cy="362407"/>
              </a:xfrm>
              <a:prstGeom prst="rect">
                <a:avLst/>
              </a:prstGeom>
              <a:blipFill>
                <a:blip r:embed="rId3"/>
                <a:stretch>
                  <a:fillRect l="-4348" t="-10345" b="-241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E28EB62-885D-12DC-F54D-589E67AC7ADA}"/>
                  </a:ext>
                </a:extLst>
              </p:cNvPr>
              <p:cNvSpPr txBox="1"/>
              <p:nvPr/>
            </p:nvSpPr>
            <p:spPr>
              <a:xfrm>
                <a:off x="2840953" y="3810295"/>
                <a:ext cx="4149598" cy="785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d>
                          <m:sSup>
                            <m:sSup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E28EB62-885D-12DC-F54D-589E67AC7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953" y="3810295"/>
                <a:ext cx="4149598" cy="785023"/>
              </a:xfrm>
              <a:prstGeom prst="rect">
                <a:avLst/>
              </a:prstGeom>
              <a:blipFill>
                <a:blip r:embed="rId4"/>
                <a:stretch>
                  <a:fillRect t="-141935" b="-1903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CEE2E16-57B3-404D-06EF-A07A96960E0F}"/>
                  </a:ext>
                </a:extLst>
              </p:cNvPr>
              <p:cNvSpPr txBox="1"/>
              <p:nvPr/>
            </p:nvSpPr>
            <p:spPr>
              <a:xfrm>
                <a:off x="437995" y="2081518"/>
                <a:ext cx="6031124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n-GB" sz="1600" dirty="0">
                    <a:solidFill>
                      <a:schemeClr val="bg2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IFCs in reciprocal space (Fourier transform of IFCs):</a:t>
                </a:r>
              </a:p>
              <a:p>
                <a:pPr>
                  <a:buNone/>
                </a:pPr>
                <a:endParaRPr lang="en-GB" sz="1600" dirty="0">
                  <a:solidFill>
                    <a:schemeClr val="bg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>
                  <a:buNone/>
                </a:pPr>
                <a:endParaRPr lang="en-GB" sz="1600" dirty="0">
                  <a:solidFill>
                    <a:schemeClr val="bg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>
                  <a:buNone/>
                </a:pPr>
                <a:endParaRPr lang="en-GB" sz="1600" dirty="0">
                  <a:solidFill>
                    <a:schemeClr val="bg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>
                  <a:buNone/>
                </a:pPr>
                <a:r>
                  <a:rPr lang="en-GB" sz="1600" dirty="0">
                    <a:solidFill>
                      <a:schemeClr val="bg2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𝛼</m:t>
                    </m:r>
                    <m:r>
                      <a:rPr lang="en-US" sz="1600" b="0" i="1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,</m:t>
                    </m:r>
                    <m:r>
                      <a:rPr lang="en-US" sz="1600" b="0" i="1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𝛽</m:t>
                    </m:r>
                  </m:oMath>
                </a14:m>
                <a:r>
                  <a:rPr lang="en-GB" sz="1600" dirty="0">
                    <a:solidFill>
                      <a:schemeClr val="bg2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are the </a:t>
                </a:r>
                <a:r>
                  <a:rPr lang="en-GB" sz="1600" dirty="0" err="1">
                    <a:solidFill>
                      <a:schemeClr val="bg2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cartesina</a:t>
                </a:r>
                <a:r>
                  <a:rPr lang="en-GB" sz="1600" dirty="0">
                    <a:solidFill>
                      <a:schemeClr val="bg2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direction and </a:t>
                </a:r>
                <a:r>
                  <a:rPr lang="en-GB" sz="1600" dirty="0" err="1">
                    <a:solidFill>
                      <a:schemeClr val="bg2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s,s</a:t>
                </a:r>
                <a:r>
                  <a:rPr lang="en-GB" sz="1600" dirty="0">
                    <a:solidFill>
                      <a:schemeClr val="bg2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’ the atomic index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CEE2E16-57B3-404D-06EF-A07A96960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95" y="2081518"/>
                <a:ext cx="6031124" cy="1323439"/>
              </a:xfrm>
              <a:prstGeom prst="rect">
                <a:avLst/>
              </a:prstGeom>
              <a:blipFill>
                <a:blip r:embed="rId5"/>
                <a:stretch>
                  <a:fillRect l="-420" t="-943" b="-37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BCA9BD8-60F7-6481-3DE8-F27BA94852F4}"/>
                  </a:ext>
                </a:extLst>
              </p:cNvPr>
              <p:cNvSpPr txBox="1"/>
              <p:nvPr/>
            </p:nvSpPr>
            <p:spPr>
              <a:xfrm>
                <a:off x="7419670" y="4585332"/>
                <a:ext cx="1190133" cy="3489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</m:d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BCA9BD8-60F7-6481-3DE8-F27BA9485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670" y="4585332"/>
                <a:ext cx="1190133" cy="348942"/>
              </a:xfrm>
              <a:prstGeom prst="rect">
                <a:avLst/>
              </a:prstGeom>
              <a:blipFill>
                <a:blip r:embed="rId6"/>
                <a:stretch>
                  <a:fillRect l="-4255" b="-241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CC17C28F-0793-4276-35A5-31307D53649B}"/>
              </a:ext>
            </a:extLst>
          </p:cNvPr>
          <p:cNvSpPr txBox="1"/>
          <p:nvPr/>
        </p:nvSpPr>
        <p:spPr>
          <a:xfrm>
            <a:off x="207243" y="5214748"/>
            <a:ext cx="44583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160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Fourier transforms of IFCs on a grid of </a:t>
            </a:r>
            <a:r>
              <a:rPr lang="en-GB" sz="1600" b="1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</a:t>
            </a:r>
            <a:r>
              <a:rPr lang="en-GB" sz="160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points nq1 x nq2 x nq3 in reciprocal space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BAE40F-9CC9-645E-70E0-5F0A2B72A946}"/>
              </a:ext>
            </a:extLst>
          </p:cNvPr>
          <p:cNvSpPr txBox="1"/>
          <p:nvPr/>
        </p:nvSpPr>
        <p:spPr>
          <a:xfrm>
            <a:off x="5888182" y="5214748"/>
            <a:ext cx="34447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buNone/>
            </a:pPr>
            <a:r>
              <a:rPr lang="en-GB" sz="160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IFCs in a supercell nq1 x nq2 x nq3</a:t>
            </a:r>
            <a:r>
              <a:rPr lang="en-GB" sz="16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160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real space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8B49D2B-6C7A-0B12-CCD3-4B919C37BDF0}"/>
              </a:ext>
            </a:extLst>
          </p:cNvPr>
          <p:cNvCxnSpPr/>
          <p:nvPr/>
        </p:nvCxnSpPr>
        <p:spPr>
          <a:xfrm>
            <a:off x="2313709" y="4763756"/>
            <a:ext cx="4946073" cy="0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D590E49-BB7F-1091-DDAF-0278C19CDE2C}"/>
              </a:ext>
            </a:extLst>
          </p:cNvPr>
          <p:cNvSpPr/>
          <p:nvPr/>
        </p:nvSpPr>
        <p:spPr>
          <a:xfrm>
            <a:off x="110836" y="3574473"/>
            <a:ext cx="9402184" cy="2335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6777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C67B60-6209-88B1-CF0B-245FC0BCA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93ABD1D-6C21-F7F3-4BED-E24AC18D6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1782" y="1073983"/>
            <a:ext cx="9138004" cy="932806"/>
          </a:xfrm>
        </p:spPr>
        <p:txBody>
          <a:bodyPr>
            <a:normAutofit/>
          </a:bodyPr>
          <a:lstStyle/>
          <a:p>
            <a:pPr marL="101600" indent="0">
              <a:buNone/>
            </a:pPr>
            <a:r>
              <a:rPr lang="en-GB" b="1" dirty="0"/>
              <a:t>Step 3:   </a:t>
            </a:r>
            <a:r>
              <a:rPr lang="en-GB" dirty="0"/>
              <a:t>Calculation of the Interatomic Force Constants (IFC) using</a:t>
            </a:r>
          </a:p>
          <a:p>
            <a:pPr marL="101600" indent="0">
              <a:buNone/>
            </a:pPr>
            <a:r>
              <a:rPr lang="en-GB" dirty="0"/>
              <a:t>the q2r.x program</a:t>
            </a:r>
          </a:p>
          <a:p>
            <a:pPr marL="101600" indent="0">
              <a:buNone/>
            </a:pPr>
            <a:endParaRPr lang="en-GB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0E8C10A-89FF-648C-2E06-141DA31DB0C7}"/>
              </a:ext>
            </a:extLst>
          </p:cNvPr>
          <p:cNvSpPr/>
          <p:nvPr/>
        </p:nvSpPr>
        <p:spPr>
          <a:xfrm>
            <a:off x="2552702" y="2087010"/>
            <a:ext cx="4614858" cy="4661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1C096B-18C8-4A40-1DA5-93809EEDA67D}"/>
              </a:ext>
            </a:extLst>
          </p:cNvPr>
          <p:cNvSpPr txBox="1"/>
          <p:nvPr/>
        </p:nvSpPr>
        <p:spPr>
          <a:xfrm>
            <a:off x="2552702" y="2156077"/>
            <a:ext cx="48526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 err="1">
                <a:latin typeface="Grandview Display" panose="020B0502040204020203" pitchFamily="34" charset="0"/>
              </a:rPr>
              <a:t>mpirun</a:t>
            </a:r>
            <a:r>
              <a:rPr lang="en-GB" sz="1800" dirty="0">
                <a:latin typeface="Grandview Display" panose="020B0502040204020203" pitchFamily="34" charset="0"/>
              </a:rPr>
              <a:t> –np 4 q2r.x –in Si.q2r.in &gt; Si.q2r.out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0837769-1D7F-D93A-2B3E-8BDB8E304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9" y="116026"/>
            <a:ext cx="9398606" cy="80040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Exercise 3: </a:t>
            </a:r>
            <a:r>
              <a:rPr lang="en-GB" sz="3100" dirty="0"/>
              <a:t>Phonons dispersion in non-polar materials</a:t>
            </a:r>
            <a:br>
              <a:rPr lang="en-GB" sz="3600" dirty="0"/>
            </a:br>
            <a:endParaRPr lang="en-GB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1DDF7CE-13A6-0F2E-AA65-8B9DB8B2C5AD}"/>
              </a:ext>
            </a:extLst>
          </p:cNvPr>
          <p:cNvSpPr/>
          <p:nvPr/>
        </p:nvSpPr>
        <p:spPr>
          <a:xfrm>
            <a:off x="401782" y="2716055"/>
            <a:ext cx="3276308" cy="175733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500" dirty="0">
              <a:solidFill>
                <a:schemeClr val="bg2"/>
              </a:solidFill>
              <a:latin typeface="Grandview Display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ECDECE-4EEE-787B-0908-314778A66DE3}"/>
              </a:ext>
            </a:extLst>
          </p:cNvPr>
          <p:cNvSpPr txBox="1"/>
          <p:nvPr/>
        </p:nvSpPr>
        <p:spPr>
          <a:xfrm>
            <a:off x="755708" y="2842170"/>
            <a:ext cx="27693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&amp;input</a:t>
            </a:r>
          </a:p>
          <a:p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fildyn</a:t>
            </a:r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 = '</a:t>
            </a:r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Si.dyn</a:t>
            </a:r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',</a:t>
            </a:r>
          </a:p>
          <a:p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zasr</a:t>
            </a:r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 = 'simple',</a:t>
            </a:r>
          </a:p>
          <a:p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flfrc</a:t>
            </a:r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 = 'Si444.fc',</a:t>
            </a:r>
          </a:p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64977D-0918-67AF-C068-CCCA9C9B1FCE}"/>
              </a:ext>
            </a:extLst>
          </p:cNvPr>
          <p:cNvSpPr txBox="1"/>
          <p:nvPr/>
        </p:nvSpPr>
        <p:spPr>
          <a:xfrm>
            <a:off x="4530231" y="3088391"/>
            <a:ext cx="48985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File containing the dynamical matrix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way to impose the acoustic sum rule (simple, crystal, one-dim, zero-dim, all)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Output file of the interatomic force constants</a:t>
            </a:r>
          </a:p>
          <a:p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A9667BF-3FD3-1658-6999-9212C9B96EC7}"/>
              </a:ext>
            </a:extLst>
          </p:cNvPr>
          <p:cNvCxnSpPr>
            <a:cxnSpLocks/>
          </p:cNvCxnSpPr>
          <p:nvPr/>
        </p:nvCxnSpPr>
        <p:spPr>
          <a:xfrm flipH="1">
            <a:off x="2708074" y="3342453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6FA2EAD-323A-486C-B052-3E7E8289B282}"/>
              </a:ext>
            </a:extLst>
          </p:cNvPr>
          <p:cNvCxnSpPr>
            <a:cxnSpLocks/>
          </p:cNvCxnSpPr>
          <p:nvPr/>
        </p:nvCxnSpPr>
        <p:spPr>
          <a:xfrm flipH="1">
            <a:off x="2708074" y="3655730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9EDDD17-313A-6D0F-0BDE-43725681964D}"/>
              </a:ext>
            </a:extLst>
          </p:cNvPr>
          <p:cNvCxnSpPr>
            <a:cxnSpLocks/>
          </p:cNvCxnSpPr>
          <p:nvPr/>
        </p:nvCxnSpPr>
        <p:spPr>
          <a:xfrm flipH="1">
            <a:off x="2708074" y="4002094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3EAEF1A-AC94-FC10-5CBA-8EB56EA4261E}"/>
              </a:ext>
            </a:extLst>
          </p:cNvPr>
          <p:cNvSpPr txBox="1"/>
          <p:nvPr/>
        </p:nvSpPr>
        <p:spPr>
          <a:xfrm>
            <a:off x="433138" y="5262719"/>
            <a:ext cx="88539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160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Note: The denser the grid of q points, the larger the vectors R for which the IFCs are calculated.</a:t>
            </a:r>
          </a:p>
        </p:txBody>
      </p:sp>
    </p:spTree>
    <p:extLst>
      <p:ext uri="{BB962C8B-B14F-4D97-AF65-F5344CB8AC3E}">
        <p14:creationId xmlns:p14="http://schemas.microsoft.com/office/powerpoint/2010/main" val="3576857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/>
        </p:nvSpPr>
        <p:spPr>
          <a:xfrm>
            <a:off x="568080" y="1072373"/>
            <a:ext cx="8954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Topics of the exercise:</a:t>
            </a:r>
            <a:endParaRPr sz="2200" b="0" i="0" u="none" strike="noStrike" cap="none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568075" y="1807424"/>
            <a:ext cx="8954400" cy="31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1. How to perform relaxation of atomic structure (</a:t>
            </a:r>
            <a:r>
              <a:rPr lang="en-US" sz="2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graphane</a:t>
            </a:r>
            <a:r>
              <a:rPr lang="en-US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 oxygen adsorption)</a:t>
            </a:r>
            <a:endParaRPr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2. Understanding forces.</a:t>
            </a:r>
            <a:endParaRPr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3. Optimizing the lattice constant of Silicon and comparing with total energy approaches</a:t>
            </a:r>
            <a:endParaRPr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4. Understanding stresses.</a:t>
            </a:r>
            <a:endParaRPr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16450" y="116025"/>
            <a:ext cx="8954400" cy="8004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 1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0BF0B-1C52-96A9-9D17-0042E01EDC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8AE7489-8CA8-DF5F-0457-DD4150AE1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810" y="796386"/>
            <a:ext cx="9138004" cy="932806"/>
          </a:xfrm>
        </p:spPr>
        <p:txBody>
          <a:bodyPr>
            <a:normAutofit/>
          </a:bodyPr>
          <a:lstStyle/>
          <a:p>
            <a:pPr marL="101600" indent="0">
              <a:buNone/>
            </a:pPr>
            <a:r>
              <a:rPr lang="en-GB" b="1" dirty="0"/>
              <a:t>Step 4:   </a:t>
            </a:r>
            <a:r>
              <a:rPr lang="en-GB" dirty="0"/>
              <a:t>Calculate phonons at generic </a:t>
            </a:r>
            <a:r>
              <a:rPr lang="en-GB" b="1" dirty="0"/>
              <a:t>q</a:t>
            </a:r>
            <a:r>
              <a:rPr lang="en-GB" dirty="0"/>
              <a:t>' points using IFC using the </a:t>
            </a:r>
            <a:r>
              <a:rPr lang="en-GB" dirty="0" err="1"/>
              <a:t>matdyn.x</a:t>
            </a:r>
            <a:r>
              <a:rPr lang="en-GB" dirty="0"/>
              <a:t> code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1B8DDD8-E7E7-1A15-5213-A3547460C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9" y="116026"/>
            <a:ext cx="9398606" cy="80040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Exercise 3: </a:t>
            </a:r>
            <a:r>
              <a:rPr lang="en-GB" sz="3100" dirty="0"/>
              <a:t>Phonons dispersion in non-polar materials</a:t>
            </a:r>
            <a:br>
              <a:rPr lang="en-GB" sz="3600" dirty="0"/>
            </a:b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9858D5A-86BB-ED3F-22D8-8410982FF63B}"/>
                  </a:ext>
                </a:extLst>
              </p:cNvPr>
              <p:cNvSpPr txBox="1"/>
              <p:nvPr/>
            </p:nvSpPr>
            <p:spPr>
              <a:xfrm>
                <a:off x="7455260" y="2461671"/>
                <a:ext cx="1233415" cy="3624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9858D5A-86BB-ED3F-22D8-8410982FF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260" y="2461671"/>
                <a:ext cx="1233415" cy="362407"/>
              </a:xfrm>
              <a:prstGeom prst="rect">
                <a:avLst/>
              </a:prstGeom>
              <a:blipFill>
                <a:blip r:embed="rId2"/>
                <a:stretch>
                  <a:fillRect l="-4124" t="-6667" b="-2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7A846D-41CB-1964-2C18-FFC91512FAA4}"/>
                  </a:ext>
                </a:extLst>
              </p:cNvPr>
              <p:cNvSpPr txBox="1"/>
              <p:nvPr/>
            </p:nvSpPr>
            <p:spPr>
              <a:xfrm>
                <a:off x="2947406" y="1701356"/>
                <a:ext cx="3710631" cy="7452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</m:d>
                          <m:sSup>
                            <m:sSup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′ 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7A846D-41CB-1964-2C18-FFC91512F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406" y="1701356"/>
                <a:ext cx="3710631" cy="745269"/>
              </a:xfrm>
              <a:prstGeom prst="rect">
                <a:avLst/>
              </a:prstGeom>
              <a:blipFill>
                <a:blip r:embed="rId3"/>
                <a:stretch>
                  <a:fillRect l="-680" t="-145000" b="-20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0C8CD65-E7E5-172B-C3C3-CCDE36DBADFB}"/>
                  </a:ext>
                </a:extLst>
              </p:cNvPr>
              <p:cNvSpPr txBox="1"/>
              <p:nvPr/>
            </p:nvSpPr>
            <p:spPr>
              <a:xfrm>
                <a:off x="928865" y="2446625"/>
                <a:ext cx="1190133" cy="3489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</m:d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0C8CD65-E7E5-172B-C3C3-CCDE36DBA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865" y="2446625"/>
                <a:ext cx="1190133" cy="348942"/>
              </a:xfrm>
              <a:prstGeom prst="rect">
                <a:avLst/>
              </a:prstGeom>
              <a:blipFill>
                <a:blip r:embed="rId4"/>
                <a:stretch>
                  <a:fillRect l="-3125" b="-241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06E7B2BC-B57F-08A8-01BE-C94B3D940B6B}"/>
              </a:ext>
            </a:extLst>
          </p:cNvPr>
          <p:cNvSpPr txBox="1"/>
          <p:nvPr/>
        </p:nvSpPr>
        <p:spPr>
          <a:xfrm>
            <a:off x="307394" y="3013041"/>
            <a:ext cx="2929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160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IFC's on a grid in real space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53E09F-8319-C820-D0F3-82ED939FAECF}"/>
              </a:ext>
            </a:extLst>
          </p:cNvPr>
          <p:cNvSpPr txBox="1"/>
          <p:nvPr/>
        </p:nvSpPr>
        <p:spPr>
          <a:xfrm>
            <a:off x="5495357" y="2971782"/>
            <a:ext cx="38455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buNone/>
            </a:pPr>
            <a:r>
              <a:rPr lang="en-GB" sz="160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Fourier transforms of IFC's at</a:t>
            </a:r>
          </a:p>
          <a:p>
            <a:pPr algn="r">
              <a:buNone/>
            </a:pPr>
            <a:r>
              <a:rPr lang="en-GB" sz="160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generic q' points in reciprocal space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F2F53C0-57D8-E69B-DB08-28D56BB6844B}"/>
              </a:ext>
            </a:extLst>
          </p:cNvPr>
          <p:cNvCxnSpPr/>
          <p:nvPr/>
        </p:nvCxnSpPr>
        <p:spPr>
          <a:xfrm>
            <a:off x="2361746" y="2642875"/>
            <a:ext cx="4946073" cy="0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621ED04-0891-90B9-652D-0212A20DF77B}"/>
              </a:ext>
            </a:extLst>
          </p:cNvPr>
          <p:cNvSpPr/>
          <p:nvPr/>
        </p:nvSpPr>
        <p:spPr>
          <a:xfrm>
            <a:off x="101630" y="1701356"/>
            <a:ext cx="9402184" cy="1855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FE4DC7-B233-EA87-47AB-90E9BEAE0D50}"/>
              </a:ext>
            </a:extLst>
          </p:cNvPr>
          <p:cNvSpPr txBox="1"/>
          <p:nvPr/>
        </p:nvSpPr>
        <p:spPr>
          <a:xfrm>
            <a:off x="3821532" y="2808601"/>
            <a:ext cx="187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Fourier interpolation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4434A87-FAE4-B49A-87B6-B11BD6CC0715}"/>
              </a:ext>
            </a:extLst>
          </p:cNvPr>
          <p:cNvSpPr/>
          <p:nvPr/>
        </p:nvSpPr>
        <p:spPr>
          <a:xfrm>
            <a:off x="101630" y="3665800"/>
            <a:ext cx="4525788" cy="230832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500" dirty="0">
              <a:solidFill>
                <a:schemeClr val="bg2"/>
              </a:solidFill>
              <a:latin typeface="Grandview Display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C1607-1582-D5B1-C952-FBBAE398C446}"/>
              </a:ext>
            </a:extLst>
          </p:cNvPr>
          <p:cNvSpPr txBox="1"/>
          <p:nvPr/>
        </p:nvSpPr>
        <p:spPr>
          <a:xfrm>
            <a:off x="466067" y="3665800"/>
            <a:ext cx="50292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&amp;input</a:t>
            </a:r>
          </a:p>
          <a:p>
            <a:r>
              <a:rPr lang="en-GB" sz="16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asr</a:t>
            </a:r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= 'simple',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amass(1) = 28.0855,</a:t>
            </a:r>
          </a:p>
          <a:p>
            <a:r>
              <a:rPr lang="en-GB" sz="16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flfrc</a:t>
            </a:r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= 'Si444.fc',</a:t>
            </a:r>
          </a:p>
          <a:p>
            <a:r>
              <a:rPr lang="en-GB" sz="16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flfrq</a:t>
            </a:r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= '</a:t>
            </a:r>
            <a:r>
              <a:rPr lang="en-GB" sz="16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Si.freq</a:t>
            </a:r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'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/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396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0.000000 0.000000 0.000000 0.000000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0.012658 0.000000 0.000000 0.012658…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D836D82-8E53-99BF-EC0A-C17B8AFFFAF9}"/>
              </a:ext>
            </a:extLst>
          </p:cNvPr>
          <p:cNvCxnSpPr>
            <a:cxnSpLocks/>
          </p:cNvCxnSpPr>
          <p:nvPr/>
        </p:nvCxnSpPr>
        <p:spPr>
          <a:xfrm flipH="1">
            <a:off x="2361746" y="4590278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B5AFE6-DD18-A7D3-989D-05B1AB9BD592}"/>
              </a:ext>
            </a:extLst>
          </p:cNvPr>
          <p:cNvCxnSpPr>
            <a:cxnSpLocks/>
          </p:cNvCxnSpPr>
          <p:nvPr/>
        </p:nvCxnSpPr>
        <p:spPr>
          <a:xfrm flipH="1">
            <a:off x="2361746" y="4889701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EE0DD2-1CCB-636D-C86F-30F4999E50ED}"/>
              </a:ext>
            </a:extLst>
          </p:cNvPr>
          <p:cNvCxnSpPr>
            <a:cxnSpLocks/>
          </p:cNvCxnSpPr>
          <p:nvPr/>
        </p:nvCxnSpPr>
        <p:spPr>
          <a:xfrm flipH="1">
            <a:off x="2385022" y="5222210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2A6AF92-0BB8-9BF5-D60E-F23470366BF3}"/>
              </a:ext>
            </a:extLst>
          </p:cNvPr>
          <p:cNvSpPr/>
          <p:nvPr/>
        </p:nvSpPr>
        <p:spPr>
          <a:xfrm>
            <a:off x="3811151" y="3763950"/>
            <a:ext cx="5760785" cy="4661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F57A8D-F4BD-37C1-8F68-DF0B3DD30E22}"/>
              </a:ext>
            </a:extLst>
          </p:cNvPr>
          <p:cNvSpPr txBox="1"/>
          <p:nvPr/>
        </p:nvSpPr>
        <p:spPr>
          <a:xfrm>
            <a:off x="3777644" y="3793434"/>
            <a:ext cx="576078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 err="1">
                <a:latin typeface="Grandview Display" panose="020B0502040204020203" pitchFamily="34" charset="0"/>
              </a:rPr>
              <a:t>mpirun</a:t>
            </a:r>
            <a:r>
              <a:rPr lang="en-GB" sz="1800" dirty="0">
                <a:latin typeface="Grandview Display" panose="020B0502040204020203" pitchFamily="34" charset="0"/>
              </a:rPr>
              <a:t> –np 4 </a:t>
            </a:r>
            <a:r>
              <a:rPr lang="en-GB" sz="1800" dirty="0" err="1">
                <a:latin typeface="Grandview Display" panose="020B0502040204020203" pitchFamily="34" charset="0"/>
              </a:rPr>
              <a:t>matdyn.x</a:t>
            </a:r>
            <a:r>
              <a:rPr lang="en-GB" sz="1800" dirty="0">
                <a:latin typeface="Grandview Display" panose="020B0502040204020203" pitchFamily="34" charset="0"/>
              </a:rPr>
              <a:t> –in </a:t>
            </a:r>
            <a:r>
              <a:rPr lang="en-GB" sz="1800" dirty="0" err="1">
                <a:latin typeface="Grandview Display" panose="020B0502040204020203" pitchFamily="34" charset="0"/>
              </a:rPr>
              <a:t>Si.matdyn.in</a:t>
            </a:r>
            <a:r>
              <a:rPr lang="en-GB" sz="1800" dirty="0">
                <a:latin typeface="Grandview Display" panose="020B0502040204020203" pitchFamily="34" charset="0"/>
              </a:rPr>
              <a:t> &gt; </a:t>
            </a:r>
            <a:r>
              <a:rPr lang="en-GB" sz="1800" dirty="0" err="1">
                <a:latin typeface="Grandview Display" panose="020B0502040204020203" pitchFamily="34" charset="0"/>
              </a:rPr>
              <a:t>Si.matdyn.out</a:t>
            </a:r>
            <a:endParaRPr lang="en-GB" sz="1800" dirty="0">
              <a:latin typeface="Grandview Display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167304-4AEA-2D3B-FD43-BCCE9362CDA8}"/>
              </a:ext>
            </a:extLst>
          </p:cNvPr>
          <p:cNvSpPr txBox="1"/>
          <p:nvPr/>
        </p:nvSpPr>
        <p:spPr>
          <a:xfrm>
            <a:off x="4097089" y="4363464"/>
            <a:ext cx="5517965" cy="1342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File containing the the interatomic force constants from q2r.x 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Output file with the interpolated frequencies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Number of q points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Coordinates of the q points</a:t>
            </a:r>
          </a:p>
        </p:txBody>
      </p:sp>
    </p:spTree>
    <p:extLst>
      <p:ext uri="{BB962C8B-B14F-4D97-AF65-F5344CB8AC3E}">
        <p14:creationId xmlns:p14="http://schemas.microsoft.com/office/powerpoint/2010/main" val="22456347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DF7899-1A80-D3FC-FAA7-0499EFCA4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A591EA9-6DF5-923A-90DE-D8320FD0F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1782" y="1073983"/>
            <a:ext cx="9138004" cy="610803"/>
          </a:xfrm>
        </p:spPr>
        <p:txBody>
          <a:bodyPr>
            <a:normAutofit/>
          </a:bodyPr>
          <a:lstStyle/>
          <a:p>
            <a:pPr marL="101600" indent="0">
              <a:buNone/>
            </a:pPr>
            <a:r>
              <a:rPr lang="en-GB" b="1" dirty="0"/>
              <a:t>Step 5:   </a:t>
            </a:r>
            <a:r>
              <a:rPr lang="en-GB" dirty="0"/>
              <a:t>Plot the phonon dispersion using the </a:t>
            </a:r>
            <a:r>
              <a:rPr lang="en-GB" dirty="0" err="1"/>
              <a:t>plotband.x</a:t>
            </a:r>
            <a:r>
              <a:rPr lang="en-GB" dirty="0"/>
              <a:t> program and </a:t>
            </a:r>
            <a:r>
              <a:rPr lang="en-GB" dirty="0" err="1"/>
              <a:t>gnuplot</a:t>
            </a:r>
            <a:r>
              <a:rPr lang="en-GB" dirty="0"/>
              <a:t>.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6857D58-F75C-085C-40AB-B5FA09B78529}"/>
              </a:ext>
            </a:extLst>
          </p:cNvPr>
          <p:cNvSpPr/>
          <p:nvPr/>
        </p:nvSpPr>
        <p:spPr>
          <a:xfrm>
            <a:off x="2552702" y="1662149"/>
            <a:ext cx="4614858" cy="4661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C42F65-7A96-EFFD-6194-4304FFFFDEBD}"/>
              </a:ext>
            </a:extLst>
          </p:cNvPr>
          <p:cNvSpPr txBox="1"/>
          <p:nvPr/>
        </p:nvSpPr>
        <p:spPr>
          <a:xfrm>
            <a:off x="2552702" y="1731216"/>
            <a:ext cx="48526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 err="1">
                <a:latin typeface="Grandview Display" panose="020B0502040204020203" pitchFamily="34" charset="0"/>
              </a:rPr>
              <a:t>plotband.x</a:t>
            </a:r>
            <a:r>
              <a:rPr lang="en-GB" sz="1800" dirty="0">
                <a:latin typeface="Grandview Display" panose="020B0502040204020203" pitchFamily="34" charset="0"/>
              </a:rPr>
              <a:t> &lt; </a:t>
            </a:r>
            <a:r>
              <a:rPr lang="en-GB" sz="1800" dirty="0" err="1">
                <a:latin typeface="Grandview Display" panose="020B0502040204020203" pitchFamily="34" charset="0"/>
              </a:rPr>
              <a:t>Si.plotband.in</a:t>
            </a:r>
            <a:r>
              <a:rPr lang="en-GB" sz="1800" dirty="0">
                <a:latin typeface="Grandview Display" panose="020B0502040204020203" pitchFamily="34" charset="0"/>
              </a:rPr>
              <a:t> &gt; </a:t>
            </a:r>
            <a:r>
              <a:rPr lang="en-GB" sz="1800" dirty="0" err="1">
                <a:latin typeface="Grandview Display" panose="020B0502040204020203" pitchFamily="34" charset="0"/>
              </a:rPr>
              <a:t>Si.plotband.out</a:t>
            </a:r>
            <a:endParaRPr lang="en-GB" sz="1800" dirty="0">
              <a:latin typeface="Grandview Display" panose="020B0502040204020203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D283E4F-CC62-AEA4-EA24-DDD168C80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9" y="116026"/>
            <a:ext cx="9398606" cy="80040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Exercise 3: </a:t>
            </a:r>
            <a:r>
              <a:rPr lang="en-GB" sz="3100" dirty="0"/>
              <a:t>Phonons dispersion in non-polar materials</a:t>
            </a:r>
            <a:br>
              <a:rPr lang="en-GB" sz="3600" dirty="0"/>
            </a:br>
            <a:endParaRPr lang="en-GB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F930353-91BB-245A-9344-78E8C2F5FFA3}"/>
              </a:ext>
            </a:extLst>
          </p:cNvPr>
          <p:cNvSpPr/>
          <p:nvPr/>
        </p:nvSpPr>
        <p:spPr>
          <a:xfrm>
            <a:off x="291466" y="2350051"/>
            <a:ext cx="3276308" cy="214430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500" dirty="0">
              <a:solidFill>
                <a:schemeClr val="bg2"/>
              </a:solidFill>
              <a:latin typeface="Grandview Display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539D49-4BD3-FC0A-AF61-27710537B7BA}"/>
              </a:ext>
            </a:extLst>
          </p:cNvPr>
          <p:cNvSpPr txBox="1"/>
          <p:nvPr/>
        </p:nvSpPr>
        <p:spPr>
          <a:xfrm>
            <a:off x="645392" y="2476166"/>
            <a:ext cx="27693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Si.freq</a:t>
            </a:r>
            <a:endParaRPr lang="en-GB" sz="2000" dirty="0">
              <a:solidFill>
                <a:schemeClr val="bg2"/>
              </a:solidFill>
              <a:latin typeface="Grandview Display" panose="020B0502040204020203" pitchFamily="34" charset="0"/>
            </a:endParaRPr>
          </a:p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0 600</a:t>
            </a:r>
          </a:p>
          <a:p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freq.plot</a:t>
            </a:r>
            <a:endParaRPr lang="en-GB" sz="2000" dirty="0">
              <a:solidFill>
                <a:schemeClr val="bg2"/>
              </a:solidFill>
              <a:latin typeface="Grandview Display" panose="020B0502040204020203" pitchFamily="34" charset="0"/>
            </a:endParaRPr>
          </a:p>
          <a:p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freq.ps</a:t>
            </a:r>
            <a:endParaRPr lang="en-GB" sz="2000" dirty="0">
              <a:solidFill>
                <a:schemeClr val="bg2"/>
              </a:solidFill>
              <a:latin typeface="Grandview Display" panose="020B0502040204020203" pitchFamily="34" charset="0"/>
            </a:endParaRPr>
          </a:p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0.0</a:t>
            </a:r>
          </a:p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100.0 0.0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397226-D394-9E1D-2711-3CBADD6726E8}"/>
              </a:ext>
            </a:extLst>
          </p:cNvPr>
          <p:cNvSpPr txBox="1"/>
          <p:nvPr/>
        </p:nvSpPr>
        <p:spPr>
          <a:xfrm>
            <a:off x="4388558" y="2390877"/>
            <a:ext cx="4898566" cy="1988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Input file with the frequencies at various q' points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Range of frequencies for a visualization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Output file with frequencies which will be used for plot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Plot of the dispersion (we will produce another one)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Fermi level (needed only for band structure plot)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Freq. step and reference freq. on the plot </a:t>
            </a:r>
            <a:r>
              <a:rPr lang="en-GB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freq.ps</a:t>
            </a: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491E1C0-D5F1-949B-4ABF-56B54C338CB9}"/>
              </a:ext>
            </a:extLst>
          </p:cNvPr>
          <p:cNvCxnSpPr>
            <a:cxnSpLocks/>
          </p:cNvCxnSpPr>
          <p:nvPr/>
        </p:nvCxnSpPr>
        <p:spPr>
          <a:xfrm flipH="1">
            <a:off x="2562915" y="2608162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086FB6B-0E50-228F-C717-8234DA76FBF8}"/>
              </a:ext>
            </a:extLst>
          </p:cNvPr>
          <p:cNvCxnSpPr>
            <a:cxnSpLocks/>
          </p:cNvCxnSpPr>
          <p:nvPr/>
        </p:nvCxnSpPr>
        <p:spPr>
          <a:xfrm flipH="1">
            <a:off x="2562915" y="2935294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9CFD79C-F3C3-2CF5-722B-966070641E19}"/>
              </a:ext>
            </a:extLst>
          </p:cNvPr>
          <p:cNvCxnSpPr>
            <a:cxnSpLocks/>
          </p:cNvCxnSpPr>
          <p:nvPr/>
        </p:nvCxnSpPr>
        <p:spPr>
          <a:xfrm flipH="1">
            <a:off x="2562915" y="3240087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498CEBB-35FA-BBDB-B48B-6B8CC64422E5}"/>
              </a:ext>
            </a:extLst>
          </p:cNvPr>
          <p:cNvSpPr txBox="1"/>
          <p:nvPr/>
        </p:nvSpPr>
        <p:spPr>
          <a:xfrm>
            <a:off x="291466" y="4902624"/>
            <a:ext cx="88539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160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 </a:t>
            </a:r>
            <a:r>
              <a:rPr lang="en-GB" sz="1600" dirty="0" err="1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gnuplot</a:t>
            </a:r>
            <a:r>
              <a:rPr lang="en-GB" sz="160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 the file </a:t>
            </a:r>
            <a:r>
              <a:rPr lang="en-GB" sz="1600" b="1" dirty="0" err="1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plot_dispersion.gp</a:t>
            </a:r>
            <a:r>
              <a:rPr lang="en-GB" sz="1600" b="1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160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order to plot the phonon dispersion of silicon</a:t>
            </a:r>
          </a:p>
          <a:p>
            <a:pPr>
              <a:buNone/>
            </a:pPr>
            <a:r>
              <a:rPr lang="en-GB" sz="160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(look at the file </a:t>
            </a:r>
            <a:r>
              <a:rPr lang="en-GB" sz="1600" dirty="0" err="1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experimental_data.dat</a:t>
            </a:r>
            <a:r>
              <a:rPr lang="en-GB" sz="160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for the experimental reference).</a:t>
            </a:r>
          </a:p>
          <a:p>
            <a:pPr>
              <a:buNone/>
            </a:pPr>
            <a:r>
              <a:rPr lang="en-GB" sz="160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You will get a postscript file </a:t>
            </a:r>
            <a:r>
              <a:rPr lang="en-GB" sz="1600" dirty="0" err="1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phonon_dispersion.eps</a:t>
            </a:r>
            <a:r>
              <a:rPr lang="en-GB" sz="160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which you can visualize.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37FB6C-1739-AEB3-03AB-F1BA5C26FE15}"/>
              </a:ext>
            </a:extLst>
          </p:cNvPr>
          <p:cNvCxnSpPr>
            <a:cxnSpLocks/>
          </p:cNvCxnSpPr>
          <p:nvPr/>
        </p:nvCxnSpPr>
        <p:spPr>
          <a:xfrm flipH="1">
            <a:off x="2562915" y="3586450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C5FEBA3-6835-C4EF-7EDA-61089EDEF69C}"/>
              </a:ext>
            </a:extLst>
          </p:cNvPr>
          <p:cNvCxnSpPr>
            <a:cxnSpLocks/>
          </p:cNvCxnSpPr>
          <p:nvPr/>
        </p:nvCxnSpPr>
        <p:spPr>
          <a:xfrm flipH="1">
            <a:off x="2583314" y="3918959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4A4B1E-4436-75A5-38E5-F9A75107CC13}"/>
              </a:ext>
            </a:extLst>
          </p:cNvPr>
          <p:cNvCxnSpPr>
            <a:cxnSpLocks/>
          </p:cNvCxnSpPr>
          <p:nvPr/>
        </p:nvCxnSpPr>
        <p:spPr>
          <a:xfrm flipH="1">
            <a:off x="2583314" y="4251468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5117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3B6F0-8D7E-2248-2A18-840F22AAC6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CFEFBEA-BE3D-5700-BD49-E40E27A73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1782" y="1073983"/>
            <a:ext cx="9138004" cy="610803"/>
          </a:xfrm>
        </p:spPr>
        <p:txBody>
          <a:bodyPr>
            <a:noAutofit/>
          </a:bodyPr>
          <a:lstStyle/>
          <a:p>
            <a:pPr marL="101600" indent="0">
              <a:buNone/>
            </a:pPr>
            <a:r>
              <a:rPr lang="en-GB" sz="1800" dirty="0"/>
              <a:t>Phonon dispersion of silicon along some high-symmetry directions in the Brillouin zone</a:t>
            </a:r>
          </a:p>
          <a:p>
            <a:pPr marL="101600" indent="0">
              <a:buNone/>
            </a:pPr>
            <a:r>
              <a:rPr lang="en-GB" sz="1800" dirty="0"/>
              <a:t>(file </a:t>
            </a:r>
            <a:r>
              <a:rPr lang="en-GB" sz="1800" dirty="0" err="1"/>
              <a:t>phonon_dispersion.eps</a:t>
            </a:r>
            <a:r>
              <a:rPr lang="en-GB" sz="1800" dirty="0"/>
              <a:t>).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D87EBCF-6335-5CEB-17C6-938228FA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9" y="116026"/>
            <a:ext cx="9398606" cy="80040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Exercise 3: </a:t>
            </a:r>
            <a:r>
              <a:rPr lang="en-GB" sz="3100" dirty="0"/>
              <a:t>Phonons dispersion in non-polar materials</a:t>
            </a:r>
            <a:br>
              <a:rPr lang="en-GB" sz="3600" dirty="0"/>
            </a:br>
            <a:endParaRPr lang="en-GB" dirty="0"/>
          </a:p>
        </p:txBody>
      </p:sp>
      <p:pic>
        <p:nvPicPr>
          <p:cNvPr id="17" name="Picture 16" descr="A diagram of a graph&#10;&#10;AI-generated content may be incorrect.">
            <a:extLst>
              <a:ext uri="{FF2B5EF4-FFF2-40B4-BE49-F238E27FC236}">
                <a16:creationId xmlns:a16="http://schemas.microsoft.com/office/drawing/2014/main" id="{AFBB4606-9189-4808-80BA-4B337A6CA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710" y="2194922"/>
            <a:ext cx="9753599" cy="368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1450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CF2D7-4254-5950-00EF-FCD908BB6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449" y="1370506"/>
            <a:ext cx="9024534" cy="3739161"/>
          </a:xfrm>
        </p:spPr>
        <p:txBody>
          <a:bodyPr>
            <a:normAutofit fontScale="92500" lnSpcReduction="10000"/>
          </a:bodyPr>
          <a:lstStyle/>
          <a:p>
            <a:pPr marL="101600" indent="0">
              <a:buNone/>
            </a:pPr>
            <a:r>
              <a:rPr lang="en-GB" dirty="0"/>
              <a:t>How to determine whether the quality of the Fourier interpolation is satisfactory?</a:t>
            </a:r>
          </a:p>
          <a:p>
            <a:pPr marL="101600" indent="0">
              <a:buNone/>
            </a:pPr>
            <a:r>
              <a:rPr lang="en-GB" dirty="0"/>
              <a:t>Compare with the direct calculation (no interpolation)!</a:t>
            </a:r>
          </a:p>
          <a:p>
            <a:pPr marL="101600" indent="0">
              <a:buNone/>
            </a:pPr>
            <a:endParaRPr lang="en-GB" dirty="0"/>
          </a:p>
          <a:p>
            <a:pPr marL="101600" indent="0">
              <a:buNone/>
            </a:pPr>
            <a:r>
              <a:rPr lang="en-GB" b="1" dirty="0"/>
              <a:t>Homework-1</a:t>
            </a:r>
            <a:r>
              <a:rPr lang="en-GB" dirty="0"/>
              <a:t>: Perform a direct phonon calculation (no interpolation) at several </a:t>
            </a:r>
            <a:r>
              <a:rPr lang="en-GB" b="1" dirty="0"/>
              <a:t>q</a:t>
            </a:r>
            <a:r>
              <a:rPr lang="en-GB" dirty="0"/>
              <a:t>'</a:t>
            </a:r>
          </a:p>
          <a:p>
            <a:pPr marL="101600" indent="0">
              <a:buNone/>
            </a:pPr>
            <a:r>
              <a:rPr lang="en-GB" dirty="0"/>
              <a:t>points and make a comparison with the phonon frequencies obtained from the</a:t>
            </a:r>
          </a:p>
          <a:p>
            <a:pPr marL="101600" indent="0">
              <a:buNone/>
            </a:pPr>
            <a:r>
              <a:rPr lang="en-GB" dirty="0"/>
              <a:t>interpolation. (Use exercise2 as an example). </a:t>
            </a:r>
          </a:p>
          <a:p>
            <a:pPr marL="101600" indent="0">
              <a:buNone/>
            </a:pPr>
            <a:r>
              <a:rPr lang="en-GB" dirty="0"/>
              <a:t>Some </a:t>
            </a:r>
            <a:r>
              <a:rPr lang="en-GB" b="1" dirty="0"/>
              <a:t>q</a:t>
            </a:r>
            <a:r>
              <a:rPr lang="en-GB" dirty="0"/>
              <a:t>' points along the Gamma-X high symmetry line are listed in the file reference/</a:t>
            </a:r>
            <a:r>
              <a:rPr lang="en-GB" dirty="0" err="1"/>
              <a:t>q_points_direct_calc.txt</a:t>
            </a:r>
            <a:endParaRPr lang="en-GB" dirty="0"/>
          </a:p>
          <a:p>
            <a:pPr marL="101600" indent="0">
              <a:buNone/>
            </a:pPr>
            <a:endParaRPr lang="en-GB" dirty="0"/>
          </a:p>
          <a:p>
            <a:pPr marL="101600" indent="0">
              <a:buNone/>
            </a:pPr>
            <a:r>
              <a:rPr lang="en-GB" b="1" dirty="0"/>
              <a:t>Homework-2</a:t>
            </a:r>
            <a:r>
              <a:rPr lang="en-GB" dirty="0"/>
              <a:t>: Perform a phonon dispersion calculation for several q-points grids</a:t>
            </a:r>
          </a:p>
          <a:p>
            <a:pPr marL="101600" indent="0">
              <a:buNone/>
            </a:pPr>
            <a:r>
              <a:rPr lang="en-GB" dirty="0"/>
              <a:t>(</a:t>
            </a:r>
            <a:r>
              <a:rPr lang="en-GB" dirty="0" err="1"/>
              <a:t>eg.</a:t>
            </a:r>
            <a:r>
              <a:rPr lang="en-GB" dirty="0"/>
              <a:t> 2x2x2, 4x4x4, and 6x6x6) and compare the dispersions. Do they converge?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22AEFD4-F0F2-E8B4-9EC5-FF2AB3174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9" y="116026"/>
            <a:ext cx="9398606" cy="80040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Exercise 3: </a:t>
            </a:r>
            <a:r>
              <a:rPr lang="en-GB" sz="3100" dirty="0"/>
              <a:t>Phonons dispersion in non-polar materials</a:t>
            </a:r>
            <a:br>
              <a:rPr lang="en-GB" sz="3600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53584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4FCE9-B5FA-E50A-BFCC-7D14541DC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8" y="116026"/>
            <a:ext cx="9647987" cy="80040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Exercise 3: </a:t>
            </a:r>
            <a:r>
              <a:rPr lang="en-GB" sz="3100" dirty="0"/>
              <a:t>Phonons dispersion in non-polar materials</a:t>
            </a:r>
            <a:br>
              <a:rPr lang="en-GB" sz="4000" dirty="0"/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9B73D-E932-A968-8613-E4C7D121C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448" y="1109929"/>
            <a:ext cx="9273916" cy="4251779"/>
          </a:xfrm>
        </p:spPr>
        <p:txBody>
          <a:bodyPr/>
          <a:lstStyle/>
          <a:p>
            <a:pPr marL="101600" indent="0">
              <a:buNone/>
            </a:pPr>
            <a:r>
              <a:rPr lang="en-GB" dirty="0"/>
              <a:t>The phonon modes are not always easy to visualize, especially if we are not at </a:t>
            </a:r>
            <a:r>
              <a:rPr lang="el-GR" dirty="0"/>
              <a:t>Γ.</a:t>
            </a:r>
          </a:p>
          <a:p>
            <a:pPr marL="101600" indent="0">
              <a:buNone/>
            </a:pPr>
            <a:r>
              <a:rPr lang="en-GB" dirty="0"/>
              <a:t>An online phonon visualizer is very helpful in this regard.</a:t>
            </a:r>
          </a:p>
          <a:p>
            <a:pPr marL="101600" indent="0">
              <a:buNone/>
            </a:pPr>
            <a:endParaRPr lang="en-GB" dirty="0"/>
          </a:p>
          <a:p>
            <a:pPr marL="101600" indent="0">
              <a:buNone/>
            </a:pPr>
            <a:endParaRPr lang="en-GB" dirty="0"/>
          </a:p>
          <a:p>
            <a:pPr marL="101600" indent="0">
              <a:buNone/>
            </a:pPr>
            <a:r>
              <a:rPr lang="en-GB" dirty="0">
                <a:solidFill>
                  <a:srgbClr val="0277BD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https://interactivephonon.materialscloud.io</a:t>
            </a:r>
            <a:endParaRPr lang="en-GB" dirty="0">
              <a:solidFill>
                <a:srgbClr val="002060"/>
              </a:solidFill>
            </a:endParaRPr>
          </a:p>
          <a:p>
            <a:pPr marL="101600" indent="0">
              <a:buNone/>
            </a:pPr>
            <a:endParaRPr lang="en-GB" dirty="0"/>
          </a:p>
          <a:p>
            <a:pPr marL="101600" indent="0">
              <a:buNone/>
            </a:pPr>
            <a:endParaRPr lang="en-GB" dirty="0"/>
          </a:p>
          <a:p>
            <a:pPr marL="101600" indent="0">
              <a:buNone/>
            </a:pPr>
            <a:r>
              <a:rPr lang="en-GB" dirty="0"/>
              <a:t>Let’s click on the link and look at your phonons.</a:t>
            </a:r>
          </a:p>
        </p:txBody>
      </p:sp>
    </p:spTree>
    <p:extLst>
      <p:ext uri="{BB962C8B-B14F-4D97-AF65-F5344CB8AC3E}">
        <p14:creationId xmlns:p14="http://schemas.microsoft.com/office/powerpoint/2010/main" val="23038008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71E637CE-0D6F-37DB-CDFB-8AB458924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>
            <a:extLst>
              <a:ext uri="{FF2B5EF4-FFF2-40B4-BE49-F238E27FC236}">
                <a16:creationId xmlns:a16="http://schemas.microsoft.com/office/drawing/2014/main" id="{9781F6EC-33DB-0BF7-3F3C-D7CD30C95A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2038" y="1971576"/>
            <a:ext cx="8819700" cy="19428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Exercise 4:</a:t>
            </a:r>
            <a:br>
              <a:rPr lang="en-US" dirty="0"/>
            </a:br>
            <a:r>
              <a:rPr lang="en-US" sz="4400" dirty="0"/>
              <a:t>Phonons at Gamma in polar materials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709427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8833E-E473-CF4E-5674-4A3AA9127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D17AC-8C60-C2A8-2786-C0DAD0608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9" y="116026"/>
            <a:ext cx="9323336" cy="800400"/>
          </a:xfrm>
        </p:spPr>
        <p:txBody>
          <a:bodyPr>
            <a:normAutofit/>
          </a:bodyPr>
          <a:lstStyle/>
          <a:p>
            <a:r>
              <a:rPr lang="en-US" dirty="0"/>
              <a:t>Phonons in polar materials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C3CD28-8EC1-D7C6-54EE-CC59EC6546B1}"/>
                  </a:ext>
                </a:extLst>
              </p:cNvPr>
              <p:cNvSpPr txBox="1"/>
              <p:nvPr/>
            </p:nvSpPr>
            <p:spPr>
              <a:xfrm>
                <a:off x="216449" y="916426"/>
                <a:ext cx="9287365" cy="5066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n-GB" sz="1600" dirty="0">
                    <a:solidFill>
                      <a:srgbClr val="FF0000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Polar materials in the q = 0 limit</a:t>
                </a:r>
                <a:r>
                  <a:rPr lang="en-GB" sz="1600" dirty="0">
                    <a:solidFill>
                      <a:srgbClr val="000000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:  a macroscopic electric field appears as a consequence of the long-range character of the Coulomb interaction (incompatible with Periodic Boundary Conditions). </a:t>
                </a:r>
              </a:p>
              <a:p>
                <a:pPr>
                  <a:buNone/>
                </a:pPr>
                <a:r>
                  <a:rPr lang="en-GB" sz="1600" dirty="0">
                    <a:solidFill>
                      <a:srgbClr val="000000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A non-analytic term must be added to Interatomic Force Constants at </a:t>
                </a:r>
                <a:r>
                  <a:rPr lang="en-GB" sz="1600" b="1" dirty="0">
                    <a:solidFill>
                      <a:srgbClr val="000000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q</a:t>
                </a:r>
                <a:r>
                  <a:rPr lang="en-GB" sz="1600" dirty="0">
                    <a:solidFill>
                      <a:srgbClr val="000000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= 0:</a:t>
                </a:r>
              </a:p>
              <a:p>
                <a:pPr>
                  <a:buNone/>
                </a:pPr>
                <a:endParaRPr lang="en-GB" sz="16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>
                  <a:buNone/>
                </a:pPr>
                <a:endParaRPr lang="en-GB" sz="1600" dirty="0">
                  <a:solidFill>
                    <a:srgbClr val="000000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>
                  <a:buNone/>
                </a:pPr>
                <a:endParaRPr lang="en-GB" sz="1600" dirty="0">
                  <a:solidFill>
                    <a:srgbClr val="000000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>
                  <a:buNone/>
                </a:pPr>
                <a:endParaRPr lang="en-GB" sz="16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>
                  <a:buNone/>
                </a:pPr>
                <a:endParaRPr lang="en-GB" sz="16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>
                  <a:buNone/>
                </a:pPr>
                <a:r>
                  <a:rPr lang="en-GB" sz="1600" dirty="0">
                    <a:solidFill>
                      <a:srgbClr val="000000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Effective charges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𝑍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𝑠</m:t>
                        </m:r>
                      </m:sub>
                      <m:sup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GB" sz="1600" dirty="0">
                    <a:solidFill>
                      <a:srgbClr val="000000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 are related to polarization P induced by a lattice</a:t>
                </a:r>
              </a:p>
              <a:p>
                <a:pPr>
                  <a:buNone/>
                </a:pPr>
                <a:endParaRPr lang="en-GB" sz="16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>
                  <a:buNone/>
                </a:pPr>
                <a:endParaRPr lang="en-GB" sz="16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>
                  <a:buNone/>
                </a:pPr>
                <a:endParaRPr lang="en-GB" sz="16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>
                  <a:buNone/>
                </a:pPr>
                <a:endParaRPr lang="en-GB" sz="16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>
                  <a:buNone/>
                </a:pPr>
                <a:r>
                  <a:rPr lang="en-GB" sz="16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Dielectric tensor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𝛼𝛽</m:t>
                        </m:r>
                      </m:sup>
                    </m:sSubSup>
                  </m:oMath>
                </a14:m>
                <a:r>
                  <a:rPr lang="en-GB" sz="16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is related to polarization P induced by an electric field E:</a:t>
                </a:r>
              </a:p>
              <a:p>
                <a:pPr>
                  <a:buNone/>
                </a:pPr>
                <a:endParaRPr lang="en-GB" sz="16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>
                  <a:buNone/>
                </a:pPr>
                <a:endParaRPr lang="en-GB" sz="16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>
                  <a:buNone/>
                </a:pPr>
                <a:endParaRPr lang="en-GB" sz="16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>
                  <a:buNone/>
                </a:pPr>
                <a:endParaRPr lang="en-GB" sz="16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>
                  <a:buNone/>
                </a:pPr>
                <a:endParaRPr lang="en-GB" sz="16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>
                  <a:buNone/>
                </a:pPr>
                <a:r>
                  <a:rPr lang="en-GB" sz="16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All of the above can be calculated from (mixed) second order derivatives of the total energy.</a:t>
                </a:r>
                <a:endParaRPr lang="en-GB" sz="1600" dirty="0">
                  <a:solidFill>
                    <a:srgbClr val="000000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C3CD28-8EC1-D7C6-54EE-CC59EC654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49" y="916426"/>
                <a:ext cx="9287365" cy="5066515"/>
              </a:xfrm>
              <a:prstGeom prst="rect">
                <a:avLst/>
              </a:prstGeom>
              <a:blipFill>
                <a:blip r:embed="rId2"/>
                <a:stretch>
                  <a:fillRect l="-410" t="-501" b="-5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C3A999-CB13-F655-E863-D4F609B05525}"/>
                  </a:ext>
                </a:extLst>
              </p:cNvPr>
              <p:cNvSpPr txBox="1"/>
              <p:nvPr/>
            </p:nvSpPr>
            <p:spPr>
              <a:xfrm>
                <a:off x="2322000" y="1979665"/>
                <a:ext cx="5076261" cy="6606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𝑎𝑛𝑎𝑙𝑦𝑡𝑖𝑐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Sup>
                                    <m:sSub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𝒁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𝒁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num>
                        <m:den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C3A999-CB13-F655-E863-D4F609B05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000" y="1979665"/>
                <a:ext cx="5076261" cy="660694"/>
              </a:xfrm>
              <a:prstGeom prst="rect">
                <a:avLst/>
              </a:prstGeom>
              <a:blipFill>
                <a:blip r:embed="rId3"/>
                <a:stretch>
                  <a:fillRect l="-748" r="-499" b="-19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1B2870-3A46-6A9B-ABC1-3A531C006835}"/>
                  </a:ext>
                </a:extLst>
              </p:cNvPr>
              <p:cNvSpPr txBox="1"/>
              <p:nvPr/>
            </p:nvSpPr>
            <p:spPr>
              <a:xfrm>
                <a:off x="2918673" y="3393443"/>
                <a:ext cx="3918888" cy="722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𝛼𝛽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1B2870-3A46-6A9B-ABC1-3A531C006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673" y="3393443"/>
                <a:ext cx="3918888" cy="722249"/>
              </a:xfrm>
              <a:prstGeom prst="rect">
                <a:avLst/>
              </a:prstGeom>
              <a:blipFill>
                <a:blip r:embed="rId4"/>
                <a:stretch>
                  <a:fillRect t="-1754" b="-52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1EE782-76D6-3237-7412-2C25E9920D42}"/>
                  </a:ext>
                </a:extLst>
              </p:cNvPr>
              <p:cNvSpPr txBox="1"/>
              <p:nvPr/>
            </p:nvSpPr>
            <p:spPr>
              <a:xfrm>
                <a:off x="3249798" y="4685688"/>
                <a:ext cx="3918888" cy="8780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𝛼𝛽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𝛼𝛽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+4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1EE782-76D6-3237-7412-2C25E9920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798" y="4685688"/>
                <a:ext cx="3918888" cy="878061"/>
              </a:xfrm>
              <a:prstGeom prst="rect">
                <a:avLst/>
              </a:prstGeom>
              <a:blipFill>
                <a:blip r:embed="rId5"/>
                <a:stretch>
                  <a:fillRect t="-207143" r="-2903" b="-28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9995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C9F63E-7137-5F6A-3790-2F1F5A15C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23E3AB-B36A-41DF-AD80-5181DE52173D}"/>
              </a:ext>
            </a:extLst>
          </p:cNvPr>
          <p:cNvSpPr txBox="1"/>
          <p:nvPr/>
        </p:nvSpPr>
        <p:spPr>
          <a:xfrm>
            <a:off x="450375" y="1103643"/>
            <a:ext cx="8857397" cy="4108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Go to the directory with the input files:</a:t>
            </a: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cd ~/ASESMA2025/Day4/example4.phonon.Gamma.AlAs/</a:t>
            </a: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this directory you will find:</a:t>
            </a: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README.md</a:t>
            </a:r>
            <a:r>
              <a:rPr lang="en-GB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– File describing how to do the exercise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AlAs.scf.in</a:t>
            </a:r>
            <a:r>
              <a:rPr lang="en-GB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Input file for the SCF ground-state calculation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AlAs.ph.in</a:t>
            </a:r>
            <a:r>
              <a:rPr lang="en-GB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– Input file for the phonon calculation at </a:t>
            </a:r>
            <a:r>
              <a:rPr lang="el-GR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Γ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AlAs.dynmat.in</a:t>
            </a:r>
            <a:r>
              <a:rPr lang="en-GB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– Input file for Fourier Interpolation for various q points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reference</a:t>
            </a:r>
            <a:r>
              <a:rPr lang="en-GB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Directory with the reference results</a:t>
            </a: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2733BB-3EF3-A039-CA84-C221AD74F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9" y="116026"/>
            <a:ext cx="9323336" cy="80040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Exercise 4: </a:t>
            </a:r>
            <a:r>
              <a:rPr lang="en-GB" sz="3100" dirty="0"/>
              <a:t>Phonons at Gamma in polar materials</a:t>
            </a:r>
            <a:br>
              <a:rPr lang="en-GB" sz="3600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42780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BFFD64-A467-91A7-84E1-8C6D9D398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A66DB65-E800-511D-3331-3B214565826D}"/>
              </a:ext>
            </a:extLst>
          </p:cNvPr>
          <p:cNvSpPr/>
          <p:nvPr/>
        </p:nvSpPr>
        <p:spPr>
          <a:xfrm>
            <a:off x="7037391" y="2241853"/>
            <a:ext cx="2369845" cy="314360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500" dirty="0">
              <a:solidFill>
                <a:schemeClr val="bg2"/>
              </a:solidFill>
              <a:latin typeface="Grandview Display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6B66E3-B318-1FDA-3BF2-F55D5DC7BC16}"/>
              </a:ext>
            </a:extLst>
          </p:cNvPr>
          <p:cNvSpPr txBox="1"/>
          <p:nvPr/>
        </p:nvSpPr>
        <p:spPr>
          <a:xfrm>
            <a:off x="7195586" y="2493032"/>
            <a:ext cx="221165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Phonons at Gamma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&amp;</a:t>
            </a:r>
            <a:r>
              <a:rPr lang="en-GB" sz="16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inputph</a:t>
            </a:r>
            <a:endParaRPr lang="en-GB" sz="1600" dirty="0">
              <a:solidFill>
                <a:schemeClr val="bg2"/>
              </a:solidFill>
              <a:latin typeface="Grandview Display" panose="020B0502040204020203" pitchFamily="34" charset="0"/>
            </a:endParaRP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prefix = '</a:t>
            </a:r>
            <a:r>
              <a:rPr lang="en-GB" sz="16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AlAs</a:t>
            </a:r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',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tr2_ph = 1.0d-14,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amass(1) = 26.98,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amass(2) = 74.92,</a:t>
            </a:r>
          </a:p>
          <a:p>
            <a:r>
              <a:rPr lang="en-GB" sz="16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epsil</a:t>
            </a:r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= .true.</a:t>
            </a:r>
          </a:p>
          <a:p>
            <a:r>
              <a:rPr lang="en-GB" sz="16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outdir</a:t>
            </a:r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= './</a:t>
            </a:r>
            <a:r>
              <a:rPr lang="en-GB" sz="16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tmp</a:t>
            </a:r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'</a:t>
            </a:r>
          </a:p>
          <a:p>
            <a:r>
              <a:rPr lang="en-GB" sz="16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fildyn</a:t>
            </a:r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= '</a:t>
            </a:r>
            <a:r>
              <a:rPr lang="en-GB" sz="16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AlAs.dyn</a:t>
            </a:r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',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/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0.0 0.0 0.0</a:t>
            </a:r>
            <a:endParaRPr lang="en-GB" sz="160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97A643D-C0F5-9FA3-599E-416D45700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9959" y="1094717"/>
            <a:ext cx="8847059" cy="800400"/>
          </a:xfrm>
        </p:spPr>
        <p:txBody>
          <a:bodyPr>
            <a:normAutofit fontScale="92500" lnSpcReduction="20000"/>
          </a:bodyPr>
          <a:lstStyle/>
          <a:p>
            <a:pPr marL="101600" indent="0">
              <a:buNone/>
            </a:pPr>
            <a:r>
              <a:rPr lang="en-GB" b="1" dirty="0"/>
              <a:t>Step 1:   </a:t>
            </a:r>
            <a:r>
              <a:rPr lang="en-GB" dirty="0"/>
              <a:t>Perform a Self-Consistent Field ground-state calculation for AsAl at the equilibrium structure using the </a:t>
            </a:r>
            <a:r>
              <a:rPr lang="en-GB" dirty="0" err="1"/>
              <a:t>pw.x</a:t>
            </a:r>
            <a:r>
              <a:rPr lang="en-GB" dirty="0"/>
              <a:t> program.</a:t>
            </a:r>
          </a:p>
          <a:p>
            <a:pPr marL="101600" indent="0">
              <a:buNone/>
            </a:pPr>
            <a:endParaRPr lang="en-GB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0C0482A-3DA9-8D38-ADB2-A46635FC5C01}"/>
              </a:ext>
            </a:extLst>
          </p:cNvPr>
          <p:cNvSpPr/>
          <p:nvPr/>
        </p:nvSpPr>
        <p:spPr>
          <a:xfrm>
            <a:off x="844409" y="2025711"/>
            <a:ext cx="4959774" cy="4661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3DE44B-B51E-157D-0A80-CEBC10D5CBD5}"/>
              </a:ext>
            </a:extLst>
          </p:cNvPr>
          <p:cNvSpPr txBox="1"/>
          <p:nvPr/>
        </p:nvSpPr>
        <p:spPr>
          <a:xfrm>
            <a:off x="844409" y="2073409"/>
            <a:ext cx="510617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 err="1">
                <a:latin typeface="Grandview Display" panose="020B0502040204020203" pitchFamily="34" charset="0"/>
              </a:rPr>
              <a:t>mpirun</a:t>
            </a:r>
            <a:r>
              <a:rPr lang="en-GB" sz="1800" dirty="0">
                <a:latin typeface="Grandview Display" panose="020B0502040204020203" pitchFamily="34" charset="0"/>
              </a:rPr>
              <a:t> –np 4 </a:t>
            </a:r>
            <a:r>
              <a:rPr lang="en-GB" sz="1800" dirty="0" err="1">
                <a:latin typeface="Grandview Display" panose="020B0502040204020203" pitchFamily="34" charset="0"/>
              </a:rPr>
              <a:t>pw.x</a:t>
            </a:r>
            <a:r>
              <a:rPr lang="en-GB" sz="1800" dirty="0">
                <a:latin typeface="Grandview Display" panose="020B0502040204020203" pitchFamily="34" charset="0"/>
              </a:rPr>
              <a:t> –in </a:t>
            </a:r>
            <a:r>
              <a:rPr lang="en-GB" sz="1800" dirty="0" err="1">
                <a:latin typeface="Grandview Display" panose="020B0502040204020203" pitchFamily="34" charset="0"/>
              </a:rPr>
              <a:t>AlAs.scf.in</a:t>
            </a:r>
            <a:r>
              <a:rPr lang="en-GB" sz="1800" dirty="0">
                <a:latin typeface="Grandview Display" panose="020B0502040204020203" pitchFamily="34" charset="0"/>
              </a:rPr>
              <a:t> &gt; </a:t>
            </a:r>
            <a:r>
              <a:rPr lang="en-GB" sz="1800" dirty="0" err="1">
                <a:latin typeface="Grandview Display" panose="020B0502040204020203" pitchFamily="34" charset="0"/>
              </a:rPr>
              <a:t>AlAs.scf.out</a:t>
            </a:r>
            <a:endParaRPr lang="en-GB" sz="1800" dirty="0">
              <a:latin typeface="Grandview Display" panose="020B0502040204020203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19741EE-FB7E-21D0-10D5-EA76E5CD9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9" y="116026"/>
            <a:ext cx="9323336" cy="80040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Exercise 4: </a:t>
            </a:r>
            <a:r>
              <a:rPr lang="en-GB" sz="3100" dirty="0"/>
              <a:t>Phonons at Gamma in polar materials</a:t>
            </a:r>
            <a:br>
              <a:rPr lang="en-GB" sz="3600" dirty="0"/>
            </a:br>
            <a:endParaRPr lang="en-GB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27AA19A-C901-19BA-7F1C-B2A858A9533E}"/>
              </a:ext>
            </a:extLst>
          </p:cNvPr>
          <p:cNvSpPr txBox="1">
            <a:spLocks/>
          </p:cNvSpPr>
          <p:nvPr/>
        </p:nvSpPr>
        <p:spPr>
          <a:xfrm>
            <a:off x="193246" y="2882109"/>
            <a:ext cx="6844145" cy="1682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75" tIns="103175" rIns="103175" bIns="1031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"/>
              <a:buChar char="●"/>
              <a:defRPr sz="2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01600" indent="0">
              <a:buFont typeface="Lato"/>
              <a:buNone/>
            </a:pPr>
            <a:r>
              <a:rPr lang="en-GB" b="1" dirty="0"/>
              <a:t>Step 2:   </a:t>
            </a:r>
            <a:r>
              <a:rPr lang="en-GB" dirty="0"/>
              <a:t>Perform a phonon calculation in Gamma using </a:t>
            </a:r>
            <a:r>
              <a:rPr lang="en-GB" dirty="0" err="1"/>
              <a:t>ph.x</a:t>
            </a:r>
            <a:r>
              <a:rPr lang="en-GB" dirty="0"/>
              <a:t>.</a:t>
            </a:r>
          </a:p>
          <a:p>
            <a:pPr marL="101600" indent="0">
              <a:buFont typeface="Lato"/>
              <a:buNone/>
            </a:pPr>
            <a:endParaRPr lang="en-GB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5DAB01C-4D44-47AB-95DA-B90A8CCCBEAE}"/>
              </a:ext>
            </a:extLst>
          </p:cNvPr>
          <p:cNvSpPr/>
          <p:nvPr/>
        </p:nvSpPr>
        <p:spPr>
          <a:xfrm>
            <a:off x="844409" y="3928705"/>
            <a:ext cx="4852687" cy="4661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A2C65C-E663-BFAE-5DDA-DC325A500F27}"/>
              </a:ext>
            </a:extLst>
          </p:cNvPr>
          <p:cNvSpPr txBox="1"/>
          <p:nvPr/>
        </p:nvSpPr>
        <p:spPr>
          <a:xfrm>
            <a:off x="844410" y="3997772"/>
            <a:ext cx="48526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 err="1">
                <a:latin typeface="Grandview Display" panose="020B0502040204020203" pitchFamily="34" charset="0"/>
              </a:rPr>
              <a:t>mpirun</a:t>
            </a:r>
            <a:r>
              <a:rPr lang="en-GB" sz="1800" dirty="0">
                <a:latin typeface="Grandview Display" panose="020B0502040204020203" pitchFamily="34" charset="0"/>
              </a:rPr>
              <a:t> –np 4 </a:t>
            </a:r>
            <a:r>
              <a:rPr lang="en-GB" sz="1800" dirty="0" err="1">
                <a:latin typeface="Grandview Display" panose="020B0502040204020203" pitchFamily="34" charset="0"/>
              </a:rPr>
              <a:t>ph.x</a:t>
            </a:r>
            <a:r>
              <a:rPr lang="en-GB" sz="1800" dirty="0">
                <a:latin typeface="Grandview Display" panose="020B0502040204020203" pitchFamily="34" charset="0"/>
              </a:rPr>
              <a:t> –in </a:t>
            </a:r>
            <a:r>
              <a:rPr lang="en-GB" sz="1800" dirty="0" err="1">
                <a:latin typeface="Grandview Display" panose="020B0502040204020203" pitchFamily="34" charset="0"/>
              </a:rPr>
              <a:t>AlAs.ph.in</a:t>
            </a:r>
            <a:r>
              <a:rPr lang="en-GB" sz="1800" dirty="0">
                <a:latin typeface="Grandview Display" panose="020B0502040204020203" pitchFamily="34" charset="0"/>
              </a:rPr>
              <a:t> &gt; </a:t>
            </a:r>
            <a:r>
              <a:rPr lang="en-GB" sz="1800" dirty="0" err="1">
                <a:latin typeface="Grandview Display" panose="020B0502040204020203" pitchFamily="34" charset="0"/>
              </a:rPr>
              <a:t>AlAs.ph.out</a:t>
            </a:r>
            <a:endParaRPr lang="en-GB" sz="1800" dirty="0">
              <a:latin typeface="Grandview Display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8205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CEE12A-A8D6-51B5-F876-ADEA9837D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screenshot of a math program&#10;&#10;AI-generated content may be incorrect.">
            <a:extLst>
              <a:ext uri="{FF2B5EF4-FFF2-40B4-BE49-F238E27FC236}">
                <a16:creationId xmlns:a16="http://schemas.microsoft.com/office/drawing/2014/main" id="{5E1946B5-1244-E432-508D-14776EB4E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60" y="1789140"/>
            <a:ext cx="7454900" cy="41148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03E6C29-9A2A-D263-7367-D609D43F5254}"/>
              </a:ext>
            </a:extLst>
          </p:cNvPr>
          <p:cNvSpPr txBox="1"/>
          <p:nvPr/>
        </p:nvSpPr>
        <p:spPr>
          <a:xfrm>
            <a:off x="382327" y="1011888"/>
            <a:ext cx="9132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the file </a:t>
            </a:r>
            <a:r>
              <a:rPr lang="en-GB" sz="1800" b="1" dirty="0" err="1">
                <a:solidFill>
                  <a:srgbClr val="F5652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ph.AlAs.out</a:t>
            </a:r>
            <a:r>
              <a:rPr lang="en-GB" sz="1800" b="1" dirty="0">
                <a:solidFill>
                  <a:srgbClr val="F5652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you will find information about the dielectric tensor</a:t>
            </a:r>
          </a:p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and effective charges (BECs) </a:t>
            </a:r>
            <a:endParaRPr lang="en-GB" sz="1800" b="1" dirty="0">
              <a:solidFill>
                <a:srgbClr val="F56524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296B383-3160-3AE8-6CB6-51472B601324}"/>
                  </a:ext>
                </a:extLst>
              </p:cNvPr>
              <p:cNvSpPr txBox="1"/>
              <p:nvPr/>
            </p:nvSpPr>
            <p:spPr>
              <a:xfrm>
                <a:off x="5907694" y="2530933"/>
                <a:ext cx="3918888" cy="4802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𝛼𝛽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=0)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296B383-3160-3AE8-6CB6-51472B601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694" y="2530933"/>
                <a:ext cx="3918888" cy="480260"/>
              </a:xfrm>
              <a:prstGeom prst="rect">
                <a:avLst/>
              </a:prstGeom>
              <a:blipFill>
                <a:blip r:embed="rId3"/>
                <a:stretch>
                  <a:fillRect t="-2564" b="-102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A6ED8C6E-45E7-59E7-6B8D-1FE86BF3B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9" y="116026"/>
            <a:ext cx="9323336" cy="80040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Exercise 4: </a:t>
            </a:r>
            <a:r>
              <a:rPr lang="en-GB" sz="3100" dirty="0"/>
              <a:t>Phonons at Gamma in polar materials</a:t>
            </a:r>
            <a:br>
              <a:rPr lang="en-GB" sz="3600" dirty="0"/>
            </a:b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C73624-405F-D55A-22C5-3725764AFC64}"/>
              </a:ext>
            </a:extLst>
          </p:cNvPr>
          <p:cNvSpPr txBox="1"/>
          <p:nvPr/>
        </p:nvSpPr>
        <p:spPr>
          <a:xfrm>
            <a:off x="7610460" y="5193761"/>
            <a:ext cx="27345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B0007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 LO-TO splitting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66E74E-F209-F36D-69B1-244A06EC6DCB}"/>
              </a:ext>
            </a:extLst>
          </p:cNvPr>
          <p:cNvSpPr/>
          <p:nvPr/>
        </p:nvSpPr>
        <p:spPr>
          <a:xfrm>
            <a:off x="2503024" y="5126182"/>
            <a:ext cx="1496291" cy="509848"/>
          </a:xfrm>
          <a:prstGeom prst="rect">
            <a:avLst/>
          </a:prstGeom>
          <a:solidFill>
            <a:srgbClr val="FF0000">
              <a:alpha val="2193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10E06C3-8841-0132-9425-2D62F15B67C0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6539346" y="5347649"/>
            <a:ext cx="107111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390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216450" y="116025"/>
            <a:ext cx="8865600" cy="8004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 1.1: graphane and O adsorption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298325" y="1232450"/>
            <a:ext cx="3331200" cy="52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&amp;CONTROL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calculation = '</a:t>
            </a:r>
            <a:r>
              <a:rPr lang="en-US" sz="1100" dirty="0" err="1"/>
              <a:t>scf</a:t>
            </a:r>
            <a:r>
              <a:rPr lang="en-US" sz="1100" dirty="0"/>
              <a:t>',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prefix = '</a:t>
            </a:r>
            <a:r>
              <a:rPr lang="en-US" sz="1100" dirty="0" err="1"/>
              <a:t>Graphane</a:t>
            </a:r>
            <a:r>
              <a:rPr lang="en-US" sz="1100" dirty="0"/>
              <a:t>',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 err="1"/>
              <a:t>outdir</a:t>
            </a:r>
            <a:r>
              <a:rPr lang="en-US" sz="1100" dirty="0"/>
              <a:t> = '/</a:t>
            </a:r>
            <a:r>
              <a:rPr lang="en-US" sz="1100" dirty="0" err="1"/>
              <a:t>tmp</a:t>
            </a:r>
            <a:r>
              <a:rPr lang="en-US" sz="1100" dirty="0"/>
              <a:t>',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 err="1"/>
              <a:t>pseudo_dir</a:t>
            </a:r>
            <a:r>
              <a:rPr lang="en-US" sz="1100" dirty="0"/>
              <a:t> = '../../pseudo',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/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&amp;SYSTEM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….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….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/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&amp;ELECTRONS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 err="1"/>
              <a:t>conv_thr</a:t>
            </a:r>
            <a:r>
              <a:rPr lang="en-US" sz="1100" dirty="0"/>
              <a:t> = 1.0d-8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/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ATOMIC_SPECIES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C 12.0107 </a:t>
            </a:r>
            <a:r>
              <a:rPr lang="en-US" sz="1100" dirty="0" err="1"/>
              <a:t>C.pbe-rrkjus.UPF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H 1.00007 </a:t>
            </a:r>
            <a:r>
              <a:rPr lang="en-US" sz="1100" dirty="0" err="1"/>
              <a:t>H.pbe-rrkjus.UPF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ATOMIC_POSITIONS </a:t>
            </a:r>
            <a:r>
              <a:rPr lang="en-US" sz="1100" dirty="0" err="1"/>
              <a:t>alat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...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K_POINTS automatic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991 000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106" name="Google Shape;106;p19"/>
          <p:cNvSpPr txBox="1"/>
          <p:nvPr/>
        </p:nvSpPr>
        <p:spPr>
          <a:xfrm>
            <a:off x="3709700" y="1233075"/>
            <a:ext cx="2737200" cy="53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&amp;CONTROL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calculation = </a:t>
            </a:r>
            <a:r>
              <a:rPr lang="en-US" sz="1100">
                <a:solidFill>
                  <a:schemeClr val="dk2"/>
                </a:solidFill>
                <a:highlight>
                  <a:srgbClr val="FF9900"/>
                </a:highlight>
              </a:rPr>
              <a:t>'relax'</a:t>
            </a:r>
            <a:r>
              <a:rPr lang="en-US" sz="1100">
                <a:solidFill>
                  <a:schemeClr val="dk2"/>
                </a:solidFill>
              </a:rPr>
              <a:t>,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prefix = 'Graphane',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outdir = '/tmp',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pseudo_dir = '../../pseudo',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/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&amp;SYSTEM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….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….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/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&amp;ELECTRONS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conv_thr = 1.0d-8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chemeClr val="dk2"/>
                </a:solidFill>
              </a:rPr>
              <a:t>/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chemeClr val="dk2"/>
                </a:solidFill>
                <a:highlight>
                  <a:schemeClr val="accent5"/>
                </a:highlight>
              </a:rPr>
              <a:t>&amp;IONS</a:t>
            </a:r>
            <a:endParaRPr sz="1100">
              <a:solidFill>
                <a:schemeClr val="dk2"/>
              </a:solidFill>
              <a:highlight>
                <a:schemeClr val="accent5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chemeClr val="dk2"/>
                </a:solidFill>
                <a:highlight>
                  <a:schemeClr val="accent5"/>
                </a:highlight>
              </a:rPr>
              <a:t>/</a:t>
            </a:r>
            <a:endParaRPr sz="1100">
              <a:solidFill>
                <a:schemeClr val="dk2"/>
              </a:solidFill>
              <a:highlight>
                <a:schemeClr val="accent5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ATOMIC_SPECIES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C 12.0107 C.pbe-rrkjus.UPF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H 1.00007 H.pbe-rrkjus.UPF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ATOMIC_POSITIONS alat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...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K_POINTS automatic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991 000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1100">
              <a:solidFill>
                <a:schemeClr val="dk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583200" y="825700"/>
            <a:ext cx="31266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C9211E"/>
                </a:solidFill>
              </a:rPr>
              <a:t>Input file scf calculation</a:t>
            </a:r>
            <a:endParaRPr sz="205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3762953" y="825701"/>
            <a:ext cx="45660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C9211E"/>
                </a:solidFill>
              </a:rPr>
              <a:t>Input file for relaxation</a:t>
            </a:r>
            <a:endParaRPr sz="2050" b="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p19"/>
          <p:cNvCxnSpPr/>
          <p:nvPr/>
        </p:nvCxnSpPr>
        <p:spPr>
          <a:xfrm rot="10800000">
            <a:off x="5146237" y="1558461"/>
            <a:ext cx="886800" cy="0"/>
          </a:xfrm>
          <a:prstGeom prst="straightConnector1">
            <a:avLst/>
          </a:prstGeom>
          <a:noFill/>
          <a:ln w="29150" cap="flat" cmpd="sng">
            <a:solidFill>
              <a:srgbClr val="3465A4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0" name="Google Shape;110;p19"/>
          <p:cNvSpPr txBox="1"/>
          <p:nvPr/>
        </p:nvSpPr>
        <p:spPr>
          <a:xfrm>
            <a:off x="6068025" y="1291098"/>
            <a:ext cx="2773800" cy="13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relaxes </a:t>
            </a: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only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the </a:t>
            </a: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atomic positions</a:t>
            </a:r>
            <a:endParaRPr sz="1400" b="1" strike="noStrike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11" name="Google Shape;111;p19"/>
          <p:cNvCxnSpPr/>
          <p:nvPr/>
        </p:nvCxnSpPr>
        <p:spPr>
          <a:xfrm rot="10800000">
            <a:off x="4536237" y="4097436"/>
            <a:ext cx="886800" cy="0"/>
          </a:xfrm>
          <a:prstGeom prst="straightConnector1">
            <a:avLst/>
          </a:prstGeom>
          <a:noFill/>
          <a:ln w="29150" cap="flat" cmpd="sng">
            <a:solidFill>
              <a:srgbClr val="3465A4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2" name="Google Shape;112;p19"/>
          <p:cNvSpPr txBox="1"/>
          <p:nvPr/>
        </p:nvSpPr>
        <p:spPr>
          <a:xfrm>
            <a:off x="5458025" y="3830073"/>
            <a:ext cx="2773800" cy="13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Ions is jargon for atoms, this cell</a:t>
            </a:r>
            <a:endParaRPr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must appear!</a:t>
            </a:r>
            <a:endParaRPr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E3505-DF0C-C81D-657B-AAA67952E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A7DDFB93-276F-A698-8EF5-308F4DAEE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9" y="116026"/>
            <a:ext cx="9323336" cy="80040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Exercise 4: </a:t>
            </a:r>
            <a:r>
              <a:rPr lang="en-GB" sz="3100" dirty="0"/>
              <a:t>Phonons at Gamma in polar materials</a:t>
            </a:r>
            <a:br>
              <a:rPr lang="en-GB" sz="3600" dirty="0"/>
            </a:br>
            <a:endParaRPr lang="en-GB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6F1236B-501F-E0F6-4AC0-1633A69959CA}"/>
              </a:ext>
            </a:extLst>
          </p:cNvPr>
          <p:cNvSpPr/>
          <p:nvPr/>
        </p:nvSpPr>
        <p:spPr>
          <a:xfrm>
            <a:off x="1698617" y="2022233"/>
            <a:ext cx="6256748" cy="4661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12F9CD-29BA-A02E-0416-800093F26CA5}"/>
              </a:ext>
            </a:extLst>
          </p:cNvPr>
          <p:cNvSpPr txBox="1"/>
          <p:nvPr/>
        </p:nvSpPr>
        <p:spPr>
          <a:xfrm>
            <a:off x="1698617" y="2022233"/>
            <a:ext cx="67108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 err="1">
                <a:latin typeface="Grandview Display" panose="020B0502040204020203" pitchFamily="34" charset="0"/>
              </a:rPr>
              <a:t>mpirun</a:t>
            </a:r>
            <a:r>
              <a:rPr lang="en-GB" sz="1800" dirty="0">
                <a:latin typeface="Grandview Display" panose="020B0502040204020203" pitchFamily="34" charset="0"/>
              </a:rPr>
              <a:t> –np 4 </a:t>
            </a:r>
            <a:r>
              <a:rPr lang="en-GB" sz="1800" dirty="0" err="1">
                <a:latin typeface="Grandview Display" panose="020B0502040204020203" pitchFamily="34" charset="0"/>
              </a:rPr>
              <a:t>dynmat.x</a:t>
            </a:r>
            <a:r>
              <a:rPr lang="en-GB" sz="1800" dirty="0">
                <a:latin typeface="Grandview Display" panose="020B0502040204020203" pitchFamily="34" charset="0"/>
              </a:rPr>
              <a:t> –in </a:t>
            </a:r>
            <a:r>
              <a:rPr lang="en-GB" sz="1800" dirty="0" err="1">
                <a:latin typeface="Grandview Display" panose="020B0502040204020203" pitchFamily="34" charset="0"/>
              </a:rPr>
              <a:t>AlAs.dynmat.in</a:t>
            </a:r>
            <a:r>
              <a:rPr lang="en-GB" sz="1800" dirty="0">
                <a:latin typeface="Grandview Display" panose="020B0502040204020203" pitchFamily="34" charset="0"/>
              </a:rPr>
              <a:t> &gt; </a:t>
            </a:r>
            <a:r>
              <a:rPr lang="en-GB" sz="1800" dirty="0" err="1">
                <a:latin typeface="Grandview Display" panose="020B0502040204020203" pitchFamily="34" charset="0"/>
              </a:rPr>
              <a:t>AlAs.dynmat.out</a:t>
            </a:r>
            <a:endParaRPr lang="en-GB" sz="1800" dirty="0">
              <a:latin typeface="Grandview Display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14F2C7-D5AA-25FC-1759-E121839E6389}"/>
              </a:ext>
            </a:extLst>
          </p:cNvPr>
          <p:cNvSpPr txBox="1"/>
          <p:nvPr/>
        </p:nvSpPr>
        <p:spPr>
          <a:xfrm>
            <a:off x="348998" y="1191335"/>
            <a:ext cx="91907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en-GB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Step 3:  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Impose Acoustic Sum Rule and add the non analytic LO-TO splitting using the </a:t>
            </a:r>
            <a:r>
              <a:rPr lang="en-GB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dynmat.x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program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8D1F9D0-2642-7841-D279-C4F586276A0B}"/>
              </a:ext>
            </a:extLst>
          </p:cNvPr>
          <p:cNvSpPr/>
          <p:nvPr/>
        </p:nvSpPr>
        <p:spPr>
          <a:xfrm>
            <a:off x="434597" y="2729338"/>
            <a:ext cx="2369845" cy="270218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500" dirty="0">
              <a:solidFill>
                <a:schemeClr val="bg2"/>
              </a:solidFill>
              <a:latin typeface="Grandview Display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C2FC7A-B239-3C40-C359-60F03CC435BA}"/>
              </a:ext>
            </a:extLst>
          </p:cNvPr>
          <p:cNvSpPr txBox="1"/>
          <p:nvPr/>
        </p:nvSpPr>
        <p:spPr>
          <a:xfrm>
            <a:off x="592792" y="2980516"/>
            <a:ext cx="22116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&amp;input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</a:t>
            </a:r>
            <a:r>
              <a:rPr lang="en-GB" sz="16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fildyn</a:t>
            </a:r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= '</a:t>
            </a:r>
            <a:r>
              <a:rPr lang="en-GB" sz="16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AlAs.dyn</a:t>
            </a:r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',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</a:t>
            </a:r>
            <a:r>
              <a:rPr lang="en-GB" sz="16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asr</a:t>
            </a:r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='simple',  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amass(1)=26.98,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amass(2)=74.92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q(1) = 1.0,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q(2) = 0.0,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q(3) = 0.0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/</a:t>
            </a:r>
            <a:endParaRPr lang="en-GB" sz="1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ACCAFDC-51C6-E46F-338B-76E12D9FA813}"/>
              </a:ext>
            </a:extLst>
          </p:cNvPr>
          <p:cNvCxnSpPr>
            <a:cxnSpLocks/>
          </p:cNvCxnSpPr>
          <p:nvPr/>
        </p:nvCxnSpPr>
        <p:spPr>
          <a:xfrm flipH="1" flipV="1">
            <a:off x="1737720" y="4405745"/>
            <a:ext cx="1066722" cy="1025781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DA4C088-E889-EC30-508A-0170F38E79D4}"/>
              </a:ext>
            </a:extLst>
          </p:cNvPr>
          <p:cNvSpPr txBox="1"/>
          <p:nvPr/>
        </p:nvSpPr>
        <p:spPr>
          <a:xfrm>
            <a:off x="2804442" y="5349704"/>
            <a:ext cx="5517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Direction in the Brillouin zone along which we want to compute the LO-TO splitting</a:t>
            </a:r>
          </a:p>
        </p:txBody>
      </p:sp>
      <p:pic>
        <p:nvPicPr>
          <p:cNvPr id="25" name="Picture 2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5D858DE-9E06-F1D8-D74C-83DC381042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4273"/>
          <a:stretch>
            <a:fillRect/>
          </a:stretch>
        </p:blipFill>
        <p:spPr>
          <a:xfrm>
            <a:off x="5331215" y="2814056"/>
            <a:ext cx="4300480" cy="18923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133B648-40BB-50EE-E019-F993DC37388B}"/>
              </a:ext>
            </a:extLst>
          </p:cNvPr>
          <p:cNvSpPr/>
          <p:nvPr/>
        </p:nvSpPr>
        <p:spPr>
          <a:xfrm>
            <a:off x="6980367" y="4344408"/>
            <a:ext cx="1002176" cy="210876"/>
          </a:xfrm>
          <a:prstGeom prst="rect">
            <a:avLst/>
          </a:prstGeom>
          <a:solidFill>
            <a:srgbClr val="FF0000">
              <a:alpha val="2193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ABAEBD-B0AD-274D-4637-DC3FA7FEF92B}"/>
              </a:ext>
            </a:extLst>
          </p:cNvPr>
          <p:cNvSpPr txBox="1"/>
          <p:nvPr/>
        </p:nvSpPr>
        <p:spPr>
          <a:xfrm>
            <a:off x="7165435" y="4669998"/>
            <a:ext cx="16322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B0007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LO-TO splitting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A22591B-5438-CA1D-68C4-452FD0632A8C}"/>
              </a:ext>
            </a:extLst>
          </p:cNvPr>
          <p:cNvSpPr/>
          <p:nvPr/>
        </p:nvSpPr>
        <p:spPr>
          <a:xfrm>
            <a:off x="6980367" y="3921917"/>
            <a:ext cx="1002176" cy="437062"/>
          </a:xfrm>
          <a:prstGeom prst="rect">
            <a:avLst/>
          </a:prstGeom>
          <a:solidFill>
            <a:srgbClr val="00B050">
              <a:alpha val="2193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7441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C7FCC7-226E-1B99-B457-1A78BFD83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D78E73CD-6C65-799B-B221-74DD924FF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9" y="116026"/>
            <a:ext cx="9323336" cy="80040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Exercise 4: </a:t>
            </a:r>
            <a:r>
              <a:rPr lang="en-GB" sz="3100" dirty="0"/>
              <a:t>Phonons at Gamma in polar materials</a:t>
            </a:r>
            <a:br>
              <a:rPr lang="en-GB" sz="3600" dirty="0"/>
            </a:br>
            <a:endParaRPr lang="en-GB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EFE3331-4A70-D299-E21C-3761802BE59D}"/>
              </a:ext>
            </a:extLst>
          </p:cNvPr>
          <p:cNvSpPr/>
          <p:nvPr/>
        </p:nvSpPr>
        <p:spPr>
          <a:xfrm>
            <a:off x="1698617" y="2022233"/>
            <a:ext cx="6256748" cy="4661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8D97D5-274F-001C-4006-29D7F138E155}"/>
              </a:ext>
            </a:extLst>
          </p:cNvPr>
          <p:cNvSpPr txBox="1"/>
          <p:nvPr/>
        </p:nvSpPr>
        <p:spPr>
          <a:xfrm>
            <a:off x="1698617" y="2022233"/>
            <a:ext cx="67108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 err="1">
                <a:latin typeface="Grandview Display" panose="020B0502040204020203" pitchFamily="34" charset="0"/>
              </a:rPr>
              <a:t>mpirun</a:t>
            </a:r>
            <a:r>
              <a:rPr lang="en-GB" sz="1800" dirty="0">
                <a:latin typeface="Grandview Display" panose="020B0502040204020203" pitchFamily="34" charset="0"/>
              </a:rPr>
              <a:t> –np 4 </a:t>
            </a:r>
            <a:r>
              <a:rPr lang="en-GB" sz="1800" dirty="0" err="1">
                <a:latin typeface="Grandview Display" panose="020B0502040204020203" pitchFamily="34" charset="0"/>
              </a:rPr>
              <a:t>dynmat.x</a:t>
            </a:r>
            <a:r>
              <a:rPr lang="en-GB" sz="1800" dirty="0">
                <a:latin typeface="Grandview Display" panose="020B0502040204020203" pitchFamily="34" charset="0"/>
              </a:rPr>
              <a:t> –in </a:t>
            </a:r>
            <a:r>
              <a:rPr lang="en-GB" sz="1800" dirty="0" err="1">
                <a:latin typeface="Grandview Display" panose="020B0502040204020203" pitchFamily="34" charset="0"/>
              </a:rPr>
              <a:t>AlAs.dynmat.in</a:t>
            </a:r>
            <a:r>
              <a:rPr lang="en-GB" sz="1800" dirty="0">
                <a:latin typeface="Grandview Display" panose="020B0502040204020203" pitchFamily="34" charset="0"/>
              </a:rPr>
              <a:t> &gt; </a:t>
            </a:r>
            <a:r>
              <a:rPr lang="en-GB" sz="1800" dirty="0" err="1">
                <a:latin typeface="Grandview Display" panose="020B0502040204020203" pitchFamily="34" charset="0"/>
              </a:rPr>
              <a:t>AlAs.dynmat.out</a:t>
            </a:r>
            <a:endParaRPr lang="en-GB" sz="1800" dirty="0">
              <a:latin typeface="Grandview Display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AC3ED3-439A-F3D2-F5F6-C1B2C342125C}"/>
              </a:ext>
            </a:extLst>
          </p:cNvPr>
          <p:cNvSpPr txBox="1"/>
          <p:nvPr/>
        </p:nvSpPr>
        <p:spPr>
          <a:xfrm>
            <a:off x="348998" y="1191335"/>
            <a:ext cx="91907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en-GB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Step 3:  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Impose Acoustic Sum Rule and add the non analytic LO-TO splitting using the </a:t>
            </a:r>
            <a:r>
              <a:rPr lang="en-GB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dynmat.x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program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36F99A2-2D43-0144-7D46-261D9E77EF11}"/>
              </a:ext>
            </a:extLst>
          </p:cNvPr>
          <p:cNvSpPr/>
          <p:nvPr/>
        </p:nvSpPr>
        <p:spPr>
          <a:xfrm>
            <a:off x="434597" y="2729338"/>
            <a:ext cx="2369845" cy="270218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500" dirty="0">
              <a:solidFill>
                <a:schemeClr val="bg2"/>
              </a:solidFill>
              <a:latin typeface="Grandview Display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C89EAB-6695-C83A-7F6B-5C16756ACE6A}"/>
              </a:ext>
            </a:extLst>
          </p:cNvPr>
          <p:cNvSpPr txBox="1"/>
          <p:nvPr/>
        </p:nvSpPr>
        <p:spPr>
          <a:xfrm>
            <a:off x="592792" y="2980516"/>
            <a:ext cx="22116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&amp;input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</a:t>
            </a:r>
            <a:r>
              <a:rPr lang="en-GB" sz="16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fildyn</a:t>
            </a:r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= '</a:t>
            </a:r>
            <a:r>
              <a:rPr lang="en-GB" sz="16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AlAs.dyn</a:t>
            </a:r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',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</a:t>
            </a:r>
            <a:r>
              <a:rPr lang="en-GB" sz="16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asr</a:t>
            </a:r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='simple',  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amass(1)=26.98,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amass(2)=74.92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q(1) = 1.0,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q(2) = 0.0,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q(3) = 0.0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/</a:t>
            </a:r>
            <a:endParaRPr lang="en-GB" sz="1600" dirty="0"/>
          </a:p>
        </p:txBody>
      </p:sp>
      <p:pic>
        <p:nvPicPr>
          <p:cNvPr id="25" name="Picture 2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B8F078E-F5C8-4889-4131-B1571CAB9B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4273"/>
          <a:stretch>
            <a:fillRect/>
          </a:stretch>
        </p:blipFill>
        <p:spPr>
          <a:xfrm>
            <a:off x="5331215" y="2814056"/>
            <a:ext cx="4300480" cy="18923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8EF10D8-32E8-032E-0DEA-D781069EF3CB}"/>
              </a:ext>
            </a:extLst>
          </p:cNvPr>
          <p:cNvSpPr txBox="1"/>
          <p:nvPr/>
        </p:nvSpPr>
        <p:spPr>
          <a:xfrm>
            <a:off x="2889791" y="5278249"/>
            <a:ext cx="68304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dirty="0">
              <a:solidFill>
                <a:srgbClr val="FB0007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dirty="0">
                <a:solidFill>
                  <a:srgbClr val="FB0007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can be </a:t>
            </a:r>
            <a:r>
              <a:rPr lang="en-GB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calculated directly from effective </a:t>
            </a:r>
            <a:r>
              <a:rPr lang="en-GB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charges and phonon displacement patterns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A5BE94-371B-638F-CDF3-0FA3F13B45E5}"/>
              </a:ext>
            </a:extLst>
          </p:cNvPr>
          <p:cNvSpPr/>
          <p:nvPr/>
        </p:nvSpPr>
        <p:spPr>
          <a:xfrm>
            <a:off x="7955365" y="3423168"/>
            <a:ext cx="842271" cy="10934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00E2C5B-936A-5BDF-F61F-7B3D8D03E324}"/>
                  </a:ext>
                </a:extLst>
              </p:cNvPr>
              <p:cNvSpPr txBox="1"/>
              <p:nvPr/>
            </p:nvSpPr>
            <p:spPr>
              <a:xfrm>
                <a:off x="6311539" y="4694026"/>
                <a:ext cx="2674707" cy="676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𝐼𝑅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sub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p>
                                          </m:sSup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  <m:sup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𝛼𝛽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  <m:sup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𝜈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00E2C5B-936A-5BDF-F61F-7B3D8D03E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539" y="4694026"/>
                <a:ext cx="2674707" cy="676083"/>
              </a:xfrm>
              <a:prstGeom prst="rect">
                <a:avLst/>
              </a:prstGeom>
              <a:blipFill>
                <a:blip r:embed="rId3"/>
                <a:stretch>
                  <a:fillRect l="-943" t="-124074" b="-1796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1FC4639-5318-E696-B19E-0DCB9EBF1CEB}"/>
              </a:ext>
            </a:extLst>
          </p:cNvPr>
          <p:cNvSpPr txBox="1"/>
          <p:nvPr/>
        </p:nvSpPr>
        <p:spPr>
          <a:xfrm>
            <a:off x="4916528" y="4878178"/>
            <a:ext cx="13219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B0007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IR intensities</a:t>
            </a:r>
          </a:p>
        </p:txBody>
      </p:sp>
    </p:spTree>
    <p:extLst>
      <p:ext uri="{BB962C8B-B14F-4D97-AF65-F5344CB8AC3E}">
        <p14:creationId xmlns:p14="http://schemas.microsoft.com/office/powerpoint/2010/main" val="19387259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6D66081E-A4A6-CD76-F90C-26B106A42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>
            <a:extLst>
              <a:ext uri="{FF2B5EF4-FFF2-40B4-BE49-F238E27FC236}">
                <a16:creationId xmlns:a16="http://schemas.microsoft.com/office/drawing/2014/main" id="{942BCF01-16BD-E1B0-D853-B74CBE7C45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2038" y="1971576"/>
            <a:ext cx="8819700" cy="19428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Exercise 5 (Optional):</a:t>
            </a:r>
            <a:br>
              <a:rPr lang="en-US" dirty="0"/>
            </a:br>
            <a:r>
              <a:rPr lang="en-US" sz="4400" dirty="0"/>
              <a:t>Phonons dispersion in polar materials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21059447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3DCEE-537F-25FF-840B-9D7ED4355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5D87E0-4C0B-0044-F4BF-F0F95AE6C416}"/>
              </a:ext>
            </a:extLst>
          </p:cNvPr>
          <p:cNvSpPr txBox="1"/>
          <p:nvPr/>
        </p:nvSpPr>
        <p:spPr>
          <a:xfrm>
            <a:off x="450375" y="1103643"/>
            <a:ext cx="8857397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Go to the directory with the input files:</a:t>
            </a: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cd ~/ASESMA2025/Day4/example5.phonon.dispersion.AlAs/</a:t>
            </a: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this directory you will find:</a:t>
            </a: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README.md</a:t>
            </a:r>
            <a:r>
              <a:rPr lang="en-GB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– File describing how to do the exercise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AlAs.scf.in</a:t>
            </a:r>
            <a:r>
              <a:rPr lang="en-GB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Input file for the SCF ground-state calculation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AlAs.ph.in</a:t>
            </a:r>
            <a:r>
              <a:rPr lang="en-GB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– Input file for the phonon calculation at </a:t>
            </a:r>
            <a:r>
              <a:rPr lang="el-GR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Γ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AlAs.q2r.in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– Input file for calculation of Interatomic Force Constants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AlAs.matdyn.in</a:t>
            </a:r>
            <a:r>
              <a:rPr lang="en-GB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– Input file for Fourier Interpolation for various q points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AlAs.plotband.in</a:t>
            </a:r>
            <a:r>
              <a:rPr lang="en-GB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– Input file for plotting a phonon dispersion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reference</a:t>
            </a:r>
            <a:r>
              <a:rPr lang="en-GB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Directory with the reference results</a:t>
            </a: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E9E39-4D3E-4B70-D4AD-E24A90338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9" y="116026"/>
            <a:ext cx="9323336" cy="80040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Exercise 5: </a:t>
            </a:r>
            <a:r>
              <a:rPr lang="en-GB" sz="3100" dirty="0"/>
              <a:t>Phonons dispersion  in polar materials</a:t>
            </a:r>
            <a:br>
              <a:rPr lang="en-GB" sz="3600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73776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BCAA4-0C8E-72B3-A190-720362D9A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3AA3D7B-D56A-A652-64DE-A33F2FC0AA27}"/>
              </a:ext>
            </a:extLst>
          </p:cNvPr>
          <p:cNvSpPr/>
          <p:nvPr/>
        </p:nvSpPr>
        <p:spPr>
          <a:xfrm>
            <a:off x="2896922" y="4366748"/>
            <a:ext cx="5357962" cy="40969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1EECAEB-72FC-D7AF-72A7-87078E5F6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227" y="879822"/>
            <a:ext cx="9138004" cy="832150"/>
          </a:xfrm>
        </p:spPr>
        <p:txBody>
          <a:bodyPr>
            <a:normAutofit/>
          </a:bodyPr>
          <a:lstStyle/>
          <a:p>
            <a:pPr marL="101600" indent="0">
              <a:buNone/>
            </a:pPr>
            <a:r>
              <a:rPr lang="en-GB" sz="1500" b="1" dirty="0"/>
              <a:t>Step 1:   </a:t>
            </a:r>
            <a:r>
              <a:rPr lang="en-GB" sz="1500" dirty="0"/>
              <a:t>Perform a Self-Consistent Field ground-state calculation at the equilibrium structure using the </a:t>
            </a:r>
            <a:r>
              <a:rPr lang="en-GB" sz="1500" dirty="0" err="1"/>
              <a:t>pw.x</a:t>
            </a:r>
            <a:r>
              <a:rPr lang="en-GB" sz="1500" dirty="0"/>
              <a:t> program.</a:t>
            </a:r>
          </a:p>
          <a:p>
            <a:pPr marL="101600" indent="0">
              <a:buNone/>
            </a:pPr>
            <a:endParaRPr lang="en-GB" sz="15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309FDB8-CFE6-1B84-A122-4B229306BD45}"/>
              </a:ext>
            </a:extLst>
          </p:cNvPr>
          <p:cNvSpPr/>
          <p:nvPr/>
        </p:nvSpPr>
        <p:spPr>
          <a:xfrm>
            <a:off x="3404511" y="1430638"/>
            <a:ext cx="4087303" cy="4661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01DACD-2326-261B-019E-4A6704EACBCC}"/>
              </a:ext>
            </a:extLst>
          </p:cNvPr>
          <p:cNvSpPr txBox="1"/>
          <p:nvPr/>
        </p:nvSpPr>
        <p:spPr>
          <a:xfrm>
            <a:off x="3404511" y="1497933"/>
            <a:ext cx="4852687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500" dirty="0" err="1">
                <a:latin typeface="Grandview Display" panose="020B0502040204020203" pitchFamily="34" charset="0"/>
              </a:rPr>
              <a:t>mpirun</a:t>
            </a:r>
            <a:r>
              <a:rPr lang="en-GB" sz="1500" dirty="0">
                <a:latin typeface="Grandview Display" panose="020B0502040204020203" pitchFamily="34" charset="0"/>
              </a:rPr>
              <a:t> –np 4 </a:t>
            </a:r>
            <a:r>
              <a:rPr lang="en-GB" sz="1500" dirty="0" err="1">
                <a:latin typeface="Grandview Display" panose="020B0502040204020203" pitchFamily="34" charset="0"/>
              </a:rPr>
              <a:t>pw.x</a:t>
            </a:r>
            <a:r>
              <a:rPr lang="en-GB" sz="1500" dirty="0">
                <a:latin typeface="Grandview Display" panose="020B0502040204020203" pitchFamily="34" charset="0"/>
              </a:rPr>
              <a:t> –in </a:t>
            </a:r>
            <a:r>
              <a:rPr lang="en-GB" sz="1500" dirty="0" err="1">
                <a:latin typeface="Grandview Display" panose="020B0502040204020203" pitchFamily="34" charset="0"/>
              </a:rPr>
              <a:t>AlAs.scf.in</a:t>
            </a:r>
            <a:r>
              <a:rPr lang="en-GB" sz="1500" dirty="0">
                <a:latin typeface="Grandview Display" panose="020B0502040204020203" pitchFamily="34" charset="0"/>
              </a:rPr>
              <a:t> &gt; </a:t>
            </a:r>
            <a:r>
              <a:rPr lang="en-GB" sz="1500" dirty="0" err="1">
                <a:latin typeface="Grandview Display" panose="020B0502040204020203" pitchFamily="34" charset="0"/>
              </a:rPr>
              <a:t>Si.scf.out</a:t>
            </a:r>
            <a:endParaRPr lang="en-GB" sz="1500" dirty="0">
              <a:latin typeface="Grandview Display" panose="020B0502040204020203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3576F07-53EB-8DF1-23CB-2E3A7DA47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9" y="116026"/>
            <a:ext cx="9398606" cy="80040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Exercise 5: </a:t>
            </a:r>
            <a:r>
              <a:rPr lang="en-GB" sz="3100" dirty="0"/>
              <a:t>Phonons dispersion in polar materials</a:t>
            </a:r>
            <a:br>
              <a:rPr lang="en-GB" sz="3600" dirty="0"/>
            </a:br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22D0C7C-DA45-4A69-CC40-33125103CED4}"/>
              </a:ext>
            </a:extLst>
          </p:cNvPr>
          <p:cNvSpPr txBox="1">
            <a:spLocks/>
          </p:cNvSpPr>
          <p:nvPr/>
        </p:nvSpPr>
        <p:spPr>
          <a:xfrm>
            <a:off x="216449" y="1886095"/>
            <a:ext cx="9325586" cy="981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75" tIns="103175" rIns="103175" bIns="1031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"/>
              <a:buChar char="●"/>
              <a:defRPr sz="2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01600" indent="0">
              <a:buFont typeface="Lato"/>
              <a:buNone/>
            </a:pPr>
            <a:r>
              <a:rPr lang="en-GB" sz="1500" b="1" dirty="0"/>
              <a:t>Step 2:   </a:t>
            </a:r>
            <a:r>
              <a:rPr lang="en-GB" sz="1500" dirty="0"/>
              <a:t>Perform a phonon calculation on a uniform grid of q points the </a:t>
            </a:r>
            <a:r>
              <a:rPr lang="en-GB" sz="1500" dirty="0" err="1"/>
              <a:t>ph.x</a:t>
            </a:r>
            <a:r>
              <a:rPr lang="en-GB" sz="1500" dirty="0"/>
              <a:t> program.</a:t>
            </a:r>
          </a:p>
          <a:p>
            <a:pPr marL="101600" indent="0">
              <a:buFont typeface="Lato"/>
              <a:buNone/>
            </a:pPr>
            <a:endParaRPr lang="en-GB" sz="1500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775F2E8-6528-D8E8-1805-BD7FE7BED55E}"/>
              </a:ext>
            </a:extLst>
          </p:cNvPr>
          <p:cNvSpPr/>
          <p:nvPr/>
        </p:nvSpPr>
        <p:spPr>
          <a:xfrm>
            <a:off x="3502262" y="2401830"/>
            <a:ext cx="4209275" cy="4661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F79BDE-329A-C4AC-5DFF-38DF64276E54}"/>
              </a:ext>
            </a:extLst>
          </p:cNvPr>
          <p:cNvSpPr txBox="1"/>
          <p:nvPr/>
        </p:nvSpPr>
        <p:spPr>
          <a:xfrm>
            <a:off x="3498302" y="2475592"/>
            <a:ext cx="4087303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500" dirty="0" err="1">
                <a:latin typeface="Grandview Display" panose="020B0502040204020203" pitchFamily="34" charset="0"/>
              </a:rPr>
              <a:t>mpirun</a:t>
            </a:r>
            <a:r>
              <a:rPr lang="en-GB" sz="1500" dirty="0">
                <a:latin typeface="Grandview Display" panose="020B0502040204020203" pitchFamily="34" charset="0"/>
              </a:rPr>
              <a:t> –np 4 </a:t>
            </a:r>
            <a:r>
              <a:rPr lang="en-GB" sz="1500" dirty="0" err="1">
                <a:latin typeface="Grandview Display" panose="020B0502040204020203" pitchFamily="34" charset="0"/>
              </a:rPr>
              <a:t>ph.x</a:t>
            </a:r>
            <a:r>
              <a:rPr lang="en-GB" sz="1500" dirty="0">
                <a:latin typeface="Grandview Display" panose="020B0502040204020203" pitchFamily="34" charset="0"/>
              </a:rPr>
              <a:t> –in </a:t>
            </a:r>
            <a:r>
              <a:rPr lang="en-GB" sz="1500" dirty="0" err="1">
                <a:latin typeface="Grandview Display" panose="020B0502040204020203" pitchFamily="34" charset="0"/>
              </a:rPr>
              <a:t>AlAs.ph.in</a:t>
            </a:r>
            <a:r>
              <a:rPr lang="en-GB" sz="1500" dirty="0">
                <a:latin typeface="Grandview Display" panose="020B0502040204020203" pitchFamily="34" charset="0"/>
              </a:rPr>
              <a:t> &gt; </a:t>
            </a:r>
            <a:r>
              <a:rPr lang="en-GB" sz="1500" dirty="0" err="1">
                <a:latin typeface="Grandview Display" panose="020B0502040204020203" pitchFamily="34" charset="0"/>
              </a:rPr>
              <a:t>AlAs.ph.out</a:t>
            </a:r>
            <a:endParaRPr lang="en-GB" sz="1500" dirty="0">
              <a:latin typeface="Grandview Display" panose="020B0502040204020203" pitchFamily="34" charset="0"/>
            </a:endParaRP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3B1B15BE-652E-D079-BAD5-F823760FBB76}"/>
              </a:ext>
            </a:extLst>
          </p:cNvPr>
          <p:cNvSpPr txBox="1">
            <a:spLocks/>
          </p:cNvSpPr>
          <p:nvPr/>
        </p:nvSpPr>
        <p:spPr>
          <a:xfrm>
            <a:off x="272019" y="2884423"/>
            <a:ext cx="9138004" cy="465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75" tIns="103175" rIns="103175" bIns="10317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"/>
              <a:buChar char="●"/>
              <a:defRPr sz="2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01600" indent="0">
              <a:buFont typeface="Lato"/>
              <a:buNone/>
            </a:pPr>
            <a:r>
              <a:rPr lang="en-GB" sz="1500" b="1" dirty="0"/>
              <a:t>Step 3:   </a:t>
            </a:r>
            <a:r>
              <a:rPr lang="en-GB" sz="1500" dirty="0"/>
              <a:t>Calculation of the Interatomic Force Constants (IFC) using the q2r.x program</a:t>
            </a:r>
          </a:p>
          <a:p>
            <a:pPr marL="101600" indent="0">
              <a:buFont typeface="Lato"/>
              <a:buNone/>
            </a:pPr>
            <a:endParaRPr lang="en-GB" sz="1500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C5A1B7C-9385-E167-0C56-C0D066B80391}"/>
              </a:ext>
            </a:extLst>
          </p:cNvPr>
          <p:cNvSpPr/>
          <p:nvPr/>
        </p:nvSpPr>
        <p:spPr>
          <a:xfrm>
            <a:off x="3446843" y="3401754"/>
            <a:ext cx="4138762" cy="46544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C9216E-6F20-8401-6754-166912081AB5}"/>
              </a:ext>
            </a:extLst>
          </p:cNvPr>
          <p:cNvSpPr txBox="1"/>
          <p:nvPr/>
        </p:nvSpPr>
        <p:spPr>
          <a:xfrm>
            <a:off x="3446842" y="3439250"/>
            <a:ext cx="4264695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500" dirty="0" err="1">
                <a:latin typeface="Grandview Display" panose="020B0502040204020203" pitchFamily="34" charset="0"/>
              </a:rPr>
              <a:t>mpirun</a:t>
            </a:r>
            <a:r>
              <a:rPr lang="en-GB" sz="1500" dirty="0">
                <a:latin typeface="Grandview Display" panose="020B0502040204020203" pitchFamily="34" charset="0"/>
              </a:rPr>
              <a:t> –np 4 q2r.x –in AlAs.q2r.in &gt; AlAs.q2r.out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FA5A3A2-1642-73BB-BB77-0DCE7B3A7615}"/>
              </a:ext>
            </a:extLst>
          </p:cNvPr>
          <p:cNvSpPr txBox="1">
            <a:spLocks/>
          </p:cNvSpPr>
          <p:nvPr/>
        </p:nvSpPr>
        <p:spPr>
          <a:xfrm>
            <a:off x="216449" y="3810134"/>
            <a:ext cx="9138004" cy="525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75" tIns="103175" rIns="103175" bIns="1031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"/>
              <a:buChar char="●"/>
              <a:defRPr sz="2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01600" indent="0">
              <a:buFont typeface="Lato"/>
              <a:buNone/>
            </a:pPr>
            <a:r>
              <a:rPr lang="en-GB" sz="1500" b="1" dirty="0"/>
              <a:t>Step 4:   </a:t>
            </a:r>
            <a:r>
              <a:rPr lang="en-GB" sz="1500" dirty="0"/>
              <a:t>Calculate phonons at generic </a:t>
            </a:r>
            <a:r>
              <a:rPr lang="en-GB" sz="1500" b="1" dirty="0"/>
              <a:t>q</a:t>
            </a:r>
            <a:r>
              <a:rPr lang="en-GB" sz="1500" dirty="0"/>
              <a:t>' points using IFC using the </a:t>
            </a:r>
            <a:r>
              <a:rPr lang="en-GB" sz="1500" dirty="0" err="1"/>
              <a:t>matdyn.x</a:t>
            </a:r>
            <a:r>
              <a:rPr lang="en-GB" sz="1500" dirty="0"/>
              <a:t> 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35F5F4-81B0-D239-C712-D39F992158DE}"/>
              </a:ext>
            </a:extLst>
          </p:cNvPr>
          <p:cNvSpPr txBox="1"/>
          <p:nvPr/>
        </p:nvSpPr>
        <p:spPr>
          <a:xfrm>
            <a:off x="2896922" y="4437886"/>
            <a:ext cx="5454067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500" dirty="0" err="1">
                <a:latin typeface="Grandview Display" panose="020B0502040204020203" pitchFamily="34" charset="0"/>
              </a:rPr>
              <a:t>mpirun</a:t>
            </a:r>
            <a:r>
              <a:rPr lang="en-GB" sz="1500" dirty="0">
                <a:latin typeface="Grandview Display" panose="020B0502040204020203" pitchFamily="34" charset="0"/>
              </a:rPr>
              <a:t> –np 4 </a:t>
            </a:r>
            <a:r>
              <a:rPr lang="en-GB" sz="1500" dirty="0" err="1">
                <a:latin typeface="Grandview Display" panose="020B0502040204020203" pitchFamily="34" charset="0"/>
              </a:rPr>
              <a:t>matdyn.x</a:t>
            </a:r>
            <a:r>
              <a:rPr lang="en-GB" sz="1500" dirty="0">
                <a:latin typeface="Grandview Display" panose="020B0502040204020203" pitchFamily="34" charset="0"/>
              </a:rPr>
              <a:t> –in </a:t>
            </a:r>
            <a:r>
              <a:rPr lang="en-GB" sz="1500" dirty="0" err="1">
                <a:latin typeface="Grandview Display" panose="020B0502040204020203" pitchFamily="34" charset="0"/>
              </a:rPr>
              <a:t>AlAs.matdyn.in</a:t>
            </a:r>
            <a:r>
              <a:rPr lang="en-GB" sz="1500" dirty="0">
                <a:latin typeface="Grandview Display" panose="020B0502040204020203" pitchFamily="34" charset="0"/>
              </a:rPr>
              <a:t> &gt; </a:t>
            </a:r>
            <a:r>
              <a:rPr lang="en-GB" sz="1500" dirty="0" err="1">
                <a:latin typeface="Grandview Display" panose="020B0502040204020203" pitchFamily="34" charset="0"/>
              </a:rPr>
              <a:t>AlAs.matdyn.out</a:t>
            </a:r>
            <a:endParaRPr lang="en-GB" sz="1500" dirty="0">
              <a:latin typeface="Grandview Display" panose="020B0502040204020203" pitchFamily="34" charset="0"/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F41FF0D2-23F6-A68D-8EBA-F1BB15FB8D2B}"/>
              </a:ext>
            </a:extLst>
          </p:cNvPr>
          <p:cNvSpPr txBox="1">
            <a:spLocks/>
          </p:cNvSpPr>
          <p:nvPr/>
        </p:nvSpPr>
        <p:spPr>
          <a:xfrm>
            <a:off x="272019" y="4897808"/>
            <a:ext cx="9138004" cy="610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75" tIns="103175" rIns="103175" bIns="1031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"/>
              <a:buChar char="●"/>
              <a:defRPr sz="2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01600" indent="0">
              <a:buFont typeface="Lato"/>
              <a:buNone/>
            </a:pPr>
            <a:r>
              <a:rPr lang="en-GB" sz="1500" b="1" dirty="0"/>
              <a:t>Step 5:   </a:t>
            </a:r>
            <a:r>
              <a:rPr lang="en-GB" sz="1500" dirty="0"/>
              <a:t>Plot the phonon dispersion using the </a:t>
            </a:r>
            <a:r>
              <a:rPr lang="en-GB" sz="1500" dirty="0" err="1"/>
              <a:t>plotband.x</a:t>
            </a:r>
            <a:r>
              <a:rPr lang="en-GB" sz="1500" dirty="0"/>
              <a:t> program and </a:t>
            </a:r>
            <a:r>
              <a:rPr lang="en-GB" sz="1500" dirty="0" err="1"/>
              <a:t>gnuplot</a:t>
            </a:r>
            <a:r>
              <a:rPr lang="en-GB" sz="1500" dirty="0"/>
              <a:t>.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B1D6739-AAE3-9A6D-AAC1-BBB63DC55388}"/>
              </a:ext>
            </a:extLst>
          </p:cNvPr>
          <p:cNvSpPr/>
          <p:nvPr/>
        </p:nvSpPr>
        <p:spPr>
          <a:xfrm>
            <a:off x="3035467" y="5427788"/>
            <a:ext cx="5121558" cy="40969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2002FF-84C4-C06C-37FE-586DF9F0890B}"/>
              </a:ext>
            </a:extLst>
          </p:cNvPr>
          <p:cNvSpPr txBox="1"/>
          <p:nvPr/>
        </p:nvSpPr>
        <p:spPr>
          <a:xfrm>
            <a:off x="3035468" y="5498927"/>
            <a:ext cx="512155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 err="1">
                <a:latin typeface="Grandview Display" panose="020B0502040204020203" pitchFamily="34" charset="0"/>
              </a:rPr>
              <a:t>plotband.x</a:t>
            </a:r>
            <a:r>
              <a:rPr lang="en-GB" sz="1600" dirty="0">
                <a:latin typeface="Grandview Display" panose="020B0502040204020203" pitchFamily="34" charset="0"/>
              </a:rPr>
              <a:t> &lt; </a:t>
            </a:r>
            <a:r>
              <a:rPr lang="en-GB" sz="1600" dirty="0" err="1">
                <a:latin typeface="Grandview Display" panose="020B0502040204020203" pitchFamily="34" charset="0"/>
              </a:rPr>
              <a:t>AlAs.plotband.in</a:t>
            </a:r>
            <a:r>
              <a:rPr lang="en-GB" sz="1600" dirty="0">
                <a:latin typeface="Grandview Display" panose="020B0502040204020203" pitchFamily="34" charset="0"/>
              </a:rPr>
              <a:t> &gt; </a:t>
            </a:r>
            <a:r>
              <a:rPr lang="en-GB" sz="1600" dirty="0" err="1">
                <a:latin typeface="Grandview Display" panose="020B0502040204020203" pitchFamily="34" charset="0"/>
              </a:rPr>
              <a:t>AlAs.plotband.out</a:t>
            </a:r>
            <a:endParaRPr lang="en-GB" sz="1600" dirty="0">
              <a:latin typeface="Grandview Display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607181-CC6E-18AB-50A7-84DF8E3278B0}"/>
              </a:ext>
            </a:extLst>
          </p:cNvPr>
          <p:cNvSpPr txBox="1"/>
          <p:nvPr/>
        </p:nvSpPr>
        <p:spPr>
          <a:xfrm>
            <a:off x="467621" y="6025595"/>
            <a:ext cx="71179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(Note: some parts of the input files are left empty for you to fill </a:t>
            </a:r>
            <a:r>
              <a:rPr lang="en-GB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59460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282232" y="1760488"/>
            <a:ext cx="4300200" cy="1660800"/>
          </a:xfrm>
          <a:prstGeom prst="rect">
            <a:avLst/>
          </a:prstGeom>
        </p:spPr>
        <p:txBody>
          <a:bodyPr spcFirstLastPara="1" wrap="square" lIns="103175" tIns="103175" rIns="103175" bIns="10317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you!</a:t>
            </a:r>
            <a:endParaRPr dirty="0"/>
          </a:p>
        </p:txBody>
      </p:sp>
      <p:sp>
        <p:nvSpPr>
          <p:cNvPr id="119" name="Google Shape;119;p20"/>
          <p:cNvSpPr txBox="1">
            <a:spLocks noGrp="1"/>
          </p:cNvSpPr>
          <p:nvPr>
            <p:ph type="body" idx="2"/>
          </p:nvPr>
        </p:nvSpPr>
        <p:spPr>
          <a:xfrm>
            <a:off x="5250785" y="683803"/>
            <a:ext cx="4078800" cy="46554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400"/>
              </a:spcAft>
              <a:buNone/>
            </a:pPr>
            <a:r>
              <a:rPr lang="en-US" sz="4800" b="1"/>
              <a:t>Questions?</a:t>
            </a:r>
            <a:endParaRPr sz="4800" b="1"/>
          </a:p>
        </p:txBody>
      </p:sp>
      <p:sp>
        <p:nvSpPr>
          <p:cNvPr id="120" name="Google Shape;120;p20"/>
          <p:cNvSpPr txBox="1">
            <a:spLocks noGrp="1"/>
          </p:cNvSpPr>
          <p:nvPr>
            <p:ph type="subTitle" idx="1"/>
          </p:nvPr>
        </p:nvSpPr>
        <p:spPr>
          <a:xfrm>
            <a:off x="282232" y="3446229"/>
            <a:ext cx="4300200" cy="16953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216450" y="116025"/>
            <a:ext cx="8954400" cy="8004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 1.1: graphane </a:t>
            </a:r>
            <a:endParaRPr/>
          </a:p>
        </p:txBody>
      </p:sp>
      <p:pic>
        <p:nvPicPr>
          <p:cNvPr id="118" name="Google Shape;118;p20" title="pw.graphane_not_relaxed_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7485" y="2282075"/>
            <a:ext cx="3402940" cy="347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472350" y="833725"/>
            <a:ext cx="77979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Graphane</a:t>
            </a:r>
            <a:r>
              <a:rPr lang="en-US" sz="20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is hydrogenated graphene: </a:t>
            </a:r>
            <a:endParaRPr sz="20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→ H saturates double-bonds and destroys the pi-delocalized cloud </a:t>
            </a:r>
            <a:endParaRPr sz="20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→ remove tendency to be planar (why?)</a:t>
            </a:r>
            <a:endParaRPr sz="20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0" name="Google Shape;120;p20" title="pw.graphene1x1.scf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125" y="2101150"/>
            <a:ext cx="3498675" cy="365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216450" y="116025"/>
            <a:ext cx="8954400" cy="8004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 1.1: graphane buckling </a:t>
            </a:r>
            <a:endParaRPr/>
          </a:p>
        </p:txBody>
      </p:sp>
      <p:pic>
        <p:nvPicPr>
          <p:cNvPr id="126" name="Google Shape;126;p21" title="pw.graphane_not_relaxed_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149" y="1405678"/>
            <a:ext cx="3625543" cy="369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/>
        </p:nvSpPr>
        <p:spPr>
          <a:xfrm>
            <a:off x="4166963" y="2643452"/>
            <a:ext cx="9861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Relax</a:t>
            </a:r>
            <a:endParaRPr sz="20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→</a:t>
            </a:r>
            <a:endParaRPr sz="31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8" name="Google Shape;128;p21" title="pw.graphane_relaxed_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8525" y="1405678"/>
            <a:ext cx="3657400" cy="381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216450" y="116025"/>
            <a:ext cx="8865600" cy="8004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 1.1: finding forces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 txBox="1"/>
          <p:nvPr/>
        </p:nvSpPr>
        <p:spPr>
          <a:xfrm>
            <a:off x="298325" y="1232450"/>
            <a:ext cx="8046300" cy="52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dirty="0"/>
              <a:t>Iteration #1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     Forces acting on atoms (cartesian axes, Ry/au):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     atom    1 type  2   force =    -0.00000000   -0.00000000    0.29668613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     atom    2 type  1   force =     0.00000000    0.00000000    0.24378433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     atom    3 type  1   force =     0.00000000    0.00000000   -0.24378433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     atom    4 type  2   force =     0.00000000    0.00000000   -0.29668613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     Total force =     0.543053     Total SCF correction =     0.000031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What is the condition on forces for the material to be in equilibrium</a:t>
            </a:r>
            <a:r>
              <a:rPr lang="en-US" sz="1500" b="1" dirty="0"/>
              <a:t>?</a:t>
            </a:r>
            <a:endParaRPr sz="15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chemeClr val="dk2"/>
                </a:solidFill>
              </a:rPr>
              <a:t>Iteration #6</a:t>
            </a:r>
            <a:endParaRPr sz="11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1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dirty="0">
                <a:solidFill>
                  <a:schemeClr val="dk2"/>
                </a:solidFill>
              </a:rPr>
              <a:t>     Forces acting on atoms (cartesian axes, Ry/au):</a:t>
            </a:r>
            <a:endParaRPr sz="11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dirty="0">
                <a:solidFill>
                  <a:schemeClr val="dk2"/>
                </a:solidFill>
              </a:rPr>
              <a:t>     atom    1 type  2   force =     0.00000000    0.00000000    0.00017761</a:t>
            </a:r>
            <a:endParaRPr sz="11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dirty="0">
                <a:solidFill>
                  <a:schemeClr val="dk2"/>
                </a:solidFill>
              </a:rPr>
              <a:t>     atom    2 type  1   force =     0.00000000    0.00000000   -0.00064644</a:t>
            </a:r>
            <a:endParaRPr sz="11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dirty="0">
                <a:solidFill>
                  <a:schemeClr val="dk2"/>
                </a:solidFill>
              </a:rPr>
              <a:t>     atom    3 type  1   force =     0.00000000    0.00000000    0.00064644</a:t>
            </a:r>
            <a:endParaRPr sz="11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dirty="0">
                <a:solidFill>
                  <a:schemeClr val="dk2"/>
                </a:solidFill>
              </a:rPr>
              <a:t>     atom    4 type  2   force =     0.00000000   -0.00000000   -0.00017761</a:t>
            </a:r>
            <a:endParaRPr sz="11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dirty="0">
                <a:solidFill>
                  <a:schemeClr val="dk2"/>
                </a:solidFill>
              </a:rPr>
              <a:t>     Total force =     0.000948     Total SCF correction =     0.000003</a:t>
            </a:r>
            <a:endParaRPr sz="11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dirty="0">
                <a:solidFill>
                  <a:schemeClr val="dk2"/>
                </a:solidFill>
              </a:rPr>
              <a:t>     Energy error            =      2.7E-05 Ry</a:t>
            </a:r>
            <a:endParaRPr sz="11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dirty="0">
                <a:solidFill>
                  <a:schemeClr val="dk2"/>
                </a:solidFill>
              </a:rPr>
              <a:t>     Gradient error          =      6.5E-04 Ry/Bohr</a:t>
            </a:r>
            <a:endParaRPr sz="11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100" dirty="0">
              <a:solidFill>
                <a:schemeClr val="dk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/>
          </a:p>
        </p:txBody>
      </p:sp>
      <p:sp>
        <p:nvSpPr>
          <p:cNvPr id="135" name="Google Shape;135;p22"/>
          <p:cNvSpPr txBox="1"/>
          <p:nvPr/>
        </p:nvSpPr>
        <p:spPr>
          <a:xfrm>
            <a:off x="583200" y="825700"/>
            <a:ext cx="31266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 dirty="0">
                <a:solidFill>
                  <a:srgbClr val="C9211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Output relaxation file </a:t>
            </a:r>
            <a:endParaRPr sz="2050" b="0" strike="noStrike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>
            <a:off x="216450" y="116025"/>
            <a:ext cx="8954400" cy="8004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 1.1: O adsorption on graphene</a:t>
            </a:r>
            <a:endParaRPr/>
          </a:p>
        </p:txBody>
      </p:sp>
      <p:sp>
        <p:nvSpPr>
          <p:cNvPr id="141" name="Google Shape;141;p23"/>
          <p:cNvSpPr txBox="1"/>
          <p:nvPr/>
        </p:nvSpPr>
        <p:spPr>
          <a:xfrm>
            <a:off x="472350" y="833725"/>
            <a:ext cx="77979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Oxygen is strongly electronegative → electron acceptor</a:t>
            </a:r>
            <a:endParaRPr sz="20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2" name="Google Shape;142;p23" title="pw.graphene_O_unrelaxe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350" y="1798125"/>
            <a:ext cx="3581200" cy="3737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 title="pw.graphene_O_relaxe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8600" y="1817802"/>
            <a:ext cx="3543476" cy="3698023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 txBox="1"/>
          <p:nvPr/>
        </p:nvSpPr>
        <p:spPr>
          <a:xfrm>
            <a:off x="4166963" y="2643452"/>
            <a:ext cx="9861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Relax</a:t>
            </a: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→</a:t>
            </a:r>
            <a:endParaRPr sz="3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>
            <a:spLocks noGrp="1"/>
          </p:cNvSpPr>
          <p:nvPr>
            <p:ph type="title"/>
          </p:nvPr>
        </p:nvSpPr>
        <p:spPr>
          <a:xfrm>
            <a:off x="216450" y="116025"/>
            <a:ext cx="8865600" cy="8004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 1.1: optimizing silicon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4"/>
          <p:cNvSpPr txBox="1"/>
          <p:nvPr/>
        </p:nvSpPr>
        <p:spPr>
          <a:xfrm>
            <a:off x="216450" y="1323800"/>
            <a:ext cx="2737200" cy="53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&amp;CONTROL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 calculation=</a:t>
            </a:r>
            <a:r>
              <a:rPr lang="en-US" sz="1100">
                <a:solidFill>
                  <a:schemeClr val="dk2"/>
                </a:solidFill>
                <a:highlight>
                  <a:schemeClr val="accent5"/>
                </a:highlight>
              </a:rPr>
              <a:t>'vc-relax'</a:t>
            </a:r>
            <a:r>
              <a:rPr lang="en-US" sz="1100">
                <a:solidFill>
                  <a:schemeClr val="dk2"/>
                </a:solidFill>
              </a:rPr>
              <a:t>,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 prefix='silicon',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 pseudo_dir='../../pseudo/',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 outdir='./tmp'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/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&amp;SYSTEM    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 ibrav =  2, 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 celldm(1) = 10.6, 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 nat =  2, 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 ntyp = 1,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 nbnd=10,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 ecutwfc = 36, 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/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&amp;ELECTRONS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/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  <a:highlight>
                  <a:schemeClr val="accent5"/>
                </a:highlight>
              </a:rPr>
              <a:t> &amp;IONS</a:t>
            </a:r>
            <a:endParaRPr sz="1100">
              <a:solidFill>
                <a:schemeClr val="dk2"/>
              </a:solidFill>
              <a:highlight>
                <a:schemeClr val="accent5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  <a:highlight>
                  <a:schemeClr val="accent5"/>
                </a:highlight>
              </a:rPr>
              <a:t> /</a:t>
            </a:r>
            <a:endParaRPr sz="1100">
              <a:solidFill>
                <a:schemeClr val="dk2"/>
              </a:solidFill>
              <a:highlight>
                <a:schemeClr val="accent5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  <a:highlight>
                  <a:schemeClr val="accent5"/>
                </a:highlight>
              </a:rPr>
              <a:t> &amp;CELL</a:t>
            </a:r>
            <a:endParaRPr sz="1100">
              <a:solidFill>
                <a:schemeClr val="dk2"/>
              </a:solidFill>
              <a:highlight>
                <a:schemeClr val="accent5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  <a:highlight>
                  <a:schemeClr val="accent5"/>
                </a:highlight>
              </a:rPr>
              <a:t> /</a:t>
            </a:r>
            <a:endParaRPr sz="1100">
              <a:solidFill>
                <a:schemeClr val="dk2"/>
              </a:solidFill>
              <a:highlight>
                <a:schemeClr val="accent5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ATOMIC_SPECIES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Si  28.086  Si.pz-vbc.UPF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ATOMIC_POSITIONS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Si 0.00 0.00 0.00 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Si 0.25 0.25 0.25 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K_POINTS automatic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6 6 6   1 1 1</a:t>
            </a:r>
            <a:endParaRPr sz="1100">
              <a:solidFill>
                <a:schemeClr val="dk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2"/>
              </a:solidFill>
            </a:endParaRPr>
          </a:p>
        </p:txBody>
      </p:sp>
      <p:sp>
        <p:nvSpPr>
          <p:cNvPr id="151" name="Google Shape;151;p24"/>
          <p:cNvSpPr txBox="1"/>
          <p:nvPr/>
        </p:nvSpPr>
        <p:spPr>
          <a:xfrm>
            <a:off x="269703" y="916426"/>
            <a:ext cx="45660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 dirty="0">
                <a:solidFill>
                  <a:srgbClr val="C9211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Input file for cell relaxation</a:t>
            </a:r>
            <a:endParaRPr sz="2050" b="0" strike="noStrike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</p:txBody>
      </p:sp>
      <p:cxnSp>
        <p:nvCxnSpPr>
          <p:cNvPr id="152" name="Google Shape;152;p24"/>
          <p:cNvCxnSpPr/>
          <p:nvPr/>
        </p:nvCxnSpPr>
        <p:spPr>
          <a:xfrm rot="10800000">
            <a:off x="1881587" y="1649186"/>
            <a:ext cx="886800" cy="0"/>
          </a:xfrm>
          <a:prstGeom prst="straightConnector1">
            <a:avLst/>
          </a:prstGeom>
          <a:noFill/>
          <a:ln w="29150" cap="flat" cmpd="sng">
            <a:solidFill>
              <a:srgbClr val="3465A4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3" name="Google Shape;153;p24"/>
          <p:cNvSpPr txBox="1"/>
          <p:nvPr/>
        </p:nvSpPr>
        <p:spPr>
          <a:xfrm>
            <a:off x="2844575" y="1399998"/>
            <a:ext cx="2773800" cy="13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relaxes </a:t>
            </a:r>
            <a:r>
              <a:rPr lang="en-US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both cell and atomic positions</a:t>
            </a:r>
            <a:endParaRPr sz="1400" b="1" strike="noStrike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54" name="Google Shape;154;p24"/>
          <p:cNvCxnSpPr/>
          <p:nvPr/>
        </p:nvCxnSpPr>
        <p:spPr>
          <a:xfrm rot="10800000">
            <a:off x="1042987" y="4188161"/>
            <a:ext cx="886800" cy="0"/>
          </a:xfrm>
          <a:prstGeom prst="straightConnector1">
            <a:avLst/>
          </a:prstGeom>
          <a:noFill/>
          <a:ln w="29150" cap="flat" cmpd="sng">
            <a:solidFill>
              <a:srgbClr val="3465A4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5" name="Google Shape;155;p24"/>
          <p:cNvSpPr txBox="1"/>
          <p:nvPr/>
        </p:nvSpPr>
        <p:spPr>
          <a:xfrm>
            <a:off x="1964775" y="3920798"/>
            <a:ext cx="2773800" cy="13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 need also a CELL section</a:t>
            </a:r>
            <a:endParaRPr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3936</Words>
  <Application>Microsoft Macintosh PowerPoint</Application>
  <PresentationFormat>Custom</PresentationFormat>
  <Paragraphs>585</Paragraphs>
  <Slides>45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Cambria Math</vt:lpstr>
      <vt:lpstr>Raleway</vt:lpstr>
      <vt:lpstr>Grandview Display</vt:lpstr>
      <vt:lpstr>Arial</vt:lpstr>
      <vt:lpstr>Lato</vt:lpstr>
      <vt:lpstr>Swiss</vt:lpstr>
      <vt:lpstr>Day 4 Hands on: Forces and phonons</vt:lpstr>
      <vt:lpstr>Exercise 1: Learning Goals: optimize atomic position and lattice constants  </vt:lpstr>
      <vt:lpstr>Exercise 1</vt:lpstr>
      <vt:lpstr>Exercise 1.1: graphane and O adsorption </vt:lpstr>
      <vt:lpstr>Exercise 1.1: graphane </vt:lpstr>
      <vt:lpstr>Exercise 1.1: graphane buckling </vt:lpstr>
      <vt:lpstr>Exercise 1.1: finding forces </vt:lpstr>
      <vt:lpstr>Exercise 1.1: O adsorption on graphene</vt:lpstr>
      <vt:lpstr>Exercise 1.1: optimizing silicon </vt:lpstr>
      <vt:lpstr>Exercise 1.1: finding stresses </vt:lpstr>
      <vt:lpstr>End of exercise 1</vt:lpstr>
      <vt:lpstr>Topics of the following session: Phonons</vt:lpstr>
      <vt:lpstr>Introduction: Phonons</vt:lpstr>
      <vt:lpstr>Exercise 2: Phonons at Gamma in non-polar materials</vt:lpstr>
      <vt:lpstr>Exercise 2: Phonons at Γ in non-polar materials </vt:lpstr>
      <vt:lpstr>Exercise 2: Phonons at Γ in non-polar materials </vt:lpstr>
      <vt:lpstr>Exercise 2: Phonons at Γ in non-polar materials </vt:lpstr>
      <vt:lpstr>Exercise 2: Phonons at Γ in non-polar materials </vt:lpstr>
      <vt:lpstr>Exercise 2: Phonons at Γ in non-polar materials </vt:lpstr>
      <vt:lpstr>Exercise 2: Phonons at Γ in non-polar materials </vt:lpstr>
      <vt:lpstr>Exercise 2: Phonons at Γ in non-polar materials </vt:lpstr>
      <vt:lpstr>Exercise 2: Phonons at Γ in non-polar materials </vt:lpstr>
      <vt:lpstr>Exercise 2: Phonons at Γ in non-polar materials </vt:lpstr>
      <vt:lpstr>Exercise 3: Phonons dispersion in non-polar materials</vt:lpstr>
      <vt:lpstr>Exercise 3: Phonons dispersion in non-polar materials </vt:lpstr>
      <vt:lpstr>Exercise 3: Phonons dispersion in non-polar materials </vt:lpstr>
      <vt:lpstr>Exercise 3: Phonons dispersion in non-polar materials </vt:lpstr>
      <vt:lpstr>Exercise 3: Phonons dispersion in non-polar materials </vt:lpstr>
      <vt:lpstr>Exercise 3: Phonons dispersion in non-polar materials </vt:lpstr>
      <vt:lpstr>Exercise 3: Phonons dispersion in non-polar materials </vt:lpstr>
      <vt:lpstr>Exercise 3: Phonons dispersion in non-polar materials </vt:lpstr>
      <vt:lpstr>Exercise 3: Phonons dispersion in non-polar materials </vt:lpstr>
      <vt:lpstr>Exercise 3: Phonons dispersion in non-polar materials </vt:lpstr>
      <vt:lpstr>Exercise 3: Phonons dispersion in non-polar materials </vt:lpstr>
      <vt:lpstr>Exercise 4: Phonons at Gamma in polar materials</vt:lpstr>
      <vt:lpstr>Phonons in polar materials</vt:lpstr>
      <vt:lpstr>Exercise 4: Phonons at Gamma in polar materials </vt:lpstr>
      <vt:lpstr>Exercise 4: Phonons at Gamma in polar materials </vt:lpstr>
      <vt:lpstr>Exercise 4: Phonons at Gamma in polar materials </vt:lpstr>
      <vt:lpstr>Exercise 4: Phonons at Gamma in polar materials </vt:lpstr>
      <vt:lpstr>Exercise 4: Phonons at Gamma in polar materials </vt:lpstr>
      <vt:lpstr>Exercise 5 (Optional): Phonons dispersion in polar materials</vt:lpstr>
      <vt:lpstr>Exercise 5: Phonons dispersion  in polar materials </vt:lpstr>
      <vt:lpstr>Exercise 5: Phonons dispersion in polar materials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Chiara Cignarella</cp:lastModifiedBy>
  <cp:revision>38</cp:revision>
  <dcterms:modified xsi:type="dcterms:W3CDTF">2025-05-30T14:07:03Z</dcterms:modified>
</cp:coreProperties>
</file>