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5"/>
  </p:notesMasterIdLst>
  <p:sldIdLst>
    <p:sldId id="256" r:id="rId2"/>
    <p:sldId id="257" r:id="rId3"/>
    <p:sldId id="286" r:id="rId4"/>
    <p:sldId id="300" r:id="rId5"/>
    <p:sldId id="285" r:id="rId6"/>
    <p:sldId id="302" r:id="rId7"/>
    <p:sldId id="301" r:id="rId8"/>
    <p:sldId id="303" r:id="rId9"/>
    <p:sldId id="304" r:id="rId10"/>
    <p:sldId id="306" r:id="rId11"/>
    <p:sldId id="305" r:id="rId12"/>
    <p:sldId id="307" r:id="rId13"/>
    <p:sldId id="260" r:id="rId14"/>
  </p:sldIdLst>
  <p:sldSz cx="9720263" cy="6480175"/>
  <p:notesSz cx="7559675" cy="10691813"/>
  <p:embeddedFontLst>
    <p:embeddedFont>
      <p:font typeface="Grandview" panose="020B0502040204020203" pitchFamily="34" charset="0"/>
      <p:regular r:id="rId16"/>
      <p:bold r:id="rId17"/>
      <p:italic r:id="rId18"/>
      <p:boldItalic r:id="rId19"/>
    </p:embeddedFont>
    <p:embeddedFont>
      <p:font typeface="Grandview Display" panose="020B0502040204020203" pitchFamily="34" charset="0"/>
      <p:regular r:id="rId20"/>
      <p:italic r:id="rId21"/>
    </p:embeddedFont>
    <p:embeddedFont>
      <p:font typeface="Lato" panose="020F0502020204030203" pitchFamily="34" charset="0"/>
      <p:regular r:id="rId22"/>
      <p:bold r:id="rId23"/>
      <p:italic r:id="rId24"/>
      <p:boldItalic r:id="rId25"/>
    </p:embeddedFont>
    <p:embeddedFont>
      <p:font typeface="Raleway" pitchFamily="2" charset="77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65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51"/>
    <p:restoredTop sz="94754"/>
  </p:normalViewPr>
  <p:slideViewPr>
    <p:cSldViewPr snapToGrid="0">
      <p:cViewPr varScale="1">
        <p:scale>
          <a:sx n="94" d="100"/>
          <a:sy n="94" d="100"/>
        </p:scale>
        <p:origin x="1000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01688"/>
            <a:ext cx="60150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>
          <a:extLst>
            <a:ext uri="{FF2B5EF4-FFF2-40B4-BE49-F238E27FC236}">
              <a16:creationId xmlns:a16="http://schemas.microsoft.com/office/drawing/2014/main" id="{FD425C29-8BC7-21E0-75F1-639E6E527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>
            <a:extLst>
              <a:ext uri="{FF2B5EF4-FFF2-40B4-BE49-F238E27FC236}">
                <a16:creationId xmlns:a16="http://schemas.microsoft.com/office/drawing/2014/main" id="{3463E343-67C2-520B-B5BC-E2BA16A5A3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:notes">
            <a:extLst>
              <a:ext uri="{FF2B5EF4-FFF2-40B4-BE49-F238E27FC236}">
                <a16:creationId xmlns:a16="http://schemas.microsoft.com/office/drawing/2014/main" id="{BB052E05-7F7F-67F1-11A4-BE16B20140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01688"/>
            <a:ext cx="60150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96362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>
          <a:extLst>
            <a:ext uri="{FF2B5EF4-FFF2-40B4-BE49-F238E27FC236}">
              <a16:creationId xmlns:a16="http://schemas.microsoft.com/office/drawing/2014/main" id="{E0B4F176-23AA-1364-965F-B1A911CAEC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>
            <a:extLst>
              <a:ext uri="{FF2B5EF4-FFF2-40B4-BE49-F238E27FC236}">
                <a16:creationId xmlns:a16="http://schemas.microsoft.com/office/drawing/2014/main" id="{03798822-DCB3-9238-7631-CDD25240F8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:notes">
            <a:extLst>
              <a:ext uri="{FF2B5EF4-FFF2-40B4-BE49-F238E27FC236}">
                <a16:creationId xmlns:a16="http://schemas.microsoft.com/office/drawing/2014/main" id="{2FB7D1F1-4BA3-35B5-B564-132840CE0D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01688"/>
            <a:ext cx="60150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7925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5c2992e89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01688"/>
            <a:ext cx="60150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5c2992e89_0_24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01688"/>
            <a:ext cx="60150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>
          <a:extLst>
            <a:ext uri="{FF2B5EF4-FFF2-40B4-BE49-F238E27FC236}">
              <a16:creationId xmlns:a16="http://schemas.microsoft.com/office/drawing/2014/main" id="{A5863284-F0BB-AA11-B0DB-C627EEBFB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>
            <a:extLst>
              <a:ext uri="{FF2B5EF4-FFF2-40B4-BE49-F238E27FC236}">
                <a16:creationId xmlns:a16="http://schemas.microsoft.com/office/drawing/2014/main" id="{20376FF4-1D16-9A5C-7D79-369973440C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:notes">
            <a:extLst>
              <a:ext uri="{FF2B5EF4-FFF2-40B4-BE49-F238E27FC236}">
                <a16:creationId xmlns:a16="http://schemas.microsoft.com/office/drawing/2014/main" id="{284C687A-34FD-BFFA-7C5B-60FF0BEAB0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01688"/>
            <a:ext cx="60150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3498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>
          <a:extLst>
            <a:ext uri="{FF2B5EF4-FFF2-40B4-BE49-F238E27FC236}">
              <a16:creationId xmlns:a16="http://schemas.microsoft.com/office/drawing/2014/main" id="{C20FD17E-A38E-1E83-1A45-501BE8ECD7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>
            <a:extLst>
              <a:ext uri="{FF2B5EF4-FFF2-40B4-BE49-F238E27FC236}">
                <a16:creationId xmlns:a16="http://schemas.microsoft.com/office/drawing/2014/main" id="{EA93A422-DC88-58F4-CD37-701C1021CF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:notes">
            <a:extLst>
              <a:ext uri="{FF2B5EF4-FFF2-40B4-BE49-F238E27FC236}">
                <a16:creationId xmlns:a16="http://schemas.microsoft.com/office/drawing/2014/main" id="{2FE06208-AA72-1925-7E6E-2DE3EAE9F8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01688"/>
            <a:ext cx="60150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5887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>
          <a:extLst>
            <a:ext uri="{FF2B5EF4-FFF2-40B4-BE49-F238E27FC236}">
              <a16:creationId xmlns:a16="http://schemas.microsoft.com/office/drawing/2014/main" id="{42192B48-0CB8-E77B-5163-D6276A8C9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>
            <a:extLst>
              <a:ext uri="{FF2B5EF4-FFF2-40B4-BE49-F238E27FC236}">
                <a16:creationId xmlns:a16="http://schemas.microsoft.com/office/drawing/2014/main" id="{6CCF1F7C-0180-445A-D871-AC307C5AD7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:notes">
            <a:extLst>
              <a:ext uri="{FF2B5EF4-FFF2-40B4-BE49-F238E27FC236}">
                <a16:creationId xmlns:a16="http://schemas.microsoft.com/office/drawing/2014/main" id="{AF885DC9-34E7-7F7D-90E5-29A27E9F3E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01688"/>
            <a:ext cx="60150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454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>
          <a:extLst>
            <a:ext uri="{FF2B5EF4-FFF2-40B4-BE49-F238E27FC236}">
              <a16:creationId xmlns:a16="http://schemas.microsoft.com/office/drawing/2014/main" id="{84FDB130-5E15-E763-F90E-8CEE28529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>
            <a:extLst>
              <a:ext uri="{FF2B5EF4-FFF2-40B4-BE49-F238E27FC236}">
                <a16:creationId xmlns:a16="http://schemas.microsoft.com/office/drawing/2014/main" id="{9B7D3DD6-5830-6FCB-EBE2-ACBA56E5C3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:notes">
            <a:extLst>
              <a:ext uri="{FF2B5EF4-FFF2-40B4-BE49-F238E27FC236}">
                <a16:creationId xmlns:a16="http://schemas.microsoft.com/office/drawing/2014/main" id="{A4FF3280-EB5A-39B2-92B1-9C292B4D335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01688"/>
            <a:ext cx="60150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4552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>
          <a:extLst>
            <a:ext uri="{FF2B5EF4-FFF2-40B4-BE49-F238E27FC236}">
              <a16:creationId xmlns:a16="http://schemas.microsoft.com/office/drawing/2014/main" id="{0F59E53B-043D-181B-493E-87E31D077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>
            <a:extLst>
              <a:ext uri="{FF2B5EF4-FFF2-40B4-BE49-F238E27FC236}">
                <a16:creationId xmlns:a16="http://schemas.microsoft.com/office/drawing/2014/main" id="{D2EBE4ED-1830-BA12-C5E2-EFE784576B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:notes">
            <a:extLst>
              <a:ext uri="{FF2B5EF4-FFF2-40B4-BE49-F238E27FC236}">
                <a16:creationId xmlns:a16="http://schemas.microsoft.com/office/drawing/2014/main" id="{A72D80F0-CF57-079D-1D46-E2DC272F04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01688"/>
            <a:ext cx="60150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6843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>
          <a:extLst>
            <a:ext uri="{FF2B5EF4-FFF2-40B4-BE49-F238E27FC236}">
              <a16:creationId xmlns:a16="http://schemas.microsoft.com/office/drawing/2014/main" id="{E76EAF60-007E-19AB-E741-0B290BE21C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>
            <a:extLst>
              <a:ext uri="{FF2B5EF4-FFF2-40B4-BE49-F238E27FC236}">
                <a16:creationId xmlns:a16="http://schemas.microsoft.com/office/drawing/2014/main" id="{AD91F5B4-62B7-777A-8AF0-7CE2E0C179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:notes">
            <a:extLst>
              <a:ext uri="{FF2B5EF4-FFF2-40B4-BE49-F238E27FC236}">
                <a16:creationId xmlns:a16="http://schemas.microsoft.com/office/drawing/2014/main" id="{C53BFB51-777C-9881-F290-4EA018851D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01688"/>
            <a:ext cx="60150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4488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>
          <a:extLst>
            <a:ext uri="{FF2B5EF4-FFF2-40B4-BE49-F238E27FC236}">
              <a16:creationId xmlns:a16="http://schemas.microsoft.com/office/drawing/2014/main" id="{BF9C3AB9-F813-8549-5157-DB4E2539E6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>
            <a:extLst>
              <a:ext uri="{FF2B5EF4-FFF2-40B4-BE49-F238E27FC236}">
                <a16:creationId xmlns:a16="http://schemas.microsoft.com/office/drawing/2014/main" id="{FE088D79-351F-BB0F-C8E9-D9E16A5771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:notes">
            <a:extLst>
              <a:ext uri="{FF2B5EF4-FFF2-40B4-BE49-F238E27FC236}">
                <a16:creationId xmlns:a16="http://schemas.microsoft.com/office/drawing/2014/main" id="{D2EBB12A-5817-7974-287D-2E95F6C5EE3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01688"/>
            <a:ext cx="60150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8790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633869" y="523668"/>
            <a:ext cx="6637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633869" y="5971815"/>
            <a:ext cx="6637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51994" y="523668"/>
            <a:ext cx="1950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521190" y="794006"/>
            <a:ext cx="6730500" cy="19428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540900" y="4080047"/>
            <a:ext cx="6730500" cy="1564500"/>
          </a:xfrm>
          <a:prstGeom prst="rect">
            <a:avLst/>
          </a:prstGeom>
        </p:spPr>
        <p:txBody>
          <a:bodyPr spcFirstLastPara="1" wrap="square" lIns="103175" tIns="103175" rIns="103175" bIns="10317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9033539" y="5907257"/>
            <a:ext cx="583200" cy="4959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51996" y="523668"/>
            <a:ext cx="88197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51996" y="5971815"/>
            <a:ext cx="88197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32038" y="2276376"/>
            <a:ext cx="8819700" cy="19428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9033539" y="5907257"/>
            <a:ext cx="583200" cy="4959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2854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 rot="10800000" flipH="1">
            <a:off x="171600" y="752275"/>
            <a:ext cx="8947800" cy="23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303750" y="5971825"/>
            <a:ext cx="8967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216449" y="116026"/>
            <a:ext cx="6720000" cy="8004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 hasCustomPrompt="1"/>
          </p:nvPr>
        </p:nvSpPr>
        <p:spPr>
          <a:xfrm>
            <a:off x="250952" y="2010475"/>
            <a:ext cx="8947800" cy="37827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r>
              <a:rPr lang="en-US" dirty="0"/>
              <a:t>Example</a:t>
            </a:r>
          </a:p>
          <a:p>
            <a:pPr lvl="1"/>
            <a:r>
              <a:rPr lang="en-US" dirty="0"/>
              <a:t>Example</a:t>
            </a:r>
          </a:p>
          <a:p>
            <a:pPr lvl="1"/>
            <a:endParaRPr dirty="0"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9033539" y="5907257"/>
            <a:ext cx="583200" cy="4959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0302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22414" y="518534"/>
            <a:ext cx="9057600" cy="8058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9033539" y="5907257"/>
            <a:ext cx="583200" cy="4959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Google Shape;44;p8"/>
          <p:cNvCxnSpPr/>
          <p:nvPr/>
        </p:nvCxnSpPr>
        <p:spPr>
          <a:xfrm>
            <a:off x="451994" y="523668"/>
            <a:ext cx="195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339635" y="1180000"/>
            <a:ext cx="2985000" cy="952200"/>
          </a:xfrm>
          <a:prstGeom prst="rect">
            <a:avLst/>
          </a:prstGeom>
        </p:spPr>
        <p:txBody>
          <a:bodyPr spcFirstLastPara="1" wrap="square" lIns="103175" tIns="103175" rIns="103175" bIns="10317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1"/>
          </p:nvPr>
        </p:nvSpPr>
        <p:spPr>
          <a:xfrm>
            <a:off x="339635" y="2326745"/>
            <a:ext cx="2985000" cy="35355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9033539" y="5907257"/>
            <a:ext cx="583200" cy="4959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Google Shape;49;p9"/>
          <p:cNvCxnSpPr/>
          <p:nvPr/>
        </p:nvCxnSpPr>
        <p:spPr>
          <a:xfrm>
            <a:off x="451994" y="523668"/>
            <a:ext cx="1950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300944" y="897209"/>
            <a:ext cx="6637800" cy="48324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9033539" y="5907257"/>
            <a:ext cx="583200" cy="4959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/>
          <p:nvPr/>
        </p:nvSpPr>
        <p:spPr>
          <a:xfrm>
            <a:off x="4860125" y="157"/>
            <a:ext cx="4860000" cy="6480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03175" tIns="103175" rIns="103175" bIns="1031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54;p10"/>
          <p:cNvCxnSpPr/>
          <p:nvPr/>
        </p:nvCxnSpPr>
        <p:spPr>
          <a:xfrm>
            <a:off x="5346642" y="5663775"/>
            <a:ext cx="4977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282232" y="1760488"/>
            <a:ext cx="4300200" cy="1660800"/>
          </a:xfrm>
          <a:prstGeom prst="rect">
            <a:avLst/>
          </a:prstGeom>
        </p:spPr>
        <p:txBody>
          <a:bodyPr spcFirstLastPara="1" wrap="square" lIns="103175" tIns="103175" rIns="103175" bIns="10317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ubTitle" idx="1"/>
          </p:nvPr>
        </p:nvSpPr>
        <p:spPr>
          <a:xfrm>
            <a:off x="282232" y="3446229"/>
            <a:ext cx="4300200" cy="16953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5250785" y="912403"/>
            <a:ext cx="4078800" cy="46554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>
                <a:solidFill>
                  <a:schemeClr val="lt1"/>
                </a:solidFill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>
                <a:solidFill>
                  <a:schemeClr val="lt1"/>
                </a:solidFill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>
                <a:solidFill>
                  <a:schemeClr val="lt1"/>
                </a:solidFill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>
                <a:solidFill>
                  <a:schemeClr val="lt1"/>
                </a:solidFill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>
                <a:solidFill>
                  <a:schemeClr val="lt1"/>
                </a:solidFill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9033539" y="5907257"/>
            <a:ext cx="583200" cy="4959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1"/>
          <p:cNvCxnSpPr/>
          <p:nvPr/>
        </p:nvCxnSpPr>
        <p:spPr>
          <a:xfrm>
            <a:off x="451996" y="5971815"/>
            <a:ext cx="8819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1" name="Google Shape;61;p11"/>
          <p:cNvCxnSpPr/>
          <p:nvPr/>
        </p:nvCxnSpPr>
        <p:spPr>
          <a:xfrm>
            <a:off x="451994" y="523668"/>
            <a:ext cx="195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11"/>
          <p:cNvSpPr txBox="1">
            <a:spLocks noGrp="1"/>
          </p:cNvSpPr>
          <p:nvPr>
            <p:ph type="body" idx="1"/>
          </p:nvPr>
        </p:nvSpPr>
        <p:spPr>
          <a:xfrm>
            <a:off x="348689" y="5324270"/>
            <a:ext cx="8917200" cy="4959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sldNum" idx="12"/>
          </p:nvPr>
        </p:nvSpPr>
        <p:spPr>
          <a:xfrm>
            <a:off x="9033539" y="5907257"/>
            <a:ext cx="583200" cy="4959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2"/>
          <p:cNvCxnSpPr/>
          <p:nvPr/>
        </p:nvCxnSpPr>
        <p:spPr>
          <a:xfrm>
            <a:off x="451996" y="5971815"/>
            <a:ext cx="8819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6" name="Google Shape;66;p12"/>
          <p:cNvCxnSpPr/>
          <p:nvPr/>
        </p:nvCxnSpPr>
        <p:spPr>
          <a:xfrm>
            <a:off x="451996" y="523668"/>
            <a:ext cx="88197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7" name="Google Shape;67;p12"/>
          <p:cNvSpPr txBox="1">
            <a:spLocks noGrp="1"/>
          </p:cNvSpPr>
          <p:nvPr>
            <p:ph type="title" hasCustomPrompt="1"/>
          </p:nvPr>
        </p:nvSpPr>
        <p:spPr>
          <a:xfrm>
            <a:off x="907765" y="1643950"/>
            <a:ext cx="7904700" cy="19383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Lato"/>
              <a:buNone/>
              <a:defRPr sz="10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Lato"/>
              <a:buNone/>
              <a:defRPr sz="10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Lato"/>
              <a:buNone/>
              <a:defRPr sz="10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Lato"/>
              <a:buNone/>
              <a:defRPr sz="10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Lato"/>
              <a:buNone/>
              <a:defRPr sz="10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Lato"/>
              <a:buNone/>
              <a:defRPr sz="10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Lato"/>
              <a:buNone/>
              <a:defRPr sz="10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Lato"/>
              <a:buNone/>
              <a:defRPr sz="10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Lato"/>
              <a:buNone/>
              <a:defRPr sz="10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2"/>
          <p:cNvSpPr txBox="1">
            <a:spLocks noGrp="1"/>
          </p:cNvSpPr>
          <p:nvPr>
            <p:ph type="body" idx="1"/>
          </p:nvPr>
        </p:nvSpPr>
        <p:spPr>
          <a:xfrm>
            <a:off x="907765" y="3678147"/>
            <a:ext cx="7904700" cy="13500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>
            <a:lvl1pPr marL="457200" lvl="0" indent="-355600" algn="ctr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9033539" y="5907257"/>
            <a:ext cx="583200" cy="4959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9033539" y="5907257"/>
            <a:ext cx="583200" cy="4959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AND_BODY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85640" y="258120"/>
            <a:ext cx="8747400" cy="10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"/>
          </p:nvPr>
        </p:nvSpPr>
        <p:spPr>
          <a:xfrm>
            <a:off x="485640" y="1515600"/>
            <a:ext cx="8747400" cy="3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spcBef>
                <a:spcPts val="140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spcBef>
                <a:spcPts val="140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spcBef>
                <a:spcPts val="140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spcBef>
                <a:spcPts val="140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spcBef>
                <a:spcPts val="140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spcBef>
                <a:spcPts val="140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spcBef>
                <a:spcPts val="140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spcBef>
                <a:spcPts val="1400"/>
              </a:spcBef>
              <a:spcAft>
                <a:spcPts val="14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-37375" y="1164675"/>
            <a:ext cx="9757500" cy="324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u="sn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551512" y="725626"/>
            <a:ext cx="67200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75" tIns="103175" rIns="103175" bIns="10317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Raleway"/>
              <a:buNone/>
              <a:defRPr sz="34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Raleway"/>
              <a:buNone/>
              <a:defRPr sz="34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Raleway"/>
              <a:buNone/>
              <a:defRPr sz="34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Raleway"/>
              <a:buNone/>
              <a:defRPr sz="34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Raleway"/>
              <a:buNone/>
              <a:defRPr sz="34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Raleway"/>
              <a:buNone/>
              <a:defRPr sz="34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Raleway"/>
              <a:buNone/>
              <a:defRPr sz="34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Raleway"/>
              <a:buNone/>
              <a:defRPr sz="34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Raleway"/>
              <a:buNone/>
              <a:defRPr sz="34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561996" y="2010481"/>
            <a:ext cx="6720000" cy="37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75" tIns="103175" rIns="103175" bIns="103175" anchor="t" anchorCtr="0">
            <a:normAutofit/>
          </a:bodyPr>
          <a:lstStyle>
            <a:lvl1pPr marL="457200" lvl="0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"/>
              <a:buChar char="●"/>
              <a:defRPr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  <a:defRPr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  <a:defRPr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033539" y="5907257"/>
            <a:ext cx="583200" cy="4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75" tIns="103175" rIns="103175" bIns="103175" anchor="ctr" anchorCtr="0">
            <a:normAutofit/>
          </a:bodyPr>
          <a:lstStyle>
            <a:lvl1pPr lvl="0" algn="r">
              <a:buNone/>
              <a:defRPr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3" r:id="rId10"/>
    <p:sldLayoutId id="214748366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erialscloud.org/work/tools/seekpath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bands.p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/>
        </p:nvSpPr>
        <p:spPr>
          <a:xfrm>
            <a:off x="2164674" y="2835475"/>
            <a:ext cx="6336600" cy="1108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lvl="0" algn="ctr"/>
            <a:r>
              <a:rPr lang="en-US" sz="1800" b="1" i="0" u="none" strike="noStrike" cap="none" dirty="0">
                <a:solidFill>
                  <a:schemeClr val="lt1"/>
                </a:solidFill>
              </a:rPr>
              <a:t>Tutors:  Alberto Carta/ </a:t>
            </a:r>
            <a:r>
              <a:rPr lang="en-US" sz="1800" b="1" dirty="0">
                <a:solidFill>
                  <a:schemeClr val="lt1"/>
                </a:solidFill>
              </a:rPr>
              <a:t>Chiara Cignarella / </a:t>
            </a:r>
            <a:r>
              <a:rPr lang="en-US" sz="1800" b="1" dirty="0" err="1">
                <a:solidFill>
                  <a:schemeClr val="lt1"/>
                </a:solidFill>
              </a:rPr>
              <a:t>Omamuyovwi</a:t>
            </a:r>
            <a:r>
              <a:rPr lang="en-US" sz="1800" b="1" dirty="0">
                <a:solidFill>
                  <a:schemeClr val="lt1"/>
                </a:solidFill>
              </a:rPr>
              <a:t> Rita </a:t>
            </a:r>
            <a:r>
              <a:rPr lang="en-US" sz="1800" b="1" dirty="0" err="1">
                <a:solidFill>
                  <a:schemeClr val="lt1"/>
                </a:solidFill>
              </a:rPr>
              <a:t>Jolayemi</a:t>
            </a:r>
            <a:r>
              <a:rPr lang="en-US" sz="1800" b="1" dirty="0">
                <a:solidFill>
                  <a:schemeClr val="lt1"/>
                </a:solidFill>
              </a:rPr>
              <a:t> / Nelson </a:t>
            </a:r>
            <a:r>
              <a:rPr lang="en-US" sz="1800" b="1" dirty="0" err="1">
                <a:solidFill>
                  <a:schemeClr val="lt1"/>
                </a:solidFill>
              </a:rPr>
              <a:t>Dzade</a:t>
            </a:r>
            <a:r>
              <a:rPr lang="en-US" sz="1800" b="1" dirty="0">
                <a:solidFill>
                  <a:schemeClr val="lt1"/>
                </a:solidFill>
              </a:rPr>
              <a:t> / George </a:t>
            </a:r>
            <a:r>
              <a:rPr lang="en-US" sz="1800" b="1" dirty="0" err="1">
                <a:solidFill>
                  <a:schemeClr val="lt1"/>
                </a:solidFill>
              </a:rPr>
              <a:t>Manyali</a:t>
            </a:r>
            <a:r>
              <a:rPr lang="en-US" sz="1800" b="1" dirty="0">
                <a:solidFill>
                  <a:schemeClr val="lt1"/>
                </a:solidFill>
              </a:rPr>
              <a:t> / James Sifuna / Fatema Mohamed / Maram Ali Ahmed Musa </a:t>
            </a:r>
            <a:endParaRPr sz="1800" b="1" i="0" u="none" strike="noStrike" cap="none" dirty="0">
              <a:solidFill>
                <a:schemeClr val="lt1"/>
              </a:solidFill>
            </a:endParaRPr>
          </a:p>
        </p:txBody>
      </p:sp>
      <p:pic>
        <p:nvPicPr>
          <p:cNvPr id="84" name="Google Shape;84;p16" title="ASESMA-logo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300" y="4315878"/>
            <a:ext cx="2188454" cy="1564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>
            <a:spLocks noGrp="1"/>
          </p:cNvSpPr>
          <p:nvPr>
            <p:ph type="ctrTitle"/>
          </p:nvPr>
        </p:nvSpPr>
        <p:spPr>
          <a:xfrm>
            <a:off x="2521190" y="794006"/>
            <a:ext cx="6730500" cy="19428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Day 3 Hands on:</a:t>
            </a:r>
            <a:endParaRPr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subTitle" idx="1"/>
          </p:nvPr>
        </p:nvSpPr>
        <p:spPr>
          <a:xfrm>
            <a:off x="2540900" y="4080047"/>
            <a:ext cx="6730500" cy="1564500"/>
          </a:xfrm>
          <a:prstGeom prst="rect">
            <a:avLst/>
          </a:prstGeom>
        </p:spPr>
        <p:txBody>
          <a:bodyPr spcFirstLastPara="1" wrap="square" lIns="103175" tIns="103175" rIns="103175" bIns="1031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Brief description of the tutorials: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1) Band structure calculation for Silicon and </a:t>
            </a:r>
            <a:r>
              <a:rPr lang="en-US" dirty="0" err="1"/>
              <a:t>Aluminium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3)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>
          <a:extLst>
            <a:ext uri="{FF2B5EF4-FFF2-40B4-BE49-F238E27FC236}">
              <a16:creationId xmlns:a16="http://schemas.microsoft.com/office/drawing/2014/main" id="{2B5985A5-8424-D419-BB4F-2FFB9EC335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>
            <a:extLst>
              <a:ext uri="{FF2B5EF4-FFF2-40B4-BE49-F238E27FC236}">
                <a16:creationId xmlns:a16="http://schemas.microsoft.com/office/drawing/2014/main" id="{3552A8EB-FCFD-032A-A942-E53600F78B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6448" y="116026"/>
            <a:ext cx="9305911" cy="8004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 Exercise 1: Silicon</a:t>
            </a:r>
            <a:endParaRPr dirty="0"/>
          </a:p>
        </p:txBody>
      </p:sp>
      <p:sp>
        <p:nvSpPr>
          <p:cNvPr id="2" name="Google Shape;100;p18">
            <a:extLst>
              <a:ext uri="{FF2B5EF4-FFF2-40B4-BE49-F238E27FC236}">
                <a16:creationId xmlns:a16="http://schemas.microsoft.com/office/drawing/2014/main" id="{BCE7AE47-4054-8234-0FD5-8E838108B753}"/>
              </a:ext>
            </a:extLst>
          </p:cNvPr>
          <p:cNvSpPr txBox="1"/>
          <p:nvPr/>
        </p:nvSpPr>
        <p:spPr>
          <a:xfrm>
            <a:off x="382991" y="5205629"/>
            <a:ext cx="8954280" cy="512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 Optional </a:t>
            </a:r>
            <a:r>
              <a:rPr lang="en-US" sz="1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omework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: can you calculate the DOS of Silicon?</a:t>
            </a:r>
            <a:endParaRPr lang="en-US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5" name="Picture 4" descr="A graph of a diagram&#10;&#10;AI-generated content may be incorrect.">
            <a:extLst>
              <a:ext uri="{FF2B5EF4-FFF2-40B4-BE49-F238E27FC236}">
                <a16:creationId xmlns:a16="http://schemas.microsoft.com/office/drawing/2014/main" id="{9D785033-19E7-4282-1393-E5EEB4864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648" y="936960"/>
            <a:ext cx="4742965" cy="426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63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>
          <a:extLst>
            <a:ext uri="{FF2B5EF4-FFF2-40B4-BE49-F238E27FC236}">
              <a16:creationId xmlns:a16="http://schemas.microsoft.com/office/drawing/2014/main" id="{760472DE-CCEC-C784-394C-243454452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>
            <a:extLst>
              <a:ext uri="{FF2B5EF4-FFF2-40B4-BE49-F238E27FC236}">
                <a16:creationId xmlns:a16="http://schemas.microsoft.com/office/drawing/2014/main" id="{BD5B6519-0BD0-0817-C992-BC5BF20307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6448" y="116026"/>
            <a:ext cx="9305911" cy="8004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 Exercise 2: Aluminum</a:t>
            </a:r>
            <a:endParaRPr dirty="0"/>
          </a:p>
        </p:txBody>
      </p:sp>
      <p:sp>
        <p:nvSpPr>
          <p:cNvPr id="2" name="Google Shape;309;p42">
            <a:extLst>
              <a:ext uri="{FF2B5EF4-FFF2-40B4-BE49-F238E27FC236}">
                <a16:creationId xmlns:a16="http://schemas.microsoft.com/office/drawing/2014/main" id="{B2DD1828-B7BE-EEDA-ECEC-41114A079143}"/>
              </a:ext>
            </a:extLst>
          </p:cNvPr>
          <p:cNvSpPr txBox="1"/>
          <p:nvPr/>
        </p:nvSpPr>
        <p:spPr>
          <a:xfrm>
            <a:off x="568439" y="1071719"/>
            <a:ext cx="8643799" cy="4878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lvl="0"/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 compute the band structure of Silicon, go to folder:</a:t>
            </a:r>
          </a:p>
          <a:p>
            <a:pPr lvl="0"/>
            <a:endParaRPr lang="en-US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lvl="0"/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ASESMA2025/Day3/example1.bandstructure/ex2.Al</a:t>
            </a:r>
          </a:p>
          <a:p>
            <a:pPr lvl="0"/>
            <a:endParaRPr lang="en-US" sz="1800" i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lvl="0"/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and use the same procedure for silicon: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Self-consistent calculation (</a:t>
            </a:r>
            <a:r>
              <a:rPr lang="en-US" sz="1800" dirty="0" err="1">
                <a:solidFill>
                  <a:srgbClr val="C9211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pw.x</a:t>
            </a: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Select a k-point path (i.e. by using </a:t>
            </a:r>
            <a:r>
              <a:rPr lang="en-US"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XCrysDen</a:t>
            </a: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... ) and do “bands”-type non-SCF </a:t>
            </a:r>
            <a:r>
              <a:rPr lang="en-US" sz="1800" dirty="0" err="1">
                <a:solidFill>
                  <a:srgbClr val="C9211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pw.x</a:t>
            </a: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calculation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Run a </a:t>
            </a:r>
            <a:r>
              <a:rPr lang="en-US" sz="1800" dirty="0" err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bands.x</a:t>
            </a:r>
            <a:r>
              <a:rPr lang="en-US" sz="1800" dirty="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calculation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Plot the results using </a:t>
            </a:r>
            <a:r>
              <a:rPr lang="en-US"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gnuplot</a:t>
            </a: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or run </a:t>
            </a:r>
            <a:r>
              <a:rPr lang="en-US" sz="1800" dirty="0" err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plotband.x</a:t>
            </a:r>
            <a:endParaRPr lang="en-US" sz="1800" dirty="0">
              <a:solidFill>
                <a:srgbClr val="C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Optional homework</a:t>
            </a: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converge the </a:t>
            </a:r>
            <a:r>
              <a:rPr lang="en-US"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ecut_wfc</a:t>
            </a: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and k-points for </a:t>
            </a:r>
            <a:r>
              <a:rPr lang="en-US"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Aluminium</a:t>
            </a: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as done in Day2 (you find the scripts in </a:t>
            </a:r>
            <a:r>
              <a:rPr lang="en-US" sz="18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folder </a:t>
            </a:r>
            <a:r>
              <a:rPr lang="en-US" sz="1800" i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ex2.Al/</a:t>
            </a:r>
            <a:r>
              <a:rPr lang="en-US" sz="18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convergence_test</a:t>
            </a:r>
            <a:r>
              <a:rPr lang="en-US" sz="18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</a:t>
            </a:r>
            <a:endParaRPr lang="en-US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7726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>
          <a:extLst>
            <a:ext uri="{FF2B5EF4-FFF2-40B4-BE49-F238E27FC236}">
              <a16:creationId xmlns:a16="http://schemas.microsoft.com/office/drawing/2014/main" id="{4701A19B-C562-DBE7-BF25-475B82D0D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>
            <a:extLst>
              <a:ext uri="{FF2B5EF4-FFF2-40B4-BE49-F238E27FC236}">
                <a16:creationId xmlns:a16="http://schemas.microsoft.com/office/drawing/2014/main" id="{DC5B8FFF-C55E-7A22-0F42-C8A633DD48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6448" y="116026"/>
            <a:ext cx="9305911" cy="8004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 Exercise 2: Aluminum</a:t>
            </a:r>
            <a:endParaRPr dirty="0"/>
          </a:p>
        </p:txBody>
      </p:sp>
      <p:pic>
        <p:nvPicPr>
          <p:cNvPr id="6" name="Picture 5" descr="A graph of lines and numbers&#10;&#10;AI-generated content may be incorrect.">
            <a:extLst>
              <a:ext uri="{FF2B5EF4-FFF2-40B4-BE49-F238E27FC236}">
                <a16:creationId xmlns:a16="http://schemas.microsoft.com/office/drawing/2014/main" id="{F3387AF6-5B85-984C-74B6-DDEF84EA0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750" y="916426"/>
            <a:ext cx="5370762" cy="48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039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>
          <a:xfrm>
            <a:off x="282232" y="1760488"/>
            <a:ext cx="4300200" cy="1660800"/>
          </a:xfrm>
          <a:prstGeom prst="rect">
            <a:avLst/>
          </a:prstGeom>
        </p:spPr>
        <p:txBody>
          <a:bodyPr spcFirstLastPara="1" wrap="square" lIns="103175" tIns="103175" rIns="103175" bIns="10317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you!</a:t>
            </a:r>
            <a:endParaRPr dirty="0"/>
          </a:p>
        </p:txBody>
      </p:sp>
      <p:sp>
        <p:nvSpPr>
          <p:cNvPr id="119" name="Google Shape;119;p20"/>
          <p:cNvSpPr txBox="1">
            <a:spLocks noGrp="1"/>
          </p:cNvSpPr>
          <p:nvPr>
            <p:ph type="body" idx="2"/>
          </p:nvPr>
        </p:nvSpPr>
        <p:spPr>
          <a:xfrm>
            <a:off x="5250785" y="683803"/>
            <a:ext cx="4078800" cy="46554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400"/>
              </a:spcAft>
              <a:buNone/>
            </a:pPr>
            <a:r>
              <a:rPr lang="en-US" sz="4800" b="1"/>
              <a:t>Questions?</a:t>
            </a:r>
            <a:endParaRPr sz="4800" b="1"/>
          </a:p>
        </p:txBody>
      </p:sp>
      <p:sp>
        <p:nvSpPr>
          <p:cNvPr id="120" name="Google Shape;120;p20"/>
          <p:cNvSpPr txBox="1">
            <a:spLocks noGrp="1"/>
          </p:cNvSpPr>
          <p:nvPr>
            <p:ph type="subTitle" idx="1"/>
          </p:nvPr>
        </p:nvSpPr>
        <p:spPr>
          <a:xfrm>
            <a:off x="282232" y="3446229"/>
            <a:ext cx="4300200" cy="16953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/>
        </p:nvSpPr>
        <p:spPr>
          <a:xfrm>
            <a:off x="1262521" y="3790355"/>
            <a:ext cx="6612238" cy="1191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lvl="0" algn="ctr">
              <a:lnSpc>
                <a:spcPct val="150000"/>
              </a:lnSpc>
              <a:buSzPts val="990"/>
            </a:pPr>
            <a:r>
              <a:rPr lang="en-GB" sz="22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How to calculate the band structure, example for Silicon and </a:t>
            </a:r>
            <a:r>
              <a:rPr lang="en-GB" sz="22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Aluminum</a:t>
            </a:r>
            <a:endParaRPr lang="ar-AE" sz="2200" b="1" i="0" u="none" strike="noStrike" cap="none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sym typeface="Arial"/>
            </a:endParaRPr>
          </a:p>
        </p:txBody>
      </p:sp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432038" y="1971576"/>
            <a:ext cx="8819700" cy="19428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Exercise 1 : Band structure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FBC70-6019-DDB9-0840-DEC414C4B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Topics of the session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A4B56-80C5-07E4-1249-C96538582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449" y="1232553"/>
            <a:ext cx="9227802" cy="44449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200" dirty="0"/>
              <a:t>1. Band structure </a:t>
            </a:r>
            <a:r>
              <a:rPr lang="en-GB" sz="2200" dirty="0" err="1"/>
              <a:t>calcualtion</a:t>
            </a:r>
            <a:r>
              <a:rPr lang="en-GB" sz="2200" dirty="0"/>
              <a:t> of Si and Al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Silicon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Aluminium</a:t>
            </a:r>
          </a:p>
          <a:p>
            <a:pPr>
              <a:lnSpc>
                <a:spcPct val="150000"/>
              </a:lnSpc>
            </a:pPr>
            <a:r>
              <a:rPr lang="en-GB" sz="2200" dirty="0"/>
              <a:t>2. </a:t>
            </a:r>
          </a:p>
          <a:p>
            <a:pPr>
              <a:lnSpc>
                <a:spcPct val="150000"/>
              </a:lnSpc>
            </a:pPr>
            <a:r>
              <a:rPr lang="en-GB" dirty="0"/>
              <a:t>3. </a:t>
            </a:r>
          </a:p>
        </p:txBody>
      </p:sp>
    </p:spTree>
    <p:extLst>
      <p:ext uri="{BB962C8B-B14F-4D97-AF65-F5344CB8AC3E}">
        <p14:creationId xmlns:p14="http://schemas.microsoft.com/office/powerpoint/2010/main" val="2606029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>
          <a:extLst>
            <a:ext uri="{FF2B5EF4-FFF2-40B4-BE49-F238E27FC236}">
              <a16:creationId xmlns:a16="http://schemas.microsoft.com/office/drawing/2014/main" id="{55A39426-E34C-B3B7-8BE2-06227ACDAF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>
            <a:extLst>
              <a:ext uri="{FF2B5EF4-FFF2-40B4-BE49-F238E27FC236}">
                <a16:creationId xmlns:a16="http://schemas.microsoft.com/office/drawing/2014/main" id="{689F9D52-81CC-848F-4733-B228E540B7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6448" y="116026"/>
            <a:ext cx="9305911" cy="8004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 Exercise 1: Silicon</a:t>
            </a:r>
            <a:endParaRPr dirty="0"/>
          </a:p>
        </p:txBody>
      </p:sp>
      <p:pic>
        <p:nvPicPr>
          <p:cNvPr id="6" name="Picture 5" descr="A diagram of a molecule&#10;&#10;AI-generated content may be incorrect.">
            <a:extLst>
              <a:ext uri="{FF2B5EF4-FFF2-40B4-BE49-F238E27FC236}">
                <a16:creationId xmlns:a16="http://schemas.microsoft.com/office/drawing/2014/main" id="{8D9EA283-6C68-E547-5FE5-54965ABC9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876" y="3032659"/>
            <a:ext cx="2560132" cy="251482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CDF532F-C99C-14B8-097B-A3FC54C58F82}"/>
              </a:ext>
            </a:extLst>
          </p:cNvPr>
          <p:cNvSpPr/>
          <p:nvPr/>
        </p:nvSpPr>
        <p:spPr>
          <a:xfrm>
            <a:off x="5600237" y="909376"/>
            <a:ext cx="4120026" cy="504753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500" dirty="0">
              <a:solidFill>
                <a:schemeClr val="bg2"/>
              </a:solidFill>
              <a:latin typeface="Grandview Display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A4633F-2FBF-0853-745D-481C7741334D}"/>
              </a:ext>
            </a:extLst>
          </p:cNvPr>
          <p:cNvSpPr txBox="1"/>
          <p:nvPr/>
        </p:nvSpPr>
        <p:spPr>
          <a:xfrm>
            <a:off x="5995934" y="1083053"/>
            <a:ext cx="269345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/>
                </a:solidFill>
                <a:latin typeface="Grandview Display" panose="020B0502040204020203" pitchFamily="34" charset="0"/>
              </a:rPr>
              <a:t>&amp;CONTROL </a:t>
            </a:r>
          </a:p>
          <a:p>
            <a:r>
              <a:rPr lang="en-GB" dirty="0">
                <a:solidFill>
                  <a:schemeClr val="bg2"/>
                </a:solidFill>
                <a:latin typeface="Grandview Display" panose="020B0502040204020203" pitchFamily="34" charset="0"/>
              </a:rPr>
              <a:t>calculation = '</a:t>
            </a:r>
            <a:r>
              <a:rPr lang="en-GB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scf</a:t>
            </a:r>
            <a:r>
              <a:rPr lang="en-GB" dirty="0">
                <a:solidFill>
                  <a:schemeClr val="bg2"/>
                </a:solidFill>
                <a:latin typeface="Grandview Display" panose="020B0502040204020203" pitchFamily="34" charset="0"/>
              </a:rPr>
              <a:t>’, </a:t>
            </a:r>
          </a:p>
          <a:p>
            <a:r>
              <a:rPr lang="en-GB" dirty="0">
                <a:solidFill>
                  <a:schemeClr val="bg2"/>
                </a:solidFill>
                <a:latin typeface="Grandview Display" panose="020B0502040204020203" pitchFamily="34" charset="0"/>
              </a:rPr>
              <a:t>…</a:t>
            </a:r>
          </a:p>
          <a:p>
            <a:r>
              <a:rPr lang="en-GB" dirty="0">
                <a:solidFill>
                  <a:schemeClr val="bg2"/>
                </a:solidFill>
                <a:latin typeface="Grandview Display" panose="020B0502040204020203" pitchFamily="34" charset="0"/>
              </a:rPr>
              <a:t>/ </a:t>
            </a:r>
          </a:p>
          <a:p>
            <a:r>
              <a:rPr lang="en-GB" dirty="0">
                <a:solidFill>
                  <a:schemeClr val="bg2"/>
                </a:solidFill>
                <a:latin typeface="Grandview Display" panose="020B0502040204020203" pitchFamily="34" charset="0"/>
              </a:rPr>
              <a:t>&amp;SYSTEM </a:t>
            </a:r>
          </a:p>
          <a:p>
            <a:r>
              <a:rPr lang="en-GB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ibrav</a:t>
            </a:r>
            <a:r>
              <a:rPr lang="en-GB" dirty="0">
                <a:solidFill>
                  <a:schemeClr val="bg2"/>
                </a:solidFill>
                <a:latin typeface="Grandview Display" panose="020B0502040204020203" pitchFamily="34" charset="0"/>
              </a:rPr>
              <a:t> = 2, </a:t>
            </a:r>
          </a:p>
          <a:p>
            <a:r>
              <a:rPr lang="en-GB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celldm</a:t>
            </a:r>
            <a:r>
              <a:rPr lang="en-GB" dirty="0">
                <a:solidFill>
                  <a:schemeClr val="bg2"/>
                </a:solidFill>
                <a:latin typeface="Grandview Display" panose="020B0502040204020203" pitchFamily="34" charset="0"/>
              </a:rPr>
              <a:t>(1) = 10.2, </a:t>
            </a:r>
          </a:p>
          <a:p>
            <a:r>
              <a:rPr lang="en-GB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nat</a:t>
            </a:r>
            <a:r>
              <a:rPr lang="en-GB" dirty="0">
                <a:solidFill>
                  <a:schemeClr val="bg2"/>
                </a:solidFill>
                <a:latin typeface="Grandview Display" panose="020B0502040204020203" pitchFamily="34" charset="0"/>
              </a:rPr>
              <a:t> = 2, </a:t>
            </a:r>
          </a:p>
          <a:p>
            <a:r>
              <a:rPr lang="en-GB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ntyp</a:t>
            </a:r>
            <a:r>
              <a:rPr lang="en-GB" dirty="0">
                <a:solidFill>
                  <a:schemeClr val="bg2"/>
                </a:solidFill>
                <a:latin typeface="Grandview Display" panose="020B0502040204020203" pitchFamily="34" charset="0"/>
              </a:rPr>
              <a:t> = 1,</a:t>
            </a:r>
          </a:p>
          <a:p>
            <a:r>
              <a:rPr lang="en-GB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ecutwfc</a:t>
            </a:r>
            <a:r>
              <a:rPr lang="en-GB" dirty="0">
                <a:solidFill>
                  <a:schemeClr val="bg2"/>
                </a:solidFill>
                <a:latin typeface="Grandview Display" panose="020B0502040204020203" pitchFamily="34" charset="0"/>
              </a:rPr>
              <a:t> = 20,</a:t>
            </a:r>
          </a:p>
          <a:p>
            <a:r>
              <a:rPr lang="en-GB" dirty="0">
                <a:solidFill>
                  <a:schemeClr val="bg2"/>
                </a:solidFill>
                <a:latin typeface="Grandview Display" panose="020B0502040204020203" pitchFamily="34" charset="0"/>
              </a:rPr>
              <a:t> </a:t>
            </a:r>
          </a:p>
          <a:p>
            <a:r>
              <a:rPr lang="en-GB" dirty="0">
                <a:solidFill>
                  <a:schemeClr val="bg2"/>
                </a:solidFill>
                <a:latin typeface="Grandview Display" panose="020B0502040204020203" pitchFamily="34" charset="0"/>
              </a:rPr>
              <a:t>/ </a:t>
            </a:r>
          </a:p>
          <a:p>
            <a:r>
              <a:rPr lang="en-GB" dirty="0">
                <a:solidFill>
                  <a:schemeClr val="bg2"/>
                </a:solidFill>
                <a:latin typeface="Grandview Display" panose="020B0502040204020203" pitchFamily="34" charset="0"/>
              </a:rPr>
              <a:t>&amp;ELECTRONS </a:t>
            </a:r>
          </a:p>
          <a:p>
            <a:r>
              <a:rPr lang="en-GB" dirty="0">
                <a:solidFill>
                  <a:schemeClr val="bg2"/>
                </a:solidFill>
                <a:latin typeface="Grandview Display" panose="020B0502040204020203" pitchFamily="34" charset="0"/>
              </a:rPr>
              <a:t>/ </a:t>
            </a:r>
          </a:p>
          <a:p>
            <a:r>
              <a:rPr lang="en-GB" dirty="0">
                <a:solidFill>
                  <a:schemeClr val="bg2"/>
                </a:solidFill>
                <a:latin typeface="Grandview Display" panose="020B0502040204020203" pitchFamily="34" charset="0"/>
              </a:rPr>
              <a:t>ATOMIC_SPECIES </a:t>
            </a:r>
          </a:p>
          <a:p>
            <a:r>
              <a:rPr lang="en-GB" dirty="0">
                <a:solidFill>
                  <a:schemeClr val="bg2"/>
                </a:solidFill>
                <a:latin typeface="Grandview Display" panose="020B0502040204020203" pitchFamily="34" charset="0"/>
              </a:rPr>
              <a:t>Si 28.086  </a:t>
            </a:r>
            <a:r>
              <a:rPr lang="en-GB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Si.pbe-rrkj.UPF</a:t>
            </a:r>
            <a:r>
              <a:rPr lang="en-GB" dirty="0">
                <a:solidFill>
                  <a:schemeClr val="bg2"/>
                </a:solidFill>
                <a:latin typeface="Grandview Display" panose="020B0502040204020203" pitchFamily="34" charset="0"/>
              </a:rPr>
              <a:t> </a:t>
            </a:r>
          </a:p>
          <a:p>
            <a:r>
              <a:rPr lang="en-GB" dirty="0">
                <a:solidFill>
                  <a:schemeClr val="bg2"/>
                </a:solidFill>
                <a:latin typeface="Grandview Display" panose="020B0502040204020203" pitchFamily="34" charset="0"/>
              </a:rPr>
              <a:t>ATOMIC_POSITIONS</a:t>
            </a:r>
          </a:p>
          <a:p>
            <a:r>
              <a:rPr lang="en-GB" dirty="0">
                <a:solidFill>
                  <a:schemeClr val="bg2"/>
                </a:solidFill>
                <a:latin typeface="Grandview Display" panose="020B0502040204020203" pitchFamily="34" charset="0"/>
              </a:rPr>
              <a:t>Si 	0.00.    0.00.    0.00</a:t>
            </a:r>
          </a:p>
          <a:p>
            <a:r>
              <a:rPr lang="en-GB" dirty="0">
                <a:solidFill>
                  <a:schemeClr val="bg2"/>
                </a:solidFill>
                <a:latin typeface="Grandview Display" panose="020B0502040204020203" pitchFamily="34" charset="0"/>
              </a:rPr>
              <a:t>Si 	0.25.    0.25     0.25</a:t>
            </a:r>
          </a:p>
          <a:p>
            <a:r>
              <a:rPr lang="en-GB" dirty="0">
                <a:solidFill>
                  <a:schemeClr val="bg2"/>
                </a:solidFill>
                <a:latin typeface="Grandview Display" panose="020B0502040204020203" pitchFamily="34" charset="0"/>
              </a:rPr>
              <a:t>K_POINTS automatic</a:t>
            </a:r>
          </a:p>
          <a:p>
            <a:r>
              <a:rPr lang="en-GB" dirty="0">
                <a:solidFill>
                  <a:schemeClr val="bg2"/>
                </a:solidFill>
                <a:latin typeface="Grandview Display" panose="020B0502040204020203" pitchFamily="34" charset="0"/>
              </a:rPr>
              <a:t>6 6 6    0 0 0</a:t>
            </a:r>
          </a:p>
          <a:p>
            <a:endParaRPr lang="en-GB" dirty="0"/>
          </a:p>
        </p:txBody>
      </p:sp>
      <p:sp>
        <p:nvSpPr>
          <p:cNvPr id="5" name="Google Shape;97;p18">
            <a:extLst>
              <a:ext uri="{FF2B5EF4-FFF2-40B4-BE49-F238E27FC236}">
                <a16:creationId xmlns:a16="http://schemas.microsoft.com/office/drawing/2014/main" id="{E7649304-158A-6E6B-4037-90129A0988B5}"/>
              </a:ext>
            </a:extLst>
          </p:cNvPr>
          <p:cNvSpPr txBox="1"/>
          <p:nvPr/>
        </p:nvSpPr>
        <p:spPr>
          <a:xfrm>
            <a:off x="216448" y="1240502"/>
            <a:ext cx="5383789" cy="1792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To compute the band structure of Silicon, go to folder: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dirty="0">
              <a:solidFill>
                <a:srgbClr val="0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 </a:t>
            </a:r>
            <a:r>
              <a:rPr lang="en-US" sz="1800" b="0" i="1" u="none" strike="noStrike" cap="non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ASESMA2025/Day3/example1.bandstructure/ex1.Si</a:t>
            </a:r>
          </a:p>
        </p:txBody>
      </p:sp>
    </p:spTree>
    <p:extLst>
      <p:ext uri="{BB962C8B-B14F-4D97-AF65-F5344CB8AC3E}">
        <p14:creationId xmlns:p14="http://schemas.microsoft.com/office/powerpoint/2010/main" val="2573504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>
          <a:extLst>
            <a:ext uri="{FF2B5EF4-FFF2-40B4-BE49-F238E27FC236}">
              <a16:creationId xmlns:a16="http://schemas.microsoft.com/office/drawing/2014/main" id="{AAE1A5EF-971D-7138-21DB-88BFE6657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>
            <a:extLst>
              <a:ext uri="{FF2B5EF4-FFF2-40B4-BE49-F238E27FC236}">
                <a16:creationId xmlns:a16="http://schemas.microsoft.com/office/drawing/2014/main" id="{F48D63A1-D8EF-7C9C-0428-967D99F05724}"/>
              </a:ext>
            </a:extLst>
          </p:cNvPr>
          <p:cNvSpPr txBox="1"/>
          <p:nvPr/>
        </p:nvSpPr>
        <p:spPr>
          <a:xfrm>
            <a:off x="568080" y="917658"/>
            <a:ext cx="8954280" cy="46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The scheme to compute the b</a:t>
            </a: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ands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 is the following:</a:t>
            </a:r>
            <a:endParaRPr sz="1800" b="0" i="0" u="none" strike="noStrike" cap="none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Arial"/>
            </a:endParaRPr>
          </a:p>
        </p:txBody>
      </p:sp>
      <p:sp>
        <p:nvSpPr>
          <p:cNvPr id="98" name="Google Shape;98;p18">
            <a:extLst>
              <a:ext uri="{FF2B5EF4-FFF2-40B4-BE49-F238E27FC236}">
                <a16:creationId xmlns:a16="http://schemas.microsoft.com/office/drawing/2014/main" id="{E7880A10-9025-7E75-3B67-733403913233}"/>
              </a:ext>
            </a:extLst>
          </p:cNvPr>
          <p:cNvSpPr txBox="1"/>
          <p:nvPr/>
        </p:nvSpPr>
        <p:spPr>
          <a:xfrm>
            <a:off x="382991" y="1550257"/>
            <a:ext cx="8954280" cy="46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</a:pPr>
            <a:r>
              <a:rPr lang="en-US" sz="1500" b="0" i="0" u="none" strike="noStrike" cap="non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 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Perform the SCF Calculation: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Use </a:t>
            </a:r>
            <a:r>
              <a:rPr lang="en-US" sz="1600" b="0" i="0" u="none" strike="noStrike" cap="none" dirty="0" err="1">
                <a:solidFill>
                  <a:srgbClr val="C9211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pw.x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 to calculate the density (</a:t>
            </a:r>
            <a:r>
              <a:rPr lang="en-US" sz="1600" b="0" i="0" u="none" strike="noStrike" cap="none" dirty="0">
                <a:solidFill>
                  <a:srgbClr val="C9211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calculation = ’</a:t>
            </a:r>
            <a:r>
              <a:rPr lang="en-US" sz="1600" b="0" i="0" u="none" strike="noStrike" cap="none" dirty="0" err="1">
                <a:solidFill>
                  <a:srgbClr val="C9211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scf</a:t>
            </a:r>
            <a:r>
              <a:rPr lang="en-US" sz="1600" b="0" i="0" u="none" strike="noStrike" cap="none" dirty="0">
                <a:solidFill>
                  <a:srgbClr val="C9211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’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)</a:t>
            </a:r>
            <a:endParaRPr sz="1600" b="0" i="0" u="none" strike="noStrike" cap="none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Arial"/>
            </a:endParaRPr>
          </a:p>
        </p:txBody>
      </p:sp>
      <p:sp>
        <p:nvSpPr>
          <p:cNvPr id="99" name="Google Shape;99;p18">
            <a:extLst>
              <a:ext uri="{FF2B5EF4-FFF2-40B4-BE49-F238E27FC236}">
                <a16:creationId xmlns:a16="http://schemas.microsoft.com/office/drawing/2014/main" id="{752BB33D-10EE-2BB8-C2D1-EF71E8485691}"/>
              </a:ext>
            </a:extLst>
          </p:cNvPr>
          <p:cNvSpPr txBox="1"/>
          <p:nvPr/>
        </p:nvSpPr>
        <p:spPr>
          <a:xfrm>
            <a:off x="382991" y="2631471"/>
            <a:ext cx="8488547" cy="1421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 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Perform </a:t>
            </a:r>
            <a:r>
              <a:rPr lang="en-US" sz="16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 bands- type 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NSCF Calculation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: Use </a:t>
            </a:r>
            <a:r>
              <a:rPr lang="en-US" sz="1600" b="0" i="0" u="none" strike="noStrike" cap="none" dirty="0" err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pw.x</a:t>
            </a:r>
            <a:r>
              <a:rPr lang="en-US" sz="1600" b="0" i="0" u="none" strike="noStrike" cap="none" dirty="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to with:</a:t>
            </a:r>
          </a:p>
        </p:txBody>
      </p:sp>
      <p:sp>
        <p:nvSpPr>
          <p:cNvPr id="100" name="Google Shape;100;p18">
            <a:extLst>
              <a:ext uri="{FF2B5EF4-FFF2-40B4-BE49-F238E27FC236}">
                <a16:creationId xmlns:a16="http://schemas.microsoft.com/office/drawing/2014/main" id="{3C9EE8AC-68E7-F757-FE15-4DCEDA24DE6D}"/>
              </a:ext>
            </a:extLst>
          </p:cNvPr>
          <p:cNvSpPr txBox="1"/>
          <p:nvPr/>
        </p:nvSpPr>
        <p:spPr>
          <a:xfrm>
            <a:off x="382991" y="4213339"/>
            <a:ext cx="8954280" cy="46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</a:pPr>
            <a:r>
              <a:rPr lang="en-US" sz="1500" b="0" i="0" u="none" strike="noStrike" cap="non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 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Calculate </a:t>
            </a:r>
            <a:r>
              <a:rPr lang="en-US" sz="16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Bands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 datafile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: Use </a:t>
            </a:r>
            <a:r>
              <a:rPr lang="en-US" sz="1600" dirty="0" err="1">
                <a:solidFill>
                  <a:srgbClr val="C9211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bands</a:t>
            </a:r>
            <a:r>
              <a:rPr lang="en-US" sz="1600" b="0" i="0" u="none" strike="noStrike" cap="none" dirty="0" err="1">
                <a:solidFill>
                  <a:srgbClr val="C9211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.x</a:t>
            </a: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which, among others, produces data-files for the plot.</a:t>
            </a:r>
            <a:endParaRPr lang="en-CH" sz="1600" b="0" i="1" u="none" strike="noStrike" cap="none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Arial"/>
            </a:endParaRPr>
          </a:p>
        </p:txBody>
      </p:sp>
      <p:sp>
        <p:nvSpPr>
          <p:cNvPr id="6" name="Google Shape;102;p18">
            <a:extLst>
              <a:ext uri="{FF2B5EF4-FFF2-40B4-BE49-F238E27FC236}">
                <a16:creationId xmlns:a16="http://schemas.microsoft.com/office/drawing/2014/main" id="{61240E0D-48FD-4C2B-7D9B-EC351410EE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6448" y="116026"/>
            <a:ext cx="8054715" cy="8004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 Exercise 1: Band structure of Silicon</a:t>
            </a:r>
            <a:endParaRPr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E7CF079-4A38-D07C-669F-F192F6E47173}"/>
              </a:ext>
            </a:extLst>
          </p:cNvPr>
          <p:cNvSpPr/>
          <p:nvPr/>
        </p:nvSpPr>
        <p:spPr>
          <a:xfrm>
            <a:off x="798888" y="2043712"/>
            <a:ext cx="7731456" cy="4512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A6DE29-5847-B21C-9900-496F016038AB}"/>
              </a:ext>
            </a:extLst>
          </p:cNvPr>
          <p:cNvSpPr txBox="1"/>
          <p:nvPr/>
        </p:nvSpPr>
        <p:spPr>
          <a:xfrm>
            <a:off x="798888" y="2098303"/>
            <a:ext cx="7731456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500" dirty="0" err="1">
                <a:latin typeface="Grandview Display" panose="020B0502040204020203" pitchFamily="34" charset="0"/>
              </a:rPr>
              <a:t>pw.x</a:t>
            </a:r>
            <a:r>
              <a:rPr lang="en-GB" sz="1500" dirty="0">
                <a:latin typeface="Grandview Display" panose="020B0502040204020203" pitchFamily="34" charset="0"/>
              </a:rPr>
              <a:t> –in </a:t>
            </a:r>
            <a:r>
              <a:rPr lang="en-GB" sz="1500" dirty="0" err="1">
                <a:latin typeface="Grandview Display" panose="020B0502040204020203" pitchFamily="34" charset="0"/>
              </a:rPr>
              <a:t>si.scf.in</a:t>
            </a:r>
            <a:r>
              <a:rPr lang="en-GB" sz="1500" dirty="0">
                <a:latin typeface="Grandview Display" panose="020B0502040204020203" pitchFamily="34" charset="0"/>
              </a:rPr>
              <a:t> &gt; </a:t>
            </a:r>
            <a:r>
              <a:rPr lang="en-GB" sz="1500" dirty="0" err="1">
                <a:latin typeface="Grandview Display" panose="020B0502040204020203" pitchFamily="34" charset="0"/>
              </a:rPr>
              <a:t>si.scf.out</a:t>
            </a:r>
            <a:endParaRPr lang="en-GB" sz="1500" dirty="0">
              <a:latin typeface="Grandview Display" panose="020B0502040204020203" pitchFamily="34" charset="0"/>
            </a:endParaRPr>
          </a:p>
        </p:txBody>
      </p:sp>
      <p:sp>
        <p:nvSpPr>
          <p:cNvPr id="4" name="Google Shape;99;p18">
            <a:extLst>
              <a:ext uri="{FF2B5EF4-FFF2-40B4-BE49-F238E27FC236}">
                <a16:creationId xmlns:a16="http://schemas.microsoft.com/office/drawing/2014/main" id="{8A6AFF34-BD95-1F49-5311-1F61120391B7}"/>
              </a:ext>
            </a:extLst>
          </p:cNvPr>
          <p:cNvSpPr txBox="1"/>
          <p:nvPr/>
        </p:nvSpPr>
        <p:spPr>
          <a:xfrm>
            <a:off x="655968" y="3036040"/>
            <a:ext cx="8488547" cy="1421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85750" lvl="7" indent="-285750">
              <a:buSzPts val="990"/>
              <a:buFont typeface="Courier New" panose="02070309020205020404" pitchFamily="49" charset="0"/>
              <a:buChar char="o"/>
            </a:pPr>
            <a:r>
              <a:rPr lang="en-US" sz="1500" dirty="0">
                <a:solidFill>
                  <a:srgbClr val="C9211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calculation = ’bands’</a:t>
            </a:r>
          </a:p>
          <a:p>
            <a:pPr marL="285750" lvl="7" indent="-285750">
              <a:buSzPts val="990"/>
              <a:buFont typeface="Courier New" panose="02070309020205020404" pitchFamily="49" charset="0"/>
              <a:buChar char="o"/>
            </a:pPr>
            <a:r>
              <a:rPr lang="en-US" sz="1500" b="0" i="0" u="none" strike="noStrike" cap="none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number of bands (variable </a:t>
            </a:r>
            <a:r>
              <a:rPr lang="en-US" sz="1500" b="0" i="0" u="none" strike="noStrike" cap="none" dirty="0" err="1">
                <a:solidFill>
                  <a:srgbClr val="C9211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nbnd</a:t>
            </a:r>
            <a:r>
              <a:rPr lang="en-US" sz="1500" b="0" i="0" u="none" strike="noStrike" cap="none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)</a:t>
            </a:r>
            <a:r>
              <a:rPr lang="en-US" sz="1500" b="0" i="0" u="none" strike="noStrike" cap="none" dirty="0">
                <a:solidFill>
                  <a:srgbClr val="C9211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 </a:t>
            </a:r>
            <a:r>
              <a:rPr lang="en-US" sz="1500" b="0" i="0" u="none" strike="noStrike" cap="none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to be computed (if nothing is specified, the default is used)</a:t>
            </a:r>
          </a:p>
          <a:p>
            <a:pPr marL="285750" lvl="7" indent="-285750">
              <a:buSzPts val="990"/>
              <a:buFont typeface="Courier New" panose="02070309020205020404" pitchFamily="49" charset="0"/>
              <a:buChar char="o"/>
            </a:pPr>
            <a:r>
              <a:rPr lang="en-US" sz="15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 suitable </a:t>
            </a:r>
            <a:r>
              <a:rPr lang="en-US" sz="1500" dirty="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path of k-points </a:t>
            </a:r>
            <a:r>
              <a:rPr lang="en-US" sz="15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specified K-POINTS card. The k-point path must be </a:t>
            </a:r>
            <a:r>
              <a:rPr lang="en-US" sz="1500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continuos</a:t>
            </a:r>
            <a:r>
              <a:rPr lang="en-US" sz="15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in k-space.</a:t>
            </a:r>
            <a:endParaRPr sz="1500" b="0" i="0" u="none" strike="noStrike" cap="none" dirty="0">
              <a:solidFill>
                <a:schemeClr val="bg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E62480-1416-0AB1-54E7-3473EDED721B}"/>
              </a:ext>
            </a:extLst>
          </p:cNvPr>
          <p:cNvSpPr txBox="1"/>
          <p:nvPr/>
        </p:nvSpPr>
        <p:spPr>
          <a:xfrm>
            <a:off x="123425" y="5480984"/>
            <a:ext cx="94734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strike="noStrik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Important:  we must keep the prefix same </a:t>
            </a:r>
            <a:r>
              <a:rPr lang="en-US" sz="1400" b="0" strike="noStrike" dirty="0" err="1">
                <a:solidFill>
                  <a:srgbClr val="C9211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outdir</a:t>
            </a:r>
            <a:r>
              <a:rPr lang="en-US" sz="1400" b="0" strike="noStrik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 and </a:t>
            </a:r>
            <a:r>
              <a:rPr lang="en-US" sz="1400" b="0" strike="noStrike" dirty="0">
                <a:solidFill>
                  <a:srgbClr val="C9211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prefix</a:t>
            </a:r>
            <a:r>
              <a:rPr lang="en-US" sz="1400" b="0" strike="noStrik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 for “</a:t>
            </a:r>
            <a:r>
              <a:rPr lang="en-US" sz="1400" b="0" strike="noStrike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nscf</a:t>
            </a:r>
            <a:r>
              <a:rPr lang="en-US" sz="1400" b="0" strike="noStrik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” and “</a:t>
            </a:r>
            <a:r>
              <a:rPr lang="en-US" sz="1400" b="0" strike="noStrike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scf</a:t>
            </a:r>
            <a:r>
              <a:rPr lang="en-US" sz="1400" b="0" strike="noStrik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” </a:t>
            </a:r>
            <a:r>
              <a:rPr lang="en-US" sz="1400" b="0" strike="noStrike" dirty="0" err="1">
                <a:solidFill>
                  <a:srgbClr val="C9211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pw.x</a:t>
            </a:r>
            <a:r>
              <a:rPr lang="en-US" sz="1400" b="0" strike="noStrik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 and for the </a:t>
            </a:r>
            <a:r>
              <a:rPr lang="en-US" sz="1400" b="0" strike="noStrike" dirty="0" err="1">
                <a:solidFill>
                  <a:srgbClr val="C9211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bands.x</a:t>
            </a:r>
            <a:r>
              <a:rPr lang="en-US" sz="1400" b="0" strike="noStrike" dirty="0">
                <a:solidFill>
                  <a:srgbClr val="C9211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 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calculations! </a:t>
            </a: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7" name="Google Shape;100;p18">
            <a:extLst>
              <a:ext uri="{FF2B5EF4-FFF2-40B4-BE49-F238E27FC236}">
                <a16:creationId xmlns:a16="http://schemas.microsoft.com/office/drawing/2014/main" id="{E1488BF3-93A1-C25E-464C-285144214256}"/>
              </a:ext>
            </a:extLst>
          </p:cNvPr>
          <p:cNvSpPr txBox="1"/>
          <p:nvPr/>
        </p:nvSpPr>
        <p:spPr>
          <a:xfrm>
            <a:off x="382991" y="4793536"/>
            <a:ext cx="8954280" cy="46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</a:pPr>
            <a:r>
              <a:rPr lang="en-US" sz="1500" b="0" i="0" u="none" strike="noStrike" cap="non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 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Plot the bands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: Use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gnuplot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 to plot the band structures store in the file </a:t>
            </a:r>
            <a:r>
              <a:rPr lang="en-US" sz="1600" b="0" i="1" u="none" strike="noStrike" cap="none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bands.dat.gnu</a:t>
            </a:r>
            <a:r>
              <a:rPr lang="en-US" sz="16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endParaRPr lang="en-CH" sz="1600" b="0" i="1" u="none" strike="noStrike" cap="none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8329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>
          <a:extLst>
            <a:ext uri="{FF2B5EF4-FFF2-40B4-BE49-F238E27FC236}">
              <a16:creationId xmlns:a16="http://schemas.microsoft.com/office/drawing/2014/main" id="{D9DCC271-E1C8-15FB-5FDB-4FD163117E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BDDFD507-3604-BE13-3284-2C2E9F20885A}"/>
              </a:ext>
            </a:extLst>
          </p:cNvPr>
          <p:cNvSpPr/>
          <p:nvPr/>
        </p:nvSpPr>
        <p:spPr>
          <a:xfrm>
            <a:off x="3977199" y="1997364"/>
            <a:ext cx="5850884" cy="410184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02" name="Google Shape;102;p18">
            <a:extLst>
              <a:ext uri="{FF2B5EF4-FFF2-40B4-BE49-F238E27FC236}">
                <a16:creationId xmlns:a16="http://schemas.microsoft.com/office/drawing/2014/main" id="{3BC7375D-C261-F21F-30EE-47E6D9B88B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6448" y="116026"/>
            <a:ext cx="9305911" cy="8004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 Exercise 1: Silicon</a:t>
            </a:r>
            <a:endParaRPr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8727FAE-DABA-52E5-9FA0-D0222DC5A392}"/>
              </a:ext>
            </a:extLst>
          </p:cNvPr>
          <p:cNvSpPr/>
          <p:nvPr/>
        </p:nvSpPr>
        <p:spPr>
          <a:xfrm>
            <a:off x="779653" y="1464164"/>
            <a:ext cx="7731456" cy="4512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1562BD-F1DD-1CAB-B030-CAE239963685}"/>
              </a:ext>
            </a:extLst>
          </p:cNvPr>
          <p:cNvSpPr txBox="1"/>
          <p:nvPr/>
        </p:nvSpPr>
        <p:spPr>
          <a:xfrm>
            <a:off x="885221" y="1546144"/>
            <a:ext cx="7731456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500" dirty="0" err="1">
                <a:latin typeface="Grandview Display" panose="020B0502040204020203" pitchFamily="34" charset="0"/>
              </a:rPr>
              <a:t>pw.x</a:t>
            </a:r>
            <a:r>
              <a:rPr lang="en-GB" sz="1500" dirty="0">
                <a:latin typeface="Grandview Display" panose="020B0502040204020203" pitchFamily="34" charset="0"/>
              </a:rPr>
              <a:t> –in </a:t>
            </a:r>
            <a:r>
              <a:rPr lang="en-GB" sz="1500" dirty="0" err="1">
                <a:latin typeface="Grandview Display" panose="020B0502040204020203" pitchFamily="34" charset="0"/>
              </a:rPr>
              <a:t>si.bands.in</a:t>
            </a:r>
            <a:r>
              <a:rPr lang="en-GB" sz="1500" dirty="0">
                <a:latin typeface="Grandview Display" panose="020B0502040204020203" pitchFamily="34" charset="0"/>
              </a:rPr>
              <a:t>&gt; </a:t>
            </a:r>
            <a:r>
              <a:rPr lang="en-GB" sz="1500" dirty="0" err="1">
                <a:latin typeface="Grandview Display" panose="020B0502040204020203" pitchFamily="34" charset="0"/>
              </a:rPr>
              <a:t>si.bands.out</a:t>
            </a:r>
            <a:endParaRPr lang="en-GB" sz="1500" dirty="0">
              <a:latin typeface="Grandview Display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EA3013-C2D0-8BFF-5899-771BA6A96903}"/>
              </a:ext>
            </a:extLst>
          </p:cNvPr>
          <p:cNvSpPr txBox="1"/>
          <p:nvPr/>
        </p:nvSpPr>
        <p:spPr>
          <a:xfrm>
            <a:off x="427736" y="998406"/>
            <a:ext cx="9292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6000" lvl="0" indent="-216000">
              <a:buSzPts val="990"/>
              <a:buFont typeface="Noto Sans Symbols"/>
              <a:buChar char="●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Perform </a:t>
            </a:r>
            <a:r>
              <a:rPr lang="en-US" sz="1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 bands- type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NSCF Calculation</a:t>
            </a: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: Use </a:t>
            </a:r>
            <a:r>
              <a:rPr lang="en-US" sz="1800" dirty="0" err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pw.x</a:t>
            </a:r>
            <a:r>
              <a:rPr lang="en-US" sz="1800" dirty="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 with calculation= ‘bands’</a:t>
            </a:r>
            <a:endParaRPr lang="en-US" sz="1800" b="0" i="0" u="none" strike="noStrike" cap="none" dirty="0">
              <a:solidFill>
                <a:srgbClr val="0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529C18-EEB2-AD22-A9A9-80FFB05A8FCE}"/>
              </a:ext>
            </a:extLst>
          </p:cNvPr>
          <p:cNvSpPr txBox="1"/>
          <p:nvPr/>
        </p:nvSpPr>
        <p:spPr>
          <a:xfrm>
            <a:off x="4505290" y="2277649"/>
            <a:ext cx="2397351" cy="4293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300" dirty="0">
                <a:solidFill>
                  <a:schemeClr val="bg2"/>
                </a:solidFill>
                <a:latin typeface="Grandview Display" panose="020B0502040204020203" pitchFamily="34" charset="0"/>
              </a:rPr>
              <a:t>&amp;CONTROL</a:t>
            </a:r>
          </a:p>
          <a:p>
            <a:r>
              <a:rPr lang="en-GB" sz="1300" dirty="0">
                <a:solidFill>
                  <a:schemeClr val="bg2"/>
                </a:solidFill>
                <a:latin typeface="Grandview Display" panose="020B0502040204020203" pitchFamily="34" charset="0"/>
              </a:rPr>
              <a:t>    calculation='</a:t>
            </a:r>
            <a:r>
              <a:rPr lang="en-GB" sz="1300" b="1" dirty="0">
                <a:solidFill>
                  <a:srgbClr val="C00000"/>
                </a:solidFill>
                <a:latin typeface="Grandview Display" panose="020B0502040204020203" pitchFamily="34" charset="0"/>
              </a:rPr>
              <a:t>bands</a:t>
            </a:r>
            <a:r>
              <a:rPr lang="en-GB" sz="1300" dirty="0">
                <a:solidFill>
                  <a:schemeClr val="bg2"/>
                </a:solidFill>
                <a:latin typeface="Grandview Display" panose="020B0502040204020203" pitchFamily="34" charset="0"/>
              </a:rPr>
              <a:t>'</a:t>
            </a:r>
          </a:p>
          <a:p>
            <a:r>
              <a:rPr lang="en-GB" sz="1300" dirty="0">
                <a:solidFill>
                  <a:schemeClr val="bg2"/>
                </a:solidFill>
                <a:latin typeface="Grandview Display" panose="020B0502040204020203" pitchFamily="34" charset="0"/>
              </a:rPr>
              <a:t>    </a:t>
            </a:r>
            <a:r>
              <a:rPr lang="en-GB" sz="1300" dirty="0">
                <a:solidFill>
                  <a:srgbClr val="C00000"/>
                </a:solidFill>
                <a:latin typeface="Grandview Display" panose="020B0502040204020203" pitchFamily="34" charset="0"/>
              </a:rPr>
              <a:t>prefix = 'Si',</a:t>
            </a:r>
          </a:p>
          <a:p>
            <a:r>
              <a:rPr lang="en-GB" sz="1300" dirty="0">
                <a:solidFill>
                  <a:schemeClr val="bg2"/>
                </a:solidFill>
                <a:latin typeface="Grandview Display" panose="020B0502040204020203" pitchFamily="34" charset="0"/>
              </a:rPr>
              <a:t>    </a:t>
            </a:r>
            <a:r>
              <a:rPr lang="en-GB" sz="13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pseudo_dir</a:t>
            </a:r>
            <a:r>
              <a:rPr lang="en-GB" sz="1300" dirty="0">
                <a:solidFill>
                  <a:schemeClr val="bg2"/>
                </a:solidFill>
                <a:latin typeface="Grandview Display" panose="020B0502040204020203" pitchFamily="34" charset="0"/>
              </a:rPr>
              <a:t> = '../../pseudo'</a:t>
            </a:r>
          </a:p>
          <a:p>
            <a:r>
              <a:rPr lang="en-GB" sz="1300" dirty="0">
                <a:solidFill>
                  <a:schemeClr val="bg2"/>
                </a:solidFill>
                <a:latin typeface="Grandview Display" panose="020B0502040204020203" pitchFamily="34" charset="0"/>
              </a:rPr>
              <a:t>    </a:t>
            </a:r>
            <a:r>
              <a:rPr lang="en-GB" sz="1300" dirty="0" err="1">
                <a:solidFill>
                  <a:srgbClr val="C00000"/>
                </a:solidFill>
                <a:latin typeface="Grandview Display" panose="020B0502040204020203" pitchFamily="34" charset="0"/>
              </a:rPr>
              <a:t>outdir</a:t>
            </a:r>
            <a:r>
              <a:rPr lang="en-GB" sz="1300" dirty="0">
                <a:solidFill>
                  <a:srgbClr val="C00000"/>
                </a:solidFill>
                <a:latin typeface="Grandview Display" panose="020B0502040204020203" pitchFamily="34" charset="0"/>
              </a:rPr>
              <a:t>='./</a:t>
            </a:r>
            <a:r>
              <a:rPr lang="en-GB" sz="1300" dirty="0" err="1">
                <a:solidFill>
                  <a:srgbClr val="C00000"/>
                </a:solidFill>
                <a:latin typeface="Grandview Display" panose="020B0502040204020203" pitchFamily="34" charset="0"/>
              </a:rPr>
              <a:t>tmp</a:t>
            </a:r>
            <a:r>
              <a:rPr lang="en-GB" sz="1300" dirty="0">
                <a:solidFill>
                  <a:srgbClr val="C00000"/>
                </a:solidFill>
                <a:latin typeface="Grandview Display" panose="020B0502040204020203" pitchFamily="34" charset="0"/>
              </a:rPr>
              <a:t>'</a:t>
            </a:r>
          </a:p>
          <a:p>
            <a:r>
              <a:rPr lang="en-GB" sz="1300" dirty="0">
                <a:solidFill>
                  <a:schemeClr val="bg2"/>
                </a:solidFill>
                <a:latin typeface="Grandview Display" panose="020B0502040204020203" pitchFamily="34" charset="0"/>
              </a:rPr>
              <a:t>/</a:t>
            </a:r>
          </a:p>
          <a:p>
            <a:r>
              <a:rPr lang="en-GB" sz="1300" dirty="0">
                <a:solidFill>
                  <a:schemeClr val="bg2"/>
                </a:solidFill>
                <a:latin typeface="Grandview Display" panose="020B0502040204020203" pitchFamily="34" charset="0"/>
              </a:rPr>
              <a:t>&amp;SYSTEM    </a:t>
            </a:r>
          </a:p>
          <a:p>
            <a:r>
              <a:rPr lang="en-GB" sz="1300" dirty="0">
                <a:solidFill>
                  <a:schemeClr val="bg2"/>
                </a:solidFill>
                <a:latin typeface="Grandview Display" panose="020B0502040204020203" pitchFamily="34" charset="0"/>
              </a:rPr>
              <a:t>    </a:t>
            </a:r>
            <a:r>
              <a:rPr lang="en-GB" sz="13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ibrav</a:t>
            </a:r>
            <a:r>
              <a:rPr lang="en-GB" sz="1300" dirty="0">
                <a:solidFill>
                  <a:schemeClr val="bg2"/>
                </a:solidFill>
                <a:latin typeface="Grandview Display" panose="020B0502040204020203" pitchFamily="34" charset="0"/>
              </a:rPr>
              <a:t> = 2,</a:t>
            </a:r>
          </a:p>
          <a:p>
            <a:r>
              <a:rPr lang="en-GB" sz="1300" dirty="0">
                <a:solidFill>
                  <a:schemeClr val="bg2"/>
                </a:solidFill>
                <a:latin typeface="Grandview Display" panose="020B0502040204020203" pitchFamily="34" charset="0"/>
              </a:rPr>
              <a:t>    </a:t>
            </a:r>
            <a:r>
              <a:rPr lang="en-GB" sz="13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celldm</a:t>
            </a:r>
            <a:r>
              <a:rPr lang="en-GB" sz="1300" dirty="0">
                <a:solidFill>
                  <a:schemeClr val="bg2"/>
                </a:solidFill>
                <a:latin typeface="Grandview Display" panose="020B0502040204020203" pitchFamily="34" charset="0"/>
              </a:rPr>
              <a:t>(1) = 10.262,</a:t>
            </a:r>
          </a:p>
          <a:p>
            <a:r>
              <a:rPr lang="en-GB" sz="1300" dirty="0">
                <a:solidFill>
                  <a:schemeClr val="bg2"/>
                </a:solidFill>
                <a:latin typeface="Grandview Display" panose="020B0502040204020203" pitchFamily="34" charset="0"/>
              </a:rPr>
              <a:t>    </a:t>
            </a:r>
            <a:r>
              <a:rPr lang="en-GB" sz="13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nat</a:t>
            </a:r>
            <a:r>
              <a:rPr lang="en-GB" sz="1300" dirty="0">
                <a:solidFill>
                  <a:schemeClr val="bg2"/>
                </a:solidFill>
                <a:latin typeface="Grandview Display" panose="020B0502040204020203" pitchFamily="34" charset="0"/>
              </a:rPr>
              <a:t> =  2,</a:t>
            </a:r>
          </a:p>
          <a:p>
            <a:r>
              <a:rPr lang="en-GB" sz="1300" dirty="0">
                <a:solidFill>
                  <a:schemeClr val="bg2"/>
                </a:solidFill>
                <a:latin typeface="Grandview Display" panose="020B0502040204020203" pitchFamily="34" charset="0"/>
              </a:rPr>
              <a:t>    </a:t>
            </a:r>
            <a:r>
              <a:rPr lang="en-GB" sz="13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ntyp</a:t>
            </a:r>
            <a:r>
              <a:rPr lang="en-GB" sz="1300" dirty="0">
                <a:solidFill>
                  <a:schemeClr val="bg2"/>
                </a:solidFill>
                <a:latin typeface="Grandview Display" panose="020B0502040204020203" pitchFamily="34" charset="0"/>
              </a:rPr>
              <a:t> = 1,</a:t>
            </a:r>
          </a:p>
          <a:p>
            <a:r>
              <a:rPr lang="en-GB" sz="1300" dirty="0">
                <a:solidFill>
                  <a:schemeClr val="bg2"/>
                </a:solidFill>
                <a:latin typeface="Grandview Display" panose="020B0502040204020203" pitchFamily="34" charset="0"/>
              </a:rPr>
              <a:t>    </a:t>
            </a:r>
            <a:r>
              <a:rPr lang="en-GB" sz="13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ecutwfc</a:t>
            </a:r>
            <a:r>
              <a:rPr lang="en-GB" sz="1300" dirty="0">
                <a:solidFill>
                  <a:schemeClr val="bg2"/>
                </a:solidFill>
                <a:latin typeface="Grandview Display" panose="020B0502040204020203" pitchFamily="34" charset="0"/>
              </a:rPr>
              <a:t> = 12.0,</a:t>
            </a:r>
          </a:p>
          <a:p>
            <a:r>
              <a:rPr lang="en-GB" sz="1300" dirty="0">
                <a:solidFill>
                  <a:schemeClr val="bg2"/>
                </a:solidFill>
                <a:latin typeface="Grandview Display" panose="020B0502040204020203" pitchFamily="34" charset="0"/>
              </a:rPr>
              <a:t>    </a:t>
            </a:r>
            <a:r>
              <a:rPr lang="en-GB" sz="13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ecutrho</a:t>
            </a:r>
            <a:r>
              <a:rPr lang="en-GB" sz="1300" dirty="0">
                <a:solidFill>
                  <a:schemeClr val="bg2"/>
                </a:solidFill>
                <a:latin typeface="Grandview Display" panose="020B0502040204020203" pitchFamily="34" charset="0"/>
              </a:rPr>
              <a:t> = 200.0,</a:t>
            </a:r>
          </a:p>
          <a:p>
            <a:r>
              <a:rPr lang="en-GB" sz="1300" dirty="0">
                <a:solidFill>
                  <a:schemeClr val="bg2"/>
                </a:solidFill>
                <a:latin typeface="Grandview Display" panose="020B0502040204020203" pitchFamily="34" charset="0"/>
              </a:rPr>
              <a:t>    </a:t>
            </a:r>
            <a:r>
              <a:rPr lang="en-GB" sz="1300" b="1" dirty="0" err="1">
                <a:solidFill>
                  <a:srgbClr val="C00000"/>
                </a:solidFill>
                <a:latin typeface="Grandview Display" panose="020B0502040204020203" pitchFamily="34" charset="0"/>
              </a:rPr>
              <a:t>nbnd</a:t>
            </a:r>
            <a:r>
              <a:rPr lang="en-GB" sz="1300" b="1" dirty="0">
                <a:solidFill>
                  <a:srgbClr val="C00000"/>
                </a:solidFill>
                <a:latin typeface="Grandview Display" panose="020B0502040204020203" pitchFamily="34" charset="0"/>
              </a:rPr>
              <a:t> = 10</a:t>
            </a:r>
          </a:p>
          <a:p>
            <a:r>
              <a:rPr lang="en-GB" sz="1300" dirty="0">
                <a:solidFill>
                  <a:schemeClr val="bg2"/>
                </a:solidFill>
                <a:latin typeface="Grandview Display" panose="020B0502040204020203" pitchFamily="34" charset="0"/>
              </a:rPr>
              <a:t>  /</a:t>
            </a:r>
          </a:p>
          <a:p>
            <a:r>
              <a:rPr lang="en-GB" sz="1300" dirty="0">
                <a:solidFill>
                  <a:schemeClr val="bg2"/>
                </a:solidFill>
                <a:latin typeface="Grandview Display" panose="020B0502040204020203" pitchFamily="34" charset="0"/>
              </a:rPr>
              <a:t>&amp;ELECTRONS</a:t>
            </a:r>
          </a:p>
          <a:p>
            <a:r>
              <a:rPr lang="en-GB" sz="1300" dirty="0">
                <a:solidFill>
                  <a:schemeClr val="bg2"/>
                </a:solidFill>
                <a:latin typeface="Grandview Display" panose="020B0502040204020203" pitchFamily="34" charset="0"/>
              </a:rPr>
              <a:t> /</a:t>
            </a:r>
          </a:p>
          <a:p>
            <a:r>
              <a:rPr lang="en-GB" sz="1300" dirty="0">
                <a:solidFill>
                  <a:schemeClr val="bg2"/>
                </a:solidFill>
                <a:latin typeface="Grandview Display" panose="020B0502040204020203" pitchFamily="34" charset="0"/>
              </a:rPr>
              <a:t>……</a:t>
            </a:r>
          </a:p>
          <a:p>
            <a:endParaRPr lang="en-GB" sz="1300" dirty="0">
              <a:solidFill>
                <a:schemeClr val="bg2"/>
              </a:solidFill>
              <a:latin typeface="Grandview Display" panose="020B0502040204020203" pitchFamily="34" charset="0"/>
            </a:endParaRPr>
          </a:p>
          <a:p>
            <a:endParaRPr lang="en-GB" sz="1300" dirty="0">
              <a:solidFill>
                <a:schemeClr val="bg2"/>
              </a:solidFill>
              <a:latin typeface="Grandview Display" panose="020B0502040204020203" pitchFamily="34" charset="0"/>
            </a:endParaRPr>
          </a:p>
          <a:p>
            <a:r>
              <a:rPr lang="en-GB" sz="1300" dirty="0">
                <a:solidFill>
                  <a:schemeClr val="bg2"/>
                </a:solidFill>
                <a:latin typeface="Grandview Display" panose="020B0502040204020203" pitchFamily="34" charset="0"/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617045-0AE6-4D4E-ACB6-F47501FF1E9A}"/>
              </a:ext>
            </a:extLst>
          </p:cNvPr>
          <p:cNvSpPr txBox="1"/>
          <p:nvPr/>
        </p:nvSpPr>
        <p:spPr>
          <a:xfrm>
            <a:off x="7125008" y="2230181"/>
            <a:ext cx="239735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300" dirty="0">
                <a:solidFill>
                  <a:schemeClr val="bg2"/>
                </a:solidFill>
                <a:latin typeface="Grandview Display" panose="020B0502040204020203" pitchFamily="34" charset="0"/>
              </a:rPr>
              <a:t>…</a:t>
            </a:r>
          </a:p>
          <a:p>
            <a:r>
              <a:rPr lang="en-GB" sz="1300" dirty="0">
                <a:solidFill>
                  <a:schemeClr val="bg2"/>
                </a:solidFill>
                <a:latin typeface="Grandview Display" panose="020B0502040204020203" pitchFamily="34" charset="0"/>
              </a:rPr>
              <a:t>ATOMIC_SPECIES</a:t>
            </a:r>
          </a:p>
          <a:p>
            <a:r>
              <a:rPr lang="en-GB" sz="1300" dirty="0">
                <a:solidFill>
                  <a:schemeClr val="bg2"/>
                </a:solidFill>
                <a:latin typeface="Grandview Display" panose="020B0502040204020203" pitchFamily="34" charset="0"/>
              </a:rPr>
              <a:t>   Si  28.086  </a:t>
            </a:r>
            <a:r>
              <a:rPr lang="en-GB" sz="13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Si.pbe-rrkj.UPF</a:t>
            </a:r>
            <a:r>
              <a:rPr lang="en-GB" sz="1300" dirty="0">
                <a:solidFill>
                  <a:schemeClr val="bg2"/>
                </a:solidFill>
                <a:latin typeface="Grandview Display" panose="020B0502040204020203" pitchFamily="34" charset="0"/>
              </a:rPr>
              <a:t> …</a:t>
            </a:r>
          </a:p>
          <a:p>
            <a:endParaRPr lang="en-GB" sz="1300" dirty="0">
              <a:solidFill>
                <a:schemeClr val="bg2"/>
              </a:solidFill>
              <a:latin typeface="Grandview Display" panose="020B0502040204020203" pitchFamily="34" charset="0"/>
            </a:endParaRPr>
          </a:p>
          <a:p>
            <a:r>
              <a:rPr lang="en-GB" sz="1300" dirty="0">
                <a:solidFill>
                  <a:schemeClr val="bg2"/>
                </a:solidFill>
                <a:latin typeface="Grandview Display" panose="020B0502040204020203" pitchFamily="34" charset="0"/>
              </a:rPr>
              <a:t>ATOMIC_POSITIONS </a:t>
            </a:r>
            <a:r>
              <a:rPr lang="en-GB" sz="13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alat</a:t>
            </a:r>
            <a:endParaRPr lang="en-GB" sz="1300" dirty="0">
              <a:solidFill>
                <a:schemeClr val="bg2"/>
              </a:solidFill>
              <a:latin typeface="Grandview Display" panose="020B0502040204020203" pitchFamily="34" charset="0"/>
            </a:endParaRPr>
          </a:p>
          <a:p>
            <a:endParaRPr lang="en-GB" sz="1300" dirty="0">
              <a:solidFill>
                <a:schemeClr val="bg2"/>
              </a:solidFill>
              <a:latin typeface="Grandview Display" panose="020B0502040204020203" pitchFamily="34" charset="0"/>
            </a:endParaRPr>
          </a:p>
          <a:p>
            <a:r>
              <a:rPr lang="en-GB" sz="1300" dirty="0">
                <a:solidFill>
                  <a:schemeClr val="bg2"/>
                </a:solidFill>
                <a:latin typeface="Grandview Display" panose="020B0502040204020203" pitchFamily="34" charset="0"/>
              </a:rPr>
              <a:t>   Si 0.00 0.00 0.00 </a:t>
            </a:r>
          </a:p>
          <a:p>
            <a:r>
              <a:rPr lang="en-GB" sz="1300" dirty="0">
                <a:solidFill>
                  <a:schemeClr val="bg2"/>
                </a:solidFill>
                <a:latin typeface="Grandview Display" panose="020B0502040204020203" pitchFamily="34" charset="0"/>
              </a:rPr>
              <a:t>   Si 0.25 0.25 0.25 </a:t>
            </a:r>
          </a:p>
          <a:p>
            <a:endParaRPr lang="en-GB" sz="1300" dirty="0">
              <a:solidFill>
                <a:schemeClr val="bg2"/>
              </a:solidFill>
              <a:latin typeface="Grandview Display" panose="020B0502040204020203" pitchFamily="34" charset="0"/>
            </a:endParaRPr>
          </a:p>
          <a:p>
            <a:r>
              <a:rPr lang="en-GB" sz="1300" b="1" dirty="0">
                <a:solidFill>
                  <a:srgbClr val="C00000"/>
                </a:solidFill>
                <a:latin typeface="Grandview Display" panose="020B0502040204020203" pitchFamily="34" charset="0"/>
              </a:rPr>
              <a:t>K_POINTS {</a:t>
            </a:r>
            <a:r>
              <a:rPr lang="en-GB" sz="1300" b="1" dirty="0" err="1">
                <a:solidFill>
                  <a:srgbClr val="C00000"/>
                </a:solidFill>
                <a:latin typeface="Grandview Display" panose="020B0502040204020203" pitchFamily="34" charset="0"/>
              </a:rPr>
              <a:t>crystal_b</a:t>
            </a:r>
            <a:r>
              <a:rPr lang="en-GB" sz="1300" b="1" dirty="0">
                <a:solidFill>
                  <a:srgbClr val="C00000"/>
                </a:solidFill>
                <a:latin typeface="Grandview Display" panose="020B0502040204020203" pitchFamily="34" charset="0"/>
              </a:rPr>
              <a:t>}</a:t>
            </a:r>
          </a:p>
          <a:p>
            <a:r>
              <a:rPr lang="en-GB" sz="1300" b="1" dirty="0">
                <a:solidFill>
                  <a:srgbClr val="C00000"/>
                </a:solidFill>
                <a:latin typeface="Grandview Display" panose="020B0502040204020203" pitchFamily="34" charset="0"/>
              </a:rPr>
              <a:t>  6</a:t>
            </a:r>
          </a:p>
          <a:p>
            <a:endParaRPr lang="en-GB" sz="1300" b="1" dirty="0">
              <a:solidFill>
                <a:srgbClr val="C00000"/>
              </a:solidFill>
              <a:latin typeface="Grandview Display" panose="020B0502040204020203" pitchFamily="34" charset="0"/>
            </a:endParaRPr>
          </a:p>
          <a:p>
            <a:r>
              <a:rPr lang="en-GB" sz="1300" b="1" dirty="0">
                <a:solidFill>
                  <a:srgbClr val="C00000"/>
                </a:solidFill>
                <a:latin typeface="Grandview Display" panose="020B0502040204020203" pitchFamily="34" charset="0"/>
              </a:rPr>
              <a:t>  0.50  0.25  0.75  30   !W</a:t>
            </a:r>
          </a:p>
          <a:p>
            <a:r>
              <a:rPr lang="en-GB" sz="1300" b="1" dirty="0">
                <a:solidFill>
                  <a:srgbClr val="C00000"/>
                </a:solidFill>
                <a:latin typeface="Grandview Display" panose="020B0502040204020203" pitchFamily="34" charset="0"/>
              </a:rPr>
              <a:t>  0.00  0.00  0.00  30   !G</a:t>
            </a:r>
          </a:p>
          <a:p>
            <a:r>
              <a:rPr lang="en-GB" sz="1300" b="1" dirty="0">
                <a:solidFill>
                  <a:srgbClr val="C00000"/>
                </a:solidFill>
                <a:latin typeface="Grandview Display" panose="020B0502040204020203" pitchFamily="34" charset="0"/>
              </a:rPr>
              <a:t>  0.50  0.00  0.50  30   !X</a:t>
            </a:r>
          </a:p>
          <a:p>
            <a:r>
              <a:rPr lang="en-GB" sz="1300" b="1" dirty="0">
                <a:solidFill>
                  <a:srgbClr val="C00000"/>
                </a:solidFill>
                <a:latin typeface="Grandview Display" panose="020B0502040204020203" pitchFamily="34" charset="0"/>
              </a:rPr>
              <a:t>  0.50  0.25  0.75  30   !W</a:t>
            </a:r>
          </a:p>
          <a:p>
            <a:r>
              <a:rPr lang="en-GB" sz="1300" b="1" dirty="0">
                <a:solidFill>
                  <a:srgbClr val="C00000"/>
                </a:solidFill>
                <a:latin typeface="Grandview Display" panose="020B0502040204020203" pitchFamily="34" charset="0"/>
              </a:rPr>
              <a:t>  0.50  0.50  0.50  30   !L</a:t>
            </a:r>
          </a:p>
          <a:p>
            <a:r>
              <a:rPr lang="en-GB" sz="1300" b="1" dirty="0">
                <a:solidFill>
                  <a:srgbClr val="C00000"/>
                </a:solidFill>
                <a:latin typeface="Grandview Display" panose="020B0502040204020203" pitchFamily="34" charset="0"/>
              </a:rPr>
              <a:t>  0.00  0.00  0.00  30   !G</a:t>
            </a:r>
            <a:endParaRPr lang="en-GB" sz="13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AEF4D5-9783-D7C0-4AFD-DC912367E573}"/>
              </a:ext>
            </a:extLst>
          </p:cNvPr>
          <p:cNvSpPr txBox="1"/>
          <p:nvPr/>
        </p:nvSpPr>
        <p:spPr>
          <a:xfrm>
            <a:off x="427736" y="3296757"/>
            <a:ext cx="31223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strike="noStrik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Input file for band calculation looks like this:</a:t>
            </a:r>
            <a:endParaRPr lang="en-GB" sz="16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CADF4E0-793E-E5AA-F4B0-61279734B595}"/>
              </a:ext>
            </a:extLst>
          </p:cNvPr>
          <p:cNvCxnSpPr/>
          <p:nvPr/>
        </p:nvCxnSpPr>
        <p:spPr>
          <a:xfrm>
            <a:off x="2388358" y="3794078"/>
            <a:ext cx="1733266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404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>
          <a:extLst>
            <a:ext uri="{FF2B5EF4-FFF2-40B4-BE49-F238E27FC236}">
              <a16:creationId xmlns:a16="http://schemas.microsoft.com/office/drawing/2014/main" id="{37FB3DB1-F91E-E3C0-F73A-5203D5C71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>
            <a:extLst>
              <a:ext uri="{FF2B5EF4-FFF2-40B4-BE49-F238E27FC236}">
                <a16:creationId xmlns:a16="http://schemas.microsoft.com/office/drawing/2014/main" id="{9757FD04-C3A8-2E5A-ACCD-38E6F82C5E40}"/>
              </a:ext>
            </a:extLst>
          </p:cNvPr>
          <p:cNvSpPr txBox="1"/>
          <p:nvPr/>
        </p:nvSpPr>
        <p:spPr>
          <a:xfrm>
            <a:off x="325627" y="973043"/>
            <a:ext cx="9069007" cy="5005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How to specify the k-path for band </a:t>
            </a:r>
            <a:r>
              <a:rPr lang="en-US" sz="1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tructure calculation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: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cap="none" dirty="0">
              <a:solidFill>
                <a:srgbClr val="0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 the k-path selection tool of </a:t>
            </a:r>
            <a:r>
              <a:rPr lang="en-US"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xcrysden</a:t>
            </a: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</a:t>
            </a:r>
          </a:p>
          <a:p>
            <a:pPr lvl="1">
              <a:lnSpc>
                <a:spcPct val="150000"/>
              </a:lnSpc>
              <a:buSzPts val="990"/>
            </a:pP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1. Open the file </a:t>
            </a:r>
            <a:r>
              <a:rPr lang="en-US"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si.scf.in</a:t>
            </a: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with </a:t>
            </a:r>
            <a:r>
              <a:rPr lang="en-US"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xcrysden</a:t>
            </a: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;</a:t>
            </a:r>
          </a:p>
          <a:p>
            <a:pPr lvl="1">
              <a:lnSpc>
                <a:spcPct val="150000"/>
              </a:lnSpc>
              <a:buSzPts val="990"/>
            </a:pP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2. Select: Tools → k-path selection ;</a:t>
            </a:r>
          </a:p>
          <a:p>
            <a:pPr lvl="1">
              <a:lnSpc>
                <a:spcPct val="150000"/>
              </a:lnSpc>
              <a:buSzPts val="990"/>
            </a:pP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3. Select the path by clicking on a sequence of </a:t>
            </a:r>
          </a:p>
          <a:p>
            <a:pPr lvl="1">
              <a:lnSpc>
                <a:spcPct val="150000"/>
              </a:lnSpc>
              <a:buSzPts val="990"/>
            </a:pP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high-symmetry points:  W – </a:t>
            </a:r>
            <a:r>
              <a:rPr lang="el-GR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Γ – </a:t>
            </a: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 – W – L – </a:t>
            </a:r>
            <a:r>
              <a:rPr lang="el-GR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Γ</a:t>
            </a: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; </a:t>
            </a:r>
            <a:endParaRPr lang="el-GR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lvl="1">
              <a:lnSpc>
                <a:spcPct val="150000"/>
              </a:lnSpc>
              <a:buSzPts val="990"/>
            </a:pP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4. Specify how many k points to be calculated (Ex: 100) </a:t>
            </a:r>
          </a:p>
          <a:p>
            <a:pPr lvl="1">
              <a:lnSpc>
                <a:spcPct val="150000"/>
              </a:lnSpc>
              <a:buSzPts val="990"/>
            </a:pP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5. Save the k-path to file. (.</a:t>
            </a:r>
            <a:r>
              <a:rPr lang="en-US"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pwscf</a:t>
            </a: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extension is required for formatting the file for </a:t>
            </a:r>
            <a:r>
              <a:rPr lang="en-US"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pw.x</a:t>
            </a: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).</a:t>
            </a:r>
          </a:p>
          <a:p>
            <a:pPr lvl="1">
              <a:lnSpc>
                <a:spcPct val="150000"/>
              </a:lnSpc>
              <a:buSzPts val="990"/>
            </a:pPr>
            <a:endParaRPr lang="en-US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Insert manually, or use the Seek- Path tool online: </a:t>
            </a:r>
          </a:p>
          <a:p>
            <a:pPr lvl="0">
              <a:lnSpc>
                <a:spcPct val="150000"/>
              </a:lnSpc>
            </a:pP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3"/>
              </a:rPr>
              <a:t>https://www.materialscloud.org/work/tools/seekpath</a:t>
            </a:r>
            <a:endParaRPr lang="en-US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lvl="0">
              <a:lnSpc>
                <a:spcPct val="150000"/>
              </a:lnSpc>
              <a:buSzPts val="990"/>
            </a:pPr>
            <a:endParaRPr lang="en-US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16000" lvl="0" indent="-216000">
              <a:buSzPts val="990"/>
              <a:buFont typeface="Noto Sans Symbols"/>
              <a:buChar char="●"/>
            </a:pPr>
            <a:endParaRPr lang="en-US" sz="18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dirty="0">
              <a:solidFill>
                <a:srgbClr val="0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Arial"/>
            </a:endParaRPr>
          </a:p>
        </p:txBody>
      </p:sp>
      <p:sp>
        <p:nvSpPr>
          <p:cNvPr id="6" name="Google Shape;102;p18">
            <a:extLst>
              <a:ext uri="{FF2B5EF4-FFF2-40B4-BE49-F238E27FC236}">
                <a16:creationId xmlns:a16="http://schemas.microsoft.com/office/drawing/2014/main" id="{D67BB779-3A59-7C43-DA41-7C51FF684B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6448" y="116026"/>
            <a:ext cx="8054715" cy="8004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 Exercise 1: Band structure of Silicon</a:t>
            </a:r>
            <a:endParaRPr dirty="0"/>
          </a:p>
        </p:txBody>
      </p:sp>
      <p:pic>
        <p:nvPicPr>
          <p:cNvPr id="5" name="Google Shape;202;p30">
            <a:extLst>
              <a:ext uri="{FF2B5EF4-FFF2-40B4-BE49-F238E27FC236}">
                <a16:creationId xmlns:a16="http://schemas.microsoft.com/office/drawing/2014/main" id="{9BE28955-06A7-1258-42FA-55A781F471B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87662" y="1113271"/>
            <a:ext cx="2743200" cy="27248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8043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>
          <a:extLst>
            <a:ext uri="{FF2B5EF4-FFF2-40B4-BE49-F238E27FC236}">
              <a16:creationId xmlns:a16="http://schemas.microsoft.com/office/drawing/2014/main" id="{5098D5E1-591F-96AE-F801-5F533F450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>
            <a:extLst>
              <a:ext uri="{FF2B5EF4-FFF2-40B4-BE49-F238E27FC236}">
                <a16:creationId xmlns:a16="http://schemas.microsoft.com/office/drawing/2014/main" id="{4F1E24E8-A38C-1B09-4A9C-886569F8AF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6448" y="116026"/>
            <a:ext cx="9305911" cy="8004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 Exercise 1: Silicon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B70140-961F-1023-4183-E60951DC1CF2}"/>
              </a:ext>
            </a:extLst>
          </p:cNvPr>
          <p:cNvSpPr txBox="1"/>
          <p:nvPr/>
        </p:nvSpPr>
        <p:spPr>
          <a:xfrm>
            <a:off x="557473" y="2377672"/>
            <a:ext cx="82589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strike="noStrik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An input file for the data post processing program </a:t>
            </a:r>
            <a:r>
              <a:rPr lang="en-US" sz="1600" b="0" strike="noStrike" dirty="0" err="1">
                <a:solidFill>
                  <a:srgbClr val="C9211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bands.x</a:t>
            </a: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</a:t>
            </a:r>
            <a:endParaRPr lang="en-US" sz="1600" b="0" strike="noStrike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Arial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75AAA5D-149F-725F-A1BA-4AD7CA357571}"/>
              </a:ext>
            </a:extLst>
          </p:cNvPr>
          <p:cNvSpPr/>
          <p:nvPr/>
        </p:nvSpPr>
        <p:spPr>
          <a:xfrm>
            <a:off x="3512915" y="2871266"/>
            <a:ext cx="2175817" cy="169630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500" dirty="0">
                <a:solidFill>
                  <a:schemeClr val="bg2"/>
                </a:solidFill>
                <a:latin typeface="Grandview Display" panose="020B0502040204020203" pitchFamily="34" charset="0"/>
              </a:rPr>
              <a:t>&amp;BANDS</a:t>
            </a:r>
          </a:p>
          <a:p>
            <a:r>
              <a:rPr lang="en-GB" sz="15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outdir</a:t>
            </a:r>
            <a:r>
              <a:rPr lang="en-GB" sz="1500" dirty="0">
                <a:solidFill>
                  <a:schemeClr val="bg2"/>
                </a:solidFill>
                <a:latin typeface="Grandview Display" panose="020B0502040204020203" pitchFamily="34" charset="0"/>
              </a:rPr>
              <a:t> = ’./</a:t>
            </a:r>
            <a:r>
              <a:rPr lang="en-GB" sz="15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tmp</a:t>
            </a:r>
            <a:r>
              <a:rPr lang="en-GB" sz="1500" dirty="0">
                <a:solidFill>
                  <a:schemeClr val="bg2"/>
                </a:solidFill>
                <a:latin typeface="Grandview Display" panose="020B0502040204020203" pitchFamily="34" charset="0"/>
              </a:rPr>
              <a:t>’,</a:t>
            </a:r>
          </a:p>
          <a:p>
            <a:r>
              <a:rPr lang="en-GB" sz="1500" dirty="0">
                <a:solidFill>
                  <a:schemeClr val="bg2"/>
                </a:solidFill>
                <a:latin typeface="Grandview Display" panose="020B0502040204020203" pitchFamily="34" charset="0"/>
              </a:rPr>
              <a:t>prefix=’Si’,</a:t>
            </a:r>
          </a:p>
          <a:p>
            <a:r>
              <a:rPr lang="en-GB" sz="1500" dirty="0" err="1">
                <a:solidFill>
                  <a:srgbClr val="C00000"/>
                </a:solidFill>
                <a:latin typeface="Grandview Display" panose="020B0502040204020203" pitchFamily="34" charset="0"/>
              </a:rPr>
              <a:t>filband</a:t>
            </a:r>
            <a:r>
              <a:rPr lang="en-GB" sz="1500" dirty="0">
                <a:solidFill>
                  <a:srgbClr val="C00000"/>
                </a:solidFill>
                <a:latin typeface="Grandview Display" panose="020B0502040204020203" pitchFamily="34" charset="0"/>
              </a:rPr>
              <a:t>=’</a:t>
            </a:r>
            <a:r>
              <a:rPr lang="en-GB" sz="1500" dirty="0" err="1">
                <a:solidFill>
                  <a:srgbClr val="C00000"/>
                </a:solidFill>
                <a:latin typeface="Grandview Display" panose="020B0502040204020203" pitchFamily="34" charset="0"/>
              </a:rPr>
              <a:t>bands.dat</a:t>
            </a:r>
            <a:r>
              <a:rPr lang="en-GB" sz="1500" dirty="0">
                <a:solidFill>
                  <a:schemeClr val="bg2"/>
                </a:solidFill>
                <a:latin typeface="Grandview Display" panose="020B0502040204020203" pitchFamily="34" charset="0"/>
              </a:rPr>
              <a:t>’,</a:t>
            </a:r>
          </a:p>
          <a:p>
            <a:r>
              <a:rPr lang="en-GB" sz="1500" dirty="0">
                <a:solidFill>
                  <a:schemeClr val="bg2"/>
                </a:solidFill>
                <a:latin typeface="Grandview Display" panose="020B0502040204020203" pitchFamily="34" charset="0"/>
              </a:rPr>
              <a:t>/</a:t>
            </a:r>
          </a:p>
          <a:p>
            <a:endParaRPr lang="en-GB" sz="1500" dirty="0">
              <a:solidFill>
                <a:schemeClr val="bg2"/>
              </a:solidFill>
              <a:latin typeface="Grandview Display" panose="020B0502040204020203" pitchFamily="34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3FB6449-F986-8000-DB23-4E45838CA86E}"/>
              </a:ext>
            </a:extLst>
          </p:cNvPr>
          <p:cNvSpPr/>
          <p:nvPr/>
        </p:nvSpPr>
        <p:spPr>
          <a:xfrm>
            <a:off x="735096" y="1771412"/>
            <a:ext cx="7731456" cy="4512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2183DB-CD65-7D62-7CD0-3361C11B468C}"/>
              </a:ext>
            </a:extLst>
          </p:cNvPr>
          <p:cNvSpPr txBox="1"/>
          <p:nvPr/>
        </p:nvSpPr>
        <p:spPr>
          <a:xfrm>
            <a:off x="840664" y="1816162"/>
            <a:ext cx="7731456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500" dirty="0" err="1">
                <a:latin typeface="Grandview Display" panose="020B0502040204020203" pitchFamily="34" charset="0"/>
              </a:rPr>
              <a:t>bands.x</a:t>
            </a:r>
            <a:r>
              <a:rPr lang="en-GB" sz="1500" dirty="0">
                <a:latin typeface="Grandview Display" panose="020B0502040204020203" pitchFamily="34" charset="0"/>
              </a:rPr>
              <a:t> –in </a:t>
            </a:r>
            <a:r>
              <a:rPr lang="en-GB" sz="1500" dirty="0" err="1">
                <a:latin typeface="Grandview Display" panose="020B0502040204020203" pitchFamily="34" charset="0"/>
              </a:rPr>
              <a:t>bands.in</a:t>
            </a:r>
            <a:r>
              <a:rPr lang="en-GB" sz="1500" dirty="0">
                <a:latin typeface="Grandview Display" panose="020B0502040204020203" pitchFamily="34" charset="0"/>
              </a:rPr>
              <a:t>&gt; </a:t>
            </a:r>
            <a:r>
              <a:rPr lang="en-GB" sz="1500" dirty="0" err="1">
                <a:latin typeface="Grandview Display" panose="020B0502040204020203" pitchFamily="34" charset="0"/>
              </a:rPr>
              <a:t>bands.out</a:t>
            </a:r>
            <a:endParaRPr lang="en-GB" sz="1500" dirty="0">
              <a:latin typeface="Grandview Display" panose="020B0502040204020203" pitchFamily="34" charset="0"/>
            </a:endParaRPr>
          </a:p>
        </p:txBody>
      </p:sp>
      <p:sp>
        <p:nvSpPr>
          <p:cNvPr id="11" name="Google Shape;100;p18">
            <a:extLst>
              <a:ext uri="{FF2B5EF4-FFF2-40B4-BE49-F238E27FC236}">
                <a16:creationId xmlns:a16="http://schemas.microsoft.com/office/drawing/2014/main" id="{02274940-F4BC-405B-549F-920A04737430}"/>
              </a:ext>
            </a:extLst>
          </p:cNvPr>
          <p:cNvSpPr txBox="1"/>
          <p:nvPr/>
        </p:nvSpPr>
        <p:spPr>
          <a:xfrm>
            <a:off x="352082" y="961176"/>
            <a:ext cx="8954280" cy="46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Calculate </a:t>
            </a:r>
            <a:r>
              <a:rPr lang="en-US" sz="1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Bands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 datafile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: Use </a:t>
            </a:r>
            <a:r>
              <a:rPr lang="en-US" sz="1800" dirty="0" err="1">
                <a:solidFill>
                  <a:srgbClr val="C9211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bands</a:t>
            </a:r>
            <a:r>
              <a:rPr lang="en-US" sz="1800" b="0" i="0" u="none" strike="noStrike" cap="none" dirty="0" err="1">
                <a:solidFill>
                  <a:srgbClr val="C9211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.x</a:t>
            </a: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which, among others, produces data-files for the plot</a:t>
            </a: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endParaRPr lang="en-CH" sz="1600" b="0" i="1" u="none" strike="noStrike" cap="none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A88FFD-1836-054A-CB7A-6D5C71459D5B}"/>
              </a:ext>
            </a:extLst>
          </p:cNvPr>
          <p:cNvSpPr txBox="1"/>
          <p:nvPr/>
        </p:nvSpPr>
        <p:spPr>
          <a:xfrm>
            <a:off x="467379" y="4722610"/>
            <a:ext cx="825898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 program print the eigenvalues to the file specified in ”</a:t>
            </a:r>
            <a:r>
              <a:rPr lang="en-US" sz="1600" dirty="0" err="1">
                <a:solidFill>
                  <a:srgbClr val="C9211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filband</a:t>
            </a: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” . </a:t>
            </a:r>
          </a:p>
          <a:p>
            <a:pPr lvl="0"/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</a:t>
            </a:r>
            <a:r>
              <a:rPr lang="en-US" sz="1600" b="0" strike="noStrike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ands data are stored in three files with different formats, among which we have </a:t>
            </a:r>
            <a:r>
              <a:rPr lang="en-US" sz="1600" b="0" i="1" strike="noStrike" dirty="0" err="1">
                <a:solidFill>
                  <a:srgbClr val="C9211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bands.dat.gnu</a:t>
            </a:r>
            <a:r>
              <a:rPr lang="en-US" sz="1600" b="0" i="1" strike="noStrike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 </a:t>
            </a:r>
            <a:r>
              <a:rPr lang="en-US" sz="1600" b="0" strike="noStrike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(can be plotted with </a:t>
            </a:r>
            <a:r>
              <a:rPr lang="en-US" sz="1600" b="0" strike="noStrike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gnuplot</a:t>
            </a:r>
            <a:r>
              <a:rPr lang="en-US" sz="1600" b="0" strike="noStrike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) </a:t>
            </a:r>
            <a:r>
              <a:rPr lang="en-US" sz="1600" b="0" strike="noStrike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and </a:t>
            </a:r>
            <a:r>
              <a:rPr lang="en-US" sz="1600" b="0" i="1" strike="noStrike" dirty="0" err="1">
                <a:solidFill>
                  <a:srgbClr val="C9211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bands.dat</a:t>
            </a:r>
            <a:r>
              <a:rPr lang="en-US" sz="1600" b="0" i="1" strike="noStrike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 </a:t>
            </a:r>
            <a:r>
              <a:rPr lang="en-US" sz="1600" b="0" strike="noStrike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can be visualized using the program </a:t>
            </a:r>
            <a:r>
              <a:rPr lang="en-US" sz="1600" b="0" strike="noStrike" dirty="0" err="1">
                <a:solidFill>
                  <a:srgbClr val="C9211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plotband.x</a:t>
            </a:r>
            <a:r>
              <a:rPr lang="en-US" sz="1600" b="0" strike="noStrike" dirty="0">
                <a:solidFill>
                  <a:srgbClr val="C9211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.</a:t>
            </a:r>
            <a:endParaRPr lang="en-US" sz="1600" b="0" strike="noStrike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1066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>
          <a:extLst>
            <a:ext uri="{FF2B5EF4-FFF2-40B4-BE49-F238E27FC236}">
              <a16:creationId xmlns:a16="http://schemas.microsoft.com/office/drawing/2014/main" id="{D59A0A3D-4959-B0B8-0FB1-658CBE6E3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>
            <a:extLst>
              <a:ext uri="{FF2B5EF4-FFF2-40B4-BE49-F238E27FC236}">
                <a16:creationId xmlns:a16="http://schemas.microsoft.com/office/drawing/2014/main" id="{C61BBEDC-5EE6-129C-10E7-976A2EDD9A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6448" y="116026"/>
            <a:ext cx="9305911" cy="8004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 Exercise 1: Silicon</a:t>
            </a:r>
            <a:endParaRPr dirty="0"/>
          </a:p>
        </p:txBody>
      </p:sp>
      <p:sp>
        <p:nvSpPr>
          <p:cNvPr id="11" name="Google Shape;100;p18">
            <a:extLst>
              <a:ext uri="{FF2B5EF4-FFF2-40B4-BE49-F238E27FC236}">
                <a16:creationId xmlns:a16="http://schemas.microsoft.com/office/drawing/2014/main" id="{A90C99B7-3357-0DB4-9FBB-673E370A59A1}"/>
              </a:ext>
            </a:extLst>
          </p:cNvPr>
          <p:cNvSpPr txBox="1"/>
          <p:nvPr/>
        </p:nvSpPr>
        <p:spPr>
          <a:xfrm>
            <a:off x="352082" y="961176"/>
            <a:ext cx="8954280" cy="1372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Plot with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gnuplot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: run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Grandview Display" panose="020B050204020402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gnuplot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Grandview Display" panose="020B050204020402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Grandview Display" panose="020B050204020402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plot_bands.gp</a:t>
            </a:r>
            <a:endParaRPr lang="en-US" sz="1800" b="0" i="0" u="none" strike="noStrike" cap="none" dirty="0">
              <a:solidFill>
                <a:srgbClr val="000000"/>
              </a:solidFill>
              <a:latin typeface="Grandview Display" panose="020B0502040204020203" pitchFamily="34" charset="0"/>
              <a:ea typeface="Lato" panose="020F0502020204030203" pitchFamily="34" charset="0"/>
              <a:cs typeface="Lato" panose="020F0502020204030203" pitchFamily="34" charset="0"/>
              <a:sym typeface="Arial"/>
            </a:endParaRPr>
          </a:p>
          <a:p>
            <a:pPr marL="216000" marR="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</a:pPr>
            <a:endParaRPr lang="en-US" sz="1800" b="0" i="0" u="none" strike="noStrike" cap="none" dirty="0">
              <a:solidFill>
                <a:srgbClr val="000000"/>
              </a:solidFill>
              <a:latin typeface="Grandview Display" panose="020B0502040204020203" pitchFamily="34" charset="0"/>
              <a:ea typeface="Lato" panose="020F0502020204030203" pitchFamily="34" charset="0"/>
              <a:cs typeface="Lato" panose="020F0502020204030203" pitchFamily="34" charset="0"/>
              <a:sym typeface="Arial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 </a:t>
            </a: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program </a:t>
            </a:r>
            <a:r>
              <a:rPr lang="en-US" sz="1600" dirty="0" err="1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plotband.x</a:t>
            </a:r>
            <a:r>
              <a:rPr lang="en-US" sz="1600" dirty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can be useful to obtain a postscript file of the band structure and a set of data files that can be plotted with </a:t>
            </a:r>
            <a:r>
              <a:rPr 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xmgr</a:t>
            </a: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 </a:t>
            </a: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itchFamily="2" charset="2"/>
              </a:rPr>
              <a:t> type </a:t>
            </a:r>
            <a:r>
              <a:rPr 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itchFamily="2" charset="2"/>
              </a:rPr>
              <a:t>plotband.x</a:t>
            </a: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itchFamily="2" charset="2"/>
              </a:rPr>
              <a:t> on the terminal, which prompts the terminal input:</a:t>
            </a:r>
            <a:endParaRPr lang="en-US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474734-042E-7FFB-BCA8-EE575BA18B1C}"/>
              </a:ext>
            </a:extLst>
          </p:cNvPr>
          <p:cNvSpPr txBox="1"/>
          <p:nvPr/>
        </p:nvSpPr>
        <p:spPr>
          <a:xfrm>
            <a:off x="1992573" y="2484414"/>
            <a:ext cx="6938879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Grandview" panose="020B0502040204020203" pitchFamily="34" charset="0"/>
              </a:rPr>
              <a:t>Input file &gt; </a:t>
            </a:r>
            <a:r>
              <a:rPr lang="en-GB" b="0" i="0" dirty="0" err="1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Grandview" panose="020B0502040204020203" pitchFamily="34" charset="0"/>
              </a:rPr>
              <a:t>bands.dat</a:t>
            </a:r>
            <a:b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  <a:latin typeface="Grandview" panose="020B0502040204020203" pitchFamily="34" charset="0"/>
              </a:rPr>
            </a:br>
            <a:r>
              <a:rPr lang="en-GB" b="0" i="0" dirty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Grandview" panose="020B0502040204020203" pitchFamily="34" charset="0"/>
              </a:rPr>
              <a:t>Reading   10 bands at    151 k-points</a:t>
            </a:r>
            <a:b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  <a:latin typeface="Grandview" panose="020B0502040204020203" pitchFamily="34" charset="0"/>
              </a:rPr>
            </a:br>
            <a:r>
              <a:rPr lang="en-GB" b="0" i="0" dirty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Grandview" panose="020B0502040204020203" pitchFamily="34" charset="0"/>
              </a:rPr>
              <a:t>Range:   -5.8760   17.7160eV  Emin, Emax, [</a:t>
            </a:r>
            <a:r>
              <a:rPr lang="en-GB" b="0" i="0" dirty="0" err="1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Grandview" panose="020B0502040204020203" pitchFamily="34" charset="0"/>
              </a:rPr>
              <a:t>firstk</a:t>
            </a:r>
            <a:r>
              <a:rPr lang="en-GB" b="0" i="0" dirty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Grandview" panose="020B0502040204020203" pitchFamily="34" charset="0"/>
              </a:rPr>
              <a:t>, </a:t>
            </a:r>
            <a:r>
              <a:rPr lang="en-GB" b="0" i="0" dirty="0" err="1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Grandview" panose="020B0502040204020203" pitchFamily="34" charset="0"/>
              </a:rPr>
              <a:t>lastk</a:t>
            </a:r>
            <a:r>
              <a:rPr lang="en-GB" b="0" i="0" dirty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Grandview" panose="020B0502040204020203" pitchFamily="34" charset="0"/>
              </a:rPr>
              <a:t>] &gt; -5.8760 17.7160</a:t>
            </a:r>
            <a:b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  <a:latin typeface="Grandview" panose="020B0502040204020203" pitchFamily="34" charset="0"/>
              </a:rPr>
            </a:br>
            <a:r>
              <a:rPr lang="en-GB" b="0" i="0" dirty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Grandview" panose="020B0502040204020203" pitchFamily="34" charset="0"/>
              </a:rPr>
              <a:t>high-symmetry point: -1.0000 0.5000 0.0000   x coordinate   0.0000</a:t>
            </a:r>
            <a:b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  <a:latin typeface="Grandview" panose="020B0502040204020203" pitchFamily="34" charset="0"/>
              </a:rPr>
            </a:br>
            <a:r>
              <a:rPr lang="en-GB" b="0" i="0" dirty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Grandview" panose="020B0502040204020203" pitchFamily="34" charset="0"/>
              </a:rPr>
              <a:t>high-symmetry point:  0.0000 0.0000 0.0000   x coordinate   1.1180</a:t>
            </a:r>
            <a:b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  <a:latin typeface="Grandview" panose="020B0502040204020203" pitchFamily="34" charset="0"/>
              </a:rPr>
            </a:br>
            <a:r>
              <a:rPr lang="en-GB" b="0" i="0" dirty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Grandview" panose="020B0502040204020203" pitchFamily="34" charset="0"/>
              </a:rPr>
              <a:t>high-symmetry point: -1.0000 0.0000 0.0000   x coordinate   2.1180</a:t>
            </a:r>
            <a:b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  <a:latin typeface="Grandview" panose="020B0502040204020203" pitchFamily="34" charset="0"/>
              </a:rPr>
            </a:br>
            <a:r>
              <a:rPr lang="en-GB" b="0" i="0" dirty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Grandview" panose="020B0502040204020203" pitchFamily="34" charset="0"/>
              </a:rPr>
              <a:t>high-symmetry point: -1.0000 0.5000 0.0000   x coordinate   2.6180</a:t>
            </a:r>
            <a:b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  <a:latin typeface="Grandview" panose="020B0502040204020203" pitchFamily="34" charset="0"/>
              </a:rPr>
            </a:br>
            <a:r>
              <a:rPr lang="en-GB" b="0" i="0" dirty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Grandview" panose="020B0502040204020203" pitchFamily="34" charset="0"/>
              </a:rPr>
              <a:t>high-symmetry point: -0.5000 0.5000 0.5000   x coordinate   3.3251</a:t>
            </a:r>
            <a:b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  <a:latin typeface="Grandview" panose="020B0502040204020203" pitchFamily="34" charset="0"/>
              </a:rPr>
            </a:br>
            <a:r>
              <a:rPr lang="en-GB" b="0" i="0" dirty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Grandview" panose="020B0502040204020203" pitchFamily="34" charset="0"/>
              </a:rPr>
              <a:t>high-symmetry point:  0.0000 0.0000 0.0000   x coordinate   4.1912</a:t>
            </a:r>
            <a:b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  <a:latin typeface="Grandview" panose="020B0502040204020203" pitchFamily="34" charset="0"/>
              </a:rPr>
            </a:br>
            <a:r>
              <a:rPr lang="en-GB" b="0" i="0" dirty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Grandview" panose="020B0502040204020203" pitchFamily="34" charset="0"/>
              </a:rPr>
              <a:t>output file (</a:t>
            </a:r>
            <a:r>
              <a:rPr lang="en-GB" b="0" i="0" dirty="0" err="1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Grandview" panose="020B0502040204020203" pitchFamily="34" charset="0"/>
              </a:rPr>
              <a:t>gnuplot</a:t>
            </a:r>
            <a:r>
              <a:rPr lang="en-GB" b="0" i="0" dirty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Grandview" panose="020B0502040204020203" pitchFamily="34" charset="0"/>
              </a:rPr>
              <a:t>/</a:t>
            </a:r>
            <a:r>
              <a:rPr lang="en-GB" b="0" i="0" dirty="0" err="1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Grandview" panose="020B0502040204020203" pitchFamily="34" charset="0"/>
              </a:rPr>
              <a:t>xmgr</a:t>
            </a:r>
            <a:r>
              <a:rPr lang="en-GB" b="0" i="0" dirty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Grandview" panose="020B0502040204020203" pitchFamily="34" charset="0"/>
              </a:rPr>
              <a:t>) &gt; </a:t>
            </a:r>
            <a:r>
              <a:rPr lang="en-GB" b="0" i="0" dirty="0" err="1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Grandview" panose="020B0502040204020203" pitchFamily="34" charset="0"/>
              </a:rPr>
              <a:t>si.bands.dat</a:t>
            </a:r>
            <a:b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  <a:latin typeface="Grandview" panose="020B0502040204020203" pitchFamily="34" charset="0"/>
              </a:rPr>
            </a:br>
            <a:r>
              <a:rPr lang="en-GB" b="0" i="0" dirty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Grandview" panose="020B0502040204020203" pitchFamily="34" charset="0"/>
              </a:rPr>
              <a:t>bands in </a:t>
            </a:r>
            <a:r>
              <a:rPr lang="en-GB" b="0" i="0" dirty="0" err="1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Grandview" panose="020B0502040204020203" pitchFamily="34" charset="0"/>
              </a:rPr>
              <a:t>gnuplot</a:t>
            </a:r>
            <a:r>
              <a:rPr lang="en-GB" b="0" i="0" dirty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Grandview" panose="020B0502040204020203" pitchFamily="34" charset="0"/>
              </a:rPr>
              <a:t>/</a:t>
            </a:r>
            <a:r>
              <a:rPr lang="en-GB" b="0" i="0" dirty="0" err="1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Grandview" panose="020B0502040204020203" pitchFamily="34" charset="0"/>
              </a:rPr>
              <a:t>xmgr</a:t>
            </a:r>
            <a:r>
              <a:rPr lang="en-GB" b="0" i="0" dirty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Grandview" panose="020B0502040204020203" pitchFamily="34" charset="0"/>
              </a:rPr>
              <a:t> format written to file </a:t>
            </a:r>
            <a:r>
              <a:rPr lang="en-GB" b="0" i="0" dirty="0" err="1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Grandview" panose="020B0502040204020203" pitchFamily="34" charset="0"/>
              </a:rPr>
              <a:t>si.bands.dat</a:t>
            </a:r>
            <a:b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  <a:latin typeface="Grandview" panose="020B0502040204020203" pitchFamily="34" charset="0"/>
              </a:rPr>
            </a:br>
            <a:r>
              <a:rPr lang="en-GB" b="0" i="0" dirty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Grandview" panose="020B0502040204020203" pitchFamily="34" charset="0"/>
              </a:rPr>
              <a:t>output file (</a:t>
            </a:r>
            <a:r>
              <a:rPr lang="en-GB" b="0" i="0" dirty="0" err="1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Grandview" panose="020B0502040204020203" pitchFamily="34" charset="0"/>
              </a:rPr>
              <a:t>ps</a:t>
            </a:r>
            <a:r>
              <a:rPr lang="en-GB" b="0" i="0" dirty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Grandview" panose="020B0502040204020203" pitchFamily="34" charset="0"/>
              </a:rPr>
              <a:t>) &gt; </a:t>
            </a:r>
            <a:r>
              <a:rPr lang="en-GB" b="0" i="0" u="none" strike="noStrike" dirty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Grandview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bands.ps</a:t>
            </a:r>
            <a:b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  <a:latin typeface="Grandview" panose="020B0502040204020203" pitchFamily="34" charset="0"/>
              </a:rPr>
            </a:br>
            <a:r>
              <a:rPr lang="en-GB" b="0" i="0" dirty="0" err="1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Grandview" panose="020B0502040204020203" pitchFamily="34" charset="0"/>
              </a:rPr>
              <a:t>Efermi</a:t>
            </a:r>
            <a:r>
              <a:rPr lang="en-GB" b="0" i="0" dirty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Grandview" panose="020B0502040204020203" pitchFamily="34" charset="0"/>
              </a:rPr>
              <a:t> &gt; 6.0653</a:t>
            </a:r>
            <a:b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  <a:latin typeface="Grandview" panose="020B0502040204020203" pitchFamily="34" charset="0"/>
              </a:rPr>
            </a:br>
            <a:r>
              <a:rPr lang="en-GB" b="0" i="0" dirty="0" err="1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Grandview" panose="020B0502040204020203" pitchFamily="34" charset="0"/>
              </a:rPr>
              <a:t>deltaE</a:t>
            </a:r>
            <a:r>
              <a:rPr lang="en-GB" b="0" i="0" dirty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Grandview" panose="020B0502040204020203" pitchFamily="34" charset="0"/>
              </a:rPr>
              <a:t>, reference E (for tics) 2, 6.0653</a:t>
            </a:r>
            <a:b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</a:rPr>
            </a:br>
            <a:r>
              <a:rPr lang="en-GB" b="0" i="0" dirty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Slack-Lato"/>
              </a:rPr>
              <a:t>bands in PostScript format written to file </a:t>
            </a:r>
            <a:r>
              <a:rPr lang="en-GB" b="0" i="0" u="none" strike="noStrike" dirty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Slack-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bands.ps</a:t>
            </a:r>
            <a:endParaRPr lang="en-GB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993753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1222</Words>
  <Application>Microsoft Macintosh PowerPoint</Application>
  <PresentationFormat>Custom</PresentationFormat>
  <Paragraphs>146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Grandview Display</vt:lpstr>
      <vt:lpstr>Raleway</vt:lpstr>
      <vt:lpstr>Courier New</vt:lpstr>
      <vt:lpstr>Arial</vt:lpstr>
      <vt:lpstr>Slack-Lato</vt:lpstr>
      <vt:lpstr>Grandview</vt:lpstr>
      <vt:lpstr>Lato</vt:lpstr>
      <vt:lpstr>Noto Sans Symbols</vt:lpstr>
      <vt:lpstr>Swiss</vt:lpstr>
      <vt:lpstr>Day 3 Hands on:</vt:lpstr>
      <vt:lpstr>Exercise 1 : Band structure</vt:lpstr>
      <vt:lpstr>Topics of the session</vt:lpstr>
      <vt:lpstr>1. Exercise 1: Silicon</vt:lpstr>
      <vt:lpstr>1. Exercise 1: Band structure of Silicon</vt:lpstr>
      <vt:lpstr>1. Exercise 1: Silicon</vt:lpstr>
      <vt:lpstr>1. Exercise 1: Band structure of Silicon</vt:lpstr>
      <vt:lpstr>1. Exercise 1: Silicon</vt:lpstr>
      <vt:lpstr>1. Exercise 1: Silicon</vt:lpstr>
      <vt:lpstr>1. Exercise 1: Silicon</vt:lpstr>
      <vt:lpstr>1. Exercise 2: Aluminum</vt:lpstr>
      <vt:lpstr>1. Exercise 2: Aluminum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Chiara Cignarella</cp:lastModifiedBy>
  <cp:revision>18</cp:revision>
  <dcterms:modified xsi:type="dcterms:W3CDTF">2025-05-23T17:39:29Z</dcterms:modified>
</cp:coreProperties>
</file>