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8"/>
  </p:notesMasterIdLst>
  <p:sldIdLst>
    <p:sldId id="271" r:id="rId2"/>
    <p:sldId id="258" r:id="rId3"/>
    <p:sldId id="283" r:id="rId4"/>
    <p:sldId id="278" r:id="rId5"/>
    <p:sldId id="284" r:id="rId6"/>
    <p:sldId id="28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D9C2"/>
    <a:srgbClr val="6BB7D0"/>
    <a:srgbClr val="45DEC0"/>
    <a:srgbClr val="66BCCE"/>
    <a:srgbClr val="5FC6E7"/>
    <a:srgbClr val="5CC1D1"/>
    <a:srgbClr val="5CB997"/>
    <a:srgbClr val="36AC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3" y="9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A9BE0-DB19-D446-A119-00550FEDCF12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DD7396-09EB-7849-806D-D18A8E4F3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431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88411-9651-4D8B-90A9-15888E0E73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8B18A3-9379-490E-A633-B6FE8D0BBE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51A42-89E9-4668-9336-3DDC9A786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90475-7D58-4FA7-B5CE-C16791811173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8E20ED-B2EA-45E3-845A-967D37788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5E308A-31F7-4357-9397-D525AC144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01FE2-758A-4521-B395-2F083FBAF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344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7027E-9D72-4143-BB3A-94C39850E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79458C-32A4-449E-A60A-4973880E61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F6DAF0-4FDA-4BAF-B516-FE3DC5077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90475-7D58-4FA7-B5CE-C16791811173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FD38E-D95D-4819-8AB3-D18D5B7EC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2D157-82F5-4A87-9FDB-C02763F6C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01FE2-758A-4521-B395-2F083FBAF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5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E8507F-03DB-454E-B8C2-5C2839FE10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E425A7-5627-490B-AA37-095B69FD16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9AF7CE-9676-48F0-A94C-D16515CF4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90475-7D58-4FA7-B5CE-C16791811173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F6934-A85C-4946-919F-C71365B9A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31ECC9-1781-40C3-BEDA-2ADFB34F4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01FE2-758A-4521-B395-2F083FBAF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954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D2AF2-6B6A-4C3E-AEBB-79BCF1BBC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A552D-ACB4-4AE2-B03E-C22DA2594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25461-23A3-408F-9F1F-97AF32885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90475-7D58-4FA7-B5CE-C16791811173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321D4-9FAE-440E-9406-484E81C9F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0E9FA-203D-403C-9283-95CF93FF7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01FE2-758A-4521-B395-2F083FBAF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864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5D951-EDED-4EA7-8F69-FC42F8BDC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09320E-A71D-43F4-8DBF-D92008A9E0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D91F8-2CF9-4D9B-84BB-B909046F6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90475-7D58-4FA7-B5CE-C16791811173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2C34F6-0A3E-43F9-9423-E35B26406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699E93-54EA-4613-A8EA-66C664630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01FE2-758A-4521-B395-2F083FBAF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183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7A8F4-B133-45A7-8800-CF87B8E18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303C4-131A-45A3-B855-4E10260168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1D8BDD-C7CD-46D8-925A-14F354B379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E4E6DE-C90C-404F-B368-7AAA04701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90475-7D58-4FA7-B5CE-C16791811173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E26B98-CC26-4597-B4FA-E6BBABF51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646AA-3DE4-4709-883E-D17DD7196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01FE2-758A-4521-B395-2F083FBAF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40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6F100-40A9-4E4D-91A2-BC4CBD952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9DECA3-A945-4F35-A600-9113609289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CAC0FE-2884-4DA0-A5AB-A4FCB1A772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66F56E-52F3-409E-A992-184BB6BC47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A525B6-2477-4FDF-9A7C-384D654E55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4340E6-7E51-4FFE-82F0-9463F4556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90475-7D58-4FA7-B5CE-C16791811173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9461DE-A07E-4BD5-8445-0E041D4EE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544958-4156-4448-A559-7B37CBEE5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01FE2-758A-4521-B395-2F083FBAF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691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8207E-6D30-440B-9438-107609D70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F3BC6C-C978-4E48-BFF3-1BF774948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90475-7D58-4FA7-B5CE-C16791811173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9667A6-46AC-4886-BF65-E7D823DDA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EF546D-B2B8-4E68-8A33-00366FA53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01FE2-758A-4521-B395-2F083FBAF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190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A6EF17-A1D7-44A1-9907-155275C39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90475-7D58-4FA7-B5CE-C16791811173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8CE4C3-1320-44B6-B339-DE66E88D1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6CF7FD-474A-4626-BECF-7FAB90D37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01FE2-758A-4521-B395-2F083FBAF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099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08FF1-BF5E-49BC-A4FC-4648CC774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70CCF-3F5D-49D5-9C54-1DE9EC3FE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49A418-5067-449C-921C-75B3BC4787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A18038-283B-42E7-A24C-B0FF36E60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90475-7D58-4FA7-B5CE-C16791811173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7D8BEC-639E-4C1E-A943-2753C2115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B48D96-226E-4827-940E-FFBC9BB3D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01FE2-758A-4521-B395-2F083FBAF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32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D255A-3F3F-4DCF-BB73-09C4E5283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346883-5CDC-4C98-82C2-1A9BC7535F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AAC26C-36B5-4166-BB18-2324B7D05E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040457-73EF-40A2-A042-D4FBB7E24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90475-7D58-4FA7-B5CE-C16791811173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3A048B-E3CB-4F7F-A78D-2C7FAD957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BE54E0-2B71-4A69-BC7D-E1FB873D8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01FE2-758A-4521-B395-2F083FBAF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112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42ED7B-465D-4FA0-867F-0A37FCFBB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0E18D7-04A3-4200-8BD6-034ACE22F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80209-B76F-4FE6-B656-042E0500A7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90475-7D58-4FA7-B5CE-C16791811173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8A08DD-7688-4025-AFC3-571DE7A0B5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F029E-B03A-4376-9970-0D3B436F7F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01FE2-758A-4521-B395-2F083FBAF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178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1000">
              <a:srgbClr val="49D9C2"/>
            </a:gs>
            <a:gs pos="35000">
              <a:srgbClr val="6BB7D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CCB46-C80C-4220-B338-F588A4F150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3450" y="1178278"/>
            <a:ext cx="5216533" cy="2160905"/>
          </a:xfrm>
        </p:spPr>
        <p:txBody>
          <a:bodyPr>
            <a:norm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Slabo 27px" panose="02060503030505020404" pitchFamily="18" charset="0"/>
                <a:cs typeface="Adobe Devanagari" panose="02040503050201020203" pitchFamily="18" charset="0"/>
              </a:rPr>
              <a:t>GUI Calculator </a:t>
            </a:r>
            <a:br>
              <a:rPr lang="en-US" sz="6600" b="1" dirty="0">
                <a:solidFill>
                  <a:schemeClr val="bg1"/>
                </a:solidFill>
                <a:latin typeface="Slabo 27px" panose="02060503030505020404" pitchFamily="18" charset="0"/>
                <a:cs typeface="Adobe Devanagari" panose="02040503050201020203" pitchFamily="18" charset="0"/>
              </a:rPr>
            </a:br>
            <a:r>
              <a:rPr lang="en-US" sz="6600" b="1" dirty="0">
                <a:solidFill>
                  <a:schemeClr val="bg1"/>
                </a:solidFill>
                <a:latin typeface="Slabo 27px" panose="02060503030505020404" pitchFamily="18" charset="0"/>
                <a:cs typeface="Adobe Devanagari" panose="02040503050201020203" pitchFamily="18" charset="0"/>
              </a:rPr>
              <a:t>with </a:t>
            </a:r>
            <a:r>
              <a:rPr lang="en-US" sz="6600" b="1" dirty="0" err="1">
                <a:solidFill>
                  <a:schemeClr val="bg1"/>
                </a:solidFill>
                <a:latin typeface="Slabo 27px" panose="02060503030505020404" pitchFamily="18" charset="0"/>
                <a:cs typeface="Adobe Devanagari" panose="02040503050201020203" pitchFamily="18" charset="0"/>
              </a:rPr>
              <a:t>Tkinter</a:t>
            </a:r>
            <a:endParaRPr lang="en-US" sz="6600" b="1" dirty="0">
              <a:solidFill>
                <a:schemeClr val="bg1"/>
              </a:solidFill>
              <a:latin typeface="Slabo 27px" panose="02060503030505020404" pitchFamily="18" charset="0"/>
              <a:cs typeface="Adobe Devanagari" panose="020405030502010202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E9228E-ADD1-4BC6-9AD8-814DB2BD75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70292" y="3578575"/>
            <a:ext cx="4252283" cy="543639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Slabo 27px" panose="02060503030505020404" pitchFamily="18" charset="0"/>
                <a:cs typeface="Adobe Devanagari" panose="02040503050201020203" pitchFamily="18" charset="0"/>
              </a:rPr>
              <a:t>By: Avneet Sethi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C2EA98C-5734-4D70-A3C6-F7B5A0DB539A}"/>
              </a:ext>
            </a:extLst>
          </p:cNvPr>
          <p:cNvCxnSpPr>
            <a:cxnSpLocks/>
          </p:cNvCxnSpPr>
          <p:nvPr/>
        </p:nvCxnSpPr>
        <p:spPr>
          <a:xfrm>
            <a:off x="6836816" y="3265042"/>
            <a:ext cx="4749800" cy="3174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E16545F3-B3A0-4654-9301-95627754F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051" y="692150"/>
            <a:ext cx="6023102" cy="5626100"/>
          </a:xfrm>
          <a:prstGeom prst="rect">
            <a:avLst/>
          </a:prstGeom>
          <a:ln w="38100" cap="sq">
            <a:solidFill>
              <a:schemeClr val="bg1"/>
            </a:solidFill>
            <a:prstDash val="solid"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1666700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  <a:alpha val="9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FFBD9-4018-48FA-9D21-DFF2F271A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33337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chemeClr val="bg1"/>
                </a:solidFill>
                <a:latin typeface="Slabo 27px" panose="02060503030505020404" pitchFamily="18" charset="0"/>
                <a:cs typeface="Adobe Devanagari" panose="02040503050201020203" pitchFamily="18" charset="0"/>
              </a:rPr>
              <a:t>Desired 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C9310D-4743-4345-A50C-C28746695B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7938" y="1702057"/>
                <a:ext cx="5824151" cy="4614717"/>
              </a:xfrm>
              <a:noFill/>
            </p:spPr>
            <p:txBody>
              <a:bodyPr>
                <a:normAutofit/>
              </a:bodyPr>
              <a:lstStyle/>
              <a:p>
                <a:pPr lvl="1"/>
                <a:r>
                  <a:rPr lang="en-US" sz="3000" dirty="0">
                    <a:solidFill>
                      <a:schemeClr val="bg1"/>
                    </a:solidFill>
                    <a:latin typeface="Slabo 27px" panose="02060503030505020404" pitchFamily="18" charset="0"/>
                    <a:cs typeface="Adobe Devanagari" panose="02040503050201020203" pitchFamily="18" charset="0"/>
                  </a:rPr>
                  <a:t>Perform operations, including: </a:t>
                </a:r>
              </a:p>
              <a:p>
                <a:pPr lvl="2"/>
                <a:r>
                  <a:rPr lang="en-US" sz="2600" dirty="0">
                    <a:solidFill>
                      <a:schemeClr val="bg1"/>
                    </a:solidFill>
                    <a:latin typeface="Slabo 27px" panose="02060503030505020404" pitchFamily="18" charset="0"/>
                    <a:cs typeface="Adobe Devanagari" panose="02040503050201020203" pitchFamily="18" charset="0"/>
                  </a:rPr>
                  <a:t>+, -, x, /</a:t>
                </a:r>
              </a:p>
              <a:p>
                <a:pPr lvl="2"/>
                <a:r>
                  <a:rPr lang="en-US" sz="2600" dirty="0">
                    <a:solidFill>
                      <a:schemeClr val="bg1"/>
                    </a:solidFill>
                    <a:latin typeface="Slabo 27px" panose="02060503030505020404" pitchFamily="18" charset="0"/>
                    <a:cs typeface="Adobe Devanagari" panose="02040503050201020203" pitchFamily="18" charset="0"/>
                  </a:rPr>
                  <a:t>C (Clear)</a:t>
                </a:r>
              </a:p>
              <a:p>
                <a:pPr lvl="2"/>
                <a:r>
                  <a:rPr lang="en-US" sz="2600" dirty="0">
                    <a:solidFill>
                      <a:schemeClr val="bg1"/>
                    </a:solidFill>
                    <a:latin typeface="Slabo 27px" panose="02060503030505020404" pitchFamily="18" charset="0"/>
                    <a:cs typeface="Adobe Devanagari" panose="02040503050201020203" pitchFamily="18" charset="0"/>
                  </a:rPr>
                  <a:t>           Back </a:t>
                </a:r>
              </a:p>
              <a:p>
                <a:pPr lvl="2"/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/>
                    </m:rad>
                    <m:r>
                      <a:rPr lang="en-US" sz="2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sz="2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2600" dirty="0">
                    <a:solidFill>
                      <a:schemeClr val="bg1"/>
                    </a:solidFill>
                    <a:latin typeface="Slabo 27px" panose="02060503030505020404" pitchFamily="18" charset="0"/>
                    <a:cs typeface="Adobe Devanagari" panose="02040503050201020203" pitchFamily="18" charset="0"/>
                  </a:rPr>
                  <a:t>sin(x), cos(x)</a:t>
                </a:r>
              </a:p>
              <a:p>
                <a:pPr lvl="2"/>
                <a:r>
                  <a:rPr lang="en-US" sz="2600" dirty="0">
                    <a:solidFill>
                      <a:schemeClr val="bg1"/>
                    </a:solidFill>
                    <a:latin typeface="Slabo 27px" panose="02060503030505020404" pitchFamily="18" charset="0"/>
                    <a:cs typeface="Adobe Devanagari" panose="02040503050201020203" pitchFamily="18" charset="0"/>
                  </a:rPr>
                  <a:t>+/- (Positive/Negative)</a:t>
                </a:r>
              </a:p>
              <a:p>
                <a:pPr lvl="1"/>
                <a:r>
                  <a:rPr lang="en-US" sz="3000" dirty="0">
                    <a:solidFill>
                      <a:schemeClr val="bg1"/>
                    </a:solidFill>
                    <a:latin typeface="Slabo 27px" panose="02060503030505020404" pitchFamily="18" charset="0"/>
                    <a:cs typeface="Adobe Devanagari" panose="02040503050201020203" pitchFamily="18" charset="0"/>
                  </a:rPr>
                  <a:t>Store results of previous operations into the History tab (stack)</a:t>
                </a:r>
              </a:p>
              <a:p>
                <a:pPr lvl="1"/>
                <a:r>
                  <a:rPr lang="en-US" sz="3000" dirty="0">
                    <a:solidFill>
                      <a:schemeClr val="bg1"/>
                    </a:solidFill>
                    <a:latin typeface="Slabo 27px" panose="02060503030505020404" pitchFamily="18" charset="0"/>
                    <a:cs typeface="Adobe Devanagari" panose="02040503050201020203" pitchFamily="18" charset="0"/>
                  </a:rPr>
                  <a:t>Clear results in the History tab</a:t>
                </a:r>
              </a:p>
              <a:p>
                <a:pPr lvl="2"/>
                <a:endParaRPr lang="en-US" sz="2800" dirty="0">
                  <a:solidFill>
                    <a:schemeClr val="bg1"/>
                  </a:solidFill>
                  <a:latin typeface="Slabo 27px" panose="02060503030505020404" pitchFamily="18" charset="0"/>
                  <a:cs typeface="Adobe Devanagari" panose="02040503050201020203" pitchFamily="18" charset="0"/>
                </a:endParaRPr>
              </a:p>
              <a:p>
                <a:pPr lvl="1"/>
                <a:endParaRPr lang="en-US" sz="2800" dirty="0">
                  <a:solidFill>
                    <a:schemeClr val="bg1"/>
                  </a:solidFill>
                  <a:latin typeface="Slabo 27px" panose="02060503030505020404" pitchFamily="18" charset="0"/>
                  <a:cs typeface="Adobe Devanagari" panose="02040503050201020203" pitchFamily="18" charset="0"/>
                </a:endParaRPr>
              </a:p>
              <a:p>
                <a:pPr lvl="1"/>
                <a:endParaRPr lang="en-US" sz="2800" dirty="0">
                  <a:solidFill>
                    <a:schemeClr val="bg1"/>
                  </a:solidFill>
                  <a:latin typeface="Slabo 27px" panose="02060503030505020404" pitchFamily="18" charset="0"/>
                  <a:cs typeface="Adobe Devanagari" panose="02040503050201020203" pitchFamily="18" charset="0"/>
                </a:endParaRPr>
              </a:p>
              <a:p>
                <a:pPr lvl="1"/>
                <a:endParaRPr lang="en-US" sz="2800" dirty="0">
                  <a:solidFill>
                    <a:schemeClr val="bg1"/>
                  </a:solidFill>
                  <a:latin typeface="Slabo 27px" panose="02060503030505020404" pitchFamily="18" charset="0"/>
                  <a:cs typeface="Adobe Devanagari" panose="02040503050201020203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C9310D-4743-4345-A50C-C28746695B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7938" y="1702057"/>
                <a:ext cx="5824151" cy="4614717"/>
              </a:xfrm>
              <a:blipFill>
                <a:blip r:embed="rId2"/>
                <a:stretch>
                  <a:fillRect t="-2378" b="-2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8F3840C-34A5-41DA-8E78-9B2DDA3762D9}"/>
              </a:ext>
            </a:extLst>
          </p:cNvPr>
          <p:cNvCxnSpPr>
            <a:cxnSpLocks/>
          </p:cNvCxnSpPr>
          <p:nvPr/>
        </p:nvCxnSpPr>
        <p:spPr>
          <a:xfrm>
            <a:off x="762374" y="1490672"/>
            <a:ext cx="492087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DCC9CB27-3A36-4BCB-AB47-DEBB774286F4}"/>
              </a:ext>
            </a:extLst>
          </p:cNvPr>
          <p:cNvSpPr/>
          <p:nvPr/>
        </p:nvSpPr>
        <p:spPr>
          <a:xfrm rot="10800000">
            <a:off x="1408671" y="3063241"/>
            <a:ext cx="607953" cy="311390"/>
          </a:xfrm>
          <a:prstGeom prst="homePlat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labo 27px" panose="02060503030505020404" pitchFamily="18" charset="0"/>
              </a:rPr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DAD949-489F-4A6F-8553-7B4A553CAEC7}"/>
              </a:ext>
            </a:extLst>
          </p:cNvPr>
          <p:cNvSpPr txBox="1"/>
          <p:nvPr/>
        </p:nvSpPr>
        <p:spPr>
          <a:xfrm>
            <a:off x="7659292" y="6184813"/>
            <a:ext cx="29123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Slabo 27px" panose="02060503030505020404" pitchFamily="18" charset="0"/>
              </a:rPr>
              <a:t>Windows 10 Calculator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081882-4672-4441-8EB5-376EC0FFBA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6763" y="996156"/>
            <a:ext cx="5822290" cy="503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222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  <a:alpha val="9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FFBD9-4018-48FA-9D21-DFF2F271A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33337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chemeClr val="bg1"/>
                </a:solidFill>
                <a:latin typeface="Slabo 27px" panose="02060503030505020404" pitchFamily="18" charset="0"/>
                <a:cs typeface="Adobe Devanagari" panose="02040503050201020203" pitchFamily="18" charset="0"/>
              </a:rPr>
              <a:t>Result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C9310D-4743-4345-A50C-C28746695B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7938" y="1702057"/>
                <a:ext cx="5824151" cy="4614717"/>
              </a:xfrm>
              <a:noFill/>
            </p:spPr>
            <p:txBody>
              <a:bodyPr>
                <a:normAutofit fontScale="92500" lnSpcReduction="10000"/>
              </a:bodyPr>
              <a:lstStyle/>
              <a:p>
                <a:pPr lvl="1"/>
                <a:r>
                  <a:rPr lang="en-US" sz="3000" dirty="0">
                    <a:solidFill>
                      <a:schemeClr val="bg1"/>
                    </a:solidFill>
                    <a:latin typeface="Slabo 27px" panose="02060503030505020404" pitchFamily="18" charset="0"/>
                    <a:cs typeface="Adobe Devanagari" panose="02040503050201020203" pitchFamily="18" charset="0"/>
                  </a:rPr>
                  <a:t>Perform operations, including: </a:t>
                </a:r>
              </a:p>
              <a:p>
                <a:pPr lvl="2"/>
                <a:r>
                  <a:rPr lang="en-US" sz="2600" dirty="0">
                    <a:solidFill>
                      <a:schemeClr val="bg1"/>
                    </a:solidFill>
                    <a:latin typeface="Slabo 27px" panose="02060503030505020404" pitchFamily="18" charset="0"/>
                    <a:cs typeface="Adobe Devanagari" panose="02040503050201020203" pitchFamily="18" charset="0"/>
                  </a:rPr>
                  <a:t>+, -, x, /</a:t>
                </a:r>
              </a:p>
              <a:p>
                <a:pPr lvl="2"/>
                <a:r>
                  <a:rPr lang="en-US" sz="2600" dirty="0">
                    <a:solidFill>
                      <a:schemeClr val="bg1"/>
                    </a:solidFill>
                    <a:latin typeface="Slabo 27px" panose="02060503030505020404" pitchFamily="18" charset="0"/>
                    <a:cs typeface="Adobe Devanagari" panose="02040503050201020203" pitchFamily="18" charset="0"/>
                  </a:rPr>
                  <a:t>C (Clear)</a:t>
                </a:r>
              </a:p>
              <a:p>
                <a:pPr lvl="2"/>
                <a:r>
                  <a:rPr lang="en-US" sz="2600" dirty="0">
                    <a:solidFill>
                      <a:schemeClr val="bg1"/>
                    </a:solidFill>
                    <a:latin typeface="Slabo 27px" panose="02060503030505020404" pitchFamily="18" charset="0"/>
                    <a:cs typeface="Adobe Devanagari" panose="02040503050201020203" pitchFamily="18" charset="0"/>
                  </a:rPr>
                  <a:t>           Back </a:t>
                </a:r>
              </a:p>
              <a:p>
                <a:pPr lvl="2"/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/>
                    </m:rad>
                    <m:r>
                      <a:rPr lang="en-US" sz="2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sz="2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2600" dirty="0">
                    <a:solidFill>
                      <a:schemeClr val="bg1"/>
                    </a:solidFill>
                    <a:latin typeface="Slabo 27px" panose="02060503030505020404" pitchFamily="18" charset="0"/>
                    <a:cs typeface="Adobe Devanagari" panose="02040503050201020203" pitchFamily="18" charset="0"/>
                  </a:rPr>
                  <a:t>sin(x), cos(x)</a:t>
                </a:r>
              </a:p>
              <a:p>
                <a:pPr lvl="2"/>
                <a:r>
                  <a:rPr lang="en-US" sz="2600" dirty="0">
                    <a:solidFill>
                      <a:schemeClr val="bg1"/>
                    </a:solidFill>
                    <a:latin typeface="Slabo 27px" panose="02060503030505020404" pitchFamily="18" charset="0"/>
                    <a:cs typeface="Adobe Devanagari" panose="02040503050201020203" pitchFamily="18" charset="0"/>
                  </a:rPr>
                  <a:t>+/- (Positive/Negative)</a:t>
                </a:r>
              </a:p>
              <a:p>
                <a:pPr lvl="1"/>
                <a:r>
                  <a:rPr lang="en-US" sz="3000" dirty="0">
                    <a:solidFill>
                      <a:schemeClr val="bg1"/>
                    </a:solidFill>
                    <a:latin typeface="Slabo 27px" panose="02060503030505020404" pitchFamily="18" charset="0"/>
                    <a:cs typeface="Adobe Devanagari" panose="02040503050201020203" pitchFamily="18" charset="0"/>
                  </a:rPr>
                  <a:t>Evaluate expressions using parentheses</a:t>
                </a:r>
              </a:p>
              <a:p>
                <a:pPr lvl="1"/>
                <a:r>
                  <a:rPr lang="en-US" sz="3000" dirty="0">
                    <a:solidFill>
                      <a:schemeClr val="bg1"/>
                    </a:solidFill>
                    <a:latin typeface="Slabo 27px" panose="02060503030505020404" pitchFamily="18" charset="0"/>
                    <a:cs typeface="Adobe Devanagari" panose="02040503050201020203" pitchFamily="18" charset="0"/>
                  </a:rPr>
                  <a:t>Retrieve last result with ‘A’ / answer button</a:t>
                </a:r>
              </a:p>
              <a:p>
                <a:pPr lvl="1"/>
                <a:r>
                  <a:rPr lang="en-US" sz="3000" dirty="0">
                    <a:solidFill>
                      <a:schemeClr val="bg1"/>
                    </a:solidFill>
                    <a:latin typeface="Slabo 27px" panose="02060503030505020404" pitchFamily="18" charset="0"/>
                    <a:cs typeface="Adobe Devanagari" panose="02040503050201020203" pitchFamily="18" charset="0"/>
                  </a:rPr>
                  <a:t>Store results of previous operations into the textbox </a:t>
                </a:r>
                <a:endParaRPr lang="en-US" sz="2800" dirty="0">
                  <a:solidFill>
                    <a:schemeClr val="bg1"/>
                  </a:solidFill>
                  <a:latin typeface="Slabo 27px" panose="02060503030505020404" pitchFamily="18" charset="0"/>
                  <a:cs typeface="Adobe Devanagari" panose="02040503050201020203" pitchFamily="18" charset="0"/>
                </a:endParaRPr>
              </a:p>
              <a:p>
                <a:pPr lvl="1"/>
                <a:endParaRPr lang="en-US" sz="2800" dirty="0">
                  <a:solidFill>
                    <a:schemeClr val="bg1"/>
                  </a:solidFill>
                  <a:latin typeface="Slabo 27px" panose="02060503030505020404" pitchFamily="18" charset="0"/>
                  <a:cs typeface="Adobe Devanagari" panose="02040503050201020203" pitchFamily="18" charset="0"/>
                </a:endParaRPr>
              </a:p>
              <a:p>
                <a:pPr lvl="1"/>
                <a:endParaRPr lang="en-US" sz="2800" dirty="0">
                  <a:solidFill>
                    <a:schemeClr val="bg1"/>
                  </a:solidFill>
                  <a:latin typeface="Slabo 27px" panose="02060503030505020404" pitchFamily="18" charset="0"/>
                  <a:cs typeface="Adobe Devanagari" panose="02040503050201020203" pitchFamily="18" charset="0"/>
                </a:endParaRPr>
              </a:p>
              <a:p>
                <a:pPr lvl="1"/>
                <a:endParaRPr lang="en-US" sz="2800" dirty="0">
                  <a:solidFill>
                    <a:schemeClr val="bg1"/>
                  </a:solidFill>
                  <a:latin typeface="Slabo 27px" panose="02060503030505020404" pitchFamily="18" charset="0"/>
                  <a:cs typeface="Adobe Devanagari" panose="02040503050201020203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C9310D-4743-4345-A50C-C28746695B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7938" y="1702057"/>
                <a:ext cx="5824151" cy="4614717"/>
              </a:xfrm>
              <a:blipFill>
                <a:blip r:embed="rId2"/>
                <a:stretch>
                  <a:fillRect t="-2774" r="-3033" b="-14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8F3840C-34A5-41DA-8E78-9B2DDA3762D9}"/>
              </a:ext>
            </a:extLst>
          </p:cNvPr>
          <p:cNvCxnSpPr>
            <a:cxnSpLocks/>
          </p:cNvCxnSpPr>
          <p:nvPr/>
        </p:nvCxnSpPr>
        <p:spPr>
          <a:xfrm>
            <a:off x="762374" y="1490672"/>
            <a:ext cx="492087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DCC9CB27-3A36-4BCB-AB47-DEBB774286F4}"/>
              </a:ext>
            </a:extLst>
          </p:cNvPr>
          <p:cNvSpPr/>
          <p:nvPr/>
        </p:nvSpPr>
        <p:spPr>
          <a:xfrm rot="10800000">
            <a:off x="1357871" y="2816235"/>
            <a:ext cx="607953" cy="311390"/>
          </a:xfrm>
          <a:prstGeom prst="homePlat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labo 27px" panose="02060503030505020404" pitchFamily="18" charset="0"/>
              </a:rPr>
              <a:t>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BB926D-BADC-42BB-A12D-2501708985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2089" y="842122"/>
            <a:ext cx="5913953" cy="5474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630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FFBD9-4018-48FA-9D21-DFF2F271A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33337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chemeClr val="bg1"/>
                </a:solidFill>
                <a:latin typeface="Slabo 27px" panose="02060503030505020404" pitchFamily="18" charset="0"/>
                <a:cs typeface="Adobe Devanagari" panose="02040503050201020203" pitchFamily="18" charset="0"/>
              </a:rPr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9310D-4743-4345-A50C-C28746695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600" y="1920874"/>
            <a:ext cx="10718800" cy="4095733"/>
          </a:xfrm>
          <a:noFill/>
        </p:spPr>
        <p:txBody>
          <a:bodyPr>
            <a:normAutofit/>
          </a:bodyPr>
          <a:lstStyle/>
          <a:p>
            <a:r>
              <a:rPr lang="en-US" sz="3000" dirty="0">
                <a:solidFill>
                  <a:schemeClr val="bg1"/>
                </a:solidFill>
                <a:latin typeface="Slabo 27px" panose="02060503030505020404" pitchFamily="18" charset="0"/>
                <a:cs typeface="Adobe Devanagari" panose="02040503050201020203" pitchFamily="18" charset="0"/>
              </a:rPr>
              <a:t>Created a text entry field for the calculator</a:t>
            </a:r>
          </a:p>
          <a:p>
            <a:r>
              <a:rPr lang="en-US" sz="3000" dirty="0">
                <a:solidFill>
                  <a:schemeClr val="bg1"/>
                </a:solidFill>
                <a:latin typeface="Slabo 27px" panose="02060503030505020404" pitchFamily="18" charset="0"/>
                <a:cs typeface="Adobe Devanagari" panose="02040503050201020203" pitchFamily="18" charset="0"/>
              </a:rPr>
              <a:t>Used a grid layout for the buttons with the </a:t>
            </a:r>
            <a:r>
              <a:rPr lang="en-US" sz="3000" b="1" i="1" dirty="0" err="1">
                <a:solidFill>
                  <a:schemeClr val="bg1"/>
                </a:solidFill>
                <a:latin typeface="Slabo 27px" panose="02060503030505020404" pitchFamily="18" charset="0"/>
                <a:cs typeface="Adobe Devanagari" panose="02040503050201020203" pitchFamily="18" charset="0"/>
              </a:rPr>
              <a:t>Tkinter</a:t>
            </a:r>
            <a:r>
              <a:rPr lang="en-US" sz="3000" b="1" i="1" dirty="0">
                <a:solidFill>
                  <a:schemeClr val="bg1"/>
                </a:solidFill>
                <a:latin typeface="Slabo 27px" panose="02060503030505020404" pitchFamily="18" charset="0"/>
                <a:cs typeface="Adobe Devanagari" panose="02040503050201020203" pitchFamily="18" charset="0"/>
              </a:rPr>
              <a:t> Library</a:t>
            </a:r>
            <a:endParaRPr lang="en-US" sz="3000" dirty="0">
              <a:solidFill>
                <a:schemeClr val="bg1"/>
              </a:solidFill>
              <a:latin typeface="Slabo 27px" panose="02060503030505020404" pitchFamily="18" charset="0"/>
              <a:cs typeface="Adobe Devanagari" panose="02040503050201020203" pitchFamily="18" charset="0"/>
            </a:endParaRPr>
          </a:p>
          <a:p>
            <a:r>
              <a:rPr lang="en-US" sz="3000" dirty="0">
                <a:solidFill>
                  <a:schemeClr val="bg1"/>
                </a:solidFill>
                <a:latin typeface="Slabo 27px" panose="02060503030505020404" pitchFamily="18" charset="0"/>
                <a:cs typeface="Adobe Devanagari" panose="02040503050201020203" pitchFamily="18" charset="0"/>
              </a:rPr>
              <a:t>Made the buttons functional to perform operations and display the result in the text view </a:t>
            </a:r>
          </a:p>
          <a:p>
            <a:pPr lvl="1"/>
            <a:r>
              <a:rPr lang="en-US" sz="2600" dirty="0">
                <a:solidFill>
                  <a:schemeClr val="bg1"/>
                </a:solidFill>
                <a:latin typeface="Slabo 27px" panose="02060503030505020404" pitchFamily="18" charset="0"/>
                <a:cs typeface="Adobe Devanagari" panose="02040503050201020203" pitchFamily="18" charset="0"/>
              </a:rPr>
              <a:t>Imported </a:t>
            </a:r>
            <a:r>
              <a:rPr lang="en-US" sz="2600" b="1" i="1" dirty="0">
                <a:solidFill>
                  <a:schemeClr val="bg1"/>
                </a:solidFill>
                <a:latin typeface="Slabo 27px" panose="02060503030505020404" pitchFamily="18" charset="0"/>
                <a:cs typeface="Adobe Devanagari" panose="02040503050201020203" pitchFamily="18" charset="0"/>
              </a:rPr>
              <a:t>Math Module </a:t>
            </a:r>
            <a:r>
              <a:rPr lang="en-US" sz="2600" dirty="0">
                <a:solidFill>
                  <a:schemeClr val="bg1"/>
                </a:solidFill>
                <a:latin typeface="Slabo 27px" panose="02060503030505020404" pitchFamily="18" charset="0"/>
                <a:cs typeface="Adobe Devanagari" panose="02040503050201020203" pitchFamily="18" charset="0"/>
              </a:rPr>
              <a:t>for sqrt, squared, cos, and sin functions</a:t>
            </a:r>
          </a:p>
          <a:p>
            <a:pPr lvl="1"/>
            <a:r>
              <a:rPr lang="en-US" sz="2600" dirty="0">
                <a:solidFill>
                  <a:schemeClr val="bg1"/>
                </a:solidFill>
                <a:latin typeface="Slabo 27px" panose="02060503030505020404" pitchFamily="18" charset="0"/>
                <a:cs typeface="Adobe Devanagari" panose="02040503050201020203" pitchFamily="18" charset="0"/>
              </a:rPr>
              <a:t>Used </a:t>
            </a:r>
            <a:r>
              <a:rPr lang="en-US" sz="2600" b="1" i="1" dirty="0">
                <a:solidFill>
                  <a:schemeClr val="bg1"/>
                </a:solidFill>
                <a:latin typeface="Slabo 27px" panose="02060503030505020404" pitchFamily="18" charset="0"/>
                <a:cs typeface="Adobe Devanagari" panose="02040503050201020203" pitchFamily="18" charset="0"/>
              </a:rPr>
              <a:t>eval() </a:t>
            </a:r>
            <a:r>
              <a:rPr lang="en-US" sz="2600" dirty="0">
                <a:solidFill>
                  <a:schemeClr val="bg1"/>
                </a:solidFill>
                <a:latin typeface="Slabo 27px" panose="02060503030505020404" pitchFamily="18" charset="0"/>
                <a:cs typeface="Adobe Devanagari" panose="02040503050201020203" pitchFamily="18" charset="0"/>
              </a:rPr>
              <a:t>to evaluate the expressions</a:t>
            </a:r>
          </a:p>
          <a:p>
            <a:r>
              <a:rPr lang="en-US" sz="3000" dirty="0">
                <a:solidFill>
                  <a:schemeClr val="bg1"/>
                </a:solidFill>
                <a:latin typeface="Slabo 27px" panose="02060503030505020404" pitchFamily="18" charset="0"/>
                <a:cs typeface="Adobe Devanagari" panose="02040503050201020203" pitchFamily="18" charset="0"/>
              </a:rPr>
              <a:t>Created a textbox with scrollbar to display the result of previous computations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8F3840C-34A5-41DA-8E78-9B2DDA3762D9}"/>
              </a:ext>
            </a:extLst>
          </p:cNvPr>
          <p:cNvCxnSpPr>
            <a:cxnSpLocks/>
          </p:cNvCxnSpPr>
          <p:nvPr/>
        </p:nvCxnSpPr>
        <p:spPr>
          <a:xfrm>
            <a:off x="762374" y="1490672"/>
            <a:ext cx="450812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933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FFBD9-4018-48FA-9D21-DFF2F271A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33337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chemeClr val="bg1"/>
                </a:solidFill>
                <a:latin typeface="Slabo 27px" panose="02060503030505020404" pitchFamily="18" charset="0"/>
                <a:cs typeface="Adobe Devanagari" panose="02040503050201020203" pitchFamily="18" charset="0"/>
              </a:rPr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9310D-4743-4345-A50C-C28746695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600" y="1658938"/>
            <a:ext cx="10718800" cy="4095733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>
                <a:solidFill>
                  <a:schemeClr val="bg1"/>
                </a:solidFill>
                <a:latin typeface="Slabo 27px" panose="02060503030505020404" pitchFamily="18" charset="0"/>
                <a:cs typeface="Adobe Devanagari" panose="02040503050201020203" pitchFamily="18" charset="0"/>
              </a:rPr>
              <a:t>Steps: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>
                <a:solidFill>
                  <a:schemeClr val="bg1"/>
                </a:solidFill>
                <a:latin typeface="Slabo 27px" panose="02060503030505020404" pitchFamily="18" charset="0"/>
                <a:cs typeface="Adobe Devanagari" panose="02040503050201020203" pitchFamily="18" charset="0"/>
              </a:rPr>
              <a:t>Convert operand to a string and add it to the 'expression' string </a:t>
            </a:r>
            <a:r>
              <a:rPr lang="en-US" sz="2600" b="1" i="1" dirty="0" err="1">
                <a:solidFill>
                  <a:schemeClr val="bg1"/>
                </a:solidFill>
                <a:latin typeface="Slabo 27px" panose="02060503030505020404" pitchFamily="18" charset="0"/>
                <a:cs typeface="Adobe Devanagari" panose="02040503050201020203" pitchFamily="18" charset="0"/>
              </a:rPr>
              <a:t>buttonclick</a:t>
            </a:r>
            <a:r>
              <a:rPr lang="en-US" sz="2600" b="1" i="1" dirty="0">
                <a:solidFill>
                  <a:schemeClr val="bg1"/>
                </a:solidFill>
                <a:latin typeface="Slabo 27px" panose="02060503030505020404" pitchFamily="18" charset="0"/>
                <a:cs typeface="Adobe Devanagari" panose="02040503050201020203" pitchFamily="18" charset="0"/>
              </a:rPr>
              <a:t>()</a:t>
            </a:r>
            <a:endParaRPr lang="en-US" sz="2600" dirty="0">
              <a:solidFill>
                <a:schemeClr val="bg1"/>
              </a:solidFill>
              <a:latin typeface="Slabo 27px" panose="02060503030505020404" pitchFamily="18" charset="0"/>
              <a:cs typeface="Adobe Devanagari" panose="02040503050201020203" pitchFamily="18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>
                <a:solidFill>
                  <a:schemeClr val="bg1"/>
                </a:solidFill>
                <a:latin typeface="Slabo 27px" panose="02060503030505020404" pitchFamily="18" charset="0"/>
                <a:cs typeface="Adobe Devanagari" panose="02040503050201020203" pitchFamily="18" charset="0"/>
              </a:rPr>
              <a:t>Set the input text in the text entry field to the 'expression' string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>
                <a:solidFill>
                  <a:schemeClr val="bg1"/>
                </a:solidFill>
                <a:latin typeface="Slabo 27px" panose="02060503030505020404" pitchFamily="18" charset="0"/>
                <a:cs typeface="Adobe Devanagari" panose="02040503050201020203" pitchFamily="18" charset="0"/>
              </a:rPr>
              <a:t>Perform calculation when = is pressed </a:t>
            </a:r>
            <a:r>
              <a:rPr lang="en-US" sz="2600" b="1" i="1" dirty="0" err="1">
                <a:solidFill>
                  <a:schemeClr val="bg1"/>
                </a:solidFill>
                <a:latin typeface="Slabo 27px" panose="02060503030505020404" pitchFamily="18" charset="0"/>
                <a:cs typeface="Adobe Devanagari" panose="02040503050201020203" pitchFamily="18" charset="0"/>
              </a:rPr>
              <a:t>buttonequals</a:t>
            </a:r>
            <a:r>
              <a:rPr lang="en-US" sz="2600" b="1" i="1" dirty="0">
                <a:solidFill>
                  <a:schemeClr val="bg1"/>
                </a:solidFill>
                <a:latin typeface="Slabo 27px" panose="02060503030505020404" pitchFamily="18" charset="0"/>
                <a:cs typeface="Adobe Devanagari" panose="02040503050201020203" pitchFamily="18" charset="0"/>
              </a:rPr>
              <a:t>()</a:t>
            </a:r>
          </a:p>
          <a:p>
            <a:pPr lvl="2"/>
            <a:r>
              <a:rPr lang="en-US" sz="2400" dirty="0">
                <a:solidFill>
                  <a:schemeClr val="bg1"/>
                </a:solidFill>
                <a:latin typeface="Slabo 27px" panose="02060503030505020404" pitchFamily="18" charset="0"/>
                <a:cs typeface="Adobe Devanagari" panose="02040503050201020203" pitchFamily="18" charset="0"/>
              </a:rPr>
              <a:t>Parse the expression to int and evaluate using eval(). Then, convert result to string and store in 'evaluated’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>
                <a:solidFill>
                  <a:schemeClr val="bg1"/>
                </a:solidFill>
                <a:latin typeface="Slabo 27px" panose="02060503030505020404" pitchFamily="18" charset="0"/>
                <a:cs typeface="Adobe Devanagari" panose="02040503050201020203" pitchFamily="18" charset="0"/>
              </a:rPr>
              <a:t>Execute corresponding methods for sin(), cos(), squared(), sqrt(), backspace(), clear()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>
                <a:solidFill>
                  <a:schemeClr val="bg1"/>
                </a:solidFill>
                <a:latin typeface="Slabo 27px" panose="02060503030505020404" pitchFamily="18" charset="0"/>
                <a:cs typeface="Adobe Devanagari" panose="02040503050201020203" pitchFamily="18" charset="0"/>
              </a:rPr>
              <a:t>Display result in the textbox</a:t>
            </a:r>
          </a:p>
          <a:p>
            <a:pPr lvl="1"/>
            <a:endParaRPr lang="en-US" sz="2600" dirty="0">
              <a:solidFill>
                <a:schemeClr val="bg1"/>
              </a:solidFill>
              <a:latin typeface="Slabo 27px" panose="02060503030505020404" pitchFamily="18" charset="0"/>
              <a:cs typeface="Adobe Devanagari" panose="02040503050201020203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8F3840C-34A5-41DA-8E78-9B2DDA3762D9}"/>
              </a:ext>
            </a:extLst>
          </p:cNvPr>
          <p:cNvCxnSpPr>
            <a:cxnSpLocks/>
          </p:cNvCxnSpPr>
          <p:nvPr/>
        </p:nvCxnSpPr>
        <p:spPr>
          <a:xfrm>
            <a:off x="762374" y="1490672"/>
            <a:ext cx="450812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E023C318-128D-43EC-BA78-76DD3312FE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13962"/>
            <a:ext cx="12192000" cy="944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666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1000">
              <a:srgbClr val="49D9C2"/>
            </a:gs>
            <a:gs pos="35000">
              <a:srgbClr val="6BB7D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CCB46-C80C-4220-B338-F588A4F150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40383" y="2366642"/>
            <a:ext cx="5311233" cy="1199233"/>
          </a:xfrm>
        </p:spPr>
        <p:txBody>
          <a:bodyPr>
            <a:norm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Slabo 27px" panose="02060503030505020404" pitchFamily="18" charset="0"/>
                <a:cs typeface="Adobe Devanagari" panose="02040503050201020203" pitchFamily="18" charset="0"/>
              </a:rPr>
              <a:t>Live Demo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C2EA98C-5734-4D70-A3C6-F7B5A0DB539A}"/>
              </a:ext>
            </a:extLst>
          </p:cNvPr>
          <p:cNvCxnSpPr>
            <a:cxnSpLocks/>
          </p:cNvCxnSpPr>
          <p:nvPr/>
        </p:nvCxnSpPr>
        <p:spPr>
          <a:xfrm>
            <a:off x="3721099" y="3626992"/>
            <a:ext cx="4749800" cy="3174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7818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3103</TotalTime>
  <Words>273</Words>
  <Application>Microsoft Office PowerPoint</Application>
  <PresentationFormat>Widescreen</PresentationFormat>
  <Paragraphs>43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Adobe Devanagari</vt:lpstr>
      <vt:lpstr>Arial</vt:lpstr>
      <vt:lpstr>Calibri</vt:lpstr>
      <vt:lpstr>Calibri Light</vt:lpstr>
      <vt:lpstr>Cambria Math</vt:lpstr>
      <vt:lpstr>Slabo 27px</vt:lpstr>
      <vt:lpstr>Office Theme</vt:lpstr>
      <vt:lpstr>GUI Calculator  with Tkinter</vt:lpstr>
      <vt:lpstr>Desired Output</vt:lpstr>
      <vt:lpstr>Result</vt:lpstr>
      <vt:lpstr>Implementation</vt:lpstr>
      <vt:lpstr>Implementation</vt:lpstr>
      <vt:lpstr>Live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Emoji Checker</dc:title>
  <dc:creator>Storm Alexander Simpson</dc:creator>
  <cp:lastModifiedBy>Avneet Sethi</cp:lastModifiedBy>
  <cp:revision>121</cp:revision>
  <dcterms:created xsi:type="dcterms:W3CDTF">2018-09-26T18:44:02Z</dcterms:created>
  <dcterms:modified xsi:type="dcterms:W3CDTF">2018-11-28T02:50:05Z</dcterms:modified>
</cp:coreProperties>
</file>