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Garamon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J0QJovg16tqhc1K+k8wUc49vH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C7BFAA-C466-41F4-BC83-8C6B57189C2A}">
  <a:tblStyle styleId="{FAC7BFAA-C466-41F4-BC83-8C6B57189C2A}" styleName="Table_0">
    <a:wholeTbl>
      <a:tcTxStyle b="off" i="off">
        <a:font>
          <a:latin typeface="Garamond"/>
          <a:ea typeface="Garamond"/>
          <a:cs typeface="Garamond"/>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20000"/>
            </a:schemeClr>
          </a:solidFill>
        </a:fill>
      </a:tcStyle>
    </a:band1H>
    <a:band2H>
      <a:tcTxStyle/>
    </a:band2H>
    <a:band1V>
      <a:tcTxStyle/>
      <a:tcStyle>
        <a:fill>
          <a:solidFill>
            <a:schemeClr val="accent4">
              <a:alpha val="20000"/>
            </a:schemeClr>
          </a:solidFill>
        </a:fill>
      </a:tcStyle>
    </a:band1V>
    <a:band2V>
      <a:tcTxStyle/>
    </a:band2V>
    <a:lastCol>
      <a:tcTxStyle b="on" i="off"/>
    </a:lastCol>
    <a:firstCol>
      <a:tcTxStyle b="on" i="off"/>
    </a:firstCol>
    <a:lastRow>
      <a:tcTxStyle b="on" i="off"/>
      <a:tcStyle>
        <a:tcBdr>
          <a:top>
            <a:ln cap="flat" cmpd="sng" w="12700">
              <a:solidFill>
                <a:schemeClr val="accent4"/>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4"/>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701BECD9-6DA2-4CE8-BF62-081CBCE03F75}" styleName="Table_1">
    <a:wholeTbl>
      <a:tcTxStyle b="off" i="off">
        <a:font>
          <a:latin typeface="Garamond"/>
          <a:ea typeface="Garamond"/>
          <a:cs typeface="Garamond"/>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9EFE8"/>
          </a:solidFill>
        </a:fill>
      </a:tcStyle>
    </a:wholeTbl>
    <a:band1H>
      <a:tcTxStyle/>
      <a:tcStyle>
        <a:fill>
          <a:solidFill>
            <a:srgbClr val="F3DECD"/>
          </a:solidFill>
        </a:fill>
      </a:tcStyle>
    </a:band1H>
    <a:band2H>
      <a:tcTxStyle/>
    </a:band2H>
    <a:band1V>
      <a:tcTxStyle/>
      <a:tcStyle>
        <a:fill>
          <a:solidFill>
            <a:srgbClr val="F3DECD"/>
          </a:solidFill>
        </a:fill>
      </a:tcStyle>
    </a:band1V>
    <a:band2V>
      <a:tcTxStyle/>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F9EFE8"/>
          </a:solidFill>
        </a:fill>
      </a:tcStyle>
    </a:lastRow>
    <a:seCell>
      <a:tcTxStyle/>
    </a:seCell>
    <a:swCell>
      <a:tcTxStyle/>
    </a:swCell>
    <a:firstRow>
      <a:tcTxStyle b="on" i="off"/>
      <a:tcStyle>
        <a:fill>
          <a:solidFill>
            <a:srgbClr val="F9EFE8"/>
          </a:solidFill>
        </a:fill>
      </a:tcStyle>
    </a:firstRow>
    <a:neCell>
      <a:tcTxStyle/>
    </a:neCell>
    <a:nwCell>
      <a:tcTxStyle/>
    </a:nwCell>
  </a:tblStyle>
  <a:tblStyle styleId="{CB63BFF4-C34A-47E8-A096-A4B65D54BE8A}" styleName="Table_2">
    <a:wholeTbl>
      <a:tcTxStyle b="off" i="off">
        <a:font>
          <a:latin typeface="Garamond"/>
          <a:ea typeface="Garamond"/>
          <a:cs typeface="Garamond"/>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2E9E7"/>
          </a:solidFill>
        </a:fill>
      </a:tcStyle>
    </a:wholeTbl>
    <a:band1H>
      <a:tcTxStyle/>
      <a:tcStyle>
        <a:fill>
          <a:solidFill>
            <a:srgbClr val="E4D1CB"/>
          </a:solidFill>
        </a:fill>
      </a:tcStyle>
    </a:band1H>
    <a:band2H>
      <a:tcTxStyle/>
    </a:band2H>
    <a:band1V>
      <a:tcTxStyle/>
      <a:tcStyle>
        <a:fill>
          <a:solidFill>
            <a:srgbClr val="E4D1CB"/>
          </a:solidFill>
        </a:fill>
      </a:tcStyle>
    </a:band1V>
    <a:band2V>
      <a:tcTxStyle/>
    </a:band2V>
    <a:lastCol>
      <a:tcTxStyle b="on" i="off"/>
    </a:lastCol>
    <a:firstCol>
      <a:tcTxStyle b="on" i="off"/>
    </a:firstCol>
    <a:lastRow>
      <a:tcTxStyle b="on" i="off"/>
      <a:tcStyle>
        <a:tcBdr>
          <a:top>
            <a:ln cap="flat" cmpd="sng" w="25400">
              <a:solidFill>
                <a:schemeClr val="accent1"/>
              </a:solidFill>
              <a:prstDash val="solid"/>
              <a:round/>
              <a:headEnd len="sm" w="sm" type="none"/>
              <a:tailEnd len="sm" w="sm" type="none"/>
            </a:ln>
          </a:top>
        </a:tcBdr>
        <a:fill>
          <a:solidFill>
            <a:srgbClr val="F2E9E7"/>
          </a:solidFill>
        </a:fill>
      </a:tcStyle>
    </a:lastRow>
    <a:seCell>
      <a:tcTxStyle/>
    </a:seCell>
    <a:swCell>
      <a:tcTxStyle/>
    </a:swCell>
    <a:firstRow>
      <a:tcTxStyle b="on" i="off"/>
      <a:tcStyle>
        <a:fill>
          <a:solidFill>
            <a:srgbClr val="F2E9E7"/>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Garamond-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Garamond-italic.fntdata"/><Relationship Id="rId14" Type="http://schemas.openxmlformats.org/officeDocument/2006/relationships/slide" Target="slides/slide9.xml"/><Relationship Id="rId36" Type="http://schemas.openxmlformats.org/officeDocument/2006/relationships/font" Target="fonts/Garamond-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Garamond-boldItalic.fntdata"/><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8b46e63d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8b46e63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8b46e63d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8b46e63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8b46e63d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8b46e63d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28"/>
          <p:cNvGrpSpPr/>
          <p:nvPr/>
        </p:nvGrpSpPr>
        <p:grpSpPr>
          <a:xfrm>
            <a:off x="0" y="0"/>
            <a:ext cx="12188825" cy="6872226"/>
            <a:chOff x="0" y="0"/>
            <a:chExt cx="12188825" cy="6872226"/>
          </a:xfrm>
        </p:grpSpPr>
        <p:pic>
          <p:nvPicPr>
            <p:cNvPr descr="HD-PanelTitle-V.png" id="18" name="Google Shape;18;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28"/>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28"/>
            <p:cNvPicPr preferRelativeResize="0"/>
            <p:nvPr/>
          </p:nvPicPr>
          <p:blipFill rotWithShape="1">
            <a:blip r:embed="rId3">
              <a:alphaModFix/>
            </a:blip>
            <a:srcRect b="0" l="2" r="47673" t="0"/>
            <a:stretch/>
          </p:blipFill>
          <p:spPr>
            <a:xfrm rot="5400000">
              <a:off x="5245268" y="530352"/>
              <a:ext cx="1673352" cy="612648"/>
            </a:xfrm>
            <a:prstGeom prst="rect">
              <a:avLst/>
            </a:prstGeom>
            <a:noFill/>
            <a:ln>
              <a:noFill/>
            </a:ln>
          </p:spPr>
        </p:pic>
        <p:pic>
          <p:nvPicPr>
            <p:cNvPr descr="HDRibbonTitle-UniformTrim.png" id="21" name="Google Shape;21;p28"/>
            <p:cNvPicPr preferRelativeResize="0"/>
            <p:nvPr/>
          </p:nvPicPr>
          <p:blipFill rotWithShape="1">
            <a:blip r:embed="rId4">
              <a:alphaModFix/>
            </a:blip>
            <a:srcRect b="0" l="0" r="48819" t="0"/>
            <a:stretch/>
          </p:blipFill>
          <p:spPr>
            <a:xfrm rot="5400000">
              <a:off x="5263556" y="5747514"/>
              <a:ext cx="1636776" cy="612648"/>
            </a:xfrm>
            <a:prstGeom prst="rect">
              <a:avLst/>
            </a:prstGeom>
            <a:noFill/>
            <a:ln>
              <a:noFill/>
            </a:ln>
          </p:spPr>
        </p:pic>
      </p:grpSp>
      <p:sp>
        <p:nvSpPr>
          <p:cNvPr id="22" name="Google Shape;22;p28"/>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8"/>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28"/>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8"/>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37"/>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7"/>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37"/>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3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38"/>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3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38"/>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39"/>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9"/>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39"/>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3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9"/>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39"/>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39"/>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40"/>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0"/>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4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41"/>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1"/>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41"/>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4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1"/>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41"/>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41"/>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42"/>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2"/>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42"/>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4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42"/>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4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3"/>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4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4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44"/>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4"/>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4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44"/>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2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2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 name="Google Shape;32;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30"/>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8" name="Google Shape;38;p3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30"/>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5" name="Google Shape;45;p31"/>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6" name="Google Shape;46;p3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31"/>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3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3" name="Google Shape;53;p32"/>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4" name="Google Shape;54;p32"/>
          <p:cNvSpPr txBox="1"/>
          <p:nvPr>
            <p:ph idx="3" type="body"/>
          </p:nvPr>
        </p:nvSpPr>
        <p:spPr>
          <a:xfrm>
            <a:off x="6180671"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5" name="Google Shape;55;p32"/>
          <p:cNvSpPr txBox="1"/>
          <p:nvPr>
            <p:ph idx="4" type="body"/>
          </p:nvPr>
        </p:nvSpPr>
        <p:spPr>
          <a:xfrm>
            <a:off x="6180671"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6" name="Google Shape;56;p3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32"/>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3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3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3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5"/>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35"/>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3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35"/>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36"/>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6"/>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36"/>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3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6.xml"/><Relationship Id="rId11" Type="http://schemas.openxmlformats.org/officeDocument/2006/relationships/slideLayout" Target="../slideLayouts/slideLayout7.xml"/><Relationship Id="rId22" Type="http://schemas.openxmlformats.org/officeDocument/2006/relationships/theme" Target="../theme/theme2.xml"/><Relationship Id="rId10" Type="http://schemas.openxmlformats.org/officeDocument/2006/relationships/slideLayout" Target="../slideLayouts/slideLayout6.xml"/><Relationship Id="rId21" Type="http://schemas.openxmlformats.org/officeDocument/2006/relationships/slideLayout" Target="../slideLayouts/slideLayout17.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4.jpg"/><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slideLayout" Target="../slideLayouts/slideLayout15.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27"/>
          <p:cNvGrpSpPr/>
          <p:nvPr/>
        </p:nvGrpSpPr>
        <p:grpSpPr>
          <a:xfrm>
            <a:off x="0" y="0"/>
            <a:ext cx="12188825" cy="6856214"/>
            <a:chOff x="0" y="0"/>
            <a:chExt cx="12188825" cy="6856214"/>
          </a:xfrm>
        </p:grpSpPr>
        <p:pic>
          <p:nvPicPr>
            <p:cNvPr descr="HD-PanelContent-V.png" id="7" name="Google Shape;7;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27"/>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27"/>
            <p:cNvPicPr preferRelativeResize="0"/>
            <p:nvPr/>
          </p:nvPicPr>
          <p:blipFill rotWithShape="1">
            <a:blip r:embed="rId3">
              <a:alphaModFix/>
            </a:blip>
            <a:srcRect b="0" l="0" r="5093" t="0"/>
            <a:stretch/>
          </p:blipFill>
          <p:spPr>
            <a:xfrm rot="5400000">
              <a:off x="5706471" y="76265"/>
              <a:ext cx="758952" cy="606425"/>
            </a:xfrm>
            <a:prstGeom prst="rect">
              <a:avLst/>
            </a:prstGeom>
            <a:noFill/>
            <a:ln>
              <a:noFill/>
            </a:ln>
          </p:spPr>
        </p:pic>
        <p:pic>
          <p:nvPicPr>
            <p:cNvPr descr="HDRibbonContent-UniformTrim.png" id="10" name="Google Shape;10;p27"/>
            <p:cNvPicPr preferRelativeResize="0"/>
            <p:nvPr/>
          </p:nvPicPr>
          <p:blipFill rotWithShape="1">
            <a:blip r:embed="rId4">
              <a:alphaModFix/>
            </a:blip>
            <a:srcRect b="0" l="0" r="5093" t="0"/>
            <a:stretch/>
          </p:blipFill>
          <p:spPr>
            <a:xfrm rot="5400000">
              <a:off x="5706470" y="6173526"/>
              <a:ext cx="758952" cy="606425"/>
            </a:xfrm>
            <a:prstGeom prst="rect">
              <a:avLst/>
            </a:prstGeom>
            <a:noFill/>
            <a:ln>
              <a:noFill/>
            </a:ln>
          </p:spPr>
        </p:pic>
      </p:grpSp>
      <p:sp>
        <p:nvSpPr>
          <p:cNvPr id="11" name="Google Shape;11;p2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27"/>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databases.about.com/od/specificproducts/a/Database-Relationships-An-Introduction-To-Foreign-Keys-Joins-And-E-R-Diagrams.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1"/>
          <p:cNvSpPr/>
          <p:nvPr/>
        </p:nvSpPr>
        <p:spPr>
          <a:xfrm>
            <a:off x="3052688" y="286142"/>
            <a:ext cx="5753687" cy="10464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400" u="none" cap="none" strike="noStrike">
                <a:solidFill>
                  <a:schemeClr val="dk1"/>
                </a:solidFill>
                <a:latin typeface="Times New Roman"/>
                <a:ea typeface="Times New Roman"/>
                <a:cs typeface="Times New Roman"/>
                <a:sym typeface="Times New Roman"/>
              </a:rPr>
              <a:t>E - Commerce</a:t>
            </a:r>
            <a:endParaRPr b="0" i="0" sz="1800" u="none" cap="none" strike="noStrike">
              <a:solidFill>
                <a:srgbClr val="37392A"/>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1800" u="none" cap="none" strike="noStrike">
                <a:solidFill>
                  <a:srgbClr val="37392A"/>
                </a:solidFill>
                <a:latin typeface="Times New Roman"/>
                <a:ea typeface="Times New Roman"/>
                <a:cs typeface="Times New Roman"/>
                <a:sym typeface="Times New Roman"/>
              </a:rPr>
              <a:t> </a:t>
            </a:r>
            <a:endParaRPr b="0" i="0" sz="3200" u="none" cap="none" strike="noStrike">
              <a:solidFill>
                <a:srgbClr val="37392A"/>
              </a:solidFill>
              <a:latin typeface="Times New Roman"/>
              <a:ea typeface="Times New Roman"/>
              <a:cs typeface="Times New Roman"/>
              <a:sym typeface="Times New Roman"/>
            </a:endParaRPr>
          </a:p>
        </p:txBody>
      </p:sp>
      <p:sp>
        <p:nvSpPr>
          <p:cNvPr id="152" name="Google Shape;152;p1"/>
          <p:cNvSpPr/>
          <p:nvPr/>
        </p:nvSpPr>
        <p:spPr>
          <a:xfrm>
            <a:off x="2881531" y="1332582"/>
            <a:ext cx="6096000"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1C0B59"/>
                </a:solidFill>
                <a:latin typeface="Times New Roman"/>
                <a:ea typeface="Times New Roman"/>
                <a:cs typeface="Times New Roman"/>
                <a:sym typeface="Times New Roman"/>
              </a:rPr>
              <a:t>A Project Report Submitted at</a:t>
            </a:r>
            <a:endParaRPr b="0" i="0" sz="1800" u="none" cap="none" strike="noStrike">
              <a:solidFill>
                <a:srgbClr val="1C0B59"/>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rgbClr val="1C0B59"/>
                </a:solidFill>
                <a:latin typeface="Times New Roman"/>
                <a:ea typeface="Times New Roman"/>
                <a:cs typeface="Times New Roman"/>
                <a:sym typeface="Times New Roman"/>
              </a:rPr>
              <a:t>Medi-Caps University, Indore</a:t>
            </a:r>
            <a:endParaRPr b="0" i="0" sz="1800" u="none" cap="none" strike="noStrike">
              <a:solidFill>
                <a:srgbClr val="1C0B59"/>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rgbClr val="1C0B59"/>
                </a:solidFill>
                <a:latin typeface="Times New Roman"/>
                <a:ea typeface="Times New Roman"/>
                <a:cs typeface="Times New Roman"/>
                <a:sym typeface="Times New Roman"/>
              </a:rPr>
              <a:t>In partial fulfillment of the degree</a:t>
            </a:r>
            <a:endParaRPr b="0" i="0" sz="1800" u="none" cap="none" strike="noStrike">
              <a:solidFill>
                <a:srgbClr val="1C0B59"/>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rgbClr val="1C0B59"/>
                </a:solidFill>
                <a:latin typeface="Times New Roman"/>
                <a:ea typeface="Times New Roman"/>
                <a:cs typeface="Times New Roman"/>
                <a:sym typeface="Times New Roman"/>
              </a:rPr>
              <a:t>of</a:t>
            </a:r>
            <a:endParaRPr b="0" i="0" sz="1800" u="none" cap="none" strike="noStrike">
              <a:solidFill>
                <a:srgbClr val="1C0B59"/>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1800" u="none" cap="none" strike="noStrike">
                <a:solidFill>
                  <a:srgbClr val="1C0B59"/>
                </a:solidFill>
                <a:latin typeface="Times New Roman"/>
                <a:ea typeface="Times New Roman"/>
                <a:cs typeface="Times New Roman"/>
                <a:sym typeface="Times New Roman"/>
              </a:rPr>
              <a:t>Master of Computer Application</a:t>
            </a:r>
            <a:endParaRPr b="0" i="0" sz="1800" u="none" cap="none" strike="noStrike">
              <a:solidFill>
                <a:srgbClr val="1C0B59"/>
              </a:solidFill>
              <a:latin typeface="Times New Roman"/>
              <a:ea typeface="Times New Roman"/>
              <a:cs typeface="Times New Roman"/>
              <a:sym typeface="Times New Roman"/>
            </a:endParaRPr>
          </a:p>
        </p:txBody>
      </p:sp>
      <p:sp>
        <p:nvSpPr>
          <p:cNvPr id="153" name="Google Shape;153;p1"/>
          <p:cNvSpPr/>
          <p:nvPr/>
        </p:nvSpPr>
        <p:spPr>
          <a:xfrm>
            <a:off x="6949440" y="4795897"/>
            <a:ext cx="5242560" cy="1815882"/>
          </a:xfrm>
          <a:prstGeom prst="rect">
            <a:avLst/>
          </a:prstGeom>
          <a:noFill/>
          <a:ln>
            <a:noFill/>
          </a:ln>
        </p:spPr>
        <p:txBody>
          <a:bodyPr anchorCtr="0" anchor="t" bIns="45700" lIns="91425" spcFirstLastPara="1" rIns="91425" wrap="square" tIns="45700">
            <a:spAutoFit/>
          </a:bodyPr>
          <a:lstStyle/>
          <a:p>
            <a:pPr indent="0" lvl="0" marL="0" marR="31115" rtl="0" algn="ctr">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                                                      </a:t>
            </a:r>
            <a:endParaRPr/>
          </a:p>
          <a:p>
            <a:pPr indent="0" lvl="0" marL="0" marR="31115" rtl="0" algn="ctr">
              <a:spcBef>
                <a:spcPts val="0"/>
              </a:spcBef>
              <a:spcAft>
                <a:spcPts val="0"/>
              </a:spcAft>
              <a:buNone/>
            </a:pPr>
            <a:r>
              <a:rPr b="1" i="0" lang="en-US" sz="1600" u="sng" cap="none" strike="noStrike">
                <a:solidFill>
                  <a:schemeClr val="dk1"/>
                </a:solidFill>
                <a:latin typeface="Times New Roman"/>
                <a:ea typeface="Times New Roman"/>
                <a:cs typeface="Times New Roman"/>
                <a:sym typeface="Times New Roman"/>
              </a:rPr>
              <a:t>   Submitted by</a:t>
            </a:r>
            <a:r>
              <a:rPr b="1" i="0" lang="en-US" sz="1600" u="none" cap="none" strike="noStrike">
                <a:solidFill>
                  <a:schemeClr val="dk1"/>
                </a:solidFill>
                <a:latin typeface="Times New Roman"/>
                <a:ea typeface="Times New Roman"/>
                <a:cs typeface="Times New Roman"/>
                <a:sym typeface="Times New Roman"/>
              </a:rPr>
              <a:t>:-               </a:t>
            </a:r>
            <a:r>
              <a:rPr b="1" i="0" lang="en-US" sz="1600" u="none" cap="none" strike="noStrike">
                <a:solidFill>
                  <a:srgbClr val="1C0B59"/>
                </a:solidFill>
                <a:latin typeface="Times New Roman"/>
                <a:ea typeface="Times New Roman"/>
                <a:cs typeface="Times New Roman"/>
                <a:sym typeface="Times New Roman"/>
              </a:rPr>
              <a:t>Abhishek Sevarik</a:t>
            </a:r>
            <a:endParaRPr b="1" i="0" sz="1600" u="none" cap="none" strike="noStrike">
              <a:solidFill>
                <a:srgbClr val="1C0B59"/>
              </a:solidFill>
              <a:latin typeface="Times New Roman"/>
              <a:ea typeface="Times New Roman"/>
              <a:cs typeface="Times New Roman"/>
              <a:sym typeface="Times New Roman"/>
            </a:endParaRPr>
          </a:p>
          <a:p>
            <a:pPr indent="-3466465" lvl="0" marL="3529965" marR="101600" rtl="0" algn="ctr">
              <a:spcBef>
                <a:spcPts val="0"/>
              </a:spcBef>
              <a:spcAft>
                <a:spcPts val="0"/>
              </a:spcAft>
              <a:buNone/>
            </a:pPr>
            <a:r>
              <a:rPr b="1" i="0" lang="en-US" sz="1600" u="none" cap="none" strike="noStrike">
                <a:solidFill>
                  <a:srgbClr val="1C0B59"/>
                </a:solidFill>
                <a:latin typeface="Times New Roman"/>
                <a:ea typeface="Times New Roman"/>
                <a:cs typeface="Times New Roman"/>
                <a:sym typeface="Times New Roman"/>
              </a:rPr>
              <a:t>                                              [EN20CA501007]</a:t>
            </a:r>
            <a:endParaRPr b="1" i="0" sz="1600" u="none" cap="none" strike="noStrike">
              <a:solidFill>
                <a:srgbClr val="1C0B59"/>
              </a:solidFill>
              <a:latin typeface="Times New Roman"/>
              <a:ea typeface="Times New Roman"/>
              <a:cs typeface="Times New Roman"/>
              <a:sym typeface="Times New Roman"/>
            </a:endParaRPr>
          </a:p>
          <a:p>
            <a:pPr indent="-3466465" lvl="0" marL="3529965" marR="101600" rtl="0" algn="ctr">
              <a:spcBef>
                <a:spcPts val="0"/>
              </a:spcBef>
              <a:spcAft>
                <a:spcPts val="0"/>
              </a:spcAft>
              <a:buNone/>
            </a:pPr>
            <a:r>
              <a:rPr b="1" i="0" lang="en-US" sz="1600" u="none" cap="none" strike="noStrike">
                <a:solidFill>
                  <a:srgbClr val="1C0B59"/>
                </a:solidFill>
                <a:latin typeface="Times New Roman"/>
                <a:ea typeface="Times New Roman"/>
                <a:cs typeface="Times New Roman"/>
                <a:sym typeface="Times New Roman"/>
              </a:rPr>
              <a:t>                                   Goldi Verma</a:t>
            </a:r>
            <a:endParaRPr b="1" i="0" sz="1600" u="none" cap="none" strike="noStrike">
              <a:solidFill>
                <a:srgbClr val="1C0B59"/>
              </a:solidFill>
              <a:latin typeface="Times New Roman"/>
              <a:ea typeface="Times New Roman"/>
              <a:cs typeface="Times New Roman"/>
              <a:sym typeface="Times New Roman"/>
            </a:endParaRPr>
          </a:p>
          <a:p>
            <a:pPr indent="-3466465" lvl="0" marL="3529965" marR="101600" rtl="0" algn="ctr">
              <a:spcBef>
                <a:spcPts val="0"/>
              </a:spcBef>
              <a:spcAft>
                <a:spcPts val="0"/>
              </a:spcAft>
              <a:buNone/>
            </a:pPr>
            <a:r>
              <a:rPr b="1" i="0" lang="en-US" sz="1600" u="none" cap="none" strike="noStrike">
                <a:solidFill>
                  <a:srgbClr val="1C0B59"/>
                </a:solidFill>
                <a:latin typeface="Times New Roman"/>
                <a:ea typeface="Times New Roman"/>
                <a:cs typeface="Times New Roman"/>
                <a:sym typeface="Times New Roman"/>
              </a:rPr>
              <a:t>                                              [EN20CA501052]</a:t>
            </a:r>
            <a:endParaRPr b="1" i="0" sz="1600" u="none" cap="none" strike="noStrike">
              <a:solidFill>
                <a:srgbClr val="1C0B59"/>
              </a:solidFill>
              <a:latin typeface="Times New Roman"/>
              <a:ea typeface="Times New Roman"/>
              <a:cs typeface="Times New Roman"/>
              <a:sym typeface="Times New Roman"/>
            </a:endParaRPr>
          </a:p>
          <a:p>
            <a:pPr indent="-3466465" lvl="0" marL="3529965" marR="101600" rtl="0" algn="ctr">
              <a:spcBef>
                <a:spcPts val="0"/>
              </a:spcBef>
              <a:spcAft>
                <a:spcPts val="0"/>
              </a:spcAft>
              <a:buNone/>
            </a:pPr>
            <a:r>
              <a:rPr b="1" i="0" lang="en-US" sz="1600" u="none" cap="none" strike="noStrike">
                <a:solidFill>
                  <a:srgbClr val="1C0B59"/>
                </a:solidFill>
                <a:latin typeface="Times New Roman"/>
                <a:ea typeface="Times New Roman"/>
                <a:cs typeface="Times New Roman"/>
                <a:sym typeface="Times New Roman"/>
              </a:rPr>
              <a:t>                                 Honey Jain</a:t>
            </a:r>
            <a:endParaRPr b="1" i="0" sz="1600" u="none" cap="none" strike="noStrike">
              <a:solidFill>
                <a:srgbClr val="1C0B59"/>
              </a:solidFill>
              <a:latin typeface="Times New Roman"/>
              <a:ea typeface="Times New Roman"/>
              <a:cs typeface="Times New Roman"/>
              <a:sym typeface="Times New Roman"/>
            </a:endParaRPr>
          </a:p>
          <a:p>
            <a:pPr indent="-3466465" lvl="0" marL="3529965" marR="101600" rtl="0" algn="ctr">
              <a:spcBef>
                <a:spcPts val="0"/>
              </a:spcBef>
              <a:spcAft>
                <a:spcPts val="0"/>
              </a:spcAft>
              <a:buNone/>
            </a:pPr>
            <a:r>
              <a:rPr b="1" i="0" lang="en-US" sz="1600" u="none" cap="none" strike="noStrike">
                <a:solidFill>
                  <a:srgbClr val="1C0B59"/>
                </a:solidFill>
                <a:latin typeface="Times New Roman"/>
                <a:ea typeface="Times New Roman"/>
                <a:cs typeface="Times New Roman"/>
                <a:sym typeface="Times New Roman"/>
              </a:rPr>
              <a:t>                                               [EN20CA501059]</a:t>
            </a:r>
            <a:endParaRPr b="1" i="0" sz="1600" u="none" cap="none" strike="noStrike">
              <a:solidFill>
                <a:srgbClr val="1C0B59"/>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9"/>
          <p:cNvPicPr preferRelativeResize="0"/>
          <p:nvPr/>
        </p:nvPicPr>
        <p:blipFill rotWithShape="1">
          <a:blip r:embed="rId3">
            <a:alphaModFix/>
          </a:blip>
          <a:srcRect b="0" l="0" r="0" t="0"/>
          <a:stretch/>
        </p:blipFill>
        <p:spPr>
          <a:xfrm>
            <a:off x="1737178" y="870857"/>
            <a:ext cx="2530022" cy="5217886"/>
          </a:xfrm>
          <a:prstGeom prst="rect">
            <a:avLst/>
          </a:prstGeom>
          <a:noFill/>
          <a:ln>
            <a:noFill/>
          </a:ln>
        </p:spPr>
      </p:pic>
      <p:pic>
        <p:nvPicPr>
          <p:cNvPr id="206" name="Google Shape;206;p9"/>
          <p:cNvPicPr preferRelativeResize="0"/>
          <p:nvPr/>
        </p:nvPicPr>
        <p:blipFill rotWithShape="1">
          <a:blip r:embed="rId4">
            <a:alphaModFix/>
          </a:blip>
          <a:srcRect b="0" l="0" r="0" t="0"/>
          <a:stretch/>
        </p:blipFill>
        <p:spPr>
          <a:xfrm>
            <a:off x="7516664" y="885371"/>
            <a:ext cx="2614308" cy="5217886"/>
          </a:xfrm>
          <a:prstGeom prst="rect">
            <a:avLst/>
          </a:prstGeom>
          <a:noFill/>
          <a:ln>
            <a:noFill/>
          </a:ln>
        </p:spPr>
      </p:pic>
      <p:sp>
        <p:nvSpPr>
          <p:cNvPr id="207" name="Google Shape;207;p9"/>
          <p:cNvSpPr/>
          <p:nvPr/>
        </p:nvSpPr>
        <p:spPr>
          <a:xfrm>
            <a:off x="4298450" y="1922306"/>
            <a:ext cx="3186963" cy="461665"/>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Arial"/>
              <a:buChar char="•"/>
            </a:pPr>
            <a:r>
              <a:rPr b="0" lang="en-US" sz="2400" cap="none">
                <a:solidFill>
                  <a:schemeClr val="dk1"/>
                </a:solidFill>
                <a:latin typeface="Garamond"/>
                <a:ea typeface="Garamond"/>
                <a:cs typeface="Garamond"/>
                <a:sym typeface="Garamond"/>
              </a:rPr>
              <a:t>Wish-list management</a:t>
            </a:r>
            <a:endParaRPr b="0" sz="2400" cap="none">
              <a:solidFill>
                <a:schemeClr val="dk1"/>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0"/>
          <p:cNvPicPr preferRelativeResize="0"/>
          <p:nvPr/>
        </p:nvPicPr>
        <p:blipFill rotWithShape="1">
          <a:blip r:embed="rId3">
            <a:alphaModFix/>
          </a:blip>
          <a:srcRect b="0" l="0" r="0" t="0"/>
          <a:stretch/>
        </p:blipFill>
        <p:spPr>
          <a:xfrm>
            <a:off x="1722664" y="1363133"/>
            <a:ext cx="2399393" cy="4731657"/>
          </a:xfrm>
          <a:prstGeom prst="rect">
            <a:avLst/>
          </a:prstGeom>
          <a:noFill/>
          <a:ln>
            <a:noFill/>
          </a:ln>
        </p:spPr>
      </p:pic>
      <p:pic>
        <p:nvPicPr>
          <p:cNvPr id="213" name="Google Shape;213;p10"/>
          <p:cNvPicPr preferRelativeResize="0"/>
          <p:nvPr/>
        </p:nvPicPr>
        <p:blipFill rotWithShape="1">
          <a:blip r:embed="rId4">
            <a:alphaModFix/>
          </a:blip>
          <a:srcRect b="0" l="0" r="0" t="0"/>
          <a:stretch/>
        </p:blipFill>
        <p:spPr>
          <a:xfrm>
            <a:off x="8021865" y="1372219"/>
            <a:ext cx="2239736" cy="4722571"/>
          </a:xfrm>
          <a:prstGeom prst="rect">
            <a:avLst/>
          </a:prstGeom>
          <a:noFill/>
          <a:ln>
            <a:noFill/>
          </a:ln>
        </p:spPr>
      </p:pic>
      <p:sp>
        <p:nvSpPr>
          <p:cNvPr id="214" name="Google Shape;214;p10"/>
          <p:cNvSpPr/>
          <p:nvPr/>
        </p:nvSpPr>
        <p:spPr>
          <a:xfrm>
            <a:off x="8021865" y="848999"/>
            <a:ext cx="1857832" cy="400110"/>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Clr>
                <a:schemeClr val="dk1"/>
              </a:buClr>
              <a:buSzPts val="2000"/>
              <a:buFont typeface="Arial"/>
              <a:buChar char="•"/>
            </a:pPr>
            <a:r>
              <a:rPr b="0" lang="en-US" sz="2000" cap="none">
                <a:solidFill>
                  <a:schemeClr val="dk1"/>
                </a:solidFill>
                <a:latin typeface="Garamond"/>
                <a:ea typeface="Garamond"/>
                <a:cs typeface="Garamond"/>
                <a:sym typeface="Garamond"/>
              </a:rPr>
              <a:t>Dark mode</a:t>
            </a:r>
            <a:endParaRPr b="0" sz="2000" cap="none">
              <a:solidFill>
                <a:schemeClr val="dk1"/>
              </a:solidFill>
              <a:latin typeface="Garamond"/>
              <a:ea typeface="Garamond"/>
              <a:cs typeface="Garamond"/>
              <a:sym typeface="Garamond"/>
            </a:endParaRPr>
          </a:p>
        </p:txBody>
      </p:sp>
      <p:sp>
        <p:nvSpPr>
          <p:cNvPr id="215" name="Google Shape;215;p10"/>
          <p:cNvSpPr/>
          <p:nvPr/>
        </p:nvSpPr>
        <p:spPr>
          <a:xfrm>
            <a:off x="1491831" y="839913"/>
            <a:ext cx="2305439" cy="523220"/>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Clr>
                <a:schemeClr val="dk1"/>
              </a:buClr>
              <a:buSzPts val="2800"/>
              <a:buFont typeface="Arial"/>
              <a:buChar char="•"/>
            </a:pPr>
            <a:r>
              <a:rPr lang="en-US" sz="2800">
                <a:solidFill>
                  <a:schemeClr val="dk1"/>
                </a:solidFill>
                <a:latin typeface="Garamond"/>
                <a:ea typeface="Garamond"/>
                <a:cs typeface="Garamond"/>
                <a:sym typeface="Garamond"/>
              </a:rPr>
              <a:t>User profile</a:t>
            </a:r>
            <a:endParaRPr b="0" sz="2800" cap="none">
              <a:solidFill>
                <a:schemeClr val="dk1"/>
              </a:solidFill>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1"/>
          <p:cNvPicPr preferRelativeResize="0"/>
          <p:nvPr/>
        </p:nvPicPr>
        <p:blipFill rotWithShape="1">
          <a:blip r:embed="rId3">
            <a:alphaModFix/>
          </a:blip>
          <a:srcRect b="0" l="0" r="0" t="0"/>
          <a:stretch/>
        </p:blipFill>
        <p:spPr>
          <a:xfrm>
            <a:off x="6875235" y="870856"/>
            <a:ext cx="2588079" cy="5138057"/>
          </a:xfrm>
          <a:prstGeom prst="rect">
            <a:avLst/>
          </a:prstGeom>
          <a:noFill/>
          <a:ln>
            <a:noFill/>
          </a:ln>
        </p:spPr>
      </p:pic>
      <p:sp>
        <p:nvSpPr>
          <p:cNvPr id="221" name="Google Shape;221;p11"/>
          <p:cNvSpPr/>
          <p:nvPr/>
        </p:nvSpPr>
        <p:spPr>
          <a:xfrm>
            <a:off x="1110516" y="1661049"/>
            <a:ext cx="3991093" cy="523220"/>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Clr>
                <a:schemeClr val="dk1"/>
              </a:buClr>
              <a:buSzPts val="2800"/>
              <a:buFont typeface="Arial"/>
              <a:buChar char="•"/>
            </a:pPr>
            <a:r>
              <a:rPr b="0" lang="en-US" sz="2800" cap="none">
                <a:solidFill>
                  <a:schemeClr val="dk1"/>
                </a:solidFill>
                <a:latin typeface="Garamond"/>
                <a:ea typeface="Garamond"/>
                <a:cs typeface="Garamond"/>
                <a:sym typeface="Garamond"/>
              </a:rPr>
              <a:t>Payment management :-</a:t>
            </a:r>
            <a:endParaRPr b="0" sz="2800" cap="none">
              <a:solidFill>
                <a:schemeClr val="dk1"/>
              </a:solidFill>
              <a:latin typeface="Garamond"/>
              <a:ea typeface="Garamond"/>
              <a:cs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https://lh3.googleusercontent.com/AARZeg21h-Z2GI5iNtEAbvh28QS4cPBZ6nQFw0BiiyqnmqcNcJxuMvNAVubmt1fm39amytyym2Vx2hLdTvrxM2_FSJaB2-Hcie33zTv_1HNaNZRfZaDAWPau5ABoncwyj1H1KDz6" id="226" name="Google Shape;226;p12"/>
          <p:cNvPicPr preferRelativeResize="0"/>
          <p:nvPr/>
        </p:nvPicPr>
        <p:blipFill rotWithShape="1">
          <a:blip r:embed="rId3">
            <a:alphaModFix/>
          </a:blip>
          <a:srcRect b="0" l="0" r="0" t="0"/>
          <a:stretch/>
        </p:blipFill>
        <p:spPr>
          <a:xfrm>
            <a:off x="2565126" y="1884220"/>
            <a:ext cx="6885709" cy="3819525"/>
          </a:xfrm>
          <a:prstGeom prst="rect">
            <a:avLst/>
          </a:prstGeom>
          <a:noFill/>
          <a:ln>
            <a:noFill/>
          </a:ln>
        </p:spPr>
      </p:pic>
      <p:sp>
        <p:nvSpPr>
          <p:cNvPr id="227" name="Google Shape;227;p12"/>
          <p:cNvSpPr/>
          <p:nvPr/>
        </p:nvSpPr>
        <p:spPr>
          <a:xfrm>
            <a:off x="3239110" y="916862"/>
            <a:ext cx="553774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EAA29D"/>
                </a:solidFill>
                <a:latin typeface="Garamond"/>
                <a:ea typeface="Garamond"/>
                <a:cs typeface="Garamond"/>
                <a:sym typeface="Garamond"/>
              </a:rPr>
              <a:t>Web components(Log In) </a:t>
            </a:r>
            <a:endParaRPr b="1" sz="3600" cap="none">
              <a:solidFill>
                <a:srgbClr val="EAA29D"/>
              </a:solidFill>
              <a:latin typeface="Garamond"/>
              <a:ea typeface="Garamond"/>
              <a:cs typeface="Garamond"/>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https://lh4.googleusercontent.com/cvnyDvqlOZybNXhJ55W6Jtw9GBgxwbVhLGSgwHhu9QapR1yu2tyZTFZDxGaicFatEnSLSa-Vb_B-gsjf8qevkaLci4OL4fIsuOeZXNNozBgYeaEVmtv-3xwiSe_2djl72cO4vY99" id="232" name="Google Shape;232;p13"/>
          <p:cNvPicPr preferRelativeResize="0"/>
          <p:nvPr/>
        </p:nvPicPr>
        <p:blipFill rotWithShape="1">
          <a:blip r:embed="rId3">
            <a:alphaModFix/>
          </a:blip>
          <a:srcRect b="0" l="0" r="0" t="0"/>
          <a:stretch/>
        </p:blipFill>
        <p:spPr>
          <a:xfrm>
            <a:off x="2476789" y="2009919"/>
            <a:ext cx="6629400" cy="3648076"/>
          </a:xfrm>
          <a:prstGeom prst="rect">
            <a:avLst/>
          </a:prstGeom>
          <a:noFill/>
          <a:ln>
            <a:noFill/>
          </a:ln>
        </p:spPr>
      </p:pic>
      <p:sp>
        <p:nvSpPr>
          <p:cNvPr id="233" name="Google Shape;233;p13"/>
          <p:cNvSpPr/>
          <p:nvPr/>
        </p:nvSpPr>
        <p:spPr>
          <a:xfrm>
            <a:off x="4504918" y="819880"/>
            <a:ext cx="257314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EAA29D"/>
                </a:solidFill>
                <a:latin typeface="Garamond"/>
                <a:ea typeface="Garamond"/>
                <a:cs typeface="Garamond"/>
                <a:sym typeface="Garamond"/>
              </a:rPr>
              <a:t>Sign Up</a:t>
            </a:r>
            <a:endParaRPr b="1" sz="5400" cap="none">
              <a:solidFill>
                <a:srgbClr val="EAA29D"/>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https://lh5.googleusercontent.com/OAhXLH1YcG2gzKOjhQtLVbBHgvnweDrWA_KAd__gj1jkHmOKkCwSxuePdKnBRNC0GrgFI0c4HXI4UFTQm6AouQnKzNEJHjPls3lL32QVGbR64RX34JVkhOf4gaznSYqJwycqbH0f" id="238" name="Google Shape;238;p14"/>
          <p:cNvPicPr preferRelativeResize="0"/>
          <p:nvPr/>
        </p:nvPicPr>
        <p:blipFill rotWithShape="1">
          <a:blip r:embed="rId3">
            <a:alphaModFix/>
          </a:blip>
          <a:srcRect b="0" l="0" r="0" t="0"/>
          <a:stretch/>
        </p:blipFill>
        <p:spPr>
          <a:xfrm>
            <a:off x="2670753" y="1856509"/>
            <a:ext cx="7553902" cy="3864553"/>
          </a:xfrm>
          <a:prstGeom prst="rect">
            <a:avLst/>
          </a:prstGeom>
          <a:noFill/>
          <a:ln>
            <a:noFill/>
          </a:ln>
        </p:spPr>
      </p:pic>
      <p:sp>
        <p:nvSpPr>
          <p:cNvPr id="239" name="Google Shape;239;p14"/>
          <p:cNvSpPr/>
          <p:nvPr/>
        </p:nvSpPr>
        <p:spPr>
          <a:xfrm>
            <a:off x="4297351" y="833735"/>
            <a:ext cx="368043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cap="none">
                <a:solidFill>
                  <a:srgbClr val="EAA29D"/>
                </a:solidFill>
                <a:latin typeface="Garamond"/>
                <a:ea typeface="Garamond"/>
                <a:cs typeface="Garamond"/>
                <a:sym typeface="Garamond"/>
              </a:rPr>
              <a:t>Home Page</a:t>
            </a:r>
            <a:endParaRPr b="1" sz="5400" cap="none">
              <a:solidFill>
                <a:srgbClr val="EAA29D"/>
              </a:solidFill>
              <a:latin typeface="Garamond"/>
              <a:ea typeface="Garamond"/>
              <a:cs typeface="Garamond"/>
              <a:sym typeface="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descr="https://lh5.googleusercontent.com/a6jOrCguM44UyszCGWVwf-AgbwG4lgUKH8ASt1cKf_pffZ9ws3KIUIRZpBYs2L3b-m2GXxYLlTOjWfexNxsV7pR-oLFbgbSiKCydii4XBrYiq8_kxP5blv1EVg24_Wr_hyEqg8qG" id="244" name="Google Shape;244;p15"/>
          <p:cNvPicPr preferRelativeResize="0"/>
          <p:nvPr/>
        </p:nvPicPr>
        <p:blipFill rotWithShape="1">
          <a:blip r:embed="rId3">
            <a:alphaModFix/>
          </a:blip>
          <a:srcRect b="0" l="0" r="0" t="0"/>
          <a:stretch/>
        </p:blipFill>
        <p:spPr>
          <a:xfrm>
            <a:off x="2837007" y="862012"/>
            <a:ext cx="5943600" cy="2028826"/>
          </a:xfrm>
          <a:prstGeom prst="rect">
            <a:avLst/>
          </a:prstGeom>
          <a:noFill/>
          <a:ln>
            <a:noFill/>
          </a:ln>
        </p:spPr>
      </p:pic>
      <p:pic>
        <p:nvPicPr>
          <p:cNvPr descr="https://lh4.googleusercontent.com/ptJCiex9LPNYB5p9n7kwFZIdUTTvZyPPoyLfq5M2vjP0debmjqEewSkDESEr3dbOkHJXBvDr7LizMP6eiPVpquDwn6CoyLv2uErdvfcnW1BR0fxkB56c5t6HY8PMeO1eSn-Y5Ufd" id="245" name="Google Shape;245;p15"/>
          <p:cNvPicPr preferRelativeResize="0"/>
          <p:nvPr/>
        </p:nvPicPr>
        <p:blipFill rotWithShape="1">
          <a:blip r:embed="rId4">
            <a:alphaModFix/>
          </a:blip>
          <a:srcRect b="0" l="0" r="0" t="0"/>
          <a:stretch/>
        </p:blipFill>
        <p:spPr>
          <a:xfrm>
            <a:off x="2837007" y="3494810"/>
            <a:ext cx="5943600" cy="231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16"/>
          <p:cNvPicPr preferRelativeResize="0"/>
          <p:nvPr/>
        </p:nvPicPr>
        <p:blipFill rotWithShape="1">
          <a:blip r:embed="rId3">
            <a:alphaModFix/>
          </a:blip>
          <a:srcRect b="0" l="0" r="0" t="0"/>
          <a:stretch/>
        </p:blipFill>
        <p:spPr>
          <a:xfrm>
            <a:off x="6196012" y="665163"/>
            <a:ext cx="5310187" cy="5574282"/>
          </a:xfrm>
          <a:prstGeom prst="rect">
            <a:avLst/>
          </a:prstGeom>
          <a:noFill/>
          <a:ln>
            <a:noFill/>
          </a:ln>
        </p:spPr>
      </p:pic>
      <p:sp>
        <p:nvSpPr>
          <p:cNvPr id="251" name="Google Shape;251;p16"/>
          <p:cNvSpPr/>
          <p:nvPr/>
        </p:nvSpPr>
        <p:spPr>
          <a:xfrm>
            <a:off x="1181592" y="1684635"/>
            <a:ext cx="3148619" cy="707886"/>
          </a:xfrm>
          <a:prstGeom prst="rect">
            <a:avLst/>
          </a:prstGeom>
          <a:noFill/>
          <a:ln>
            <a:noFill/>
          </a:ln>
        </p:spPr>
        <p:txBody>
          <a:bodyPr anchorCtr="0" anchor="t" bIns="45700" lIns="91425" spcFirstLastPara="1" rIns="91425" wrap="square" tIns="45700">
            <a:spAutoFit/>
          </a:bodyPr>
          <a:lstStyle/>
          <a:p>
            <a:pPr indent="-571500" lvl="0" marL="571500" marR="0" rtl="0" algn="ctr">
              <a:spcBef>
                <a:spcPts val="0"/>
              </a:spcBef>
              <a:spcAft>
                <a:spcPts val="0"/>
              </a:spcAft>
              <a:buClr>
                <a:schemeClr val="accent4"/>
              </a:buClr>
              <a:buSzPts val="4000"/>
              <a:buFont typeface="Noto Sans Symbols"/>
              <a:buChar char="▪"/>
            </a:pPr>
            <a:r>
              <a:rPr b="1" lang="en-US" sz="4000" cap="none">
                <a:solidFill>
                  <a:schemeClr val="accent4"/>
                </a:solidFill>
                <a:latin typeface="Garamond"/>
                <a:ea typeface="Garamond"/>
                <a:cs typeface="Garamond"/>
                <a:sym typeface="Garamond"/>
              </a:rPr>
              <a:t>Use-case :-</a:t>
            </a:r>
            <a:endParaRPr b="1" sz="4000" cap="none">
              <a:solidFill>
                <a:schemeClr val="accent4"/>
              </a:solidFill>
              <a:latin typeface="Garamond"/>
              <a:ea typeface="Garamond"/>
              <a:cs typeface="Garamond"/>
              <a:sym typeface="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17"/>
          <p:cNvPicPr preferRelativeResize="0"/>
          <p:nvPr/>
        </p:nvPicPr>
        <p:blipFill rotWithShape="1">
          <a:blip r:embed="rId3">
            <a:alphaModFix/>
          </a:blip>
          <a:srcRect b="0" l="0" r="0" t="0"/>
          <a:stretch/>
        </p:blipFill>
        <p:spPr>
          <a:xfrm>
            <a:off x="6464300" y="1436132"/>
            <a:ext cx="4711700" cy="4559300"/>
          </a:xfrm>
          <a:prstGeom prst="rect">
            <a:avLst/>
          </a:prstGeom>
          <a:noFill/>
          <a:ln>
            <a:noFill/>
          </a:ln>
        </p:spPr>
      </p:pic>
      <p:sp>
        <p:nvSpPr>
          <p:cNvPr id="257" name="Google Shape;257;p17"/>
          <p:cNvSpPr/>
          <p:nvPr/>
        </p:nvSpPr>
        <p:spPr>
          <a:xfrm>
            <a:off x="4980480" y="666700"/>
            <a:ext cx="30903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Garamond"/>
                <a:ea typeface="Garamond"/>
                <a:cs typeface="Garamond"/>
                <a:sym typeface="Garamond"/>
              </a:rPr>
              <a:t>Activity</a:t>
            </a:r>
            <a:endParaRPr b="1" sz="4400" cap="none">
              <a:solidFill>
                <a:schemeClr val="dk1"/>
              </a:solidFill>
              <a:latin typeface="Garamond"/>
              <a:ea typeface="Garamond"/>
              <a:cs typeface="Garamond"/>
              <a:sym typeface="Garamond"/>
            </a:endParaRPr>
          </a:p>
        </p:txBody>
      </p:sp>
      <p:sp>
        <p:nvSpPr>
          <p:cNvPr id="258" name="Google Shape;258;p17"/>
          <p:cNvSpPr/>
          <p:nvPr/>
        </p:nvSpPr>
        <p:spPr>
          <a:xfrm>
            <a:off x="979405" y="1875135"/>
            <a:ext cx="2282997" cy="523220"/>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Clr>
                <a:srgbClr val="37392A"/>
              </a:buClr>
              <a:buSzPts val="2800"/>
              <a:buFont typeface="Noto Sans Symbols"/>
              <a:buChar char="❖"/>
            </a:pPr>
            <a:r>
              <a:rPr lang="en-US" sz="2800">
                <a:solidFill>
                  <a:srgbClr val="37392A"/>
                </a:solidFill>
                <a:latin typeface="Garamond"/>
                <a:ea typeface="Garamond"/>
                <a:cs typeface="Garamond"/>
                <a:sym typeface="Garamond"/>
              </a:rPr>
              <a:t>User</a:t>
            </a:r>
            <a:r>
              <a:rPr lang="en-US" sz="2800" u="sng">
                <a:solidFill>
                  <a:srgbClr val="37392A"/>
                </a:solidFill>
                <a:latin typeface="Garamond"/>
                <a:ea typeface="Garamond"/>
                <a:cs typeface="Garamond"/>
                <a:sym typeface="Garamond"/>
              </a:rPr>
              <a:t> </a:t>
            </a:r>
            <a:r>
              <a:rPr lang="en-US" sz="2800">
                <a:solidFill>
                  <a:srgbClr val="37392A"/>
                </a:solidFill>
                <a:latin typeface="Garamond"/>
                <a:ea typeface="Garamond"/>
                <a:cs typeface="Garamond"/>
                <a:sym typeface="Garamond"/>
              </a:rPr>
              <a:t>login -</a:t>
            </a:r>
            <a:endParaRPr b="0" sz="2800" cap="none">
              <a:solidFill>
                <a:srgbClr val="37392A"/>
              </a:solidFill>
              <a:latin typeface="Garamond"/>
              <a:ea typeface="Garamond"/>
              <a:cs typeface="Garamond"/>
              <a:sym typeface="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18"/>
          <p:cNvPicPr preferRelativeResize="0"/>
          <p:nvPr/>
        </p:nvPicPr>
        <p:blipFill rotWithShape="1">
          <a:blip r:embed="rId3">
            <a:alphaModFix/>
          </a:blip>
          <a:srcRect b="0" l="0" r="0" t="0"/>
          <a:stretch/>
        </p:blipFill>
        <p:spPr>
          <a:xfrm>
            <a:off x="2247900" y="1841499"/>
            <a:ext cx="7645400" cy="4025901"/>
          </a:xfrm>
          <a:prstGeom prst="rect">
            <a:avLst/>
          </a:prstGeom>
          <a:noFill/>
          <a:ln>
            <a:noFill/>
          </a:ln>
        </p:spPr>
      </p:pic>
      <p:sp>
        <p:nvSpPr>
          <p:cNvPr id="264" name="Google Shape;264;p18"/>
          <p:cNvSpPr/>
          <p:nvPr/>
        </p:nvSpPr>
        <p:spPr>
          <a:xfrm>
            <a:off x="1510222" y="808335"/>
            <a:ext cx="4294765" cy="523220"/>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Clr>
                <a:schemeClr val="dk1"/>
              </a:buClr>
              <a:buSzPts val="2800"/>
              <a:buFont typeface="Noto Sans Symbols"/>
              <a:buChar char="❖"/>
            </a:pPr>
            <a:r>
              <a:rPr b="0" lang="en-US" sz="2800" cap="none">
                <a:solidFill>
                  <a:schemeClr val="dk1"/>
                </a:solidFill>
                <a:latin typeface="Garamond"/>
                <a:ea typeface="Garamond"/>
                <a:cs typeface="Garamond"/>
                <a:sym typeface="Garamond"/>
              </a:rPr>
              <a:t>Online shopping</a:t>
            </a:r>
            <a:r>
              <a:rPr lang="en-US" sz="2800">
                <a:solidFill>
                  <a:schemeClr val="dk1"/>
                </a:solidFill>
                <a:latin typeface="Garamond"/>
                <a:ea typeface="Garamond"/>
                <a:cs typeface="Garamond"/>
                <a:sym typeface="Garamond"/>
              </a:rPr>
              <a:t> system :-</a:t>
            </a:r>
            <a:endParaRPr b="0" sz="2800" cap="none">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
          <p:cNvSpPr/>
          <p:nvPr/>
        </p:nvSpPr>
        <p:spPr>
          <a:xfrm>
            <a:off x="2008326" y="582201"/>
            <a:ext cx="7982859" cy="838691"/>
          </a:xfrm>
          <a:prstGeom prst="rect">
            <a:avLst/>
          </a:prstGeom>
          <a:noFill/>
          <a:ln>
            <a:noFill/>
          </a:ln>
        </p:spPr>
        <p:txBody>
          <a:bodyPr anchorCtr="0" anchor="t" bIns="45700" lIns="91425" spcFirstLastPara="1" rIns="91425" wrap="square" tIns="45700">
            <a:spAutoFit/>
          </a:bodyPr>
          <a:lstStyle/>
          <a:p>
            <a:pPr indent="0" lvl="0" marL="1636395" marR="1648460" rtl="0" algn="ctr">
              <a:lnSpc>
                <a:spcPct val="82777"/>
              </a:lnSpc>
              <a:spcBef>
                <a:spcPts val="0"/>
              </a:spcBef>
              <a:spcAft>
                <a:spcPts val="0"/>
              </a:spcAft>
              <a:buNone/>
            </a:pPr>
            <a:r>
              <a:rPr b="1" i="0" lang="en-US" sz="1800" u="none" cap="none" strike="noStrike">
                <a:solidFill>
                  <a:srgbClr val="1C0B59"/>
                </a:solidFill>
                <a:latin typeface="Times New Roman"/>
                <a:ea typeface="Times New Roman"/>
                <a:cs typeface="Times New Roman"/>
                <a:sym typeface="Times New Roman"/>
              </a:rPr>
              <a:t>MCA Department</a:t>
            </a:r>
            <a:endParaRPr b="0" i="0" sz="1800" u="none" cap="none" strike="noStrike">
              <a:solidFill>
                <a:srgbClr val="1C0B59"/>
              </a:solidFill>
              <a:latin typeface="Times New Roman"/>
              <a:ea typeface="Times New Roman"/>
              <a:cs typeface="Times New Roman"/>
              <a:sym typeface="Times New Roman"/>
            </a:endParaRPr>
          </a:p>
          <a:p>
            <a:pPr indent="0" lvl="0" marL="1475105" marR="1486535" rtl="0" algn="ctr">
              <a:spcBef>
                <a:spcPts val="0"/>
              </a:spcBef>
              <a:spcAft>
                <a:spcPts val="0"/>
              </a:spcAft>
              <a:buNone/>
            </a:pPr>
            <a:r>
              <a:rPr b="1" i="0" lang="en-US" sz="1800" u="none" cap="none" strike="noStrike">
                <a:solidFill>
                  <a:srgbClr val="1C0B59"/>
                </a:solidFill>
                <a:latin typeface="Times New Roman"/>
                <a:ea typeface="Times New Roman"/>
                <a:cs typeface="Times New Roman"/>
                <a:sym typeface="Times New Roman"/>
              </a:rPr>
              <a:t>Medi-Caps University Indore-453 331 Aug-Dec, 2021</a:t>
            </a:r>
            <a:endParaRPr b="0" i="0" sz="1800" u="none" cap="none" strike="noStrike">
              <a:solidFill>
                <a:srgbClr val="1C0B59"/>
              </a:solidFill>
              <a:latin typeface="Times New Roman"/>
              <a:ea typeface="Times New Roman"/>
              <a:cs typeface="Times New Roman"/>
              <a:sym typeface="Times New Roman"/>
            </a:endParaRPr>
          </a:p>
        </p:txBody>
      </p:sp>
      <p:sp>
        <p:nvSpPr>
          <p:cNvPr id="159" name="Google Shape;159;p2"/>
          <p:cNvSpPr/>
          <p:nvPr/>
        </p:nvSpPr>
        <p:spPr>
          <a:xfrm>
            <a:off x="1114942" y="1813784"/>
            <a:ext cx="2474973"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Garamond"/>
                <a:ea typeface="Garamond"/>
                <a:cs typeface="Garamond"/>
                <a:sym typeface="Garamond"/>
              </a:rPr>
              <a:t>Guided by :-</a:t>
            </a:r>
            <a:endParaRPr/>
          </a:p>
          <a:p>
            <a:pPr indent="0" lvl="0" marL="0" marR="0" rtl="0" algn="ctr">
              <a:spcBef>
                <a:spcPts val="0"/>
              </a:spcBef>
              <a:spcAft>
                <a:spcPts val="0"/>
              </a:spcAft>
              <a:buNone/>
            </a:pPr>
            <a:r>
              <a:rPr b="0" i="0" lang="en-US" sz="2400" u="none" cap="none" strike="noStrike">
                <a:solidFill>
                  <a:schemeClr val="dk1"/>
                </a:solidFill>
                <a:latin typeface="Garamond"/>
                <a:ea typeface="Garamond"/>
                <a:cs typeface="Garamond"/>
                <a:sym typeface="Garamond"/>
              </a:rPr>
              <a:t>     Mr. Anil Patidar</a:t>
            </a:r>
            <a:endParaRPr b="0" i="0" sz="2400" u="none" cap="none" strike="noStrike">
              <a:solidFill>
                <a:schemeClr val="dk1"/>
              </a:solidFill>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p:nvPr/>
        </p:nvSpPr>
        <p:spPr>
          <a:xfrm>
            <a:off x="959244" y="770235"/>
            <a:ext cx="3517118" cy="523220"/>
          </a:xfrm>
          <a:prstGeom prst="rect">
            <a:avLst/>
          </a:prstGeom>
          <a:noFill/>
          <a:ln>
            <a:noFill/>
          </a:ln>
        </p:spPr>
        <p:txBody>
          <a:bodyPr anchorCtr="0" anchor="t" bIns="45700" lIns="91425" spcFirstLastPara="1" rIns="91425" wrap="square" tIns="45700">
            <a:spAutoFit/>
          </a:bodyPr>
          <a:lstStyle/>
          <a:p>
            <a:pPr indent="-571500" lvl="0" marL="571500" marR="0" rtl="0" algn="ctr">
              <a:spcBef>
                <a:spcPts val="0"/>
              </a:spcBef>
              <a:spcAft>
                <a:spcPts val="0"/>
              </a:spcAft>
              <a:buClr>
                <a:schemeClr val="dk1"/>
              </a:buClr>
              <a:buSzPts val="2800"/>
              <a:buFont typeface="Noto Sans Symbols"/>
              <a:buChar char="❖"/>
            </a:pPr>
            <a:r>
              <a:rPr b="0" lang="en-US" sz="2800" cap="none">
                <a:solidFill>
                  <a:schemeClr val="dk1"/>
                </a:solidFill>
                <a:latin typeface="Garamond"/>
                <a:ea typeface="Garamond"/>
                <a:cs typeface="Garamond"/>
                <a:sym typeface="Garamond"/>
              </a:rPr>
              <a:t>Cart management :-</a:t>
            </a:r>
            <a:endParaRPr b="0" sz="2800" cap="none">
              <a:solidFill>
                <a:schemeClr val="dk1"/>
              </a:solidFill>
              <a:latin typeface="Garamond"/>
              <a:ea typeface="Garamond"/>
              <a:cs typeface="Garamond"/>
              <a:sym typeface="Garamond"/>
            </a:endParaRPr>
          </a:p>
        </p:txBody>
      </p:sp>
      <p:pic>
        <p:nvPicPr>
          <p:cNvPr id="270" name="Google Shape;270;p19"/>
          <p:cNvPicPr preferRelativeResize="0"/>
          <p:nvPr/>
        </p:nvPicPr>
        <p:blipFill rotWithShape="1">
          <a:blip r:embed="rId3">
            <a:alphaModFix/>
          </a:blip>
          <a:srcRect b="0" l="0" r="0" t="0"/>
          <a:stretch/>
        </p:blipFill>
        <p:spPr>
          <a:xfrm>
            <a:off x="1371600" y="1595735"/>
            <a:ext cx="9448800" cy="43002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20"/>
          <p:cNvPicPr preferRelativeResize="0"/>
          <p:nvPr/>
        </p:nvPicPr>
        <p:blipFill rotWithShape="1">
          <a:blip r:embed="rId3">
            <a:alphaModFix/>
          </a:blip>
          <a:srcRect b="0" l="0" r="0" t="0"/>
          <a:stretch/>
        </p:blipFill>
        <p:spPr>
          <a:xfrm>
            <a:off x="4978400" y="1016001"/>
            <a:ext cx="5909838" cy="4597400"/>
          </a:xfrm>
          <a:prstGeom prst="rect">
            <a:avLst/>
          </a:prstGeom>
          <a:noFill/>
          <a:ln>
            <a:noFill/>
          </a:ln>
        </p:spPr>
      </p:pic>
      <p:sp>
        <p:nvSpPr>
          <p:cNvPr id="276" name="Google Shape;276;p20"/>
          <p:cNvSpPr/>
          <p:nvPr/>
        </p:nvSpPr>
        <p:spPr>
          <a:xfrm>
            <a:off x="764862" y="785168"/>
            <a:ext cx="4058290" cy="461665"/>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Noto Sans Symbols"/>
              <a:buChar char="❖"/>
            </a:pPr>
            <a:r>
              <a:rPr b="0" lang="en-US" sz="2400" cap="none">
                <a:solidFill>
                  <a:schemeClr val="dk1"/>
                </a:solidFill>
                <a:latin typeface="Garamond"/>
                <a:ea typeface="Garamond"/>
                <a:cs typeface="Garamond"/>
                <a:sym typeface="Garamond"/>
              </a:rPr>
              <a:t>Payment management system</a:t>
            </a:r>
            <a:endParaRPr b="0" sz="2400" cap="none">
              <a:solidFill>
                <a:schemeClr val="dk1"/>
              </a:solidFill>
              <a:latin typeface="Garamond"/>
              <a:ea typeface="Garamond"/>
              <a:cs typeface="Garamond"/>
              <a:sym typeface="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p:nvPr/>
        </p:nvSpPr>
        <p:spPr>
          <a:xfrm>
            <a:off x="1451427" y="1071011"/>
            <a:ext cx="9085943" cy="35293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Verdana"/>
                <a:ea typeface="Verdana"/>
                <a:cs typeface="Verdana"/>
                <a:sym typeface="Verdana"/>
              </a:rPr>
              <a:t>ER Diagram</a:t>
            </a:r>
            <a:endParaRPr sz="1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800">
                <a:solidFill>
                  <a:schemeClr val="dk1"/>
                </a:solidFill>
                <a:latin typeface="Verdana"/>
                <a:ea typeface="Verdana"/>
                <a:cs typeface="Verdana"/>
                <a:sym typeface="Verdana"/>
              </a:rPr>
              <a:t> </a:t>
            </a:r>
            <a:endParaRPr sz="1400">
              <a:solidFill>
                <a:schemeClr val="dk1"/>
              </a:solidFill>
              <a:latin typeface="Times New Roman"/>
              <a:ea typeface="Times New Roman"/>
              <a:cs typeface="Times New Roman"/>
              <a:sym typeface="Times New Roman"/>
            </a:endParaRPr>
          </a:p>
          <a:p>
            <a:pPr indent="-342900" lvl="0" marL="342900" marR="0" rtl="0" algn="l">
              <a:lnSpc>
                <a:spcPct val="107000"/>
              </a:lnSpc>
              <a:spcBef>
                <a:spcPts val="0"/>
              </a:spcBef>
              <a:spcAft>
                <a:spcPts val="0"/>
              </a:spcAft>
              <a:buClr>
                <a:schemeClr val="dk1"/>
              </a:buClr>
              <a:buSzPts val="2400"/>
              <a:buFont typeface="Noto Sans Symbols"/>
              <a:buChar char="•"/>
            </a:pPr>
            <a:r>
              <a:rPr b="1" lang="en-US" sz="2400">
                <a:solidFill>
                  <a:schemeClr val="dk1"/>
                </a:solidFill>
                <a:latin typeface="Verdana"/>
                <a:ea typeface="Verdana"/>
                <a:cs typeface="Verdana"/>
                <a:sym typeface="Verdana"/>
              </a:rPr>
              <a:t>Entity-Relationship Diagram:-</a:t>
            </a:r>
            <a:endParaRPr sz="1400">
              <a:solidFill>
                <a:schemeClr val="dk1"/>
              </a:solidFill>
              <a:latin typeface="Times New Roman"/>
              <a:ea typeface="Times New Roman"/>
              <a:cs typeface="Times New Roman"/>
              <a:sym typeface="Times New Roman"/>
            </a:endParaRPr>
          </a:p>
          <a:p>
            <a:pPr indent="0" lvl="0" marL="0" marR="0" rtl="0" algn="just">
              <a:lnSpc>
                <a:spcPct val="150000"/>
              </a:lnSpc>
              <a:spcBef>
                <a:spcPts val="800"/>
              </a:spcBef>
              <a:spcAft>
                <a:spcPts val="0"/>
              </a:spcAft>
              <a:buNone/>
            </a:pPr>
            <a:r>
              <a:rPr lang="en-US" sz="1800">
                <a:solidFill>
                  <a:schemeClr val="dk1"/>
                </a:solidFill>
                <a:latin typeface="Verdana"/>
                <a:ea typeface="Verdana"/>
                <a:cs typeface="Verdana"/>
                <a:sym typeface="Verdana"/>
              </a:rPr>
              <a:t>An entity-relationship (ER) diagram is a specialized graphic that illustrates the </a:t>
            </a:r>
            <a:r>
              <a:rPr lang="en-US" sz="1800" u="sng">
                <a:solidFill>
                  <a:srgbClr val="000000"/>
                </a:solidFill>
                <a:latin typeface="Verdana"/>
                <a:ea typeface="Verdana"/>
                <a:cs typeface="Verdana"/>
                <a:sym typeface="Verdana"/>
                <a:hlinkClick r:id="rId3">
                  <a:extLst>
                    <a:ext uri="{A12FA001-AC4F-418D-AE19-62706E023703}">
                      <ahyp:hlinkClr val="tx"/>
                    </a:ext>
                  </a:extLst>
                </a:hlinkClick>
              </a:rPr>
              <a:t>relationships between entities in a database</a:t>
            </a:r>
            <a:r>
              <a:rPr lang="en-US" sz="1800">
                <a:solidFill>
                  <a:schemeClr val="dk1"/>
                </a:solidFill>
                <a:latin typeface="Verdana"/>
                <a:ea typeface="Verdana"/>
                <a:cs typeface="Verdana"/>
                <a:sym typeface="Verdana"/>
              </a:rPr>
              <a:t>. ER diagrams often use symbols to represent three different types of information. Boxes are commonly used to represent entities. Diamonds are normally used to represent relationships and ovals are used to represent attributes.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p:nvPr/>
        </p:nvSpPr>
        <p:spPr>
          <a:xfrm>
            <a:off x="2379485" y="1709142"/>
            <a:ext cx="6968574" cy="5783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400">
                <a:solidFill>
                  <a:schemeClr val="dk1"/>
                </a:solidFill>
                <a:latin typeface="Verdana"/>
                <a:ea typeface="Verdana"/>
                <a:cs typeface="Verdana"/>
                <a:sym typeface="Verdana"/>
              </a:rPr>
              <a:t>The Symbols are shown in below table:</a:t>
            </a:r>
            <a:endParaRPr sz="2400">
              <a:solidFill>
                <a:schemeClr val="dk1"/>
              </a:solidFill>
              <a:latin typeface="Times New Roman"/>
              <a:ea typeface="Times New Roman"/>
              <a:cs typeface="Times New Roman"/>
              <a:sym typeface="Times New Roman"/>
            </a:endParaRPr>
          </a:p>
        </p:txBody>
      </p:sp>
      <p:graphicFrame>
        <p:nvGraphicFramePr>
          <p:cNvPr id="287" name="Google Shape;287;p22"/>
          <p:cNvGraphicFramePr/>
          <p:nvPr/>
        </p:nvGraphicFramePr>
        <p:xfrm>
          <a:off x="1638300" y="2460432"/>
          <a:ext cx="3000000" cy="3000000"/>
        </p:xfrm>
        <a:graphic>
          <a:graphicData uri="http://schemas.openxmlformats.org/drawingml/2006/table">
            <a:tbl>
              <a:tblPr bandRow="1" firstCol="1" firstRow="1">
                <a:noFill/>
                <a:tableStyleId>{FAC7BFAA-C466-41F4-BC83-8C6B57189C2A}</a:tableStyleId>
              </a:tblPr>
              <a:tblGrid>
                <a:gridCol w="1712550"/>
                <a:gridCol w="3596600"/>
                <a:gridCol w="2867250"/>
              </a:tblGrid>
              <a:tr h="228225">
                <a:tc>
                  <a:txBody>
                    <a:bodyPr/>
                    <a:lstStyle/>
                    <a:p>
                      <a:pPr indent="0" lvl="0" marL="0" marR="0" rtl="0" algn="just">
                        <a:lnSpc>
                          <a:spcPct val="150000"/>
                        </a:lnSpc>
                        <a:spcBef>
                          <a:spcPts val="0"/>
                        </a:spcBef>
                        <a:spcAft>
                          <a:spcPts val="0"/>
                        </a:spcAft>
                        <a:buNone/>
                      </a:pPr>
                      <a:r>
                        <a:rPr lang="en-US" sz="1100" u="none" cap="none" strike="noStrike"/>
                        <a:t>Name</a:t>
                      </a:r>
                      <a:endParaRPr sz="1100" u="none" cap="none" strike="noStrike">
                        <a:latin typeface="Times New Roman"/>
                        <a:ea typeface="Times New Roman"/>
                        <a:cs typeface="Times New Roman"/>
                        <a:sym typeface="Times New Roman"/>
                      </a:endParaRPr>
                    </a:p>
                  </a:txBody>
                  <a:tcPr marT="0" marB="0" marR="52675" marL="52675"/>
                </a:tc>
                <a:tc>
                  <a:txBody>
                    <a:bodyPr/>
                    <a:lstStyle/>
                    <a:p>
                      <a:pPr indent="0" lvl="0" marL="0" marR="0" rtl="0" algn="just">
                        <a:lnSpc>
                          <a:spcPct val="150000"/>
                        </a:lnSpc>
                        <a:spcBef>
                          <a:spcPts val="0"/>
                        </a:spcBef>
                        <a:spcAft>
                          <a:spcPts val="0"/>
                        </a:spcAft>
                        <a:buNone/>
                      </a:pPr>
                      <a:r>
                        <a:rPr lang="en-US" sz="1100" u="none" cap="none" strike="noStrike"/>
                        <a:t>Notation</a:t>
                      </a:r>
                      <a:endParaRPr sz="1100" u="none" cap="none" strike="noStrike">
                        <a:latin typeface="Times New Roman"/>
                        <a:ea typeface="Times New Roman"/>
                        <a:cs typeface="Times New Roman"/>
                        <a:sym typeface="Times New Roman"/>
                      </a:endParaRPr>
                    </a:p>
                  </a:txBody>
                  <a:tcPr marT="0" marB="0" marR="52675" marL="52675"/>
                </a:tc>
                <a:tc>
                  <a:txBody>
                    <a:bodyPr/>
                    <a:lstStyle/>
                    <a:p>
                      <a:pPr indent="0" lvl="0" marL="0" marR="0" rtl="0" algn="just">
                        <a:lnSpc>
                          <a:spcPct val="150000"/>
                        </a:lnSpc>
                        <a:spcBef>
                          <a:spcPts val="0"/>
                        </a:spcBef>
                        <a:spcAft>
                          <a:spcPts val="0"/>
                        </a:spcAft>
                        <a:buNone/>
                      </a:pPr>
                      <a:r>
                        <a:rPr lang="en-US" sz="1100" u="none" cap="none" strike="noStrike"/>
                        <a:t>Description</a:t>
                      </a:r>
                      <a:endParaRPr sz="1100" u="none" cap="none" strike="noStrike">
                        <a:latin typeface="Times New Roman"/>
                        <a:ea typeface="Times New Roman"/>
                        <a:cs typeface="Times New Roman"/>
                        <a:sym typeface="Times New Roman"/>
                      </a:endParaRPr>
                    </a:p>
                  </a:txBody>
                  <a:tcPr marT="0" marB="0" marR="52675" marL="52675"/>
                </a:tc>
              </a:tr>
              <a:tr h="3089650">
                <a:tc>
                  <a:txBody>
                    <a:bodyPr/>
                    <a:lstStyle/>
                    <a:p>
                      <a:pPr indent="0" lvl="0" marL="0" marR="0" rtl="0" algn="just">
                        <a:lnSpc>
                          <a:spcPct val="150000"/>
                        </a:lnSpc>
                        <a:spcBef>
                          <a:spcPts val="0"/>
                        </a:spcBef>
                        <a:spcAft>
                          <a:spcPts val="0"/>
                        </a:spcAft>
                        <a:buNone/>
                      </a:pPr>
                      <a:r>
                        <a:rPr lang="en-US" sz="1100" u="none" cap="none" strike="noStrike"/>
                        <a:t> </a:t>
                      </a:r>
                      <a:endParaRPr sz="1100" u="none" cap="none" strike="noStrike"/>
                    </a:p>
                    <a:p>
                      <a:pPr indent="0" lvl="0" marL="0" marR="0" rtl="0" algn="just">
                        <a:lnSpc>
                          <a:spcPct val="150000"/>
                        </a:lnSpc>
                        <a:spcBef>
                          <a:spcPts val="1500"/>
                        </a:spcBef>
                        <a:spcAft>
                          <a:spcPts val="0"/>
                        </a:spcAft>
                        <a:buNone/>
                      </a:pPr>
                      <a:r>
                        <a:rPr lang="en-US" sz="1100" u="none" cap="none" strike="noStrike"/>
                        <a:t>Entity</a:t>
                      </a:r>
                      <a:endParaRPr sz="1100" u="none" cap="none" strike="noStrike">
                        <a:latin typeface="Times New Roman"/>
                        <a:ea typeface="Times New Roman"/>
                        <a:cs typeface="Times New Roman"/>
                        <a:sym typeface="Times New Roman"/>
                      </a:endParaRPr>
                    </a:p>
                  </a:txBody>
                  <a:tcPr marT="0" marB="0" marR="52675" marL="52675"/>
                </a:tc>
                <a:tc>
                  <a:txBody>
                    <a:bodyPr/>
                    <a:lstStyle/>
                    <a:p>
                      <a:pPr indent="0" lvl="0" marL="0" marR="0" rtl="0" algn="just">
                        <a:lnSpc>
                          <a:spcPct val="150000"/>
                        </a:lnSpc>
                        <a:spcBef>
                          <a:spcPts val="0"/>
                        </a:spcBef>
                        <a:spcAft>
                          <a:spcPts val="0"/>
                        </a:spcAft>
                        <a:buNone/>
                      </a:pPr>
                      <a:r>
                        <a:rPr lang="en-US" sz="1100" u="none" cap="none" strike="noStrike"/>
                        <a:t> </a:t>
                      </a:r>
                      <a:endParaRPr sz="1100" u="none" cap="none" strike="noStrike">
                        <a:latin typeface="Times New Roman"/>
                        <a:ea typeface="Times New Roman"/>
                        <a:cs typeface="Times New Roman"/>
                        <a:sym typeface="Times New Roman"/>
                      </a:endParaRPr>
                    </a:p>
                  </a:txBody>
                  <a:tcPr marT="0" marB="0" marR="52675" marL="52675"/>
                </a:tc>
                <a:tc>
                  <a:txBody>
                    <a:bodyPr/>
                    <a:lstStyle/>
                    <a:p>
                      <a:pPr indent="0" lvl="0" marL="0" marR="0" rtl="0" algn="just">
                        <a:lnSpc>
                          <a:spcPct val="150000"/>
                        </a:lnSpc>
                        <a:spcBef>
                          <a:spcPts val="0"/>
                        </a:spcBef>
                        <a:spcAft>
                          <a:spcPts val="0"/>
                        </a:spcAft>
                        <a:buNone/>
                      </a:pPr>
                      <a:r>
                        <a:rPr lang="en-US" sz="1100" u="none" cap="none" strike="noStrike"/>
                        <a:t>Entity is represented by a box within the ERD.  Entities are abstract concepts, each representing one or more instances of the concept in question. An entity might be considered a container that holds all of the instances of a particular thing in a system.  Entities are equivalent to database tables in a relational database, with each row of the table representing an instance of that entity.</a:t>
                      </a:r>
                      <a:endParaRPr sz="1100" u="none" cap="none" strike="noStrike"/>
                    </a:p>
                    <a:p>
                      <a:pPr indent="0" lvl="0" marL="0" marR="0" rtl="0" algn="just">
                        <a:lnSpc>
                          <a:spcPct val="150000"/>
                        </a:lnSpc>
                        <a:spcBef>
                          <a:spcPts val="0"/>
                        </a:spcBef>
                        <a:spcAft>
                          <a:spcPts val="0"/>
                        </a:spcAft>
                        <a:buNone/>
                      </a:pPr>
                      <a:r>
                        <a:rPr lang="en-US" sz="1100" u="none" cap="none" strike="noStrike"/>
                        <a:t> </a:t>
                      </a:r>
                      <a:endParaRPr sz="1100" u="none" cap="none" strike="noStrike">
                        <a:latin typeface="Times New Roman"/>
                        <a:ea typeface="Times New Roman"/>
                        <a:cs typeface="Times New Roman"/>
                        <a:sym typeface="Times New Roman"/>
                      </a:endParaRPr>
                    </a:p>
                  </a:txBody>
                  <a:tcPr marT="0" marB="0" marR="52675" marL="52675"/>
                </a:tc>
              </a:tr>
            </a:tbl>
          </a:graphicData>
        </a:graphic>
      </p:graphicFrame>
      <p:graphicFrame>
        <p:nvGraphicFramePr>
          <p:cNvPr id="288" name="Google Shape;288;p22"/>
          <p:cNvGraphicFramePr/>
          <p:nvPr/>
        </p:nvGraphicFramePr>
        <p:xfrm>
          <a:off x="4402076" y="3069674"/>
          <a:ext cx="1333500" cy="990600"/>
        </p:xfrm>
        <a:graphic>
          <a:graphicData uri="http://schemas.openxmlformats.org/presentationml/2006/ole">
            <mc:AlternateContent>
              <mc:Choice Requires="v">
                <p:oleObj r:id="rId4" imgH="990600" imgW="1333500" progId="Paint.Picture" spid="_x0000_s1">
                  <p:embed/>
                </p:oleObj>
              </mc:Choice>
              <mc:Fallback>
                <p:oleObj r:id="rId5" imgH="990600" imgW="1333500" progId="Paint.Picture">
                  <p:embed/>
                  <p:pic>
                    <p:nvPicPr>
                      <p:cNvPr id="288" name="Google Shape;288;p22"/>
                      <p:cNvPicPr preferRelativeResize="0"/>
                      <p:nvPr/>
                    </p:nvPicPr>
                    <p:blipFill rotWithShape="1">
                      <a:blip r:embed="rId6">
                        <a:alphaModFix/>
                      </a:blip>
                      <a:srcRect b="0" l="0" r="0" t="0"/>
                      <a:stretch/>
                    </p:blipFill>
                    <p:spPr>
                      <a:xfrm>
                        <a:off x="4402076" y="3069674"/>
                        <a:ext cx="1333500" cy="990600"/>
                      </a:xfrm>
                      <a:prstGeom prst="rect">
                        <a:avLst/>
                      </a:prstGeom>
                      <a:noFill/>
                      <a:ln>
                        <a:noFill/>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aphicFrame>
        <p:nvGraphicFramePr>
          <p:cNvPr id="293" name="Google Shape;293;p23"/>
          <p:cNvGraphicFramePr/>
          <p:nvPr/>
        </p:nvGraphicFramePr>
        <p:xfrm>
          <a:off x="1235074" y="1381915"/>
          <a:ext cx="3000000" cy="3000000"/>
        </p:xfrm>
        <a:graphic>
          <a:graphicData uri="http://schemas.openxmlformats.org/drawingml/2006/table">
            <a:tbl>
              <a:tblPr bandRow="1" firstCol="1" firstRow="1">
                <a:noFill/>
                <a:tableStyleId>{701BECD9-6DA2-4CE8-BF62-081CBCE03F75}</a:tableStyleId>
              </a:tblPr>
              <a:tblGrid>
                <a:gridCol w="2018275"/>
                <a:gridCol w="4238700"/>
                <a:gridCol w="3379150"/>
              </a:tblGrid>
              <a:tr h="3901275">
                <a:tc>
                  <a:txBody>
                    <a:bodyPr/>
                    <a:lstStyle/>
                    <a:p>
                      <a:pPr indent="0" lvl="0" marL="0" marR="0" rtl="0" algn="just">
                        <a:lnSpc>
                          <a:spcPct val="150000"/>
                        </a:lnSpc>
                        <a:spcBef>
                          <a:spcPts val="0"/>
                        </a:spcBef>
                        <a:spcAft>
                          <a:spcPts val="0"/>
                        </a:spcAft>
                        <a:buNone/>
                      </a:pPr>
                      <a:r>
                        <a:rPr lang="en-US" sz="1100" u="none" cap="none" strike="noStrike"/>
                        <a:t> </a:t>
                      </a:r>
                      <a:endParaRPr sz="1000" u="none" cap="none" strike="noStrike"/>
                    </a:p>
                    <a:p>
                      <a:pPr indent="0" lvl="0" marL="0" marR="0" rtl="0" algn="just">
                        <a:lnSpc>
                          <a:spcPct val="150000"/>
                        </a:lnSpc>
                        <a:spcBef>
                          <a:spcPts val="1500"/>
                        </a:spcBef>
                        <a:spcAft>
                          <a:spcPts val="0"/>
                        </a:spcAft>
                        <a:buNone/>
                      </a:pPr>
                      <a:r>
                        <a:rPr lang="en-US" sz="1400" u="none" cap="none" strike="noStrike"/>
                        <a:t>Relationship</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100" u="none" cap="none" strike="noStrike"/>
                        <a:t> </a:t>
                      </a:r>
                      <a:endParaRPr sz="1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600" u="none" cap="none" strike="noStrike"/>
                        <a:t>Relationships are represented by Diamonds. A relationship is a named collection or association between entities or used to relate to two or more entities with some common attributes or meaningful interaction between the objects.</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294" name="Google Shape;294;p23"/>
          <p:cNvGraphicFramePr/>
          <p:nvPr/>
        </p:nvGraphicFramePr>
        <p:xfrm>
          <a:off x="4392611" y="2811459"/>
          <a:ext cx="1660526" cy="830264"/>
        </p:xfrm>
        <a:graphic>
          <a:graphicData uri="http://schemas.openxmlformats.org/presentationml/2006/ole">
            <mc:AlternateContent>
              <mc:Choice Requires="v">
                <p:oleObj r:id="rId4" imgH="830264" imgW="1660526" progId="Paint.Picture" spid="_x0000_s1">
                  <p:embed/>
                </p:oleObj>
              </mc:Choice>
              <mc:Fallback>
                <p:oleObj r:id="rId5" imgH="830264" imgW="1660526" progId="Paint.Picture">
                  <p:embed/>
                  <p:pic>
                    <p:nvPicPr>
                      <p:cNvPr id="294" name="Google Shape;294;p23"/>
                      <p:cNvPicPr preferRelativeResize="0"/>
                      <p:nvPr/>
                    </p:nvPicPr>
                    <p:blipFill rotWithShape="1">
                      <a:blip r:embed="rId6">
                        <a:alphaModFix/>
                      </a:blip>
                      <a:srcRect b="0" l="0" r="0" t="0"/>
                      <a:stretch/>
                    </p:blipFill>
                    <p:spPr>
                      <a:xfrm>
                        <a:off x="4392611" y="2811459"/>
                        <a:ext cx="1660526" cy="830264"/>
                      </a:xfrm>
                      <a:prstGeom prst="rect">
                        <a:avLst/>
                      </a:prstGeom>
                      <a:noFill/>
                      <a:ln>
                        <a:noFill/>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aphicFrame>
        <p:nvGraphicFramePr>
          <p:cNvPr id="299" name="Google Shape;299;p24"/>
          <p:cNvGraphicFramePr/>
          <p:nvPr/>
        </p:nvGraphicFramePr>
        <p:xfrm>
          <a:off x="1205948" y="1083159"/>
          <a:ext cx="3000000" cy="3000000"/>
        </p:xfrm>
        <a:graphic>
          <a:graphicData uri="http://schemas.openxmlformats.org/drawingml/2006/table">
            <a:tbl>
              <a:tblPr bandRow="1" firstCol="1" firstRow="1">
                <a:noFill/>
                <a:tableStyleId>{CB63BFF4-C34A-47E8-A096-A4B65D54BE8A}</a:tableStyleId>
              </a:tblPr>
              <a:tblGrid>
                <a:gridCol w="2004025"/>
                <a:gridCol w="4208750"/>
                <a:gridCol w="3355275"/>
              </a:tblGrid>
              <a:tr h="3793650">
                <a:tc>
                  <a:txBody>
                    <a:bodyPr/>
                    <a:lstStyle/>
                    <a:p>
                      <a:pPr indent="0" lvl="0" marL="0" marR="0" rtl="0" algn="just">
                        <a:lnSpc>
                          <a:spcPct val="150000"/>
                        </a:lnSpc>
                        <a:spcBef>
                          <a:spcPts val="0"/>
                        </a:spcBef>
                        <a:spcAft>
                          <a:spcPts val="0"/>
                        </a:spcAft>
                        <a:buNone/>
                      </a:pPr>
                      <a:r>
                        <a:rPr lang="en-US" sz="1100" u="none" cap="none" strike="noStrike"/>
                        <a:t> </a:t>
                      </a:r>
                      <a:endParaRPr sz="1000" u="none" cap="none" strike="noStrike"/>
                    </a:p>
                    <a:p>
                      <a:pPr indent="0" lvl="0" marL="0" marR="0" rtl="0" algn="just">
                        <a:lnSpc>
                          <a:spcPct val="150000"/>
                        </a:lnSpc>
                        <a:spcBef>
                          <a:spcPts val="1500"/>
                        </a:spcBef>
                        <a:spcAft>
                          <a:spcPts val="0"/>
                        </a:spcAft>
                        <a:buNone/>
                      </a:pPr>
                      <a:r>
                        <a:rPr lang="en-US" sz="1800" u="none" cap="none" strike="noStrike"/>
                        <a:t>Attributes</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100" u="none" cap="none" strike="noStrike"/>
                        <a:t> </a:t>
                      </a:r>
                      <a:endParaRPr sz="1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None/>
                      </a:pPr>
                      <a:r>
                        <a:rPr lang="en-US" sz="1800" u="none" cap="none" strike="noStrike"/>
                        <a:t>Attributes are represented by Oval. An attribute is a single data item related to a database object. The database schema associates one or more attributes with each database entity.</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300" name="Google Shape;300;p24"/>
          <p:cNvGraphicFramePr/>
          <p:nvPr/>
        </p:nvGraphicFramePr>
        <p:xfrm>
          <a:off x="4651111" y="2074561"/>
          <a:ext cx="2187011" cy="1225230"/>
        </p:xfrm>
        <a:graphic>
          <a:graphicData uri="http://schemas.openxmlformats.org/presentationml/2006/ole">
            <mc:AlternateContent>
              <mc:Choice Requires="v">
                <p:oleObj r:id="rId4" imgH="1225230" imgW="2187011" progId="Paint.Picture" spid="_x0000_s1">
                  <p:embed/>
                </p:oleObj>
              </mc:Choice>
              <mc:Fallback>
                <p:oleObj r:id="rId5" imgH="1225230" imgW="2187011" progId="Paint.Picture">
                  <p:embed/>
                  <p:pic>
                    <p:nvPicPr>
                      <p:cNvPr id="300" name="Google Shape;300;p24"/>
                      <p:cNvPicPr preferRelativeResize="0"/>
                      <p:nvPr/>
                    </p:nvPicPr>
                    <p:blipFill rotWithShape="1">
                      <a:blip r:embed="rId6">
                        <a:alphaModFix/>
                      </a:blip>
                      <a:srcRect b="0" l="0" r="0" t="0"/>
                      <a:stretch/>
                    </p:blipFill>
                    <p:spPr>
                      <a:xfrm>
                        <a:off x="4651111" y="2074561"/>
                        <a:ext cx="2187011" cy="1225230"/>
                      </a:xfrm>
                      <a:prstGeom prst="rect">
                        <a:avLst/>
                      </a:prstGeom>
                      <a:noFill/>
                      <a:ln>
                        <a:noFill/>
                      </a:ln>
                    </p:spPr>
                  </p:pic>
                </p:oleObj>
              </mc:Fallback>
            </mc:AlternateContent>
          </a:graphicData>
        </a:graphic>
      </p:graphicFrame>
      <p:sp>
        <p:nvSpPr>
          <p:cNvPr id="301" name="Google Shape;301;p24"/>
          <p:cNvSpPr/>
          <p:nvPr/>
        </p:nvSpPr>
        <p:spPr>
          <a:xfrm>
            <a:off x="5487683" y="4648889"/>
            <a:ext cx="12316893"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25"/>
          <p:cNvPicPr preferRelativeResize="0"/>
          <p:nvPr/>
        </p:nvPicPr>
        <p:blipFill rotWithShape="1">
          <a:blip r:embed="rId3">
            <a:alphaModFix/>
          </a:blip>
          <a:srcRect b="0" l="0" r="0" t="0"/>
          <a:stretch/>
        </p:blipFill>
        <p:spPr>
          <a:xfrm>
            <a:off x="3056391" y="387576"/>
            <a:ext cx="5857875" cy="6010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08b46e63db_0_9"/>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Arial"/>
                <a:ea typeface="Arial"/>
                <a:cs typeface="Arial"/>
                <a:sym typeface="Arial"/>
              </a:rPr>
              <a:t>Limitations</a:t>
            </a:r>
            <a:endParaRPr b="1">
              <a:latin typeface="Arial"/>
              <a:ea typeface="Arial"/>
              <a:cs typeface="Arial"/>
              <a:sym typeface="Arial"/>
            </a:endParaRPr>
          </a:p>
        </p:txBody>
      </p:sp>
      <p:sp>
        <p:nvSpPr>
          <p:cNvPr id="312" name="Google Shape;312;g108b46e63db_0_9"/>
          <p:cNvSpPr txBox="1"/>
          <p:nvPr>
            <p:ph idx="1" type="body"/>
          </p:nvPr>
        </p:nvSpPr>
        <p:spPr>
          <a:xfrm>
            <a:off x="1295401" y="2556932"/>
            <a:ext cx="9601200" cy="3318900"/>
          </a:xfrm>
          <a:prstGeom prst="rect">
            <a:avLst/>
          </a:prstGeom>
        </p:spPr>
        <p:txBody>
          <a:bodyPr anchorCtr="0" anchor="t" bIns="45700" lIns="91425" spcFirstLastPara="1" rIns="91425" wrap="square" tIns="45700">
            <a:noAutofit/>
          </a:bodyPr>
          <a:lstStyle/>
          <a:p>
            <a:pPr indent="-387350" lvl="0" marL="457200" rtl="0" algn="l">
              <a:lnSpc>
                <a:spcPct val="115000"/>
              </a:lnSpc>
              <a:spcBef>
                <a:spcPts val="0"/>
              </a:spcBef>
              <a:spcAft>
                <a:spcPts val="0"/>
              </a:spcAft>
              <a:buClr>
                <a:srgbClr val="00000A"/>
              </a:buClr>
              <a:buSzPts val="2500"/>
              <a:buFont typeface="Times New Roman"/>
              <a:buChar char="●"/>
            </a:pPr>
            <a:r>
              <a:rPr lang="en-US" sz="2500">
                <a:solidFill>
                  <a:srgbClr val="00000A"/>
                </a:solidFill>
                <a:latin typeface="Times New Roman"/>
                <a:ea typeface="Times New Roman"/>
                <a:cs typeface="Times New Roman"/>
                <a:sym typeface="Times New Roman"/>
              </a:rPr>
              <a:t>E-Commerce products-shop  have some limitations as this is the first application and implements on a very small scale.  </a:t>
            </a:r>
            <a:endParaRPr sz="2500">
              <a:solidFill>
                <a:srgbClr val="00000A"/>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00000A"/>
              </a:buClr>
              <a:buSzPts val="2500"/>
              <a:buFont typeface="Times New Roman"/>
              <a:buChar char="●"/>
            </a:pPr>
            <a:r>
              <a:rPr lang="en-US" sz="2500">
                <a:solidFill>
                  <a:srgbClr val="00000A"/>
                </a:solidFill>
                <a:latin typeface="Times New Roman"/>
                <a:ea typeface="Times New Roman"/>
                <a:cs typeface="Times New Roman"/>
                <a:sym typeface="Times New Roman"/>
              </a:rPr>
              <a:t>User can only order Products  from the Eshop which is by the admin side</a:t>
            </a:r>
            <a:endParaRPr sz="2500">
              <a:solidFill>
                <a:srgbClr val="00000A"/>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00000A"/>
              </a:buClr>
              <a:buSzPts val="2500"/>
              <a:buFont typeface="Times New Roman"/>
              <a:buChar char="●"/>
            </a:pPr>
            <a:r>
              <a:rPr lang="en-US" sz="2500">
                <a:solidFill>
                  <a:srgbClr val="00000A"/>
                </a:solidFill>
                <a:latin typeface="Times New Roman"/>
                <a:ea typeface="Times New Roman"/>
                <a:cs typeface="Times New Roman"/>
                <a:sym typeface="Times New Roman"/>
              </a:rPr>
              <a:t>Users must have proper internet connection to stay on our Website.</a:t>
            </a:r>
            <a:endParaRPr sz="2500">
              <a:solidFill>
                <a:srgbClr val="00000A"/>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00000A"/>
              </a:buClr>
              <a:buSzPts val="2500"/>
              <a:buFont typeface="Times New Roman"/>
              <a:buChar char="●"/>
            </a:pPr>
            <a:r>
              <a:rPr lang="en-US" sz="2500">
                <a:solidFill>
                  <a:srgbClr val="00000A"/>
                </a:solidFill>
                <a:latin typeface="Times New Roman"/>
                <a:ea typeface="Times New Roman"/>
                <a:cs typeface="Times New Roman"/>
                <a:sym typeface="Times New Roman"/>
              </a:rPr>
              <a:t>Users may face problems running the application in mobiles.</a:t>
            </a:r>
            <a:endParaRPr sz="2500">
              <a:solidFill>
                <a:srgbClr val="00000A"/>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00000A"/>
              </a:buClr>
              <a:buSzPts val="2500"/>
              <a:buFont typeface="Times New Roman"/>
              <a:buChar char="●"/>
            </a:pPr>
            <a:r>
              <a:rPr lang="en-US" sz="2500">
                <a:solidFill>
                  <a:srgbClr val="00000A"/>
                </a:solidFill>
                <a:latin typeface="Times New Roman"/>
                <a:ea typeface="Times New Roman"/>
                <a:cs typeface="Times New Roman"/>
                <a:sym typeface="Times New Roman"/>
              </a:rPr>
              <a:t>Users may face problems with the online Payment option.</a:t>
            </a:r>
            <a:endParaRPr sz="2500">
              <a:solidFill>
                <a:srgbClr val="00000A"/>
              </a:solidFill>
              <a:latin typeface="Times New Roman"/>
              <a:ea typeface="Times New Roman"/>
              <a:cs typeface="Times New Roman"/>
              <a:sym typeface="Times New Roman"/>
            </a:endParaRPr>
          </a:p>
          <a:p>
            <a:pPr indent="0" lvl="0" marL="0" rtl="0" algn="l">
              <a:spcBef>
                <a:spcPts val="1000"/>
              </a:spcBef>
              <a:spcAft>
                <a:spcPts val="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08b46e63db_0_14"/>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5500">
                <a:latin typeface="Arial"/>
                <a:ea typeface="Arial"/>
                <a:cs typeface="Arial"/>
                <a:sym typeface="Arial"/>
              </a:rPr>
              <a:t>Future Scope</a:t>
            </a:r>
            <a:endParaRPr b="1" sz="5500">
              <a:latin typeface="Arial"/>
              <a:ea typeface="Arial"/>
              <a:cs typeface="Arial"/>
              <a:sym typeface="Arial"/>
            </a:endParaRPr>
          </a:p>
        </p:txBody>
      </p:sp>
      <p:sp>
        <p:nvSpPr>
          <p:cNvPr id="318" name="Google Shape;318;g108b46e63db_0_14"/>
          <p:cNvSpPr txBox="1"/>
          <p:nvPr>
            <p:ph idx="1" type="body"/>
          </p:nvPr>
        </p:nvSpPr>
        <p:spPr>
          <a:xfrm>
            <a:off x="1295401" y="2556932"/>
            <a:ext cx="9601200" cy="33189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00000A"/>
              </a:buClr>
              <a:buSzPts val="1800"/>
              <a:buFont typeface="Times New Roman"/>
              <a:buChar char="●"/>
            </a:pPr>
            <a:r>
              <a:rPr lang="en-US" sz="1800">
                <a:solidFill>
                  <a:srgbClr val="00000A"/>
                </a:solidFill>
                <a:latin typeface="Times New Roman"/>
                <a:ea typeface="Times New Roman"/>
                <a:cs typeface="Times New Roman"/>
                <a:sym typeface="Times New Roman"/>
              </a:rPr>
              <a:t>We try to make  this project available at large scale in future,  for any location all over India(if possible).</a:t>
            </a:r>
            <a:endParaRPr sz="1800">
              <a:solidFill>
                <a:srgbClr val="00000A"/>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A"/>
              </a:buClr>
              <a:buSzPts val="1800"/>
              <a:buFont typeface="Times New Roman"/>
              <a:buChar char="●"/>
            </a:pPr>
            <a:r>
              <a:rPr lang="en-US" sz="1800">
                <a:solidFill>
                  <a:srgbClr val="00000A"/>
                </a:solidFill>
                <a:latin typeface="Times New Roman"/>
                <a:ea typeface="Times New Roman"/>
                <a:cs typeface="Times New Roman"/>
                <a:sym typeface="Times New Roman"/>
              </a:rPr>
              <a:t>We will implement the better search products without waist any time</a:t>
            </a:r>
            <a:endParaRPr sz="1800">
              <a:solidFill>
                <a:srgbClr val="00000A"/>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A"/>
              </a:buClr>
              <a:buSzPts val="1800"/>
              <a:buFont typeface="Times New Roman"/>
              <a:buChar char="●"/>
            </a:pPr>
            <a:r>
              <a:rPr lang="en-US" sz="1800">
                <a:solidFill>
                  <a:srgbClr val="00000A"/>
                </a:solidFill>
                <a:latin typeface="Times New Roman"/>
                <a:ea typeface="Times New Roman"/>
                <a:cs typeface="Times New Roman"/>
                <a:sym typeface="Times New Roman"/>
              </a:rPr>
              <a:t>In Future we try to make our platform more secure and make more efficient payment options.</a:t>
            </a:r>
            <a:endParaRPr sz="1800">
              <a:solidFill>
                <a:srgbClr val="00000A"/>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A"/>
              </a:buClr>
              <a:buSzPts val="1800"/>
              <a:buFont typeface="Times New Roman"/>
              <a:buChar char="●"/>
            </a:pPr>
            <a:r>
              <a:rPr lang="en-US" sz="1800">
                <a:solidFill>
                  <a:srgbClr val="00000A"/>
                </a:solidFill>
                <a:latin typeface="Times New Roman"/>
                <a:ea typeface="Times New Roman"/>
                <a:cs typeface="Times New Roman"/>
                <a:sym typeface="Times New Roman"/>
              </a:rPr>
              <a:t>The E-commerce products shop came up with the new idea and our aim is to cover all other products that come under the electronic appliances and IOT products  can get the delivery according to the user requirement.</a:t>
            </a:r>
            <a:endParaRPr sz="1800">
              <a:solidFill>
                <a:srgbClr val="00000A"/>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A"/>
              </a:buClr>
              <a:buSzPts val="1800"/>
              <a:buFont typeface="Times New Roman"/>
              <a:buChar char="●"/>
            </a:pPr>
            <a:r>
              <a:rPr lang="en-US" sz="1800">
                <a:solidFill>
                  <a:srgbClr val="00000A"/>
                </a:solidFill>
                <a:latin typeface="Times New Roman"/>
                <a:ea typeface="Times New Roman"/>
                <a:cs typeface="Times New Roman"/>
                <a:sym typeface="Times New Roman"/>
              </a:rPr>
              <a:t>And will try to make our platform more easier so it will be easier for any non-technical person to come and access our services.</a:t>
            </a:r>
            <a:endParaRPr sz="1800">
              <a:solidFill>
                <a:srgbClr val="00000A"/>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A"/>
              </a:buClr>
              <a:buSzPts val="1800"/>
              <a:buFont typeface="Times New Roman"/>
              <a:buChar char="●"/>
            </a:pPr>
            <a:r>
              <a:rPr lang="en-US" sz="1800">
                <a:solidFill>
                  <a:srgbClr val="00000A"/>
                </a:solidFill>
                <a:latin typeface="Times New Roman"/>
                <a:ea typeface="Times New Roman"/>
                <a:cs typeface="Times New Roman"/>
                <a:sym typeface="Times New Roman"/>
              </a:rPr>
              <a:t>We will enhance more features in our project.</a:t>
            </a:r>
            <a:endParaRPr sz="1800">
              <a:solidFill>
                <a:srgbClr val="00000A"/>
              </a:solidFill>
              <a:latin typeface="Times New Roman"/>
              <a:ea typeface="Times New Roman"/>
              <a:cs typeface="Times New Roman"/>
              <a:sym typeface="Times New Roman"/>
            </a:endParaRPr>
          </a:p>
          <a:p>
            <a:pPr indent="0" lvl="0" marL="0" rtl="0" algn="l">
              <a:spcBef>
                <a:spcPts val="1000"/>
              </a:spcBef>
              <a:spcAft>
                <a:spcPts val="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p:nvPr/>
        </p:nvSpPr>
        <p:spPr>
          <a:xfrm>
            <a:off x="1473200" y="2009339"/>
            <a:ext cx="8318500" cy="354475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Conclusion :-</a:t>
            </a:r>
            <a:r>
              <a:rPr lang="en-US" sz="2400">
                <a:solidFill>
                  <a:schemeClr val="dk1"/>
                </a:solidFill>
                <a:latin typeface="Calibri"/>
                <a:ea typeface="Calibri"/>
                <a:cs typeface="Calibri"/>
                <a:sym typeface="Calibri"/>
              </a:rPr>
              <a:t> </a:t>
            </a:r>
            <a:endParaRPr/>
          </a:p>
          <a:p>
            <a:pPr indent="0" lvl="0" marL="0" marR="0" rtl="0" algn="l">
              <a:spcBef>
                <a:spcPts val="800"/>
              </a:spcBef>
              <a:spcAft>
                <a:spcPts val="0"/>
              </a:spcAft>
              <a:buNone/>
            </a:pPr>
            <a:r>
              <a:rPr lang="en-US" sz="2400">
                <a:solidFill>
                  <a:schemeClr val="dk1"/>
                </a:solidFill>
                <a:latin typeface="Calibri"/>
                <a:ea typeface="Calibri"/>
                <a:cs typeface="Calibri"/>
                <a:sym typeface="Calibri"/>
              </a:rPr>
              <a:t>Our project is only a humble venture to satisfy the needs to manage their project work. Several user friendly coding have also adopted. The package shall prove to be a powerful package in satisfying all the requirements of the e- commerce. The objective of software planning is to provide a frame work that enables the manager to make reasonable estimates made with a limited time frame the beginning o f the software project and should be updated regularly as the project progress. </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p:nvPr/>
        </p:nvSpPr>
        <p:spPr>
          <a:xfrm>
            <a:off x="1498600" y="2676436"/>
            <a:ext cx="79375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2060"/>
                </a:solidFill>
                <a:latin typeface="Calibri"/>
                <a:ea typeface="Calibri"/>
                <a:cs typeface="Calibri"/>
                <a:sym typeface="Calibri"/>
              </a:rPr>
              <a:t>By choosing an online ecommerce platform to create an online store, you can efficiently reduce the cost of managing and selling online. You have various opportunities to boost the efficiency of your service that eventually enhances the revenue earned.</a:t>
            </a:r>
            <a:endParaRPr/>
          </a:p>
        </p:txBody>
      </p:sp>
      <p:sp>
        <p:nvSpPr>
          <p:cNvPr id="165" name="Google Shape;165;p3"/>
          <p:cNvSpPr/>
          <p:nvPr/>
        </p:nvSpPr>
        <p:spPr>
          <a:xfrm>
            <a:off x="1357563" y="1479125"/>
            <a:ext cx="391196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dk1"/>
                </a:solidFill>
                <a:latin typeface="Garamond"/>
                <a:ea typeface="Garamond"/>
                <a:cs typeface="Garamond"/>
                <a:sym typeface="Garamond"/>
              </a:rPr>
              <a:t>Introduction</a:t>
            </a:r>
            <a:endParaRPr b="1" sz="5400" cap="none">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p:nvPr/>
        </p:nvSpPr>
        <p:spPr>
          <a:xfrm>
            <a:off x="990600" y="1748211"/>
            <a:ext cx="7797800" cy="293221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3200"/>
              <a:buFont typeface="Noto Sans Symbols"/>
              <a:buChar char="•"/>
            </a:pPr>
            <a:r>
              <a:rPr b="1" lang="en-US" sz="3200">
                <a:solidFill>
                  <a:schemeClr val="dk1"/>
                </a:solidFill>
                <a:latin typeface="Calibri"/>
                <a:ea typeface="Calibri"/>
                <a:cs typeface="Calibri"/>
                <a:sym typeface="Calibri"/>
              </a:rPr>
              <a:t>Objective of Project :- </a:t>
            </a:r>
            <a:endParaRPr b="1" sz="32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3200">
                <a:solidFill>
                  <a:schemeClr val="dk1"/>
                </a:solidFill>
                <a:latin typeface="Calibri"/>
                <a:ea typeface="Calibri"/>
                <a:cs typeface="Calibri"/>
                <a:sym typeface="Calibri"/>
              </a:rPr>
              <a:t>We are making a e-commerce site in which we are maintaining a different platforms in a  single code base.</a:t>
            </a:r>
            <a:endParaRPr/>
          </a:p>
          <a:p>
            <a:pPr indent="0" lvl="0" marL="0" marR="0" rtl="0" algn="l">
              <a:lnSpc>
                <a:spcPct val="107000"/>
              </a:lnSpc>
              <a:spcBef>
                <a:spcPts val="800"/>
              </a:spcBef>
              <a:spcAft>
                <a:spcPts val="0"/>
              </a:spcAft>
              <a:buNone/>
            </a:pPr>
            <a:r>
              <a:rPr lang="en-US" sz="3200">
                <a:solidFill>
                  <a:schemeClr val="dk1"/>
                </a:solidFill>
                <a:latin typeface="Calibri"/>
                <a:ea typeface="Calibri"/>
                <a:cs typeface="Calibri"/>
                <a:sym typeface="Calibri"/>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p:nvPr/>
        </p:nvSpPr>
        <p:spPr>
          <a:xfrm>
            <a:off x="1384300" y="1837607"/>
            <a:ext cx="7988300" cy="250004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2800"/>
              <a:buFont typeface="Noto Sans Symbols"/>
              <a:buChar char="•"/>
            </a:pPr>
            <a:r>
              <a:rPr b="1" lang="en-US" sz="2800">
                <a:solidFill>
                  <a:schemeClr val="dk1"/>
                </a:solidFill>
                <a:latin typeface="Calibri"/>
                <a:ea typeface="Calibri"/>
                <a:cs typeface="Calibri"/>
                <a:sym typeface="Calibri"/>
              </a:rPr>
              <a:t>Problem definition :-</a:t>
            </a:r>
            <a:endParaRPr/>
          </a:p>
          <a:p>
            <a:pPr indent="0" lvl="0" marL="0" marR="0" rtl="0" algn="l">
              <a:lnSpc>
                <a:spcPct val="107000"/>
              </a:lnSpc>
              <a:spcBef>
                <a:spcPts val="800"/>
              </a:spcBef>
              <a:spcAft>
                <a:spcPts val="0"/>
              </a:spcAft>
              <a:buNone/>
            </a:pPr>
            <a:r>
              <a:rPr lang="en-US" sz="2800">
                <a:solidFill>
                  <a:schemeClr val="dk1"/>
                </a:solidFill>
                <a:latin typeface="Calibri"/>
                <a:ea typeface="Calibri"/>
                <a:cs typeface="Calibri"/>
                <a:sym typeface="Calibri"/>
              </a:rPr>
              <a:t>we are using an hybrid approach in which we are using a different-different platforms in a dynamic themes and single code base maintained with the help of this approach development was easy and fast.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p:nvPr/>
        </p:nvSpPr>
        <p:spPr>
          <a:xfrm>
            <a:off x="1204686" y="522513"/>
            <a:ext cx="8737600" cy="56019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Technology used </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u="sng">
                <a:solidFill>
                  <a:srgbClr val="00359E"/>
                </a:solidFill>
                <a:latin typeface="Calibri"/>
                <a:ea typeface="Calibri"/>
                <a:cs typeface="Calibri"/>
                <a:sym typeface="Calibri"/>
              </a:rPr>
              <a:t>Software Requirements :-</a:t>
            </a:r>
            <a:endParaRPr sz="2000">
              <a:solidFill>
                <a:srgbClr val="00359E"/>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Android studio</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X-code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Web browser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Fire base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Fire store</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Flutter ,provider, razorpay</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u="sng">
                <a:solidFill>
                  <a:srgbClr val="00359E"/>
                </a:solidFill>
                <a:latin typeface="Calibri"/>
                <a:ea typeface="Calibri"/>
                <a:cs typeface="Calibri"/>
                <a:sym typeface="Calibri"/>
              </a:rPr>
              <a:t>Hardware Requirements:- </a:t>
            </a:r>
            <a:endParaRPr sz="2000">
              <a:solidFill>
                <a:srgbClr val="00359E"/>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Mobile device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IOS device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browser</a:t>
            </a:r>
            <a:endParaRPr/>
          </a:p>
          <a:p>
            <a:pPr indent="0" lvl="0" marL="0" marR="0" rtl="0" algn="l">
              <a:lnSpc>
                <a:spcPct val="107000"/>
              </a:lnSpc>
              <a:spcBef>
                <a:spcPts val="0"/>
              </a:spcBef>
              <a:spcAft>
                <a:spcPts val="0"/>
              </a:spcAft>
              <a:buNone/>
            </a:pPr>
            <a:r>
              <a:t/>
            </a:r>
            <a:endParaRPr sz="2400">
              <a:solidFill>
                <a:schemeClr val="dk1"/>
              </a:solidFill>
              <a:latin typeface="Calibri"/>
              <a:ea typeface="Calibri"/>
              <a:cs typeface="Calibri"/>
              <a:sym typeface="Calibri"/>
            </a:endParaRPr>
          </a:p>
          <a:p>
            <a:pPr indent="-190500" lvl="0" marL="342900" marR="0" rtl="0" algn="l">
              <a:lnSpc>
                <a:spcPct val="107000"/>
              </a:lnSpc>
              <a:spcBef>
                <a:spcPts val="800"/>
              </a:spcBef>
              <a:spcAft>
                <a:spcPts val="0"/>
              </a:spcAft>
              <a:buClr>
                <a:schemeClr val="dk1"/>
              </a:buClr>
              <a:buSzPts val="2400"/>
              <a:buFont typeface="Noto Sans Symbols"/>
              <a:buNone/>
            </a:pPr>
            <a:r>
              <a:t/>
            </a:r>
            <a:endParaRPr sz="2400" u="sng">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t/>
            </a:r>
            <a:endParaRPr sz="2400">
              <a:solidFill>
                <a:srgbClr val="00359E"/>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p:nvPr/>
        </p:nvSpPr>
        <p:spPr>
          <a:xfrm>
            <a:off x="2247908" y="1056682"/>
            <a:ext cx="7046400" cy="78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cap="none">
                <a:solidFill>
                  <a:srgbClr val="EAA29D"/>
                </a:solidFill>
                <a:latin typeface="Garamond"/>
                <a:ea typeface="Garamond"/>
                <a:cs typeface="Garamond"/>
                <a:sym typeface="Garamond"/>
              </a:rPr>
              <a:t>Functional Requirement</a:t>
            </a:r>
            <a:endParaRPr/>
          </a:p>
        </p:txBody>
      </p:sp>
      <p:sp>
        <p:nvSpPr>
          <p:cNvPr id="186" name="Google Shape;186;p7"/>
          <p:cNvSpPr/>
          <p:nvPr/>
        </p:nvSpPr>
        <p:spPr>
          <a:xfrm>
            <a:off x="530517" y="2482428"/>
            <a:ext cx="10774792" cy="1538883"/>
          </a:xfrm>
          <a:prstGeom prst="rect">
            <a:avLst/>
          </a:prstGeom>
          <a:noFill/>
          <a:ln>
            <a:noFill/>
          </a:ln>
        </p:spPr>
        <p:txBody>
          <a:bodyPr anchorCtr="0" anchor="t" bIns="45700" lIns="91425" spcFirstLastPara="1" rIns="91425" wrap="square" tIns="45700">
            <a:spAutoFit/>
          </a:bodyPr>
          <a:lstStyle/>
          <a:p>
            <a:pPr indent="-685800" lvl="0" marL="685800" marR="0" rtl="0" algn="l">
              <a:spcBef>
                <a:spcPts val="0"/>
              </a:spcBef>
              <a:spcAft>
                <a:spcPts val="0"/>
              </a:spcAft>
              <a:buClr>
                <a:schemeClr val="dk1"/>
              </a:buClr>
              <a:buSzPts val="2000"/>
              <a:buFont typeface="Arial"/>
              <a:buChar char="•"/>
            </a:pPr>
            <a:r>
              <a:rPr b="1" lang="en-US" sz="2000" cap="none">
                <a:solidFill>
                  <a:schemeClr val="dk1"/>
                </a:solidFill>
                <a:latin typeface="Garamond"/>
                <a:ea typeface="Garamond"/>
                <a:cs typeface="Garamond"/>
                <a:sym typeface="Garamond"/>
              </a:rPr>
              <a:t>Third </a:t>
            </a:r>
            <a:r>
              <a:rPr b="1" lang="en-US" sz="2000">
                <a:solidFill>
                  <a:schemeClr val="dk1"/>
                </a:solidFill>
                <a:latin typeface="Garamond"/>
                <a:ea typeface="Garamond"/>
                <a:cs typeface="Garamond"/>
                <a:sym typeface="Garamond"/>
              </a:rPr>
              <a:t>P</a:t>
            </a:r>
            <a:r>
              <a:rPr b="1" lang="en-US" sz="2000" cap="none">
                <a:solidFill>
                  <a:schemeClr val="dk1"/>
                </a:solidFill>
                <a:latin typeface="Garamond"/>
                <a:ea typeface="Garamond"/>
                <a:cs typeface="Garamond"/>
                <a:sym typeface="Garamond"/>
              </a:rPr>
              <a:t>arty </a:t>
            </a:r>
            <a:r>
              <a:rPr b="1" lang="en-US" sz="2000">
                <a:solidFill>
                  <a:schemeClr val="dk1"/>
                </a:solidFill>
                <a:latin typeface="Garamond"/>
                <a:ea typeface="Garamond"/>
                <a:cs typeface="Garamond"/>
                <a:sym typeface="Garamond"/>
              </a:rPr>
              <a:t>I</a:t>
            </a:r>
            <a:r>
              <a:rPr b="1" lang="en-US" sz="2000" cap="none">
                <a:solidFill>
                  <a:schemeClr val="dk1"/>
                </a:solidFill>
                <a:latin typeface="Garamond"/>
                <a:ea typeface="Garamond"/>
                <a:cs typeface="Garamond"/>
                <a:sym typeface="Garamond"/>
              </a:rPr>
              <a:t>ntegration </a:t>
            </a:r>
            <a:r>
              <a:rPr b="1" lang="en-US" sz="2000">
                <a:solidFill>
                  <a:schemeClr val="dk1"/>
                </a:solidFill>
                <a:latin typeface="Garamond"/>
                <a:ea typeface="Garamond"/>
                <a:cs typeface="Garamond"/>
                <a:sym typeface="Garamond"/>
              </a:rPr>
              <a:t>:- </a:t>
            </a:r>
            <a:r>
              <a:rPr lang="en-US" sz="2000">
                <a:solidFill>
                  <a:schemeClr val="dk1"/>
                </a:solidFill>
                <a:latin typeface="Garamond"/>
                <a:ea typeface="Garamond"/>
                <a:cs typeface="Garamond"/>
                <a:sym typeface="Garamond"/>
              </a:rPr>
              <a:t>Razorpay ,Provider Package, Firebase Auth , Firebase Firestore</a:t>
            </a:r>
            <a:endParaRPr sz="2000">
              <a:solidFill>
                <a:schemeClr val="dk1"/>
              </a:solidFill>
              <a:latin typeface="Garamond"/>
              <a:ea typeface="Garamond"/>
              <a:cs typeface="Garamond"/>
              <a:sym typeface="Garamond"/>
            </a:endParaRPr>
          </a:p>
          <a:p>
            <a:pPr indent="-685800" lvl="0" marL="685800" marR="0" rtl="0" algn="l">
              <a:spcBef>
                <a:spcPts val="0"/>
              </a:spcBef>
              <a:spcAft>
                <a:spcPts val="0"/>
              </a:spcAft>
              <a:buClr>
                <a:schemeClr val="dk1"/>
              </a:buClr>
              <a:buSzPts val="2000"/>
              <a:buFont typeface="Garamond"/>
              <a:buChar char="•"/>
            </a:pPr>
            <a:r>
              <a:rPr b="1" lang="en-US" sz="2000">
                <a:solidFill>
                  <a:schemeClr val="dk1"/>
                </a:solidFill>
                <a:latin typeface="Garamond"/>
                <a:ea typeface="Garamond"/>
                <a:cs typeface="Garamond"/>
                <a:sym typeface="Garamond"/>
              </a:rPr>
              <a:t>Responsiveness:-</a:t>
            </a:r>
            <a:r>
              <a:rPr lang="en-US" sz="2000">
                <a:solidFill>
                  <a:schemeClr val="dk1"/>
                </a:solidFill>
                <a:latin typeface="Garamond"/>
                <a:ea typeface="Garamond"/>
                <a:cs typeface="Garamond"/>
                <a:sym typeface="Garamond"/>
              </a:rPr>
              <a:t>Mobile friendly(able to adapt all the screen sizes),Web browser friendly</a:t>
            </a:r>
            <a:endParaRPr sz="2000">
              <a:solidFill>
                <a:schemeClr val="dk1"/>
              </a:solidFill>
              <a:latin typeface="Garamond"/>
              <a:ea typeface="Garamond"/>
              <a:cs typeface="Garamond"/>
              <a:sym typeface="Garamond"/>
            </a:endParaRPr>
          </a:p>
          <a:p>
            <a:pPr indent="-685800" lvl="0" marL="685800" marR="0" rtl="0" algn="l">
              <a:spcBef>
                <a:spcPts val="0"/>
              </a:spcBef>
              <a:spcAft>
                <a:spcPts val="0"/>
              </a:spcAft>
              <a:buClr>
                <a:schemeClr val="dk1"/>
              </a:buClr>
              <a:buSzPts val="2000"/>
              <a:buFont typeface="Garamond"/>
              <a:buChar char="•"/>
            </a:pPr>
            <a:r>
              <a:rPr b="1" lang="en-US" sz="2000">
                <a:solidFill>
                  <a:schemeClr val="dk1"/>
                </a:solidFill>
                <a:latin typeface="Garamond"/>
                <a:ea typeface="Garamond"/>
                <a:cs typeface="Garamond"/>
                <a:sym typeface="Garamond"/>
              </a:rPr>
              <a:t>Product Attributes:-</a:t>
            </a:r>
            <a:r>
              <a:rPr lang="en-US" sz="2000">
                <a:solidFill>
                  <a:schemeClr val="dk1"/>
                </a:solidFill>
                <a:latin typeface="Garamond"/>
                <a:ea typeface="Garamond"/>
                <a:cs typeface="Garamond"/>
                <a:sym typeface="Garamond"/>
              </a:rPr>
              <a:t>product_id,product_title,imageUrl,quantity,price,id</a:t>
            </a:r>
            <a:endParaRPr sz="2000">
              <a:solidFill>
                <a:schemeClr val="dk1"/>
              </a:solidFill>
              <a:latin typeface="Garamond"/>
              <a:ea typeface="Garamond"/>
              <a:cs typeface="Garamond"/>
              <a:sym typeface="Garamond"/>
            </a:endParaRPr>
          </a:p>
          <a:p>
            <a:pPr indent="-685800" lvl="0" marL="685800" marR="0" rtl="0" algn="l">
              <a:spcBef>
                <a:spcPts val="0"/>
              </a:spcBef>
              <a:spcAft>
                <a:spcPts val="0"/>
              </a:spcAft>
              <a:buClr>
                <a:schemeClr val="dk1"/>
              </a:buClr>
              <a:buSzPts val="2000"/>
              <a:buFont typeface="Garamond"/>
              <a:buChar char="•"/>
            </a:pPr>
            <a:r>
              <a:rPr b="1" lang="en-US" sz="2000">
                <a:solidFill>
                  <a:schemeClr val="dk1"/>
                </a:solidFill>
                <a:latin typeface="Garamond"/>
                <a:ea typeface="Garamond"/>
                <a:cs typeface="Garamond"/>
                <a:sym typeface="Garamond"/>
              </a:rPr>
              <a:t>Feed Attributes:-</a:t>
            </a:r>
            <a:r>
              <a:rPr lang="en-US" sz="2000">
                <a:solidFill>
                  <a:schemeClr val="dk1"/>
                </a:solidFill>
                <a:latin typeface="Garamond"/>
                <a:ea typeface="Garamond"/>
                <a:cs typeface="Garamond"/>
                <a:sym typeface="Garamond"/>
              </a:rPr>
              <a:t>imageUrl,ispopular,size,id,product_id,cart_id,quantity,color,title,description</a:t>
            </a:r>
            <a:endParaRPr sz="2000">
              <a:solidFill>
                <a:schemeClr val="dk1"/>
              </a:solidFill>
              <a:latin typeface="Garamond"/>
              <a:ea typeface="Garamond"/>
              <a:cs typeface="Garamond"/>
              <a:sym typeface="Garamond"/>
            </a:endParaRPr>
          </a:p>
          <a:p>
            <a:pPr indent="-685800" lvl="0" marL="685800" marR="0" rtl="0" algn="l">
              <a:spcBef>
                <a:spcPts val="0"/>
              </a:spcBef>
              <a:spcAft>
                <a:spcPts val="0"/>
              </a:spcAft>
              <a:buClr>
                <a:schemeClr val="dk1"/>
              </a:buClr>
              <a:buSzPts val="2000"/>
              <a:buFont typeface="Garamond"/>
              <a:buChar char="•"/>
            </a:pPr>
            <a:r>
              <a:rPr b="1" lang="en-US" sz="2000">
                <a:solidFill>
                  <a:schemeClr val="dk1"/>
                </a:solidFill>
                <a:latin typeface="Garamond"/>
                <a:ea typeface="Garamond"/>
                <a:cs typeface="Garamond"/>
                <a:sym typeface="Garamond"/>
              </a:rPr>
              <a:t>Order and CheckoutFlow:-</a:t>
            </a:r>
            <a:endParaRPr b="1" sz="2000">
              <a:solidFill>
                <a:schemeClr val="dk1"/>
              </a:solidFill>
              <a:latin typeface="Garamond"/>
              <a:ea typeface="Garamond"/>
              <a:cs typeface="Garamond"/>
              <a:sym typeface="Garamond"/>
            </a:endParaRPr>
          </a:p>
          <a:p>
            <a:pPr indent="-685800" lvl="0" marL="685800" marR="0" rtl="0" algn="l">
              <a:spcBef>
                <a:spcPts val="0"/>
              </a:spcBef>
              <a:spcAft>
                <a:spcPts val="0"/>
              </a:spcAft>
              <a:buClr>
                <a:schemeClr val="dk1"/>
              </a:buClr>
              <a:buSzPts val="2000"/>
              <a:buFont typeface="Garamond"/>
              <a:buChar char="•"/>
            </a:pPr>
            <a:r>
              <a:t/>
            </a:r>
            <a:endParaRPr b="1" sz="2000">
              <a:solidFill>
                <a:schemeClr val="dk1"/>
              </a:solidFill>
              <a:latin typeface="Garamond"/>
              <a:ea typeface="Garamond"/>
              <a:cs typeface="Garamond"/>
              <a:sym typeface="Garamond"/>
            </a:endParaRPr>
          </a:p>
          <a:p>
            <a:pPr indent="-558800" lvl="0" marL="685800" marR="0" rtl="0" algn="ctr">
              <a:spcBef>
                <a:spcPts val="0"/>
              </a:spcBef>
              <a:spcAft>
                <a:spcPts val="0"/>
              </a:spcAft>
              <a:buClr>
                <a:schemeClr val="dk1"/>
              </a:buClr>
              <a:buSzPts val="2000"/>
              <a:buFont typeface="Arial"/>
              <a:buNone/>
            </a:pPr>
            <a:r>
              <a:t/>
            </a:r>
            <a:endParaRPr b="1" sz="2000">
              <a:solidFill>
                <a:schemeClr val="accent3"/>
              </a:solidFill>
              <a:latin typeface="Garamond"/>
              <a:ea typeface="Garamond"/>
              <a:cs typeface="Garamond"/>
              <a:sym typeface="Garamond"/>
            </a:endParaRPr>
          </a:p>
          <a:p>
            <a:pPr indent="-342900" lvl="0" marL="685800" marR="0" rtl="0" algn="ctr">
              <a:spcBef>
                <a:spcPts val="0"/>
              </a:spcBef>
              <a:spcAft>
                <a:spcPts val="0"/>
              </a:spcAft>
              <a:buClr>
                <a:schemeClr val="dk1"/>
              </a:buClr>
              <a:buSzPts val="5400"/>
              <a:buFont typeface="Arial"/>
              <a:buNone/>
            </a:pPr>
            <a:r>
              <a:t/>
            </a:r>
            <a:endParaRPr b="1" sz="5400" cap="none">
              <a:solidFill>
                <a:schemeClr val="accent3"/>
              </a:solidFill>
              <a:latin typeface="Garamond"/>
              <a:ea typeface="Garamond"/>
              <a:cs typeface="Garamond"/>
              <a:sym typeface="Garamond"/>
            </a:endParaRPr>
          </a:p>
        </p:txBody>
      </p:sp>
      <p:pic>
        <p:nvPicPr>
          <p:cNvPr id="187" name="Google Shape;187;p7"/>
          <p:cNvPicPr preferRelativeResize="0"/>
          <p:nvPr/>
        </p:nvPicPr>
        <p:blipFill rotWithShape="1">
          <a:blip r:embed="rId3">
            <a:alphaModFix/>
          </a:blip>
          <a:srcRect b="0" l="0" r="0" t="0"/>
          <a:stretch/>
        </p:blipFill>
        <p:spPr>
          <a:xfrm>
            <a:off x="1302725" y="4118050"/>
            <a:ext cx="9777875" cy="1999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08b46e63db_0_3"/>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Non Functional Requirements</a:t>
            </a:r>
            <a:endParaRPr/>
          </a:p>
        </p:txBody>
      </p:sp>
      <p:sp>
        <p:nvSpPr>
          <p:cNvPr id="193" name="Google Shape;193;g108b46e63db_0_3"/>
          <p:cNvSpPr txBox="1"/>
          <p:nvPr>
            <p:ph idx="1" type="body"/>
          </p:nvPr>
        </p:nvSpPr>
        <p:spPr>
          <a:xfrm>
            <a:off x="1295401" y="2556932"/>
            <a:ext cx="9601200" cy="3318900"/>
          </a:xfrm>
          <a:prstGeom prst="rect">
            <a:avLst/>
          </a:prstGeom>
        </p:spPr>
        <p:txBody>
          <a:bodyPr anchorCtr="0" anchor="t" bIns="45700" lIns="91425" spcFirstLastPara="1" rIns="91425" wrap="square" tIns="45700">
            <a:normAutofit fontScale="85000" lnSpcReduction="20000"/>
          </a:bodyPr>
          <a:lstStyle/>
          <a:p>
            <a:pPr indent="-340328" lvl="0" marL="457200" rtl="0" algn="l">
              <a:spcBef>
                <a:spcPts val="360"/>
              </a:spcBef>
              <a:spcAft>
                <a:spcPts val="0"/>
              </a:spcAft>
              <a:buSzPct val="111891"/>
              <a:buChar char="•"/>
            </a:pPr>
            <a:r>
              <a:rPr b="1" lang="en-US"/>
              <a:t>Usablity:</a:t>
            </a:r>
            <a:r>
              <a:rPr lang="en-US" sz="1850">
                <a:solidFill>
                  <a:srgbClr val="001E41"/>
                </a:solidFill>
                <a:latin typeface="Arial"/>
                <a:ea typeface="Arial"/>
                <a:cs typeface="Arial"/>
                <a:sym typeface="Arial"/>
              </a:rPr>
              <a:t>The main goal of any online store is to attract more potential buyers and increase sales with minimum expenses on advertising. The most important task is not to grow traffic but to improve the conversion of visitors into buyers. And better e-commerce usability is one of the trusted and secure methods to increase sales.</a:t>
            </a:r>
            <a:endParaRPr sz="1850">
              <a:solidFill>
                <a:srgbClr val="001E41"/>
              </a:solidFill>
              <a:latin typeface="Arial"/>
              <a:ea typeface="Arial"/>
              <a:cs typeface="Arial"/>
              <a:sym typeface="Arial"/>
            </a:endParaRPr>
          </a:p>
          <a:p>
            <a:pPr indent="-340328" lvl="0" marL="457200" rtl="0" algn="l">
              <a:spcBef>
                <a:spcPts val="0"/>
              </a:spcBef>
              <a:spcAft>
                <a:spcPts val="0"/>
              </a:spcAft>
              <a:buSzPct val="86250"/>
              <a:buChar char="•"/>
            </a:pPr>
            <a:r>
              <a:rPr b="1" lang="en-US"/>
              <a:t>Security:</a:t>
            </a:r>
            <a:r>
              <a:rPr lang="en-US">
                <a:latin typeface="Arial"/>
                <a:ea typeface="Arial"/>
                <a:cs typeface="Arial"/>
                <a:sym typeface="Arial"/>
              </a:rPr>
              <a:t>for providing best in class security our app is hosted in firebase and it provides some real time threats monitoring and analytics to serve our customers a maximum security</a:t>
            </a:r>
            <a:endParaRPr>
              <a:latin typeface="Arial"/>
              <a:ea typeface="Arial"/>
              <a:cs typeface="Arial"/>
              <a:sym typeface="Arial"/>
            </a:endParaRPr>
          </a:p>
          <a:p>
            <a:pPr indent="-340328" lvl="0" marL="457200" rtl="0" algn="l">
              <a:spcBef>
                <a:spcPts val="0"/>
              </a:spcBef>
              <a:spcAft>
                <a:spcPts val="0"/>
              </a:spcAft>
              <a:buSzPct val="86250"/>
              <a:buChar char="•"/>
            </a:pPr>
            <a:r>
              <a:rPr b="1" lang="en-US"/>
              <a:t>Performance:</a:t>
            </a:r>
            <a:r>
              <a:rPr lang="en-US">
                <a:latin typeface="Arial"/>
                <a:ea typeface="Arial"/>
                <a:cs typeface="Arial"/>
                <a:sym typeface="Arial"/>
              </a:rPr>
              <a:t>EcommerceApp uses device native </a:t>
            </a:r>
            <a:r>
              <a:rPr lang="en-US">
                <a:latin typeface="Arial"/>
                <a:ea typeface="Arial"/>
                <a:cs typeface="Arial"/>
                <a:sym typeface="Arial"/>
              </a:rPr>
              <a:t>functionalities</a:t>
            </a:r>
            <a:r>
              <a:rPr lang="en-US">
                <a:latin typeface="Arial"/>
                <a:ea typeface="Arial"/>
                <a:cs typeface="Arial"/>
                <a:sym typeface="Arial"/>
              </a:rPr>
              <a:t> and uses optimal </a:t>
            </a:r>
            <a:r>
              <a:rPr lang="en-US">
                <a:latin typeface="Arial"/>
                <a:ea typeface="Arial"/>
                <a:cs typeface="Arial"/>
                <a:sym typeface="Arial"/>
              </a:rPr>
              <a:t>resources</a:t>
            </a:r>
            <a:r>
              <a:rPr lang="en-US">
                <a:latin typeface="Arial"/>
                <a:ea typeface="Arial"/>
                <a:cs typeface="Arial"/>
                <a:sym typeface="Arial"/>
              </a:rPr>
              <a:t> to keep our app performance in an optimal state</a:t>
            </a:r>
            <a:endParaRPr>
              <a:latin typeface="Arial"/>
              <a:ea typeface="Arial"/>
              <a:cs typeface="Arial"/>
              <a:sym typeface="Arial"/>
            </a:endParaRPr>
          </a:p>
          <a:p>
            <a:pPr indent="-340328" lvl="0" marL="457200" rtl="0" algn="l">
              <a:spcBef>
                <a:spcPts val="0"/>
              </a:spcBef>
              <a:spcAft>
                <a:spcPts val="0"/>
              </a:spcAft>
              <a:buSzPct val="86250"/>
              <a:buChar char="•"/>
            </a:pPr>
            <a:r>
              <a:rPr b="1" lang="en-US"/>
              <a:t>Maintainability:</a:t>
            </a:r>
            <a:r>
              <a:rPr lang="en-US">
                <a:latin typeface="Arial"/>
                <a:ea typeface="Arial"/>
                <a:cs typeface="Arial"/>
                <a:sym typeface="Arial"/>
              </a:rPr>
              <a:t>with the use of MVC architecture enables detection of bugs and fixes in an easy manner</a:t>
            </a:r>
            <a:endParaRPr>
              <a:latin typeface="Arial"/>
              <a:ea typeface="Arial"/>
              <a:cs typeface="Arial"/>
              <a:sym typeface="Arial"/>
            </a:endParaRPr>
          </a:p>
          <a:p>
            <a:pPr indent="-340328" lvl="0" marL="457200" rtl="0" algn="l">
              <a:spcBef>
                <a:spcPts val="0"/>
              </a:spcBef>
              <a:spcAft>
                <a:spcPts val="0"/>
              </a:spcAft>
              <a:buSzPct val="86250"/>
              <a:buChar char="•"/>
            </a:pPr>
            <a:r>
              <a:rPr b="1" lang="en-US"/>
              <a:t>Scalablity:</a:t>
            </a:r>
            <a:r>
              <a:rPr lang="en-US">
                <a:latin typeface="Arial"/>
                <a:ea typeface="Arial"/>
                <a:cs typeface="Arial"/>
                <a:sym typeface="Arial"/>
              </a:rPr>
              <a:t>With the use of categorization of files and folders it’s easy to scale the product and add </a:t>
            </a:r>
            <a:r>
              <a:rPr lang="en-US">
                <a:latin typeface="Arial"/>
                <a:ea typeface="Arial"/>
                <a:cs typeface="Arial"/>
                <a:sym typeface="Arial"/>
              </a:rPr>
              <a:t>features to it very easily</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p:nvPr/>
        </p:nvSpPr>
        <p:spPr>
          <a:xfrm>
            <a:off x="1411636" y="717621"/>
            <a:ext cx="292439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accent4"/>
                </a:solidFill>
                <a:latin typeface="Garamond"/>
                <a:ea typeface="Garamond"/>
                <a:cs typeface="Garamond"/>
                <a:sym typeface="Garamond"/>
              </a:rPr>
              <a:t>Diagrams </a:t>
            </a:r>
            <a:endParaRPr b="1" sz="4800" cap="none">
              <a:solidFill>
                <a:schemeClr val="accent4"/>
              </a:solidFill>
              <a:latin typeface="Garamond"/>
              <a:ea typeface="Garamond"/>
              <a:cs typeface="Garamond"/>
              <a:sym typeface="Garamond"/>
            </a:endParaRPr>
          </a:p>
        </p:txBody>
      </p:sp>
      <p:pic>
        <p:nvPicPr>
          <p:cNvPr id="199" name="Google Shape;199;p8"/>
          <p:cNvPicPr preferRelativeResize="0"/>
          <p:nvPr/>
        </p:nvPicPr>
        <p:blipFill rotWithShape="1">
          <a:blip r:embed="rId3">
            <a:alphaModFix/>
          </a:blip>
          <a:srcRect b="0" l="0" r="0" t="0"/>
          <a:stretch/>
        </p:blipFill>
        <p:spPr>
          <a:xfrm>
            <a:off x="7267124" y="1179286"/>
            <a:ext cx="2776762" cy="5018314"/>
          </a:xfrm>
          <a:prstGeom prst="rect">
            <a:avLst/>
          </a:prstGeom>
          <a:noFill/>
          <a:ln>
            <a:noFill/>
          </a:ln>
        </p:spPr>
      </p:pic>
      <p:sp>
        <p:nvSpPr>
          <p:cNvPr id="200" name="Google Shape;200;p8"/>
          <p:cNvSpPr/>
          <p:nvPr/>
        </p:nvSpPr>
        <p:spPr>
          <a:xfrm>
            <a:off x="1379494" y="1806192"/>
            <a:ext cx="3802105" cy="584775"/>
          </a:xfrm>
          <a:prstGeom prst="rect">
            <a:avLst/>
          </a:prstGeom>
          <a:noFill/>
          <a:ln>
            <a:noFill/>
          </a:ln>
        </p:spPr>
        <p:txBody>
          <a:bodyPr anchorCtr="0" anchor="t" bIns="45700" lIns="91425" spcFirstLastPara="1" rIns="91425" wrap="square" tIns="45700">
            <a:spAutoFit/>
          </a:bodyPr>
          <a:lstStyle/>
          <a:p>
            <a:pPr indent="-571500" lvl="0" marL="571500" marR="0" rtl="0" algn="ctr">
              <a:spcBef>
                <a:spcPts val="0"/>
              </a:spcBef>
              <a:spcAft>
                <a:spcPts val="0"/>
              </a:spcAft>
              <a:buClr>
                <a:schemeClr val="dk1"/>
              </a:buClr>
              <a:buSzPts val="3200"/>
              <a:buFont typeface="Arial"/>
              <a:buChar char="•"/>
            </a:pPr>
            <a:r>
              <a:rPr lang="en-US" sz="3200">
                <a:solidFill>
                  <a:schemeClr val="dk1"/>
                </a:solidFill>
                <a:latin typeface="Garamond"/>
                <a:ea typeface="Garamond"/>
                <a:cs typeface="Garamond"/>
                <a:sym typeface="Garamond"/>
              </a:rPr>
              <a:t>Login &amp; Signup :-</a:t>
            </a:r>
            <a:endParaRPr b="0" sz="3200" cap="none">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2021-10-10T15:14:33Z</dcterms:created>
  <dc:creator>yv</dc:creator>
</cp:coreProperties>
</file>