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Source Code Pro" panose="020B050903040302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84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55219d6e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55219d6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55219d6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55219d6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53be952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53be952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63dc9491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63dc9491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3be9528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3be9528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53be952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53be952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53be952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53be9528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fc9d401b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fc9d401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53be952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53be952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fc9d401b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fc9d401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635b148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635b14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35b148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635b148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635b1488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635b1488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66286e50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66286e50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66286e5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66286e5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6286e50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66286e50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635b1488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635b148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635b1488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635b1488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mi9JOHPxISm0X8PmrBiE9fxhbTLy1Ldc/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Wxb2U8orLHJc7-evIFVyeOb45Jv2ZOMK/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fNkYQWv26z3utTJBPN1uzynXpkmdB2ta/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qQb0ZbREy__Zl54SA9L-sLJQXsFXluJh/view"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rdJTMyUV8drdBeNoC7JfinU1s6Iv7fzm/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4NX1JoJH8FloowDNNl_VufdbO-RWX3fM/view"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CQrX03S3jIp-HVVzs7YCV9OB1736oBlt/view"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Relay</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Emanon - CEN4010 Group 10</a:t>
            </a:r>
            <a:endParaRPr sz="2400"/>
          </a:p>
        </p:txBody>
      </p:sp>
      <p:sp>
        <p:nvSpPr>
          <p:cNvPr id="69" name="Google Shape;69;p13"/>
          <p:cNvSpPr txBox="1">
            <a:spLocks noGrp="1"/>
          </p:cNvSpPr>
          <p:nvPr>
            <p:ph type="subTitle" idx="1"/>
          </p:nvPr>
        </p:nvSpPr>
        <p:spPr>
          <a:xfrm>
            <a:off x="215200" y="32220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Maxon Corvil, Ashley Davis, Patrick Messina, Michael Niebauer, Andrew Sexton</a:t>
            </a:r>
            <a:endParaRPr sz="1600"/>
          </a:p>
        </p:txBody>
      </p:sp>
      <p:pic>
        <p:nvPicPr>
          <p:cNvPr id="70" name="Google Shape;70;p13" title="Slide_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Non-Functional Requirements</a:t>
            </a:r>
            <a:endParaRPr/>
          </a:p>
        </p:txBody>
      </p:sp>
      <p:sp>
        <p:nvSpPr>
          <p:cNvPr id="136" name="Google Shape;136;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Privacy and Security</a:t>
            </a:r>
            <a:endParaRPr sz="1600"/>
          </a:p>
          <a:p>
            <a:pPr marL="914400" lvl="1" indent="-317500" algn="l" rtl="0">
              <a:spcBef>
                <a:spcPts val="0"/>
              </a:spcBef>
              <a:spcAft>
                <a:spcPts val="0"/>
              </a:spcAft>
              <a:buSzPts val="1400"/>
              <a:buChar char="○"/>
            </a:pPr>
            <a:r>
              <a:rPr lang="en"/>
              <a:t>Accounts require a username,  email and characteristics of a strong password to create an account and log in to for future use</a:t>
            </a:r>
            <a:endParaRPr/>
          </a:p>
          <a:p>
            <a:pPr marL="914400" lvl="1" indent="-317500" algn="l" rtl="0">
              <a:spcBef>
                <a:spcPts val="0"/>
              </a:spcBef>
              <a:spcAft>
                <a:spcPts val="0"/>
              </a:spcAft>
              <a:buSzPts val="1400"/>
              <a:buChar char="○"/>
            </a:pPr>
            <a:r>
              <a:rPr lang="en"/>
              <a:t>Only creators of the site have access to the secure database</a:t>
            </a:r>
            <a:endParaRPr/>
          </a:p>
          <a:p>
            <a:pPr marL="914400" lvl="0" indent="0" algn="l" rtl="0">
              <a:spcBef>
                <a:spcPts val="0"/>
              </a:spcBef>
              <a:spcAft>
                <a:spcPts val="0"/>
              </a:spcAft>
              <a:buNone/>
            </a:pPr>
            <a:endParaRPr sz="1400"/>
          </a:p>
          <a:p>
            <a:pPr marL="457200" lvl="0" indent="-330200" algn="l" rtl="0">
              <a:spcBef>
                <a:spcPts val="0"/>
              </a:spcBef>
              <a:spcAft>
                <a:spcPts val="0"/>
              </a:spcAft>
              <a:buSzPts val="1600"/>
              <a:buChar char="●"/>
            </a:pPr>
            <a:r>
              <a:rPr lang="en" sz="1600"/>
              <a:t>Storage</a:t>
            </a:r>
            <a:endParaRPr sz="1600"/>
          </a:p>
          <a:p>
            <a:pPr marL="914400" lvl="1" indent="-317500" algn="l" rtl="0">
              <a:spcBef>
                <a:spcPts val="0"/>
              </a:spcBef>
              <a:spcAft>
                <a:spcPts val="0"/>
              </a:spcAft>
              <a:buSzPts val="1400"/>
              <a:buChar char="○"/>
            </a:pPr>
            <a:r>
              <a:rPr lang="en"/>
              <a:t>System is stored on the group’s LAMP server at lamp.cse.fau.edu</a:t>
            </a:r>
            <a:endParaRPr/>
          </a:p>
          <a:p>
            <a:pPr marL="914400" lvl="1" indent="-317500" algn="l" rtl="0">
              <a:spcBef>
                <a:spcPts val="0"/>
              </a:spcBef>
              <a:spcAft>
                <a:spcPts val="0"/>
              </a:spcAft>
              <a:buSzPts val="1400"/>
              <a:buChar char="○"/>
            </a:pPr>
            <a:r>
              <a:rPr lang="en"/>
              <a:t>Backup files are stored in the group’s GitHub repository </a:t>
            </a:r>
            <a:endParaRPr/>
          </a:p>
          <a:p>
            <a:pPr marL="914400" lvl="1" indent="-317500" algn="l" rtl="0">
              <a:spcBef>
                <a:spcPts val="0"/>
              </a:spcBef>
              <a:spcAft>
                <a:spcPts val="0"/>
              </a:spcAft>
              <a:buSzPts val="1400"/>
              <a:buChar char="○"/>
            </a:pPr>
            <a:r>
              <a:rPr lang="en"/>
              <a:t>System has plenty of storage available to leave room for any bug fixing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Non-Functional Requirements</a:t>
            </a:r>
            <a:endParaRPr/>
          </a:p>
        </p:txBody>
      </p:sp>
      <p:sp>
        <p:nvSpPr>
          <p:cNvPr id="142" name="Google Shape;142;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Availability </a:t>
            </a:r>
            <a:endParaRPr sz="1600"/>
          </a:p>
          <a:p>
            <a:pPr marL="914400" lvl="1" indent="-317500" algn="l" rtl="0">
              <a:spcBef>
                <a:spcPts val="0"/>
              </a:spcBef>
              <a:spcAft>
                <a:spcPts val="0"/>
              </a:spcAft>
              <a:buSzPts val="1400"/>
              <a:buChar char="○"/>
            </a:pPr>
            <a:r>
              <a:rPr lang="en"/>
              <a:t>System is available whenever the LAMP server is available, minus any downtime</a:t>
            </a:r>
            <a:endParaRPr/>
          </a:p>
          <a:p>
            <a:pPr marL="0" lvl="0" indent="0" algn="l" rtl="0">
              <a:spcBef>
                <a:spcPts val="0"/>
              </a:spcBef>
              <a:spcAft>
                <a:spcPts val="0"/>
              </a:spcAft>
              <a:buNone/>
            </a:pPr>
            <a:endParaRPr sz="1400"/>
          </a:p>
          <a:p>
            <a:pPr marL="457200" lvl="0" indent="-342900" algn="l" rtl="0">
              <a:spcBef>
                <a:spcPts val="0"/>
              </a:spcBef>
              <a:spcAft>
                <a:spcPts val="0"/>
              </a:spcAft>
              <a:buSzPts val="1800"/>
              <a:buChar char="●"/>
            </a:pPr>
            <a:r>
              <a:rPr lang="en"/>
              <a:t>Testing</a:t>
            </a:r>
            <a:endParaRPr/>
          </a:p>
          <a:p>
            <a:pPr marL="914400" lvl="1" indent="-317500" algn="l" rtl="0">
              <a:spcBef>
                <a:spcPts val="0"/>
              </a:spcBef>
              <a:spcAft>
                <a:spcPts val="0"/>
              </a:spcAft>
              <a:buSzPts val="1400"/>
              <a:buChar char="○"/>
            </a:pPr>
            <a:r>
              <a:rPr lang="en"/>
              <a:t>Exception handling embedded in program to ensure the system does not break if an error occurs</a:t>
            </a:r>
            <a:endParaRPr/>
          </a:p>
          <a:p>
            <a:pPr marL="914400" lvl="1" indent="-317500" algn="l" rtl="0">
              <a:spcBef>
                <a:spcPts val="0"/>
              </a:spcBef>
              <a:spcAft>
                <a:spcPts val="0"/>
              </a:spcAft>
              <a:buSzPts val="1400"/>
              <a:buChar char="○"/>
            </a:pPr>
            <a:r>
              <a:rPr lang="en"/>
              <a:t>System will output the reason for the error and either ask the user to enter another input or redirect the user to another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Features</a:t>
            </a:r>
            <a:endParaRPr/>
          </a:p>
        </p:txBody>
      </p:sp>
      <p:sp>
        <p:nvSpPr>
          <p:cNvPr id="148" name="Google Shape;148;p24"/>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Create an account</a:t>
            </a:r>
            <a:endParaRPr sz="2200"/>
          </a:p>
          <a:p>
            <a:pPr marL="457200" lvl="0" indent="-368300" algn="l" rtl="0">
              <a:lnSpc>
                <a:spcPct val="150000"/>
              </a:lnSpc>
              <a:spcBef>
                <a:spcPts val="0"/>
              </a:spcBef>
              <a:spcAft>
                <a:spcPts val="0"/>
              </a:spcAft>
              <a:buSzPts val="2200"/>
              <a:buChar char="●"/>
            </a:pPr>
            <a:r>
              <a:rPr lang="en" sz="2200"/>
              <a:t>Create, view, and interact with posts</a:t>
            </a:r>
            <a:endParaRPr sz="2200"/>
          </a:p>
          <a:p>
            <a:pPr marL="457200" lvl="0" indent="-368300" algn="l" rtl="0">
              <a:lnSpc>
                <a:spcPct val="150000"/>
              </a:lnSpc>
              <a:spcBef>
                <a:spcPts val="0"/>
              </a:spcBef>
              <a:spcAft>
                <a:spcPts val="0"/>
              </a:spcAft>
              <a:buSzPts val="2200"/>
              <a:buChar char="●"/>
            </a:pPr>
            <a:r>
              <a:rPr lang="en" sz="2200"/>
              <a:t>Chat with friends in live chat rooms</a:t>
            </a:r>
            <a:endParaRPr sz="2200"/>
          </a:p>
          <a:p>
            <a:pPr marL="457200" lvl="0" indent="-368300" algn="l" rtl="0">
              <a:lnSpc>
                <a:spcPct val="150000"/>
              </a:lnSpc>
              <a:spcBef>
                <a:spcPts val="0"/>
              </a:spcBef>
              <a:spcAft>
                <a:spcPts val="0"/>
              </a:spcAft>
              <a:buSzPts val="2200"/>
              <a:buChar char="●"/>
            </a:pPr>
            <a:r>
              <a:rPr lang="en" sz="2200"/>
              <a:t>See who’s online</a:t>
            </a:r>
            <a:endParaRPr sz="2200"/>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49" name="Google Shape;149;p24"/>
          <p:cNvSpPr txBox="1">
            <a:spLocks noGrp="1"/>
          </p:cNvSpPr>
          <p:nvPr>
            <p:ph type="body" idx="2"/>
          </p:nvPr>
        </p:nvSpPr>
        <p:spPr>
          <a:xfrm>
            <a:off x="4694100" y="2241325"/>
            <a:ext cx="3999900" cy="2710200"/>
          </a:xfrm>
          <a:prstGeom prst="rect">
            <a:avLst/>
          </a:prstGeom>
        </p:spPr>
        <p:txBody>
          <a:bodyPr spcFirstLastPara="1" wrap="square" lIns="91425" tIns="91425" rIns="91425" bIns="91425" anchor="ctr" anchorCtr="0">
            <a:noAutofit/>
          </a:bodyPr>
          <a:lstStyle/>
          <a:p>
            <a:pPr marL="457200" lvl="0" indent="-368300" algn="l" rtl="0">
              <a:lnSpc>
                <a:spcPct val="150000"/>
              </a:lnSpc>
              <a:spcBef>
                <a:spcPts val="0"/>
              </a:spcBef>
              <a:spcAft>
                <a:spcPts val="0"/>
              </a:spcAft>
              <a:buSzPts val="2200"/>
              <a:buChar char="●"/>
            </a:pPr>
            <a:r>
              <a:rPr lang="en" sz="2200"/>
              <a:t>Add friends and adjust level of friendship</a:t>
            </a:r>
            <a:endParaRPr sz="2200"/>
          </a:p>
          <a:p>
            <a:pPr marL="457200" lvl="0" indent="-368300" algn="l" rtl="0">
              <a:lnSpc>
                <a:spcPct val="150000"/>
              </a:lnSpc>
              <a:spcBef>
                <a:spcPts val="0"/>
              </a:spcBef>
              <a:spcAft>
                <a:spcPts val="0"/>
              </a:spcAft>
              <a:buSzPts val="2200"/>
              <a:buChar char="●"/>
            </a:pPr>
            <a:r>
              <a:rPr lang="en" sz="2200"/>
              <a:t>Search for users and posts</a:t>
            </a:r>
            <a:endParaRPr sz="2200"/>
          </a:p>
          <a:p>
            <a:pPr marL="457200" lvl="0" indent="-368300" algn="l" rtl="0">
              <a:lnSpc>
                <a:spcPct val="150000"/>
              </a:lnSpc>
              <a:spcBef>
                <a:spcPts val="0"/>
              </a:spcBef>
              <a:spcAft>
                <a:spcPts val="0"/>
              </a:spcAft>
              <a:buSzPts val="2200"/>
              <a:buChar char="●"/>
            </a:pPr>
            <a:r>
              <a:rPr lang="en" sz="2200"/>
              <a:t>Manage content privacy</a:t>
            </a:r>
            <a:endParaRPr sz="2200"/>
          </a:p>
          <a:p>
            <a:pPr marL="457200" lvl="0" indent="-368300" algn="l" rtl="0">
              <a:lnSpc>
                <a:spcPct val="150000"/>
              </a:lnSpc>
              <a:spcBef>
                <a:spcPts val="0"/>
              </a:spcBef>
              <a:spcAft>
                <a:spcPts val="0"/>
              </a:spcAft>
              <a:buSzPts val="2200"/>
              <a:buChar char="●"/>
            </a:pPr>
            <a:r>
              <a:rPr lang="en" sz="2200"/>
              <a:t>View profiles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Register</a:t>
            </a:r>
            <a:endParaRPr/>
          </a:p>
        </p:txBody>
      </p:sp>
      <p:sp>
        <p:nvSpPr>
          <p:cNvPr id="155" name="Google Shape;155;p25"/>
          <p:cNvSpPr txBox="1">
            <a:spLocks noGrp="1"/>
          </p:cNvSpPr>
          <p:nvPr>
            <p:ph type="body" idx="1"/>
          </p:nvPr>
        </p:nvSpPr>
        <p:spPr>
          <a:xfrm>
            <a:off x="113650" y="1919075"/>
            <a:ext cx="2637900" cy="286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Registration requires username, double-entry password, first name, last name, and email address</a:t>
            </a:r>
            <a:endParaRPr/>
          </a:p>
          <a:p>
            <a:pPr marL="457200" lvl="0" indent="-317500" algn="l" rtl="0">
              <a:spcBef>
                <a:spcPts val="0"/>
              </a:spcBef>
              <a:spcAft>
                <a:spcPts val="0"/>
              </a:spcAft>
              <a:buSzPts val="1400"/>
              <a:buChar char="●"/>
            </a:pPr>
            <a:r>
              <a:rPr lang="en"/>
              <a:t>Password must be 8 characters in length and contain at least one of each of the following: -Uppercase letter -Lowercase letter   -Number</a:t>
            </a:r>
            <a:endParaRPr/>
          </a:p>
        </p:txBody>
      </p:sp>
      <p:pic>
        <p:nvPicPr>
          <p:cNvPr id="156" name="Google Shape;156;p25"/>
          <p:cNvPicPr preferRelativeResize="0"/>
          <p:nvPr/>
        </p:nvPicPr>
        <p:blipFill>
          <a:blip r:embed="rId3">
            <a:alphaModFix/>
          </a:blip>
          <a:stretch>
            <a:fillRect/>
          </a:stretch>
        </p:blipFill>
        <p:spPr>
          <a:xfrm>
            <a:off x="2825496" y="1757975"/>
            <a:ext cx="6199631" cy="33009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Profile</a:t>
            </a:r>
            <a:endParaRPr/>
          </a:p>
        </p:txBody>
      </p:sp>
      <p:sp>
        <p:nvSpPr>
          <p:cNvPr id="162" name="Google Shape;162;p26"/>
          <p:cNvSpPr txBox="1">
            <a:spLocks noGrp="1"/>
          </p:cNvSpPr>
          <p:nvPr>
            <p:ph type="body" idx="1"/>
          </p:nvPr>
        </p:nvSpPr>
        <p:spPr>
          <a:xfrm>
            <a:off x="73152" y="1865376"/>
            <a:ext cx="2560200" cy="3090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User can view their profile by clicking on their username</a:t>
            </a:r>
            <a:endParaRPr/>
          </a:p>
          <a:p>
            <a:pPr marL="457200" lvl="0" indent="-317500" algn="l" rtl="0">
              <a:spcBef>
                <a:spcPts val="0"/>
              </a:spcBef>
              <a:spcAft>
                <a:spcPts val="0"/>
              </a:spcAft>
              <a:buSzPts val="1400"/>
              <a:buChar char="●"/>
            </a:pPr>
            <a:r>
              <a:rPr lang="en"/>
              <a:t>Edit bio</a:t>
            </a:r>
            <a:endParaRPr/>
          </a:p>
          <a:p>
            <a:pPr marL="457200" lvl="0" indent="-317500" algn="l" rtl="0">
              <a:spcBef>
                <a:spcPts val="0"/>
              </a:spcBef>
              <a:spcAft>
                <a:spcPts val="0"/>
              </a:spcAft>
              <a:buSzPts val="1400"/>
              <a:buChar char="●"/>
            </a:pPr>
            <a:r>
              <a:rPr lang="en"/>
              <a:t>View other profiles by clicking on their username</a:t>
            </a:r>
            <a:endParaRPr/>
          </a:p>
        </p:txBody>
      </p:sp>
      <p:pic>
        <p:nvPicPr>
          <p:cNvPr id="163" name="Google Shape;163;p26"/>
          <p:cNvPicPr preferRelativeResize="0"/>
          <p:nvPr/>
        </p:nvPicPr>
        <p:blipFill>
          <a:blip r:embed="rId3">
            <a:alphaModFix/>
          </a:blip>
          <a:stretch>
            <a:fillRect/>
          </a:stretch>
        </p:blipFill>
        <p:spPr>
          <a:xfrm>
            <a:off x="2825496" y="1755648"/>
            <a:ext cx="6199633" cy="3300984"/>
          </a:xfrm>
          <a:prstGeom prst="rect">
            <a:avLst/>
          </a:prstGeom>
          <a:noFill/>
          <a:ln>
            <a:noFill/>
          </a:ln>
        </p:spPr>
      </p:pic>
      <p:pic>
        <p:nvPicPr>
          <p:cNvPr id="164" name="Google Shape;164;p26"/>
          <p:cNvPicPr preferRelativeResize="0"/>
          <p:nvPr/>
        </p:nvPicPr>
        <p:blipFill>
          <a:blip r:embed="rId4">
            <a:alphaModFix/>
          </a:blip>
          <a:stretch>
            <a:fillRect/>
          </a:stretch>
        </p:blipFill>
        <p:spPr>
          <a:xfrm>
            <a:off x="2825496" y="1755648"/>
            <a:ext cx="6199633" cy="33009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Create A Post</a:t>
            </a:r>
            <a:endParaRPr/>
          </a:p>
        </p:txBody>
      </p:sp>
      <p:sp>
        <p:nvSpPr>
          <p:cNvPr id="170" name="Google Shape;170;p27"/>
          <p:cNvSpPr txBox="1">
            <a:spLocks noGrp="1"/>
          </p:cNvSpPr>
          <p:nvPr>
            <p:ph type="body" idx="1"/>
          </p:nvPr>
        </p:nvSpPr>
        <p:spPr>
          <a:xfrm>
            <a:off x="73152" y="1865376"/>
            <a:ext cx="2560200" cy="3090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Update friends and family with posts</a:t>
            </a:r>
            <a:endParaRPr/>
          </a:p>
          <a:p>
            <a:pPr marL="457200" lvl="0" indent="-317500" algn="l" rtl="0">
              <a:spcBef>
                <a:spcPts val="0"/>
              </a:spcBef>
              <a:spcAft>
                <a:spcPts val="0"/>
              </a:spcAft>
              <a:buSzPts val="1400"/>
              <a:buChar char="●"/>
            </a:pPr>
            <a:r>
              <a:rPr lang="en"/>
              <a:t>Teaser</a:t>
            </a:r>
            <a:endParaRPr/>
          </a:p>
          <a:p>
            <a:pPr marL="457200" lvl="0" indent="-317500" algn="l" rtl="0">
              <a:spcBef>
                <a:spcPts val="0"/>
              </a:spcBef>
              <a:spcAft>
                <a:spcPts val="0"/>
              </a:spcAft>
              <a:buSzPts val="1400"/>
              <a:buChar char="●"/>
            </a:pPr>
            <a:r>
              <a:rPr lang="en"/>
              <a:t>Short Posts- Under 199 characters</a:t>
            </a:r>
            <a:endParaRPr/>
          </a:p>
          <a:p>
            <a:pPr marL="457200" lvl="0" indent="-317500" algn="l" rtl="0">
              <a:spcBef>
                <a:spcPts val="0"/>
              </a:spcBef>
              <a:spcAft>
                <a:spcPts val="0"/>
              </a:spcAft>
              <a:buSzPts val="1400"/>
              <a:buChar char="●"/>
            </a:pPr>
            <a:r>
              <a:rPr lang="en"/>
              <a:t>Long Posts- Over 200 characters</a:t>
            </a:r>
            <a:endParaRPr/>
          </a:p>
          <a:p>
            <a:pPr marL="457200" lvl="0" indent="-317500" algn="l" rtl="0">
              <a:spcBef>
                <a:spcPts val="0"/>
              </a:spcBef>
              <a:spcAft>
                <a:spcPts val="0"/>
              </a:spcAft>
              <a:buSzPts val="1400"/>
              <a:buChar char="●"/>
            </a:pPr>
            <a:r>
              <a:rPr lang="en"/>
              <a:t>Images- Up to 3MB</a:t>
            </a:r>
            <a:endParaRPr/>
          </a:p>
        </p:txBody>
      </p:sp>
      <p:sp>
        <p:nvSpPr>
          <p:cNvPr id="171" name="Google Shape;171;p2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7"/>
          <p:cNvPicPr preferRelativeResize="0"/>
          <p:nvPr/>
        </p:nvPicPr>
        <p:blipFill>
          <a:blip r:embed="rId3">
            <a:alphaModFix/>
          </a:blip>
          <a:stretch>
            <a:fillRect/>
          </a:stretch>
        </p:blipFill>
        <p:spPr>
          <a:xfrm>
            <a:off x="2825496" y="1755648"/>
            <a:ext cx="6199633" cy="3300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Feed</a:t>
            </a:r>
            <a:endParaRPr/>
          </a:p>
        </p:txBody>
      </p:sp>
      <p:sp>
        <p:nvSpPr>
          <p:cNvPr id="178" name="Google Shape;178;p28"/>
          <p:cNvSpPr txBox="1">
            <a:spLocks noGrp="1"/>
          </p:cNvSpPr>
          <p:nvPr>
            <p:ph type="body" idx="1"/>
          </p:nvPr>
        </p:nvSpPr>
        <p:spPr>
          <a:xfrm>
            <a:off x="73152" y="1865376"/>
            <a:ext cx="2560200" cy="3090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The community feed displays posts created by all users who have set to share their posts publicly</a:t>
            </a:r>
            <a:endParaRPr/>
          </a:p>
          <a:p>
            <a:pPr marL="457200" lvl="0" indent="-317500" algn="l" rtl="0">
              <a:spcBef>
                <a:spcPts val="0"/>
              </a:spcBef>
              <a:spcAft>
                <a:spcPts val="0"/>
              </a:spcAft>
              <a:buSzPts val="1400"/>
              <a:buChar char="●"/>
            </a:pPr>
            <a:r>
              <a:rPr lang="en"/>
              <a:t>The personal feed displays posts created by friends and best friends of the user</a:t>
            </a:r>
            <a:endParaRPr/>
          </a:p>
        </p:txBody>
      </p:sp>
      <p:sp>
        <p:nvSpPr>
          <p:cNvPr id="179" name="Google Shape;179;p28"/>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8"/>
          <p:cNvPicPr preferRelativeResize="0"/>
          <p:nvPr/>
        </p:nvPicPr>
        <p:blipFill>
          <a:blip r:embed="rId3">
            <a:alphaModFix/>
          </a:blip>
          <a:stretch>
            <a:fillRect/>
          </a:stretch>
        </p:blipFill>
        <p:spPr>
          <a:xfrm>
            <a:off x="2825496" y="1755648"/>
            <a:ext cx="6199632" cy="3291841"/>
          </a:xfrm>
          <a:prstGeom prst="rect">
            <a:avLst/>
          </a:prstGeom>
          <a:noFill/>
          <a:ln>
            <a:noFill/>
          </a:ln>
        </p:spPr>
      </p:pic>
      <p:pic>
        <p:nvPicPr>
          <p:cNvPr id="181" name="Google Shape;181;p28"/>
          <p:cNvPicPr preferRelativeResize="0"/>
          <p:nvPr/>
        </p:nvPicPr>
        <p:blipFill>
          <a:blip r:embed="rId4">
            <a:alphaModFix/>
          </a:blip>
          <a:stretch>
            <a:fillRect/>
          </a:stretch>
        </p:blipFill>
        <p:spPr>
          <a:xfrm>
            <a:off x="2825496" y="1755648"/>
            <a:ext cx="6199631" cy="33009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Manage Friends</a:t>
            </a:r>
            <a:endParaRPr/>
          </a:p>
        </p:txBody>
      </p:sp>
      <p:sp>
        <p:nvSpPr>
          <p:cNvPr id="187" name="Google Shape;187;p29"/>
          <p:cNvSpPr txBox="1">
            <a:spLocks noGrp="1"/>
          </p:cNvSpPr>
          <p:nvPr>
            <p:ph type="body" idx="1"/>
          </p:nvPr>
        </p:nvSpPr>
        <p:spPr>
          <a:xfrm>
            <a:off x="73152" y="1865376"/>
            <a:ext cx="2560200" cy="3090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View and manage friends list</a:t>
            </a:r>
            <a:endParaRPr/>
          </a:p>
          <a:p>
            <a:pPr marL="457200" lvl="0" indent="-317500" algn="l" rtl="0">
              <a:spcBef>
                <a:spcPts val="0"/>
              </a:spcBef>
              <a:spcAft>
                <a:spcPts val="0"/>
              </a:spcAft>
              <a:buSzPts val="1400"/>
              <a:buChar char="●"/>
            </a:pPr>
            <a:r>
              <a:rPr lang="en"/>
              <a:t>Accept/Decline requests</a:t>
            </a:r>
            <a:endParaRPr/>
          </a:p>
          <a:p>
            <a:pPr marL="457200" lvl="0" indent="-317500" algn="l" rtl="0">
              <a:spcBef>
                <a:spcPts val="0"/>
              </a:spcBef>
              <a:spcAft>
                <a:spcPts val="0"/>
              </a:spcAft>
              <a:buSzPts val="1400"/>
              <a:buChar char="●"/>
            </a:pPr>
            <a:r>
              <a:rPr lang="en"/>
              <a:t>Friend- Share posts with all friends</a:t>
            </a:r>
            <a:endParaRPr/>
          </a:p>
          <a:p>
            <a:pPr marL="457200" lvl="0" indent="-317500" algn="l" rtl="0">
              <a:spcBef>
                <a:spcPts val="0"/>
              </a:spcBef>
              <a:spcAft>
                <a:spcPts val="0"/>
              </a:spcAft>
              <a:buSzPts val="1400"/>
              <a:buChar char="●"/>
            </a:pPr>
            <a:r>
              <a:rPr lang="en"/>
              <a:t>Best Friend- Upgraded level of privacy to share posts with selected friends</a:t>
            </a:r>
            <a:endParaRPr/>
          </a:p>
        </p:txBody>
      </p:sp>
      <p:pic>
        <p:nvPicPr>
          <p:cNvPr id="188" name="Google Shape;188;p29"/>
          <p:cNvPicPr preferRelativeResize="0"/>
          <p:nvPr/>
        </p:nvPicPr>
        <p:blipFill>
          <a:blip r:embed="rId3">
            <a:alphaModFix/>
          </a:blip>
          <a:stretch>
            <a:fillRect/>
          </a:stretch>
        </p:blipFill>
        <p:spPr>
          <a:xfrm>
            <a:off x="2825496" y="1755648"/>
            <a:ext cx="6199631" cy="33009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Chat Room</a:t>
            </a:r>
            <a:endParaRPr/>
          </a:p>
        </p:txBody>
      </p:sp>
      <p:sp>
        <p:nvSpPr>
          <p:cNvPr id="194" name="Google Shape;194;p30"/>
          <p:cNvSpPr txBox="1">
            <a:spLocks noGrp="1"/>
          </p:cNvSpPr>
          <p:nvPr>
            <p:ph type="body" idx="1"/>
          </p:nvPr>
        </p:nvSpPr>
        <p:spPr>
          <a:xfrm>
            <a:off x="73152" y="1865376"/>
            <a:ext cx="2560200" cy="3090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Chat with online friends</a:t>
            </a:r>
            <a:endParaRPr/>
          </a:p>
          <a:p>
            <a:pPr marL="457200" lvl="0" indent="-317500" algn="l" rtl="0">
              <a:spcBef>
                <a:spcPts val="0"/>
              </a:spcBef>
              <a:spcAft>
                <a:spcPts val="0"/>
              </a:spcAft>
              <a:buSzPts val="1400"/>
              <a:buChar char="●"/>
            </a:pPr>
            <a:r>
              <a:rPr lang="en"/>
              <a:t>Send a chat request or accept a request to start a conversation</a:t>
            </a:r>
            <a:endParaRPr/>
          </a:p>
          <a:p>
            <a:pPr marL="457200" lvl="0" indent="-317500" algn="l" rtl="0">
              <a:spcBef>
                <a:spcPts val="0"/>
              </a:spcBef>
              <a:spcAft>
                <a:spcPts val="0"/>
              </a:spcAft>
              <a:buSzPts val="1400"/>
              <a:buChar char="●"/>
            </a:pPr>
            <a:r>
              <a:rPr lang="en"/>
              <a:t>Once finished, user may exit chatroom and the conversation will disappear</a:t>
            </a:r>
            <a:endParaRPr/>
          </a:p>
        </p:txBody>
      </p:sp>
      <p:pic>
        <p:nvPicPr>
          <p:cNvPr id="195" name="Google Shape;195;p30"/>
          <p:cNvPicPr preferRelativeResize="0"/>
          <p:nvPr/>
        </p:nvPicPr>
        <p:blipFill>
          <a:blip r:embed="rId3">
            <a:alphaModFix/>
          </a:blip>
          <a:stretch>
            <a:fillRect/>
          </a:stretch>
        </p:blipFill>
        <p:spPr>
          <a:xfrm>
            <a:off x="2825496" y="1755648"/>
            <a:ext cx="6199633" cy="33009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Search</a:t>
            </a:r>
            <a:endParaRPr/>
          </a:p>
        </p:txBody>
      </p:sp>
      <p:sp>
        <p:nvSpPr>
          <p:cNvPr id="201" name="Google Shape;201;p31"/>
          <p:cNvSpPr txBox="1">
            <a:spLocks noGrp="1"/>
          </p:cNvSpPr>
          <p:nvPr>
            <p:ph type="body" idx="1"/>
          </p:nvPr>
        </p:nvSpPr>
        <p:spPr>
          <a:xfrm>
            <a:off x="73152" y="1865376"/>
            <a:ext cx="2560200" cy="3090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User can search for other users or posts</a:t>
            </a:r>
            <a:endParaRPr/>
          </a:p>
          <a:p>
            <a:pPr marL="457200" lvl="0" indent="-317500" algn="l" rtl="0">
              <a:spcBef>
                <a:spcPts val="0"/>
              </a:spcBef>
              <a:spcAft>
                <a:spcPts val="0"/>
              </a:spcAft>
              <a:buSzPts val="1400"/>
              <a:buChar char="●"/>
            </a:pPr>
            <a:r>
              <a:rPr lang="en"/>
              <a:t>Search for user includes username, first name, and last name</a:t>
            </a:r>
            <a:endParaRPr/>
          </a:p>
          <a:p>
            <a:pPr marL="457200" lvl="0" indent="-317500" algn="l" rtl="0">
              <a:spcBef>
                <a:spcPts val="0"/>
              </a:spcBef>
              <a:spcAft>
                <a:spcPts val="0"/>
              </a:spcAft>
              <a:buSzPts val="1400"/>
              <a:buChar char="●"/>
            </a:pPr>
            <a:r>
              <a:rPr lang="en"/>
              <a:t>Search for post includes title and description</a:t>
            </a:r>
            <a:endParaRPr/>
          </a:p>
        </p:txBody>
      </p:sp>
      <p:sp>
        <p:nvSpPr>
          <p:cNvPr id="202" name="Google Shape;202;p31"/>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3" name="Google Shape;203;p31"/>
          <p:cNvPicPr preferRelativeResize="0"/>
          <p:nvPr/>
        </p:nvPicPr>
        <p:blipFill>
          <a:blip r:embed="rId3">
            <a:alphaModFix/>
          </a:blip>
          <a:stretch>
            <a:fillRect/>
          </a:stretch>
        </p:blipFill>
        <p:spPr>
          <a:xfrm>
            <a:off x="2825496" y="1755648"/>
            <a:ext cx="6199632" cy="33009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460950" y="1469250"/>
            <a:ext cx="8222100" cy="220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Available at: </a:t>
            </a:r>
            <a:endParaRPr sz="2400"/>
          </a:p>
          <a:p>
            <a:pPr marL="0" lvl="0" indent="0" algn="l" rtl="0">
              <a:spcBef>
                <a:spcPts val="0"/>
              </a:spcBef>
              <a:spcAft>
                <a:spcPts val="0"/>
              </a:spcAft>
              <a:buNone/>
            </a:pPr>
            <a:r>
              <a:rPr lang="en" sz="2400"/>
              <a:t>https://lamp.cse.fau.edu/~cen4010_fa21_g10/relay/</a:t>
            </a:r>
            <a:endParaRPr sz="2400"/>
          </a:p>
        </p:txBody>
      </p:sp>
      <p:pic>
        <p:nvPicPr>
          <p:cNvPr id="76" name="Google Shape;76;p14" title="Slide_2.mp3">
            <a:hlinkClick r:id="rId3"/>
          </p:cNvPr>
          <p:cNvPicPr preferRelativeResize="0"/>
          <p:nvPr/>
        </p:nvPicPr>
        <p:blipFill>
          <a:blip r:embed="rId4">
            <a:alphaModFix/>
          </a:blip>
          <a:stretch>
            <a:fillRect/>
          </a:stretch>
        </p:blipFill>
        <p:spPr>
          <a:xfrm>
            <a:off x="152400" y="382665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Unfinished Features</a:t>
            </a:r>
            <a:endParaRPr/>
          </a:p>
        </p:txBody>
      </p:sp>
      <p:sp>
        <p:nvSpPr>
          <p:cNvPr id="209" name="Google Shape;209;p3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Commenting on posts</a:t>
            </a:r>
            <a:endParaRPr/>
          </a:p>
          <a:p>
            <a:pPr marL="457200" lvl="0" indent="-317500" algn="l" rtl="0">
              <a:spcBef>
                <a:spcPts val="0"/>
              </a:spcBef>
              <a:spcAft>
                <a:spcPts val="0"/>
              </a:spcAft>
              <a:buSzPts val="1400"/>
              <a:buChar char="●"/>
            </a:pPr>
            <a:r>
              <a:rPr lang="en"/>
              <a:t>Post sharing </a:t>
            </a:r>
            <a:endParaRPr/>
          </a:p>
          <a:p>
            <a:pPr marL="457200" lvl="0" indent="-317500" algn="l" rtl="0">
              <a:spcBef>
                <a:spcPts val="0"/>
              </a:spcBef>
              <a:spcAft>
                <a:spcPts val="0"/>
              </a:spcAft>
              <a:buSzPts val="1400"/>
              <a:buChar char="●"/>
            </a:pPr>
            <a:r>
              <a:rPr lang="en"/>
              <a:t>Unliking posts </a:t>
            </a:r>
            <a:endParaRPr/>
          </a:p>
          <a:p>
            <a:pPr marL="457200" lvl="0" indent="0" algn="l" rtl="0">
              <a:spcBef>
                <a:spcPts val="1600"/>
              </a:spcBef>
              <a:spcAft>
                <a:spcPts val="1600"/>
              </a:spcAft>
              <a:buNone/>
            </a:pPr>
            <a:endParaRPr/>
          </a:p>
        </p:txBody>
      </p:sp>
      <p:sp>
        <p:nvSpPr>
          <p:cNvPr id="210" name="Google Shape;210;p3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promised features were unable to be implemented due to priorities and time constraints.</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Lessons Learned</a:t>
            </a:r>
            <a:endParaRPr/>
          </a:p>
        </p:txBody>
      </p:sp>
      <p:sp>
        <p:nvSpPr>
          <p:cNvPr id="216" name="Google Shape;216;p33"/>
          <p:cNvSpPr txBox="1">
            <a:spLocks noGrp="1"/>
          </p:cNvSpPr>
          <p:nvPr>
            <p:ph type="body" idx="1"/>
          </p:nvPr>
        </p:nvSpPr>
        <p:spPr>
          <a:xfrm>
            <a:off x="471900" y="1897400"/>
            <a:ext cx="80814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Start early.</a:t>
            </a:r>
            <a:endParaRPr/>
          </a:p>
          <a:p>
            <a:pPr marL="457200" lvl="0" indent="-317500" algn="l" rtl="0">
              <a:spcBef>
                <a:spcPts val="0"/>
              </a:spcBef>
              <a:spcAft>
                <a:spcPts val="0"/>
              </a:spcAft>
              <a:buSzPts val="1400"/>
              <a:buChar char="●"/>
            </a:pPr>
            <a:r>
              <a:rPr lang="en"/>
              <a:t>Have regularly scheduled meetings to go over completed / pending tasks.</a:t>
            </a:r>
            <a:endParaRPr/>
          </a:p>
          <a:p>
            <a:pPr marL="457200" lvl="0" indent="-317500" algn="l" rtl="0">
              <a:spcBef>
                <a:spcPts val="0"/>
              </a:spcBef>
              <a:spcAft>
                <a:spcPts val="0"/>
              </a:spcAft>
              <a:buSzPts val="1400"/>
              <a:buChar char="●"/>
            </a:pPr>
            <a:r>
              <a:rPr lang="en"/>
              <a:t>Clearer direction of responsibilities for each group member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Roles &amp; Contributions</a:t>
            </a:r>
            <a:endParaRPr/>
          </a:p>
        </p:txBody>
      </p:sp>
      <p:sp>
        <p:nvSpPr>
          <p:cNvPr id="82" name="Google Shape;8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a:t>
            </a:r>
            <a:r>
              <a:rPr lang="en" sz="1600"/>
              <a:t>ndrew Sexton (team lead )</a:t>
            </a:r>
            <a:endParaRPr sz="1600"/>
          </a:p>
          <a:p>
            <a:pPr marL="914400" lvl="1" indent="-317500" algn="l" rtl="0">
              <a:spcBef>
                <a:spcPts val="0"/>
              </a:spcBef>
              <a:spcAft>
                <a:spcPts val="0"/>
              </a:spcAft>
              <a:buSzPts val="1400"/>
              <a:buChar char="○"/>
            </a:pPr>
            <a:r>
              <a:rPr lang="en"/>
              <a:t>Managed the group Github repository and Jira workspace. </a:t>
            </a:r>
            <a:endParaRPr/>
          </a:p>
          <a:p>
            <a:pPr marL="914400" lvl="1" indent="-317500" algn="l" rtl="0">
              <a:spcBef>
                <a:spcPts val="0"/>
              </a:spcBef>
              <a:spcAft>
                <a:spcPts val="0"/>
              </a:spcAft>
              <a:buSzPts val="1400"/>
              <a:buChar char="○"/>
            </a:pPr>
            <a:r>
              <a:rPr lang="en"/>
              <a:t>Led team meetings</a:t>
            </a:r>
            <a:endParaRPr/>
          </a:p>
          <a:p>
            <a:pPr marL="914400" lvl="1" indent="-317500" algn="l" rtl="0">
              <a:spcBef>
                <a:spcPts val="0"/>
              </a:spcBef>
              <a:spcAft>
                <a:spcPts val="0"/>
              </a:spcAft>
              <a:buSzPts val="1400"/>
              <a:buChar char="○"/>
            </a:pPr>
            <a:r>
              <a:rPr lang="en"/>
              <a:t>Guided the project’s direction </a:t>
            </a:r>
            <a:endParaRPr/>
          </a:p>
          <a:p>
            <a:pPr marL="914400" lvl="1" indent="-317500" algn="l" rtl="0">
              <a:spcBef>
                <a:spcPts val="0"/>
              </a:spcBef>
              <a:spcAft>
                <a:spcPts val="0"/>
              </a:spcAft>
              <a:buSzPts val="1400"/>
              <a:buChar char="○"/>
            </a:pPr>
            <a:r>
              <a:rPr lang="en"/>
              <a:t> assisted with some of the back and front-end development, including implementing the chatroom feature.</a:t>
            </a:r>
            <a:endParaRPr/>
          </a:p>
          <a:p>
            <a:pPr marL="457200" lvl="0" indent="-330200" algn="l" rtl="0">
              <a:spcBef>
                <a:spcPts val="0"/>
              </a:spcBef>
              <a:spcAft>
                <a:spcPts val="0"/>
              </a:spcAft>
              <a:buSzPts val="1600"/>
              <a:buChar char="●"/>
            </a:pPr>
            <a:r>
              <a:rPr lang="en" sz="1600"/>
              <a:t>Patrick Messina (Front-end developer)</a:t>
            </a:r>
            <a:endParaRPr sz="1600"/>
          </a:p>
          <a:p>
            <a:pPr marL="914400" lvl="1" indent="-317500" algn="l" rtl="0">
              <a:spcBef>
                <a:spcPts val="0"/>
              </a:spcBef>
              <a:spcAft>
                <a:spcPts val="0"/>
              </a:spcAft>
              <a:buSzPts val="1400"/>
              <a:buChar char="○"/>
            </a:pPr>
            <a:r>
              <a:rPr lang="en"/>
              <a:t>helped with testing the site</a:t>
            </a:r>
            <a:endParaRPr/>
          </a:p>
          <a:p>
            <a:pPr marL="914400" lvl="1" indent="-317500" algn="l" rtl="0">
              <a:spcBef>
                <a:spcPts val="0"/>
              </a:spcBef>
              <a:spcAft>
                <a:spcPts val="0"/>
              </a:spcAft>
              <a:buSzPts val="1400"/>
              <a:buChar char="○"/>
            </a:pPr>
            <a:r>
              <a:rPr lang="en"/>
              <a:t>Wrote and implemented test plans.</a:t>
            </a:r>
            <a:endParaRPr/>
          </a:p>
        </p:txBody>
      </p:sp>
      <p:pic>
        <p:nvPicPr>
          <p:cNvPr id="83" name="Google Shape;83;p15" title="Slide_3.mp3">
            <a:hlinkClick r:id="rId3"/>
          </p:cNvPr>
          <p:cNvPicPr preferRelativeResize="0"/>
          <p:nvPr/>
        </p:nvPicPr>
        <p:blipFill>
          <a:blip r:embed="rId4">
            <a:alphaModFix/>
          </a:blip>
          <a:stretch>
            <a:fillRect/>
          </a:stretch>
        </p:blipFill>
        <p:spPr>
          <a:xfrm>
            <a:off x="152400" y="152400"/>
            <a:ext cx="433925" cy="4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Roles &amp; Contributions</a:t>
            </a:r>
            <a:endParaRPr/>
          </a:p>
        </p:txBody>
      </p:sp>
      <p:sp>
        <p:nvSpPr>
          <p:cNvPr id="89" name="Google Shape;89;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Maxon Corvil (Front-end Lead)</a:t>
            </a:r>
            <a:endParaRPr sz="1600"/>
          </a:p>
          <a:p>
            <a:pPr marL="914400" lvl="1" indent="-330200" algn="l" rtl="0">
              <a:spcBef>
                <a:spcPts val="0"/>
              </a:spcBef>
              <a:spcAft>
                <a:spcPts val="0"/>
              </a:spcAft>
              <a:buSzPts val="1600"/>
              <a:buChar char="○"/>
            </a:pPr>
            <a:r>
              <a:rPr lang="en" sz="1600"/>
              <a:t>Did the HTML and Css design for a majority of the site.</a:t>
            </a:r>
            <a:endParaRPr sz="1600"/>
          </a:p>
          <a:p>
            <a:pPr marL="914400" lvl="1" indent="-317500" algn="l" rtl="0">
              <a:spcBef>
                <a:spcPts val="0"/>
              </a:spcBef>
              <a:spcAft>
                <a:spcPts val="0"/>
              </a:spcAft>
              <a:buSzPts val="1400"/>
              <a:buChar char="○"/>
            </a:pPr>
            <a:r>
              <a:rPr lang="en"/>
              <a:t>Made most of the Balsamiq mockups </a:t>
            </a:r>
            <a:endParaRPr/>
          </a:p>
          <a:p>
            <a:pPr marL="914400" lvl="1" indent="-317500" algn="l" rtl="0">
              <a:spcBef>
                <a:spcPts val="0"/>
              </a:spcBef>
              <a:spcAft>
                <a:spcPts val="0"/>
              </a:spcAft>
              <a:buSzPts val="1400"/>
              <a:buChar char="○"/>
            </a:pPr>
            <a:r>
              <a:rPr lang="en"/>
              <a:t>Although we could not implement it on the LAMP server, he did make a working Email verification / 2FA system as well.</a:t>
            </a:r>
            <a:endParaRPr/>
          </a:p>
          <a:p>
            <a:pPr marL="457200" lvl="0" indent="-330200" algn="l" rtl="0">
              <a:spcBef>
                <a:spcPts val="0"/>
              </a:spcBef>
              <a:spcAft>
                <a:spcPts val="0"/>
              </a:spcAft>
              <a:buSzPts val="1600"/>
              <a:buChar char="●"/>
            </a:pPr>
            <a:r>
              <a:rPr lang="en" sz="1600"/>
              <a:t>Ashley Davis (Back-end Developer)</a:t>
            </a:r>
            <a:endParaRPr sz="1600"/>
          </a:p>
          <a:p>
            <a:pPr marL="914400" lvl="1" indent="-317500" algn="l" rtl="0">
              <a:spcBef>
                <a:spcPts val="0"/>
              </a:spcBef>
              <a:spcAft>
                <a:spcPts val="0"/>
              </a:spcAft>
              <a:buSzPts val="1400"/>
              <a:buChar char="○"/>
            </a:pPr>
            <a:r>
              <a:rPr lang="en"/>
              <a:t>Implemented the image and picture uploading feature of our site. </a:t>
            </a:r>
            <a:endParaRPr/>
          </a:p>
          <a:p>
            <a:pPr marL="914400" lvl="1" indent="-317500" algn="l" rtl="0">
              <a:spcBef>
                <a:spcPts val="0"/>
              </a:spcBef>
              <a:spcAft>
                <a:spcPts val="0"/>
              </a:spcAft>
              <a:buSzPts val="1400"/>
              <a:buChar char="○"/>
            </a:pPr>
            <a:r>
              <a:rPr lang="en"/>
              <a:t>Implemented the search feature </a:t>
            </a:r>
            <a:endParaRPr/>
          </a:p>
          <a:p>
            <a:pPr marL="914400" lvl="1" indent="-317500" algn="l" rtl="0">
              <a:spcBef>
                <a:spcPts val="0"/>
              </a:spcBef>
              <a:spcAft>
                <a:spcPts val="0"/>
              </a:spcAft>
              <a:buSzPts val="1400"/>
              <a:buChar char="○"/>
            </a:pPr>
            <a:r>
              <a:rPr lang="en"/>
              <a:t>helped with testing and bug fixes for the other features of the site.</a:t>
            </a:r>
            <a:endParaRPr/>
          </a:p>
          <a:p>
            <a:pPr marL="0" lvl="0" indent="0" algn="l" rtl="0">
              <a:spcBef>
                <a:spcPts val="0"/>
              </a:spcBef>
              <a:spcAft>
                <a:spcPts val="0"/>
              </a:spcAft>
              <a:buNone/>
            </a:pPr>
            <a:endParaRPr sz="1600"/>
          </a:p>
        </p:txBody>
      </p:sp>
      <p:pic>
        <p:nvPicPr>
          <p:cNvPr id="90" name="Google Shape;90;p16" title="Slide_4.mp3">
            <a:hlinkClick r:id="rId3"/>
          </p:cNvPr>
          <p:cNvPicPr preferRelativeResize="0"/>
          <p:nvPr/>
        </p:nvPicPr>
        <p:blipFill>
          <a:blip r:embed="rId4">
            <a:alphaModFix/>
          </a:blip>
          <a:stretch>
            <a:fillRect/>
          </a:stretch>
        </p:blipFill>
        <p:spPr>
          <a:xfrm>
            <a:off x="152400" y="152400"/>
            <a:ext cx="433925" cy="4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Roles &amp; Contributions (Cont.)</a:t>
            </a:r>
            <a:endParaRPr/>
          </a:p>
        </p:txBody>
      </p:sp>
      <p:sp>
        <p:nvSpPr>
          <p:cNvPr id="96" name="Google Shape;96;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Michael Niebauer - Back-end Lead. </a:t>
            </a:r>
            <a:endParaRPr sz="1600"/>
          </a:p>
          <a:p>
            <a:pPr marL="914400" lvl="1" indent="-317500" algn="l" rtl="0">
              <a:spcBef>
                <a:spcPts val="0"/>
              </a:spcBef>
              <a:spcAft>
                <a:spcPts val="0"/>
              </a:spcAft>
              <a:buSzPts val="1400"/>
              <a:buChar char="○"/>
            </a:pPr>
            <a:r>
              <a:rPr lang="en"/>
              <a:t>Created our initial prototype which laid the foundation for the Create Account, Login, Feeds, Create Post, and Friends features.</a:t>
            </a:r>
            <a:endParaRPr/>
          </a:p>
          <a:p>
            <a:pPr marL="914400" lvl="1" indent="-317500" algn="l" rtl="0">
              <a:spcBef>
                <a:spcPts val="0"/>
              </a:spcBef>
              <a:spcAft>
                <a:spcPts val="0"/>
              </a:spcAft>
              <a:buSzPts val="1400"/>
              <a:buChar char="○"/>
            </a:pPr>
            <a:r>
              <a:rPr lang="en"/>
              <a:t>Did most of the php including database connections </a:t>
            </a:r>
            <a:endParaRPr/>
          </a:p>
          <a:p>
            <a:pPr marL="914400" lvl="1" indent="-317500" algn="l" rtl="0">
              <a:spcBef>
                <a:spcPts val="0"/>
              </a:spcBef>
              <a:spcAft>
                <a:spcPts val="0"/>
              </a:spcAft>
              <a:buSzPts val="1400"/>
              <a:buChar char="○"/>
            </a:pPr>
            <a:r>
              <a:rPr lang="en"/>
              <a:t>Helped develop functions into their final state.</a:t>
            </a:r>
            <a:endParaRPr/>
          </a:p>
        </p:txBody>
      </p:sp>
      <p:pic>
        <p:nvPicPr>
          <p:cNvPr id="97" name="Google Shape;97;p17" title="Slide_5.mp3">
            <a:hlinkClick r:id="rId3"/>
          </p:cNvPr>
          <p:cNvPicPr preferRelativeResize="0"/>
          <p:nvPr/>
        </p:nvPicPr>
        <p:blipFill>
          <a:blip r:embed="rId4">
            <a:alphaModFix/>
          </a:blip>
          <a:stretch>
            <a:fillRect/>
          </a:stretch>
        </p:blipFill>
        <p:spPr>
          <a:xfrm>
            <a:off x="152400" y="152400"/>
            <a:ext cx="433925" cy="4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Summary</a:t>
            </a:r>
            <a:endParaRPr/>
          </a:p>
        </p:txBody>
      </p:sp>
      <p:sp>
        <p:nvSpPr>
          <p:cNvPr id="103" name="Google Shape;103;p18"/>
          <p:cNvSpPr txBox="1">
            <a:spLocks noGrp="1"/>
          </p:cNvSpPr>
          <p:nvPr>
            <p:ph type="body" idx="1"/>
          </p:nvPr>
        </p:nvSpPr>
        <p:spPr>
          <a:xfrm>
            <a:off x="471900" y="1919075"/>
            <a:ext cx="80814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Purpose</a:t>
            </a:r>
            <a:endParaRPr sz="1600"/>
          </a:p>
          <a:p>
            <a:pPr marL="914400" lvl="1" indent="-304800" algn="l" rtl="0">
              <a:spcBef>
                <a:spcPts val="0"/>
              </a:spcBef>
              <a:spcAft>
                <a:spcPts val="0"/>
              </a:spcAft>
              <a:buSzPts val="1200"/>
              <a:buChar char="○"/>
            </a:pPr>
            <a:r>
              <a:rPr lang="en"/>
              <a:t>Relay is intended to be a social media site that is able to provide stronger and more personal connections between its users than other competing social media sites. Relay’s purpose is to make users feel more connected to each other through real time conversations.</a:t>
            </a:r>
            <a:endParaRPr/>
          </a:p>
          <a:p>
            <a:pPr marL="457200" lvl="0" indent="-330200" algn="l" rtl="0">
              <a:spcBef>
                <a:spcPts val="0"/>
              </a:spcBef>
              <a:spcAft>
                <a:spcPts val="0"/>
              </a:spcAft>
              <a:buSzPts val="1600"/>
              <a:buChar char="●"/>
            </a:pPr>
            <a:r>
              <a:rPr lang="en" sz="1600"/>
              <a:t>Motivation</a:t>
            </a:r>
            <a:endParaRPr sz="1600"/>
          </a:p>
          <a:p>
            <a:pPr marL="914400" lvl="1" indent="-304800" algn="l" rtl="0">
              <a:spcBef>
                <a:spcPts val="0"/>
              </a:spcBef>
              <a:spcAft>
                <a:spcPts val="0"/>
              </a:spcAft>
              <a:buSzPts val="1200"/>
              <a:buChar char="○"/>
            </a:pPr>
            <a:r>
              <a:rPr lang="en"/>
              <a:t>Our primary motivation with relay was to create a product that is different from the current mainstream social media websites. We also valued the idea of people talking to one another directly and with the ongoing pandemic we thought that a live chat implementation would be different and valuable for people during and after the pandemic. Overall,  This project was created in response to the limitations that social distancing has imposed upon connecting with friends and family. </a:t>
            </a:r>
            <a:endParaRPr/>
          </a:p>
        </p:txBody>
      </p:sp>
      <p:pic>
        <p:nvPicPr>
          <p:cNvPr id="104" name="Google Shape;104;p18" title="Slide_6.mp3">
            <a:hlinkClick r:id="rId3"/>
          </p:cNvPr>
          <p:cNvPicPr preferRelativeResize="0"/>
          <p:nvPr/>
        </p:nvPicPr>
        <p:blipFill>
          <a:blip r:embed="rId4">
            <a:alphaModFix/>
          </a:blip>
          <a:stretch>
            <a:fillRect/>
          </a:stretch>
        </p:blipFill>
        <p:spPr>
          <a:xfrm>
            <a:off x="152400" y="152400"/>
            <a:ext cx="433925" cy="43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Summary</a:t>
            </a:r>
            <a:endParaRPr/>
          </a:p>
        </p:txBody>
      </p:sp>
      <p:sp>
        <p:nvSpPr>
          <p:cNvPr id="110" name="Google Shape;110;p19"/>
          <p:cNvSpPr txBox="1">
            <a:spLocks noGrp="1"/>
          </p:cNvSpPr>
          <p:nvPr>
            <p:ph type="body" idx="1"/>
          </p:nvPr>
        </p:nvSpPr>
        <p:spPr>
          <a:xfrm>
            <a:off x="471900" y="1919075"/>
            <a:ext cx="80814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Functionalities </a:t>
            </a:r>
            <a:endParaRPr sz="1600"/>
          </a:p>
          <a:p>
            <a:pPr marL="914400" lvl="1" indent="-304800" algn="l" rtl="0">
              <a:spcBef>
                <a:spcPts val="0"/>
              </a:spcBef>
              <a:spcAft>
                <a:spcPts val="0"/>
              </a:spcAft>
              <a:buSzPts val="1200"/>
              <a:buChar char="○"/>
            </a:pPr>
            <a:r>
              <a:rPr lang="en"/>
              <a:t>With the purpose and motivation of relay being to maintain communication during social distancing, the main function of relay is to provide users with an alternative to live in person conversations with the convenience of finding it in a social media application. The best part about relay is that conversation is optional and the wait for responses are minimal. </a:t>
            </a:r>
            <a:endParaRPr/>
          </a:p>
          <a:p>
            <a:pPr marL="457200" lvl="0" indent="-330200" algn="l" rtl="0">
              <a:spcBef>
                <a:spcPts val="0"/>
              </a:spcBef>
              <a:spcAft>
                <a:spcPts val="0"/>
              </a:spcAft>
              <a:buSzPts val="1600"/>
              <a:buChar char="●"/>
            </a:pPr>
            <a:r>
              <a:rPr lang="en" sz="1600"/>
              <a:t>Target Audience </a:t>
            </a:r>
            <a:endParaRPr sz="1600"/>
          </a:p>
          <a:p>
            <a:pPr marL="914400" lvl="1" indent="-304800" algn="l" rtl="0">
              <a:spcBef>
                <a:spcPts val="0"/>
              </a:spcBef>
              <a:spcAft>
                <a:spcPts val="0"/>
              </a:spcAft>
              <a:buSzPts val="1200"/>
              <a:buChar char="○"/>
            </a:pPr>
            <a:r>
              <a:rPr lang="en"/>
              <a:t>The target audience for relay is any individual who would like to supplement the lack of live fast paste interaction caused by the pandemic. When it comes to post pandemic life, relay also would provide users an outlet to share their lives and perspective through post while continuing to allow users to stay connected.</a:t>
            </a:r>
            <a:endParaRPr/>
          </a:p>
        </p:txBody>
      </p:sp>
      <p:pic>
        <p:nvPicPr>
          <p:cNvPr id="111" name="Google Shape;111;p19" title="Slide_7.mp3">
            <a:hlinkClick r:id="rId3"/>
          </p:cNvPr>
          <p:cNvPicPr preferRelativeResize="0"/>
          <p:nvPr/>
        </p:nvPicPr>
        <p:blipFill>
          <a:blip r:embed="rId4">
            <a:alphaModFix/>
          </a:blip>
          <a:stretch>
            <a:fillRect/>
          </a:stretch>
        </p:blipFill>
        <p:spPr>
          <a:xfrm>
            <a:off x="152400" y="152400"/>
            <a:ext cx="433925" cy="43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System Implementation</a:t>
            </a:r>
            <a:endParaRPr/>
          </a:p>
        </p:txBody>
      </p:sp>
      <p:sp>
        <p:nvSpPr>
          <p:cNvPr id="117" name="Google Shape;117;p20"/>
          <p:cNvSpPr txBox="1">
            <a:spLocks noGrp="1"/>
          </p:cNvSpPr>
          <p:nvPr>
            <p:ph type="body" idx="1"/>
          </p:nvPr>
        </p:nvSpPr>
        <p:spPr>
          <a:xfrm>
            <a:off x="471900" y="1919075"/>
            <a:ext cx="80814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t>
            </a:r>
            <a:endParaRPr/>
          </a:p>
        </p:txBody>
      </p:sp>
      <p:cxnSp>
        <p:nvCxnSpPr>
          <p:cNvPr id="118" name="Google Shape;118;p20"/>
          <p:cNvCxnSpPr/>
          <p:nvPr/>
        </p:nvCxnSpPr>
        <p:spPr>
          <a:xfrm>
            <a:off x="7500" y="3396425"/>
            <a:ext cx="9150900" cy="0"/>
          </a:xfrm>
          <a:prstGeom prst="straightConnector1">
            <a:avLst/>
          </a:prstGeom>
          <a:noFill/>
          <a:ln w="19050" cap="flat" cmpd="sng">
            <a:solidFill>
              <a:srgbClr val="9E9E9E"/>
            </a:solidFill>
            <a:prstDash val="solid"/>
            <a:round/>
            <a:headEnd type="none" w="sm" len="sm"/>
            <a:tailEnd type="none" w="sm" len="sm"/>
          </a:ln>
        </p:spPr>
      </p:cxnSp>
      <p:sp>
        <p:nvSpPr>
          <p:cNvPr id="119" name="Google Shape;119;p20"/>
          <p:cNvSpPr/>
          <p:nvPr/>
        </p:nvSpPr>
        <p:spPr>
          <a:xfrm>
            <a:off x="2439647" y="1919065"/>
            <a:ext cx="2954700" cy="2954700"/>
          </a:xfrm>
          <a:prstGeom prst="ellipse">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Source Code Pro"/>
                <a:ea typeface="Source Code Pro"/>
                <a:cs typeface="Source Code Pro"/>
                <a:sym typeface="Source Code Pro"/>
              </a:rPr>
              <a:t>Frontend HTML, CSS, JavaScript</a:t>
            </a:r>
            <a:endParaRPr sz="20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endParaRPr sz="20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en" sz="2000">
                <a:solidFill>
                  <a:schemeClr val="lt1"/>
                </a:solidFill>
                <a:latin typeface="Source Code Pro"/>
                <a:ea typeface="Source Code Pro"/>
                <a:cs typeface="Source Code Pro"/>
                <a:sym typeface="Source Code Pro"/>
              </a:rPr>
              <a:t>Backend </a:t>
            </a:r>
            <a:endParaRPr sz="20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en" sz="2000">
                <a:solidFill>
                  <a:schemeClr val="lt1"/>
                </a:solidFill>
                <a:latin typeface="Source Code Pro"/>
                <a:ea typeface="Source Code Pro"/>
                <a:cs typeface="Source Code Pro"/>
                <a:sym typeface="Source Code Pro"/>
              </a:rPr>
              <a:t>PHP </a:t>
            </a:r>
            <a:endParaRPr sz="2000">
              <a:solidFill>
                <a:schemeClr val="lt1"/>
              </a:solidFill>
              <a:latin typeface="Source Code Pro"/>
              <a:ea typeface="Source Code Pro"/>
              <a:cs typeface="Source Code Pro"/>
              <a:sym typeface="Source Code Pro"/>
            </a:endParaRPr>
          </a:p>
        </p:txBody>
      </p:sp>
      <p:sp>
        <p:nvSpPr>
          <p:cNvPr id="120" name="Google Shape;120;p20"/>
          <p:cNvSpPr/>
          <p:nvPr/>
        </p:nvSpPr>
        <p:spPr>
          <a:xfrm>
            <a:off x="651701" y="2731468"/>
            <a:ext cx="1329900" cy="1329900"/>
          </a:xfrm>
          <a:prstGeom prst="ellipse">
            <a:avLst/>
          </a:prstGeom>
          <a:solidFill>
            <a:srgbClr val="7890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Source Code Pro"/>
              <a:ea typeface="Source Code Pro"/>
              <a:cs typeface="Source Code Pro"/>
              <a:sym typeface="Source Code Pro"/>
            </a:endParaRPr>
          </a:p>
        </p:txBody>
      </p:sp>
      <p:sp>
        <p:nvSpPr>
          <p:cNvPr id="121" name="Google Shape;121;p20"/>
          <p:cNvSpPr/>
          <p:nvPr/>
        </p:nvSpPr>
        <p:spPr>
          <a:xfrm>
            <a:off x="5852401" y="2731468"/>
            <a:ext cx="1329900" cy="1329900"/>
          </a:xfrm>
          <a:prstGeom prst="ellipse">
            <a:avLst/>
          </a:prstGeom>
          <a:solidFill>
            <a:srgbClr val="7890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ource Code Pro"/>
                <a:ea typeface="Source Code Pro"/>
                <a:cs typeface="Source Code Pro"/>
                <a:sym typeface="Source Code Pro"/>
              </a:rPr>
              <a:t>MySQL</a:t>
            </a:r>
            <a:endParaRPr>
              <a:solidFill>
                <a:schemeClr val="lt1"/>
              </a:solidFill>
              <a:latin typeface="Source Code Pro"/>
              <a:ea typeface="Source Code Pro"/>
              <a:cs typeface="Source Code Pro"/>
              <a:sym typeface="Source Code Pro"/>
            </a:endParaRPr>
          </a:p>
        </p:txBody>
      </p:sp>
      <p:sp>
        <p:nvSpPr>
          <p:cNvPr id="122" name="Google Shape;122;p20"/>
          <p:cNvSpPr/>
          <p:nvPr/>
        </p:nvSpPr>
        <p:spPr>
          <a:xfrm>
            <a:off x="7640354" y="2890336"/>
            <a:ext cx="1012500" cy="1012200"/>
          </a:xfrm>
          <a:prstGeom prst="ellipse">
            <a:avLst/>
          </a:pr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ource Code Pro"/>
                <a:ea typeface="Source Code Pro"/>
                <a:cs typeface="Source Code Pro"/>
                <a:sym typeface="Source Code Pro"/>
              </a:rPr>
              <a:t>LAMP</a:t>
            </a:r>
            <a:endParaRPr sz="1600">
              <a:solidFill>
                <a:schemeClr val="lt1"/>
              </a:solidFill>
              <a:latin typeface="Source Code Pro"/>
              <a:ea typeface="Source Code Pro"/>
              <a:cs typeface="Source Code Pro"/>
              <a:sym typeface="Source Code Pro"/>
            </a:endParaRPr>
          </a:p>
        </p:txBody>
      </p:sp>
      <p:sp>
        <p:nvSpPr>
          <p:cNvPr id="123" name="Google Shape;123;p20"/>
          <p:cNvSpPr txBox="1"/>
          <p:nvPr/>
        </p:nvSpPr>
        <p:spPr>
          <a:xfrm>
            <a:off x="870100" y="2096325"/>
            <a:ext cx="1111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lt1"/>
                </a:solidFill>
                <a:latin typeface="Source Code Pro"/>
                <a:ea typeface="Source Code Pro"/>
                <a:cs typeface="Source Code Pro"/>
                <a:sym typeface="Source Code Pro"/>
              </a:rPr>
              <a:t>LAMP</a:t>
            </a:r>
            <a:endParaRPr sz="1600">
              <a:latin typeface="Roboto"/>
              <a:ea typeface="Roboto"/>
              <a:cs typeface="Roboto"/>
              <a:sym typeface="Roboto"/>
            </a:endParaRPr>
          </a:p>
        </p:txBody>
      </p:sp>
      <p:sp>
        <p:nvSpPr>
          <p:cNvPr id="124" name="Google Shape;124;p20"/>
          <p:cNvSpPr txBox="1"/>
          <p:nvPr/>
        </p:nvSpPr>
        <p:spPr>
          <a:xfrm>
            <a:off x="734200" y="3196325"/>
            <a:ext cx="116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Source Code Pro"/>
                <a:ea typeface="Source Code Pro"/>
                <a:cs typeface="Source Code Pro"/>
                <a:sym typeface="Source Code Pro"/>
              </a:rPr>
              <a:t>Bootstrap</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Non-Functional Requirements</a:t>
            </a:r>
            <a:endParaRPr/>
          </a:p>
        </p:txBody>
      </p:sp>
      <p:sp>
        <p:nvSpPr>
          <p:cNvPr id="130" name="Google Shape;130;p21"/>
          <p:cNvSpPr txBox="1"/>
          <p:nvPr/>
        </p:nvSpPr>
        <p:spPr>
          <a:xfrm>
            <a:off x="475488" y="1920240"/>
            <a:ext cx="8083200" cy="2706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Performance</a:t>
            </a:r>
            <a:endParaRPr sz="1600">
              <a:solidFill>
                <a:schemeClr val="lt2"/>
              </a:solidFill>
              <a:latin typeface="Roboto"/>
              <a:ea typeface="Roboto"/>
              <a:cs typeface="Roboto"/>
              <a:sym typeface="Roboto"/>
            </a:endParaRPr>
          </a:p>
          <a:p>
            <a:pPr marL="914400" lvl="1" indent="-317500" algn="l" rtl="0">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Supports up to 30 concurrent users</a:t>
            </a:r>
            <a:endParaRPr sz="1200">
              <a:solidFill>
                <a:schemeClr val="lt2"/>
              </a:solidFill>
              <a:latin typeface="Roboto"/>
              <a:ea typeface="Roboto"/>
              <a:cs typeface="Roboto"/>
              <a:sym typeface="Roboto"/>
            </a:endParaRPr>
          </a:p>
          <a:p>
            <a:pPr marL="914400" lvl="1" indent="-317500" algn="l" rtl="0">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Response time at expected load of 5-10 users: 50 ms max</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Response time at maximum capacity of 30 users: 500 ms max</a:t>
            </a:r>
            <a:endParaRPr>
              <a:solidFill>
                <a:schemeClr val="lt2"/>
              </a:solidFill>
              <a:latin typeface="Roboto"/>
              <a:ea typeface="Roboto"/>
              <a:cs typeface="Roboto"/>
              <a:sym typeface="Roboto"/>
            </a:endParaRPr>
          </a:p>
          <a:p>
            <a:pPr marL="914400" lvl="0" indent="0" algn="l" rtl="0">
              <a:spcBef>
                <a:spcPts val="0"/>
              </a:spcBef>
              <a:spcAft>
                <a:spcPts val="0"/>
              </a:spcAft>
              <a:buNone/>
            </a:pPr>
            <a:endParaRPr>
              <a:solidFill>
                <a:schemeClr val="lt2"/>
              </a:solidFill>
              <a:latin typeface="Roboto"/>
              <a:ea typeface="Roboto"/>
              <a:cs typeface="Roboto"/>
              <a:sym typeface="Roboto"/>
            </a:endParaRPr>
          </a:p>
          <a:p>
            <a:pPr marL="457200" lvl="0" indent="-330200" algn="l" rtl="0">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Usability</a:t>
            </a:r>
            <a:endParaRPr sz="1600">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Ease of use</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System is compatible on browsers: Google Chrome, Mozilla Firefox, Safari, and Internet Explorer</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Best experienced through desktop</a:t>
            </a:r>
            <a:endParaRPr>
              <a:solidFill>
                <a:schemeClr val="lt2"/>
              </a:solidFill>
              <a:latin typeface="Roboto"/>
              <a:ea typeface="Roboto"/>
              <a:cs typeface="Roboto"/>
              <a:sym typeface="Roboto"/>
            </a:endParaRPr>
          </a:p>
          <a:p>
            <a:pPr marL="0" lvl="0" indent="0" algn="l" rtl="0">
              <a:spcBef>
                <a:spcPts val="0"/>
              </a:spcBef>
              <a:spcAft>
                <a:spcPts val="0"/>
              </a:spcAft>
              <a:buNone/>
            </a:pPr>
            <a:endParaRPr sz="1600">
              <a:solidFill>
                <a:schemeClr val="lt2"/>
              </a:solidFill>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On-screen Show (16:9)</PresentationFormat>
  <Paragraphs>121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vt:lpstr>
      <vt:lpstr>Arial</vt:lpstr>
      <vt:lpstr>Source Code Pro</vt:lpstr>
      <vt:lpstr>Material</vt:lpstr>
      <vt:lpstr>Relay</vt:lpstr>
      <vt:lpstr>Available at:  https://lamp.cse.fau.edu/~cen4010_fa21_g10/relay/</vt:lpstr>
      <vt:lpstr>Roles &amp; Contributions</vt:lpstr>
      <vt:lpstr>Roles &amp; Contributions</vt:lpstr>
      <vt:lpstr>Roles &amp; Contributions (Cont.)</vt:lpstr>
      <vt:lpstr>Product Summary</vt:lpstr>
      <vt:lpstr>Product Summary</vt:lpstr>
      <vt:lpstr>System Implementation</vt:lpstr>
      <vt:lpstr>Non-Functional Requirements</vt:lpstr>
      <vt:lpstr>Non-Functional Requirements</vt:lpstr>
      <vt:lpstr>Non-Functional Requirements</vt:lpstr>
      <vt:lpstr>Features</vt:lpstr>
      <vt:lpstr>Register</vt:lpstr>
      <vt:lpstr>Profile</vt:lpstr>
      <vt:lpstr>Create A Post</vt:lpstr>
      <vt:lpstr>Feed</vt:lpstr>
      <vt:lpstr>Manage Friends</vt:lpstr>
      <vt:lpstr>Chat Room</vt:lpstr>
      <vt:lpstr>Search</vt:lpstr>
      <vt:lpstr>Unfinished Features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Relay</dc:title>
  <cp:lastModifiedBy>Sexton, Andrew L</cp:lastModifiedBy>
  <cp:revision>1</cp:revision>
  <dcterms:modified xsi:type="dcterms:W3CDTF">2021-12-07T04:04:30Z</dcterms:modified>
</cp:coreProperties>
</file>