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Week 4 – Multi-Qubit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FutureForge 2025: Quantum Computing Labs</a:t>
            </a:r>
          </a:p>
          <a:p>
            <a:r>
              <a:t>Asfand Yar – University of Debrecen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Bell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|ψ⟩ = (1/√2)(|00⟩ + |11⟩)</a:t>
            </a:r>
          </a:p>
          <a:p>
            <a:pPr algn="l">
              <a:defRPr sz="2000"/>
            </a:pPr>
            <a:r>
              <a:t>Probabilities:</a:t>
            </a:r>
          </a:p>
          <a:p>
            <a:pPr algn="l">
              <a:defRPr sz="2000"/>
            </a:pPr>
            <a:r>
              <a:t>P(00) = 1/2, P(11) = 1/2,</a:t>
            </a:r>
          </a:p>
          <a:p>
            <a:pPr algn="l">
              <a:defRPr sz="2000"/>
            </a:pPr>
            <a:r>
              <a:t>P(01) = 0, P(10) = 0</a:t>
            </a:r>
          </a:p>
          <a:p>
            <a:pPr algn="l">
              <a:defRPr sz="2000"/>
            </a:pPr>
            <a:r>
              <a:t>Demonstrates entanglement.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- Tensor products build larger state spaces.</a:t>
            </a:r>
          </a:p>
          <a:p>
            <a:pPr algn="l">
              <a:defRPr sz="2000"/>
            </a:pPr>
            <a:r>
              <a:t>- Multi-qubit gates enable entanglement.</a:t>
            </a:r>
          </a:p>
          <a:p>
            <a:pPr algn="l">
              <a:defRPr sz="2000"/>
            </a:pPr>
            <a:r>
              <a:t>- Controlled gates (CNOT, Toffoli, CZ) allow conditional operations.</a:t>
            </a:r>
          </a:p>
          <a:p>
            <a:pPr algn="l">
              <a:defRPr sz="2000"/>
            </a:pPr>
            <a:r>
              <a:t>- Measurement produces correlated outcomes.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Tensor Product: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If |a⟩ = [a0, a1]^T and |b⟩ = [b0, b1]^T,</a:t>
            </a:r>
          </a:p>
          <a:p>
            <a:pPr algn="l">
              <a:defRPr sz="2000"/>
            </a:pPr>
            <a:r>
              <a:t>then the tensor product is:</a:t>
            </a:r>
          </a:p>
          <a:p>
            <a:pPr algn="l">
              <a:defRPr sz="2000"/>
            </a:pPr>
            <a:r>
              <a:t>|a⟩ ⊗ |b⟩ = [a0b0, a0b1, a1b0, a1b1]^T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Tensor Product: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|0⟩ = [1, 0]^T,  |1⟩ = [0, 1]^T</a:t>
            </a:r>
          </a:p>
          <a:p>
            <a:pPr algn="l">
              <a:defRPr sz="2000"/>
            </a:pPr>
            <a:r>
              <a:t>|0⟩⊗|0⟩ = |00⟩ = [1, 0, 0, 0]^T</a:t>
            </a:r>
          </a:p>
          <a:p>
            <a:pPr algn="l">
              <a:defRPr sz="2000"/>
            </a:pPr>
            <a:r>
              <a:t>|0⟩⊗|1⟩ = |01⟩ = [0, 1, 0, 0]^T</a:t>
            </a:r>
          </a:p>
          <a:p>
            <a:pPr algn="l">
              <a:defRPr sz="2000"/>
            </a:pPr>
            <a:r>
              <a:t>|1⟩⊗|0⟩ = |10⟩ = [0, 0, 1, 0]^T</a:t>
            </a:r>
          </a:p>
          <a:p>
            <a:pPr algn="l">
              <a:defRPr sz="2000"/>
            </a:pPr>
            <a:r>
              <a:t>|1⟩⊗|1⟩ = |11⟩ = [0, 0, 0, 1]^T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Multi-Qubit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Definition: Unitary operators acting on two or more qubits.</a:t>
            </a:r>
          </a:p>
          <a:p>
            <a:pPr algn="l">
              <a:defRPr sz="2000"/>
            </a:pPr>
            <a:r>
              <a:t>Examples:</a:t>
            </a:r>
          </a:p>
          <a:p>
            <a:pPr algn="l">
              <a:defRPr sz="2000"/>
            </a:pPr>
            <a:r>
              <a:t>- Controlled-NOT (CNOT)</a:t>
            </a:r>
          </a:p>
          <a:p>
            <a:pPr algn="l">
              <a:defRPr sz="2000"/>
            </a:pPr>
            <a:r>
              <a:t>- Toffoli (CCNOT)</a:t>
            </a:r>
          </a:p>
          <a:p>
            <a:pPr algn="l">
              <a:defRPr sz="2000"/>
            </a:pPr>
            <a:r>
              <a:t>- SWAP</a:t>
            </a:r>
          </a:p>
          <a:p>
            <a:pPr algn="l">
              <a:defRPr sz="2000"/>
            </a:pPr>
            <a:r>
              <a:t>- Controlled-Z (CZ)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CNOT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Matrix (4x4):</a:t>
            </a:r>
          </a:p>
          <a:p>
            <a:pPr algn="l">
              <a:defRPr sz="2000"/>
            </a:pPr>
            <a:r>
              <a:t>[1 0 0 0]</a:t>
            </a:r>
          </a:p>
          <a:p>
            <a:pPr algn="l">
              <a:defRPr sz="2000"/>
            </a:pPr>
            <a:r>
              <a:t>[0 1 0 0]</a:t>
            </a:r>
          </a:p>
          <a:p>
            <a:pPr algn="l">
              <a:defRPr sz="2000"/>
            </a:pPr>
            <a:r>
              <a:t>[0 0 0 1]</a:t>
            </a:r>
          </a:p>
          <a:p>
            <a:pPr algn="l">
              <a:defRPr sz="2000"/>
            </a:pPr>
            <a:r>
              <a:t>[0 0 1 0]</a:t>
            </a:r>
          </a:p>
          <a:p>
            <a:pPr algn="l">
              <a:defRPr sz="2000"/>
            </a:pPr>
            <a:r>
              <a:t>Action:</a:t>
            </a:r>
          </a:p>
          <a:p>
            <a:pPr algn="l">
              <a:defRPr sz="2000"/>
            </a:pPr>
            <a:r>
              <a:t>|00⟩→|00⟩, |01⟩→|01⟩, |10⟩→|11⟩, |11⟩→|10⟩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Toffoli Gate (CCNOT)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3-qubit gate with 2 controls and 1 target.</a:t>
            </a:r>
          </a:p>
          <a:p>
            <a:pPr algn="l">
              <a:defRPr sz="2000"/>
            </a:pPr>
            <a:r>
              <a:t>Flips target only if both controls = 1.</a:t>
            </a:r>
          </a:p>
          <a:p>
            <a:pPr algn="l">
              <a:defRPr sz="2000"/>
            </a:pPr>
            <a:r>
              <a:t>Matrix size: 8x8 (identity on 6 states, flips |110⟩ and |111⟩).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SWAP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Matrix (4x4):</a:t>
            </a:r>
          </a:p>
          <a:p>
            <a:pPr algn="l">
              <a:defRPr sz="2000"/>
            </a:pPr>
            <a:r>
              <a:t>[1 0 0 0]</a:t>
            </a:r>
          </a:p>
          <a:p>
            <a:pPr algn="l">
              <a:defRPr sz="2000"/>
            </a:pPr>
            <a:r>
              <a:t>[0 0 1 0]</a:t>
            </a:r>
          </a:p>
          <a:p>
            <a:pPr algn="l">
              <a:defRPr sz="2000"/>
            </a:pPr>
            <a:r>
              <a:t>[0 1 0 0]</a:t>
            </a:r>
          </a:p>
          <a:p>
            <a:pPr algn="l">
              <a:defRPr sz="2000"/>
            </a:pPr>
            <a:r>
              <a:t>[0 0 0 1]</a:t>
            </a:r>
          </a:p>
          <a:p>
            <a:pPr algn="l">
              <a:defRPr sz="2000"/>
            </a:pPr>
            <a:r>
              <a:t>Action: |01⟩↔|10⟩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Controlled-Z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Matrix (4x4):</a:t>
            </a:r>
          </a:p>
          <a:p>
            <a:pPr algn="l">
              <a:defRPr sz="2000"/>
            </a:pPr>
            <a:r>
              <a:t>[1 0 0 0]</a:t>
            </a:r>
          </a:p>
          <a:p>
            <a:pPr algn="l">
              <a:defRPr sz="2000"/>
            </a:pPr>
            <a:r>
              <a:t>[0 1 0 0]</a:t>
            </a:r>
          </a:p>
          <a:p>
            <a:pPr algn="l">
              <a:defRPr sz="2000"/>
            </a:pPr>
            <a:r>
              <a:t>[0 0 1 0]</a:t>
            </a:r>
          </a:p>
          <a:p>
            <a:pPr algn="l">
              <a:defRPr sz="2000"/>
            </a:pPr>
            <a:r>
              <a:t>[0 0 0 -1]</a:t>
            </a:r>
          </a:p>
          <a:p>
            <a:pPr algn="l">
              <a:defRPr sz="2000"/>
            </a:pPr>
            <a:r>
              <a:t>Action: Adds a phase -1 to |11⟩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Measurement in Multi-Qubit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Measurement outcomes: bitstrings (00, 01, 10, 11).</a:t>
            </a:r>
          </a:p>
          <a:p>
            <a:pPr algn="l">
              <a:defRPr sz="2000"/>
            </a:pPr>
            <a:r>
              <a:t>Probabilities = squared magnitudes of amplitudes.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