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1" r:id="rId9"/>
    <p:sldId id="262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E2A5D3-01C8-4E0C-8109-74F2903C83D5}">
          <p14:sldIdLst>
            <p14:sldId id="256"/>
            <p14:sldId id="257"/>
          </p14:sldIdLst>
        </p14:section>
        <p14:section name="R Projects and R Markdown" id="{EBAC49C4-D09F-419A-84A3-E7C1A9FF55D0}">
          <p14:sldIdLst>
            <p14:sldId id="258"/>
            <p14:sldId id="264"/>
          </p14:sldIdLst>
        </p14:section>
        <p14:section name="Principles of Clean Coding" id="{4FEAD148-0483-4865-B4F3-57C236E15355}">
          <p14:sldIdLst>
            <p14:sldId id="259"/>
            <p14:sldId id="265"/>
          </p14:sldIdLst>
        </p14:section>
        <p14:section name="Finding Help" id="{E70C57F1-D4D0-4A5F-B422-7EC6CFE09FDB}">
          <p14:sldIdLst>
            <p14:sldId id="260"/>
          </p14:sldIdLst>
        </p14:section>
        <p14:section name="Common Mistakes" id="{192603A6-0979-4324-AF09-6720654E1F2B}">
          <p14:sldIdLst>
            <p14:sldId id="261"/>
          </p14:sldIdLst>
        </p14:section>
        <p14:section name="Error Interpretation" id="{FB7A2C02-7B90-4864-BEBA-5A290269CD1E}">
          <p14:sldIdLst>
            <p14:sldId id="262"/>
          </p14:sldIdLst>
        </p14:section>
        <p14:section name="Resources" id="{0E96B1A4-2441-41EC-AD5D-D14B47B3E824}">
          <p14:sldIdLst>
            <p14:sldId id="263"/>
          </p14:sldIdLst>
        </p14:section>
        <p14:section name="Twitter Accounts" id="{2DAF2351-903D-4215-97A3-319EBC60C315}">
          <p14:sldIdLst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F762F9F-E6EA-480B-A6EE-0D217F01FE6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25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648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440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50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262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584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56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29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9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23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56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29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2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70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3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762F9F-E6EA-480B-A6EE-0D217F01FE6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E453-7B21-44ED-ACB0-5632BF490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UNM R Workshops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28DD3-A2BE-432A-9753-7B627B755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Introductory Concepts in R</a:t>
            </a:r>
          </a:p>
          <a:p>
            <a:r>
              <a:rPr lang="en-CA" dirty="0"/>
              <a:t>Joseph R. Stinziano, Ph.D.</a:t>
            </a:r>
          </a:p>
          <a:p>
            <a:r>
              <a:rPr lang="en-CA" dirty="0"/>
              <a:t>University of New Mexico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04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1023-7B18-4705-8424-B17B894F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C73C2-8A9A-415C-9182-EDE714C2D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Burns. The R Inferno. https://www.burns-stat.com/pages/Tutor/R_inferno.pdf    </a:t>
            </a:r>
          </a:p>
          <a:p>
            <a:pPr lvl="1"/>
            <a:r>
              <a:rPr lang="en-US" dirty="0"/>
              <a:t>Great resource that goes over common pitfalls that for the nine circles of R hell. Based loosely on Dante's Inferno.</a:t>
            </a:r>
          </a:p>
          <a:p>
            <a:r>
              <a:rPr lang="en-US" dirty="0" err="1"/>
              <a:t>Grolemund</a:t>
            </a:r>
            <a:r>
              <a:rPr lang="en-US" dirty="0"/>
              <a:t> &amp; Wickham. R for Data Science. https://r4ds.had.co.nz/    </a:t>
            </a:r>
          </a:p>
          <a:p>
            <a:pPr lvl="1"/>
            <a:r>
              <a:rPr lang="en-US" dirty="0"/>
              <a:t>Solid resource for how to analyze data using R.</a:t>
            </a:r>
          </a:p>
          <a:p>
            <a:r>
              <a:rPr lang="en-US" dirty="0"/>
              <a:t>Long &amp; </a:t>
            </a:r>
            <a:r>
              <a:rPr lang="en-US" dirty="0" err="1"/>
              <a:t>Teetor</a:t>
            </a:r>
            <a:r>
              <a:rPr lang="en-US" dirty="0"/>
              <a:t>. R Cookbook. https://rc2e.com/    </a:t>
            </a:r>
          </a:p>
          <a:p>
            <a:pPr lvl="1"/>
            <a:r>
              <a:rPr lang="en-US" dirty="0"/>
              <a:t>Solid resource for everything from using R to data visualization and statistics.</a:t>
            </a:r>
          </a:p>
          <a:p>
            <a:r>
              <a:rPr lang="en-US" dirty="0"/>
              <a:t>Wickham. Advanced R. http://adv-r.had.co.nz/    </a:t>
            </a:r>
          </a:p>
          <a:p>
            <a:pPr lvl="1"/>
            <a:r>
              <a:rPr lang="en-US" dirty="0"/>
              <a:t>An excellent resource for those who want to start modifying R itself.</a:t>
            </a:r>
          </a:p>
        </p:txBody>
      </p:sp>
    </p:spTree>
    <p:extLst>
      <p:ext uri="{BB962C8B-B14F-4D97-AF65-F5344CB8AC3E}">
        <p14:creationId xmlns:p14="http://schemas.microsoft.com/office/powerpoint/2010/main" val="3253790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496A-4EF9-4484-9DA7-4BC5D1D7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Helpful Twitter Users to Follow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627FD-F9D8-4AA3-8AAC-75ED22EC9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@</a:t>
            </a:r>
            <a:r>
              <a:rPr lang="en-CA" dirty="0" err="1"/>
              <a:t>hadleywickham</a:t>
            </a:r>
            <a:r>
              <a:rPr lang="en-CA" dirty="0"/>
              <a:t> – </a:t>
            </a:r>
            <a:r>
              <a:rPr lang="en-CA" dirty="0" err="1"/>
              <a:t>tidyverse</a:t>
            </a:r>
            <a:r>
              <a:rPr lang="en-CA" dirty="0"/>
              <a:t>/R generally</a:t>
            </a:r>
          </a:p>
          <a:p>
            <a:r>
              <a:rPr lang="en-CA" dirty="0"/>
              <a:t>@</a:t>
            </a:r>
            <a:r>
              <a:rPr lang="en-CA" dirty="0" err="1"/>
              <a:t>StackOverflowR</a:t>
            </a:r>
            <a:r>
              <a:rPr lang="en-CA" dirty="0"/>
              <a:t> – R FAQ general</a:t>
            </a:r>
          </a:p>
          <a:p>
            <a:r>
              <a:rPr lang="en-CA" dirty="0"/>
              <a:t>@R-bloggers – R techniques</a:t>
            </a:r>
          </a:p>
          <a:p>
            <a:r>
              <a:rPr lang="en-CA" dirty="0"/>
              <a:t>@</a:t>
            </a:r>
            <a:r>
              <a:rPr lang="en-CA" dirty="0" err="1"/>
              <a:t>LittleMissData</a:t>
            </a:r>
            <a:r>
              <a:rPr lang="en-CA" dirty="0"/>
              <a:t> – Data science and data visualization</a:t>
            </a:r>
          </a:p>
          <a:p>
            <a:r>
              <a:rPr lang="en-CA" dirty="0"/>
              <a:t>@</a:t>
            </a:r>
            <a:r>
              <a:rPr lang="en-CA" dirty="0" err="1"/>
              <a:t>thegoodphyte</a:t>
            </a:r>
            <a:r>
              <a:rPr lang="en-CA" dirty="0"/>
              <a:t> – Biostatistics in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66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E0C2-3F9C-4839-BE0A-C3C0528F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Contact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D725C-3AAF-4EEE-A7AF-6D953D828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UNM Email: jstinziano@unm.edu</a:t>
            </a:r>
          </a:p>
          <a:p>
            <a:r>
              <a:rPr lang="en-CA" dirty="0"/>
              <a:t>Twitter: @</a:t>
            </a:r>
            <a:r>
              <a:rPr lang="en-CA" dirty="0" err="1"/>
              <a:t>JosephStinziano</a:t>
            </a:r>
            <a:endParaRPr lang="en-CA" dirty="0"/>
          </a:p>
          <a:p>
            <a:r>
              <a:rPr lang="en-CA"/>
              <a:t>CAST 1468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6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9881-27B8-4E44-BA69-0B566A4F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0E60-A040-4E4E-87D6-A143E5952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Object-oriented programming language</a:t>
            </a:r>
          </a:p>
          <a:p>
            <a:endParaRPr lang="en-CA" dirty="0"/>
          </a:p>
          <a:p>
            <a:r>
              <a:rPr lang="en-CA" dirty="0"/>
              <a:t>Based on the S programming language</a:t>
            </a:r>
          </a:p>
          <a:p>
            <a:endParaRPr lang="en-CA" dirty="0"/>
          </a:p>
          <a:p>
            <a:r>
              <a:rPr lang="en-CA" dirty="0"/>
              <a:t>Interactive by design</a:t>
            </a:r>
          </a:p>
          <a:p>
            <a:pPr lvl="1"/>
            <a:r>
              <a:rPr lang="en-CA" dirty="0"/>
              <a:t>Good for analyzing data</a:t>
            </a:r>
          </a:p>
        </p:txBody>
      </p:sp>
    </p:spTree>
    <p:extLst>
      <p:ext uri="{BB962C8B-B14F-4D97-AF65-F5344CB8AC3E}">
        <p14:creationId xmlns:p14="http://schemas.microsoft.com/office/powerpoint/2010/main" val="229477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FBB2-43B0-4661-9DC2-FA909698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 Projects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74AB4-FEB8-44A5-868F-A78894065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R projects are a convenient tool to keep your code and data together in one place</a:t>
            </a:r>
          </a:p>
          <a:p>
            <a:endParaRPr lang="en-CA" dirty="0"/>
          </a:p>
          <a:p>
            <a:r>
              <a:rPr lang="en-CA" dirty="0"/>
              <a:t>Automatically sets the working directory, saving potential headaches</a:t>
            </a:r>
          </a:p>
          <a:p>
            <a:endParaRPr lang="en-CA" dirty="0"/>
          </a:p>
          <a:p>
            <a:r>
              <a:rPr lang="en-CA" dirty="0"/>
              <a:t>When you save &amp; close RStudio for the day, opening the .</a:t>
            </a:r>
            <a:r>
              <a:rPr lang="en-CA" dirty="0" err="1"/>
              <a:t>Rproj</a:t>
            </a:r>
            <a:r>
              <a:rPr lang="en-CA" dirty="0"/>
              <a:t> file will return you to the last code file you were working with</a:t>
            </a:r>
          </a:p>
          <a:p>
            <a:endParaRPr lang="en-CA" dirty="0"/>
          </a:p>
          <a:p>
            <a:r>
              <a:rPr lang="en-CA" dirty="0"/>
              <a:t>Live example of using .</a:t>
            </a:r>
            <a:r>
              <a:rPr lang="en-CA" dirty="0" err="1"/>
              <a:t>RProj</a:t>
            </a:r>
            <a:r>
              <a:rPr lang="en-CA" dirty="0"/>
              <a:t>, creating .</a:t>
            </a:r>
            <a:r>
              <a:rPr lang="en-CA" dirty="0" err="1"/>
              <a:t>RProj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8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BFD9-ECA5-4BC3-84B4-12524376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 Markdown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764D8-500F-4CEE-A7EE-480DF4C98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Allows formatting of text and code</a:t>
            </a:r>
          </a:p>
          <a:p>
            <a:endParaRPr lang="en-CA" dirty="0"/>
          </a:p>
          <a:p>
            <a:r>
              <a:rPr lang="en-CA" dirty="0"/>
              <a:t>Can separate code into chunks – useful for troubleshooting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4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B736-440B-42AD-970B-6E335B51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Principles of Clean Coding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55E0-2F63-437C-8FA7-8AD34C79A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CA" dirty="0"/>
              <a:t>Clean coding starts in the lab</a:t>
            </a:r>
          </a:p>
          <a:p>
            <a:pPr lvl="1"/>
            <a:r>
              <a:rPr lang="en-CA" dirty="0"/>
              <a:t>Coherent labeling and tracking of samples</a:t>
            </a:r>
          </a:p>
          <a:p>
            <a:pPr lvl="1"/>
            <a:r>
              <a:rPr lang="en-CA" dirty="0"/>
              <a:t>Consistent sample and file naming system</a:t>
            </a:r>
          </a:p>
          <a:p>
            <a:pPr lvl="1"/>
            <a:endParaRPr lang="en-CA" dirty="0"/>
          </a:p>
          <a:p>
            <a:r>
              <a:rPr lang="en-CA" dirty="0"/>
              <a:t>Makes your life a lot easier during data analysis</a:t>
            </a:r>
          </a:p>
          <a:p>
            <a:endParaRPr lang="en-CA" dirty="0"/>
          </a:p>
          <a:p>
            <a:r>
              <a:rPr lang="en-CA" dirty="0"/>
              <a:t>All about writing code assuming someone else will be trying to use it</a:t>
            </a:r>
          </a:p>
          <a:p>
            <a:pPr lvl="1"/>
            <a:r>
              <a:rPr lang="en-CA" dirty="0"/>
              <a:t>You in 3 months are essentially a different person!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4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B736-440B-42AD-970B-6E335B51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Principles of Clean Coding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55E0-2F63-437C-8FA7-8AD34C79A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CA" b="1" dirty="0"/>
              <a:t>Consistency: </a:t>
            </a:r>
            <a:r>
              <a:rPr lang="en-CA" dirty="0"/>
              <a:t>standardize your variable and function names. Use the same names across R scripts. Ideally, use descriptive names</a:t>
            </a:r>
          </a:p>
          <a:p>
            <a:pPr lvl="0"/>
            <a:endParaRPr lang="en-CA" dirty="0"/>
          </a:p>
          <a:p>
            <a:pPr lvl="0"/>
            <a:r>
              <a:rPr lang="en-CA" b="1" dirty="0"/>
              <a:t>Modularity: </a:t>
            </a:r>
            <a:r>
              <a:rPr lang="en-CA" dirty="0"/>
              <a:t>whenever possible, reduce your code to the minimum functional unit. </a:t>
            </a:r>
          </a:p>
          <a:p>
            <a:pPr lvl="0"/>
            <a:endParaRPr lang="en-CA" dirty="0"/>
          </a:p>
          <a:p>
            <a:pPr lvl="0"/>
            <a:r>
              <a:rPr lang="en-CA" b="1" dirty="0"/>
              <a:t>Exhaustive annotations:</a:t>
            </a:r>
            <a:r>
              <a:rPr lang="en-CA" dirty="0"/>
              <a:t> use frequent comments to describe what the code is doing.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17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DC3D-7038-4887-98E3-3B0C7F5C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Help in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0FB0C-EF35-44A6-A643-F0776007D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R itself – typing ? before a function will open the help file</a:t>
            </a:r>
          </a:p>
          <a:p>
            <a:endParaRPr lang="en-CA" dirty="0"/>
          </a:p>
          <a:p>
            <a:r>
              <a:rPr lang="en-CA" dirty="0"/>
              <a:t>Package website on CRAN, GitHub, or </a:t>
            </a:r>
            <a:r>
              <a:rPr lang="en-CA" dirty="0" err="1"/>
              <a:t>BitBucket</a:t>
            </a:r>
            <a:r>
              <a:rPr lang="en-CA" dirty="0"/>
              <a:t> – Packages often have vignettes that show you how to use them!</a:t>
            </a:r>
          </a:p>
          <a:p>
            <a:endParaRPr lang="en-CA" dirty="0"/>
          </a:p>
          <a:p>
            <a:r>
              <a:rPr lang="en-CA" dirty="0"/>
              <a:t>Google – Stack Exchange and various blogs address many issues in R</a:t>
            </a:r>
          </a:p>
          <a:p>
            <a:endParaRPr lang="en-CA" dirty="0"/>
          </a:p>
          <a:p>
            <a:r>
              <a:rPr lang="en-CA" dirty="0"/>
              <a:t>Twitter – the #</a:t>
            </a:r>
            <a:r>
              <a:rPr lang="en-CA" dirty="0" err="1"/>
              <a:t>rstats</a:t>
            </a:r>
            <a:r>
              <a:rPr lang="en-CA" dirty="0"/>
              <a:t> community is pretty friendly and responsive</a:t>
            </a:r>
          </a:p>
          <a:p>
            <a:endParaRPr lang="en-CA" dirty="0"/>
          </a:p>
          <a:p>
            <a:r>
              <a:rPr lang="en-CA" dirty="0"/>
              <a:t>Books – check out the resources section at the end for some good ones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1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8A79C-3C52-4246-888A-EA3533A1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Mistakes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5BDBF-6AA1-48E1-9FF6-70D2D41B5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Rogue or misplaced commas</a:t>
            </a:r>
          </a:p>
          <a:p>
            <a:endParaRPr lang="en-CA" dirty="0"/>
          </a:p>
          <a:p>
            <a:r>
              <a:rPr lang="en-CA" dirty="0"/>
              <a:t>Mis-formatted data</a:t>
            </a:r>
          </a:p>
          <a:p>
            <a:endParaRPr lang="en-CA" dirty="0"/>
          </a:p>
          <a:p>
            <a:r>
              <a:rPr lang="en-CA" dirty="0"/>
              <a:t>Unmatched brackets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970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EA53-3D56-4391-8250-31E77C4C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Interpreting Errors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76679-0D8E-46E7-9530-BE0FBC8B2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Read the error carefully! They *usually* direct you to the source of the problem</a:t>
            </a:r>
          </a:p>
          <a:p>
            <a:r>
              <a:rPr lang="en-CA" dirty="0"/>
              <a:t>If you can’t figure out the issue, try Google, Stack Exchange, Twitter</a:t>
            </a:r>
          </a:p>
          <a:p>
            <a:r>
              <a:rPr lang="en-CA" dirty="0"/>
              <a:t>If you can’t find an answer to your issue, post on Stack Exchange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8D009C-C469-4E2A-ABDA-83F203EE8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164" y="4695521"/>
            <a:ext cx="6136295" cy="369332"/>
          </a:xfrm>
          <a:prstGeom prst="rect">
            <a:avLst/>
          </a:prstGeom>
          <a:solidFill>
            <a:srgbClr val="0F0F0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9999"/>
                </a:solidFill>
                <a:effectLst/>
                <a:latin typeface="Lucida Console" panose="020B0609040504020204" pitchFamily="49" charset="0"/>
              </a:rPr>
              <a:t>cannot open file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9999"/>
                </a:solidFill>
                <a:effectLst/>
                <a:latin typeface="Lucida Console" panose="020B0609040504020204" pitchFamily="49" charset="0"/>
              </a:rPr>
              <a:t>light_responses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9999"/>
                </a:solidFill>
                <a:effectLst/>
                <a:latin typeface="Lucida Console" panose="020B0609040504020204" pitchFamily="49" charset="0"/>
              </a:rPr>
              <a:t>': No such file or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9999"/>
                </a:solidFill>
                <a:effectLst/>
                <a:latin typeface="Lucida Console" panose="020B0609040504020204" pitchFamily="49" charset="0"/>
              </a:rPr>
              <a:t>directoryError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9999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9999"/>
                </a:solidFill>
                <a:effectLst/>
                <a:latin typeface="Lucida Console" panose="020B0609040504020204" pitchFamily="49" charset="0"/>
              </a:rPr>
              <a:t> in file(file, "rt") : cannot open the connection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5553324-4010-4D58-8A31-DF66208A6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742" y="5598869"/>
            <a:ext cx="3440044" cy="184666"/>
          </a:xfrm>
          <a:prstGeom prst="rect">
            <a:avLst/>
          </a:prstGeom>
          <a:solidFill>
            <a:srgbClr val="0F0F0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9999"/>
                </a:solidFill>
                <a:effectLst/>
                <a:latin typeface="Lucida Console" panose="020B0609040504020204" pitchFamily="49" charset="0"/>
              </a:rPr>
              <a:t>Error: unexpected numeric constant in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003BDB9-B610-457C-ACFD-F836B5816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23" y="5691202"/>
            <a:ext cx="3811941" cy="184666"/>
          </a:xfrm>
          <a:prstGeom prst="rect">
            <a:avLst/>
          </a:prstGeom>
          <a:solidFill>
            <a:srgbClr val="0F0F0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9999"/>
                </a:solidFill>
                <a:effectLst/>
                <a:latin typeface="Lucida Console" panose="020B0609040504020204" pitchFamily="49" charset="0"/>
              </a:rPr>
              <a:t>Error in def(8) : could not find function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568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473</TotalTime>
  <Words>588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Garamond</vt:lpstr>
      <vt:lpstr>Lucida Console</vt:lpstr>
      <vt:lpstr>Organic</vt:lpstr>
      <vt:lpstr>UNM R Workshops</vt:lpstr>
      <vt:lpstr>What is R?</vt:lpstr>
      <vt:lpstr>R Projects</vt:lpstr>
      <vt:lpstr>R Markdown</vt:lpstr>
      <vt:lpstr>Principles of Clean Coding</vt:lpstr>
      <vt:lpstr>Principles of Clean Coding</vt:lpstr>
      <vt:lpstr>Finding Help in R</vt:lpstr>
      <vt:lpstr>Common Mistakes</vt:lpstr>
      <vt:lpstr>Interpreting Errors</vt:lpstr>
      <vt:lpstr>Resources</vt:lpstr>
      <vt:lpstr>Helpful Twitter Users to Follow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UNM R Workshops</dc:title>
  <dc:creator>Joseph Stinziano</dc:creator>
  <cp:lastModifiedBy>Joseph Stinziano</cp:lastModifiedBy>
  <cp:revision>13</cp:revision>
  <dcterms:created xsi:type="dcterms:W3CDTF">2020-02-06T23:59:37Z</dcterms:created>
  <dcterms:modified xsi:type="dcterms:W3CDTF">2020-03-04T19:48:14Z</dcterms:modified>
</cp:coreProperties>
</file>