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67" r:id="rId6"/>
    <p:sldId id="280" r:id="rId7"/>
    <p:sldId id="273" r:id="rId8"/>
    <p:sldId id="274" r:id="rId9"/>
    <p:sldId id="281" r:id="rId10"/>
    <p:sldId id="290" r:id="rId11"/>
    <p:sldId id="291" r:id="rId12"/>
    <p:sldId id="292" r:id="rId13"/>
    <p:sldId id="293" r:id="rId14"/>
    <p:sldId id="294" r:id="rId15"/>
    <p:sldId id="295" r:id="rId16"/>
    <p:sldId id="296" r:id="rId17"/>
    <p:sldId id="282" r:id="rId18"/>
    <p:sldId id="275" r:id="rId19"/>
    <p:sldId id="276" r:id="rId20"/>
    <p:sldId id="277" r:id="rId21"/>
    <p:sldId id="278" r:id="rId22"/>
    <p:sldId id="297" r:id="rId23"/>
    <p:sldId id="283" r:id="rId24"/>
    <p:sldId id="284" r:id="rId25"/>
    <p:sldId id="285" r:id="rId26"/>
    <p:sldId id="286" r:id="rId27"/>
    <p:sldId id="289" r:id="rId28"/>
    <p:sldId id="269" r:id="rId29"/>
    <p:sldId id="265" r:id="rId30"/>
    <p:sldId id="258" r:id="rId31"/>
    <p:sldId id="259" r:id="rId32"/>
    <p:sldId id="260" r:id="rId33"/>
    <p:sldId id="261" r:id="rId34"/>
    <p:sldId id="262" r:id="rId35"/>
    <p:sldId id="26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5903B0-56D7-49D8-B941-288D95AD0F5F}" type="datetimeFigureOut">
              <a:rPr lang="en-US" smtClean="0"/>
              <a:pPr/>
              <a:t>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95903B0-56D7-49D8-B941-288D95AD0F5F}" type="datetimeFigureOut">
              <a:rPr lang="en-US" smtClean="0"/>
              <a:pPr/>
              <a:t>7/10/2016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95903B0-56D7-49D8-B941-288D95AD0F5F}" type="datetimeFigureOut">
              <a:rPr lang="en-US" smtClean="0"/>
              <a:pPr/>
              <a:t>7/10/2016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95903B0-56D7-49D8-B941-288D95AD0F5F}" type="datetimeFigureOut">
              <a:rPr lang="en-US" smtClean="0"/>
              <a:pPr/>
              <a:t>7/10/2016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903B0-56D7-49D8-B941-288D95AD0F5F}" type="datetimeFigureOut">
              <a:rPr lang="en-US" smtClean="0"/>
              <a:pPr/>
              <a:t>7/10/2016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903B0-56D7-49D8-B941-288D95AD0F5F}" type="datetimeFigureOut">
              <a:rPr lang="en-US" smtClean="0"/>
              <a:pPr/>
              <a:t>7/10/2016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903B0-56D7-49D8-B941-288D95AD0F5F}" type="datetimeFigureOut">
              <a:rPr lang="en-US" smtClean="0"/>
              <a:pPr/>
              <a:t>7/10/2016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903B0-56D7-49D8-B941-288D95AD0F5F}" type="datetimeFigureOut">
              <a:rPr lang="en-US" smtClean="0"/>
              <a:pPr/>
              <a:t>7/10/2016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FA8DF-905C-4E6D-B1BA-DC67A178865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Admin info</a:t>
            </a:r>
            <a:endParaRPr lang="en-GB" dirty="0"/>
          </a:p>
        </p:txBody>
      </p:sp>
      <p:sp>
        <p:nvSpPr>
          <p:cNvPr id="3" name="Subtitle 2"/>
          <p:cNvSpPr>
            <a:spLocks noGrp="1"/>
          </p:cNvSpPr>
          <p:nvPr>
            <p:ph type="subTitle" idx="1"/>
          </p:nvPr>
        </p:nvSpPr>
        <p:spPr/>
        <p:txBody>
          <a:bodyPr>
            <a:normAutofit fontScale="55000" lnSpcReduction="20000"/>
          </a:bodyPr>
          <a:lstStyle/>
          <a:p>
            <a:pPr algn="l">
              <a:buFont typeface="Arial" pitchFamily="34" charset="0"/>
              <a:buChar char="•"/>
            </a:pPr>
            <a:r>
              <a:rPr lang="en-GB" dirty="0" smtClean="0"/>
              <a:t> This presentation should just be viewed by administrators. </a:t>
            </a:r>
          </a:p>
          <a:p>
            <a:pPr algn="l">
              <a:buFont typeface="Arial" pitchFamily="34" charset="0"/>
              <a:buChar char="•"/>
            </a:pPr>
            <a:r>
              <a:rPr lang="en-GB" dirty="0" smtClean="0"/>
              <a:t> The idea of dinner choices is to keep the teacher role as minimal as possible, thus not wanting them to interfere with the running of dinner choices.</a:t>
            </a:r>
          </a:p>
          <a:p>
            <a:pPr algn="l">
              <a:buFont typeface="Arial" pitchFamily="34" charset="0"/>
              <a:buChar char="•"/>
            </a:pPr>
            <a:r>
              <a:rPr lang="en-GB" dirty="0" smtClean="0"/>
              <a:t> If more than one person opens any single sheet at a time then conflicts can occur, thus best if only the administrator touches the admin </a:t>
            </a:r>
            <a:r>
              <a:rPr lang="en-GB" dirty="0" smtClean="0"/>
              <a:t>side and the teachers keep to their classes sheets.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(3</a:t>
            </a:r>
            <a:r>
              <a:rPr lang="en-GB" dirty="0" smtClean="0"/>
              <a:t>) </a:t>
            </a:r>
            <a:r>
              <a:rPr lang="en-GB" dirty="0" smtClean="0"/>
              <a:t>Setting up Dinner Choices for the first time (or for a new year</a:t>
            </a:r>
            <a:r>
              <a:rPr lang="en-GB" dirty="0" smtClean="0"/>
              <a:t>)</a:t>
            </a: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First of all copy the previous installation!</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sz="2000" dirty="0" smtClean="0"/>
              <a:t>If a previous installation is available I highly recommend you copy it!</a:t>
            </a:r>
          </a:p>
          <a:p>
            <a:pPr marL="914400" lvl="1" indent="-514350"/>
            <a:r>
              <a:rPr lang="en-GB" sz="1600" dirty="0" smtClean="0"/>
              <a:t>The new installation could have faults!</a:t>
            </a:r>
          </a:p>
          <a:p>
            <a:pPr marL="914400" lvl="1" indent="-514350"/>
            <a:r>
              <a:rPr lang="en-GB" sz="1600" dirty="0" smtClean="0"/>
              <a:t>The new installation may not work first time!</a:t>
            </a:r>
          </a:p>
          <a:p>
            <a:pPr marL="914400" lvl="1" indent="-514350"/>
            <a:r>
              <a:rPr lang="en-GB" sz="1600" dirty="0" smtClean="0"/>
              <a:t>By copying the old implementation you have something to refer back to!</a:t>
            </a:r>
          </a:p>
          <a:p>
            <a:pPr marL="914400" lvl="1" indent="-514350"/>
            <a:endParaRPr lang="en-GB" sz="1600" dirty="0" smtClean="0"/>
          </a:p>
          <a:p>
            <a:pPr marL="914400" lvl="1" indent="-514350"/>
            <a:r>
              <a:rPr lang="en-GB" sz="1600" dirty="0" smtClean="0"/>
              <a:t>E.g. You should have a directory like so (however even this isn’t great since a teacher may mistake which folder to use so it might be best to move the copy):</a:t>
            </a:r>
            <a:endParaRPr lang="en-GB" sz="1600" dirty="0" smtClean="0"/>
          </a:p>
          <a:p>
            <a:pPr marL="914400" lvl="1" indent="-514350"/>
            <a:endParaRPr lang="en-GB" sz="1600" dirty="0" smtClean="0"/>
          </a:p>
          <a:p>
            <a:pPr marL="914400" lvl="1" indent="-514350"/>
            <a:endParaRPr lang="en-GB" sz="1600" dirty="0" smtClean="0"/>
          </a:p>
          <a:p>
            <a:pPr marL="914400" lvl="1" indent="-514350"/>
            <a:endParaRPr lang="en-GB" sz="1600" dirty="0" smtClean="0"/>
          </a:p>
          <a:p>
            <a:pPr marL="914400" lvl="1" indent="-514350"/>
            <a:endParaRPr lang="en-GB" sz="1600" dirty="0" smtClean="0"/>
          </a:p>
          <a:p>
            <a:pPr marL="514350" indent="-514350">
              <a:buFont typeface="+mj-lt"/>
              <a:buAutoNum type="arabicPeriod"/>
            </a:pPr>
            <a:r>
              <a:rPr lang="en-GB" sz="2000" dirty="0" smtClean="0"/>
              <a:t>The “default” directory should be emptied (delete any old class files from this directory)</a:t>
            </a:r>
          </a:p>
          <a:p>
            <a:pPr marL="514350" indent="-514350">
              <a:buFont typeface="+mj-lt"/>
              <a:buAutoNum type="arabicPeriod"/>
            </a:pPr>
            <a:r>
              <a:rPr lang="en-GB" sz="2000" dirty="0" smtClean="0"/>
              <a:t>The “admin.xlsx” in the admin directory should also be deleted. </a:t>
            </a:r>
            <a:endParaRPr lang="en-GB" sz="2000" dirty="0" smtClean="0"/>
          </a:p>
          <a:p>
            <a:pPr marL="514350" indent="-514350">
              <a:buFont typeface="+mj-lt"/>
              <a:buAutoNum type="arabicPeriod"/>
            </a:pPr>
            <a:endParaRPr lang="en-GB" sz="2000" dirty="0" smtClean="0"/>
          </a:p>
        </p:txBody>
      </p:sp>
      <p:pic>
        <p:nvPicPr>
          <p:cNvPr id="4" name="Picture 3" descr="copy.JPG"/>
          <p:cNvPicPr>
            <a:picLocks noChangeAspect="1"/>
          </p:cNvPicPr>
          <p:nvPr/>
        </p:nvPicPr>
        <p:blipFill>
          <a:blip r:embed="rId2"/>
          <a:stretch>
            <a:fillRect/>
          </a:stretch>
        </p:blipFill>
        <p:spPr>
          <a:xfrm>
            <a:off x="2071670" y="3929066"/>
            <a:ext cx="4810125" cy="523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the classes (1)</a:t>
            </a:r>
            <a:endParaRPr lang="en-GB" dirty="0"/>
          </a:p>
        </p:txBody>
      </p:sp>
      <p:sp>
        <p:nvSpPr>
          <p:cNvPr id="3" name="Content Placeholder 2"/>
          <p:cNvSpPr>
            <a:spLocks noGrp="1"/>
          </p:cNvSpPr>
          <p:nvPr>
            <p:ph idx="1"/>
          </p:nvPr>
        </p:nvSpPr>
        <p:spPr/>
        <p:txBody>
          <a:bodyPr>
            <a:normAutofit/>
          </a:bodyPr>
          <a:lstStyle/>
          <a:p>
            <a:pPr marL="514350" indent="-514350"/>
            <a:r>
              <a:rPr lang="en-GB" sz="2000" dirty="0" smtClean="0"/>
              <a:t>Within the directory:</a:t>
            </a:r>
          </a:p>
          <a:p>
            <a:pPr marL="514350" indent="-514350">
              <a:buNone/>
            </a:pPr>
            <a:r>
              <a:rPr lang="en-GB" sz="2000" dirty="0" smtClean="0"/>
              <a:t>	</a:t>
            </a:r>
            <a:r>
              <a:rPr lang="en-GB" sz="2000" dirty="0" err="1" smtClean="0"/>
              <a:t>Dinner_choices</a:t>
            </a:r>
            <a:r>
              <a:rPr lang="en-GB" sz="2000" dirty="0" smtClean="0"/>
              <a:t>\Admin\original</a:t>
            </a:r>
          </a:p>
          <a:p>
            <a:pPr marL="514350" indent="-514350">
              <a:buNone/>
            </a:pPr>
            <a:endParaRPr lang="en-GB" sz="2000" dirty="0" smtClean="0"/>
          </a:p>
          <a:p>
            <a:pPr marL="514350" indent="-514350"/>
            <a:r>
              <a:rPr lang="en-GB" sz="2000" dirty="0" smtClean="0"/>
              <a:t>Is the excel sheet Class.xlsx</a:t>
            </a:r>
          </a:p>
          <a:p>
            <a:pPr marL="514350" indent="-514350"/>
            <a:endParaRPr lang="en-GB" sz="2000" dirty="0" smtClean="0"/>
          </a:p>
          <a:p>
            <a:pPr marL="514350" indent="-514350"/>
            <a:r>
              <a:rPr lang="en-GB" sz="2000" dirty="0" smtClean="0"/>
              <a:t>This sheet should not be updated! Instead if you open it  you see the following:</a:t>
            </a:r>
          </a:p>
          <a:p>
            <a:pPr marL="514350" indent="-514350">
              <a:buNone/>
            </a:pPr>
            <a:endParaRPr lang="en-GB" sz="2000" dirty="0" smtClean="0"/>
          </a:p>
        </p:txBody>
      </p:sp>
      <p:pic>
        <p:nvPicPr>
          <p:cNvPr id="4" name="Picture 3" descr="class.JPG"/>
          <p:cNvPicPr>
            <a:picLocks noChangeAspect="1"/>
          </p:cNvPicPr>
          <p:nvPr/>
        </p:nvPicPr>
        <p:blipFill>
          <a:blip r:embed="rId2"/>
          <a:stretch>
            <a:fillRect/>
          </a:stretch>
        </p:blipFill>
        <p:spPr>
          <a:xfrm>
            <a:off x="4643438" y="4029054"/>
            <a:ext cx="2633662" cy="2828946"/>
          </a:xfrm>
          <a:prstGeom prst="rect">
            <a:avLst/>
          </a:prstGeom>
        </p:spPr>
      </p:pic>
      <p:sp>
        <p:nvSpPr>
          <p:cNvPr id="5" name="Right Arrow 4"/>
          <p:cNvSpPr/>
          <p:nvPr/>
        </p:nvSpPr>
        <p:spPr>
          <a:xfrm>
            <a:off x="3357554" y="4357694"/>
            <a:ext cx="1214446" cy="85725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285852" y="4572008"/>
            <a:ext cx="2214546" cy="369332"/>
          </a:xfrm>
          <a:prstGeom prst="rect">
            <a:avLst/>
          </a:prstGeom>
          <a:noFill/>
        </p:spPr>
        <p:txBody>
          <a:bodyPr wrap="square" rtlCol="0">
            <a:spAutoFit/>
          </a:bodyPr>
          <a:lstStyle/>
          <a:p>
            <a:r>
              <a:rPr lang="en-GB" dirty="0" smtClean="0"/>
              <a:t>Note the “add file”</a:t>
            </a:r>
            <a:endParaRPr lang="en-GB" dirty="0"/>
          </a:p>
        </p:txBody>
      </p:sp>
      <p:pic>
        <p:nvPicPr>
          <p:cNvPr id="9" name="Picture 8" descr="empty_original.JPG"/>
          <p:cNvPicPr>
            <a:picLocks noChangeAspect="1"/>
          </p:cNvPicPr>
          <p:nvPr/>
        </p:nvPicPr>
        <p:blipFill>
          <a:blip r:embed="rId3"/>
          <a:stretch>
            <a:fillRect/>
          </a:stretch>
        </p:blipFill>
        <p:spPr>
          <a:xfrm>
            <a:off x="5072066" y="1428736"/>
            <a:ext cx="2424112" cy="1471121"/>
          </a:xfrm>
          <a:prstGeom prst="rect">
            <a:avLst/>
          </a:prstGeom>
        </p:spPr>
      </p:pic>
      <p:sp>
        <p:nvSpPr>
          <p:cNvPr id="10" name="Right Arrow 9"/>
          <p:cNvSpPr/>
          <p:nvPr/>
        </p:nvSpPr>
        <p:spPr>
          <a:xfrm rot="12843719">
            <a:off x="5779461" y="2052485"/>
            <a:ext cx="1214446" cy="85725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6929454" y="2285992"/>
            <a:ext cx="2214546" cy="923330"/>
          </a:xfrm>
          <a:prstGeom prst="rect">
            <a:avLst/>
          </a:prstGeom>
          <a:noFill/>
        </p:spPr>
        <p:txBody>
          <a:bodyPr wrap="square" rtlCol="0">
            <a:spAutoFit/>
          </a:bodyPr>
          <a:lstStyle/>
          <a:p>
            <a:r>
              <a:rPr lang="en-GB" dirty="0" smtClean="0"/>
              <a:t>These are the only files that should be in this directory</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the classes (2)</a:t>
            </a:r>
            <a:endParaRPr lang="en-GB" dirty="0"/>
          </a:p>
        </p:txBody>
      </p:sp>
      <p:sp>
        <p:nvSpPr>
          <p:cNvPr id="3" name="Content Placeholder 2"/>
          <p:cNvSpPr>
            <a:spLocks noGrp="1"/>
          </p:cNvSpPr>
          <p:nvPr>
            <p:ph idx="1"/>
          </p:nvPr>
        </p:nvSpPr>
        <p:spPr/>
        <p:txBody>
          <a:bodyPr>
            <a:normAutofit/>
          </a:bodyPr>
          <a:lstStyle/>
          <a:p>
            <a:pPr marL="514350" indent="-514350"/>
            <a:r>
              <a:rPr lang="en-GB" sz="2000" dirty="0" smtClean="0"/>
              <a:t>If you click the add file button you can then choose to take the data from another </a:t>
            </a:r>
            <a:r>
              <a:rPr lang="en-GB" sz="2000" dirty="0" err="1" smtClean="0"/>
              <a:t>xls</a:t>
            </a:r>
            <a:r>
              <a:rPr lang="en-GB" sz="2000" dirty="0" smtClean="0"/>
              <a:t> file. Examples of input files can be found in the “</a:t>
            </a:r>
            <a:r>
              <a:rPr lang="en-GB" sz="2000" dirty="0" err="1" smtClean="0"/>
              <a:t>class_lists</a:t>
            </a:r>
            <a:r>
              <a:rPr lang="en-GB" sz="2000" dirty="0" smtClean="0"/>
              <a:t>” directory.</a:t>
            </a:r>
          </a:p>
          <a:p>
            <a:pPr marL="514350" indent="-514350"/>
            <a:r>
              <a:rPr lang="en-GB" sz="2000" dirty="0" smtClean="0"/>
              <a:t>These lists were extracted from .....</a:t>
            </a:r>
            <a:endParaRPr lang="en-GB" sz="2000" dirty="0" smtClean="0"/>
          </a:p>
          <a:p>
            <a:pPr marL="514350" indent="-514350"/>
            <a:r>
              <a:rPr lang="en-GB" sz="2000" dirty="0" smtClean="0"/>
              <a:t>A simple class can be used or the whole year can be processed at the same time e.g. See the “Names for Dinners.xls”.</a:t>
            </a:r>
          </a:p>
        </p:txBody>
      </p:sp>
      <p:pic>
        <p:nvPicPr>
          <p:cNvPr id="8" name="Picture 7" descr="add.JPG"/>
          <p:cNvPicPr>
            <a:picLocks noChangeAspect="1"/>
          </p:cNvPicPr>
          <p:nvPr/>
        </p:nvPicPr>
        <p:blipFill>
          <a:blip r:embed="rId2"/>
          <a:stretch>
            <a:fillRect/>
          </a:stretch>
        </p:blipFill>
        <p:spPr>
          <a:xfrm>
            <a:off x="5214942" y="3929066"/>
            <a:ext cx="3114670" cy="2332129"/>
          </a:xfrm>
          <a:prstGeom prst="rect">
            <a:avLst/>
          </a:prstGeom>
        </p:spPr>
      </p:pic>
      <p:sp>
        <p:nvSpPr>
          <p:cNvPr id="9" name="TextBox 8"/>
          <p:cNvSpPr txBox="1"/>
          <p:nvPr/>
        </p:nvSpPr>
        <p:spPr>
          <a:xfrm>
            <a:off x="500034" y="3786190"/>
            <a:ext cx="4572032" cy="2154436"/>
          </a:xfrm>
          <a:prstGeom prst="rect">
            <a:avLst/>
          </a:prstGeom>
          <a:noFill/>
        </p:spPr>
        <p:txBody>
          <a:bodyPr wrap="square" rtlCol="0">
            <a:spAutoFit/>
          </a:bodyPr>
          <a:lstStyle/>
          <a:p>
            <a:pPr marL="514350" indent="-514350">
              <a:buNone/>
            </a:pPr>
            <a:r>
              <a:rPr lang="en-GB" sz="2000" dirty="0" smtClean="0"/>
              <a:t>NOTES: </a:t>
            </a:r>
          </a:p>
          <a:p>
            <a:pPr marL="914400" lvl="1" indent="-514350">
              <a:buFont typeface="+mj-lt"/>
              <a:buAutoNum type="arabicPeriod"/>
            </a:pPr>
            <a:r>
              <a:rPr lang="en-GB" sz="1600" dirty="0" smtClean="0"/>
              <a:t>The order of the </a:t>
            </a:r>
            <a:r>
              <a:rPr lang="en-GB" sz="1600" dirty="0" smtClean="0"/>
              <a:t>columns must be </a:t>
            </a:r>
            <a:r>
              <a:rPr lang="en-GB" sz="1600" dirty="0" smtClean="0"/>
              <a:t>SURNAME, </a:t>
            </a:r>
            <a:r>
              <a:rPr lang="en-GB" sz="1600" dirty="0" smtClean="0"/>
              <a:t>FORENAME and CLASSNAME.</a:t>
            </a:r>
          </a:p>
          <a:p>
            <a:pPr marL="914400" lvl="1" indent="-514350">
              <a:buFont typeface="+mj-lt"/>
              <a:buAutoNum type="arabicPeriod"/>
            </a:pPr>
            <a:r>
              <a:rPr lang="en-GB" sz="1600" dirty="0" smtClean="0"/>
              <a:t>The first pupil must be in the second row.</a:t>
            </a:r>
          </a:p>
          <a:p>
            <a:pPr marL="914400" lvl="1" indent="-514350">
              <a:buFont typeface="+mj-lt"/>
              <a:buAutoNum type="arabicPeriod"/>
            </a:pPr>
            <a:r>
              <a:rPr lang="en-GB" sz="1600" dirty="0" smtClean="0"/>
              <a:t>If more than one class is in a single </a:t>
            </a:r>
            <a:r>
              <a:rPr lang="en-GB" sz="1600" dirty="0" err="1" smtClean="0"/>
              <a:t>excle</a:t>
            </a:r>
            <a:r>
              <a:rPr lang="en-GB" sz="1600" dirty="0" smtClean="0"/>
              <a:t> sheet then the classes must be grouped together! (E.g. As shown)</a:t>
            </a:r>
            <a:endParaRPr lang="en-GB" sz="1600" dirty="0" smtClean="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the classes (3)</a:t>
            </a:r>
            <a:endParaRPr lang="en-GB" dirty="0"/>
          </a:p>
        </p:txBody>
      </p:sp>
      <p:sp>
        <p:nvSpPr>
          <p:cNvPr id="3" name="Content Placeholder 2"/>
          <p:cNvSpPr>
            <a:spLocks noGrp="1"/>
          </p:cNvSpPr>
          <p:nvPr>
            <p:ph idx="1"/>
          </p:nvPr>
        </p:nvSpPr>
        <p:spPr>
          <a:xfrm>
            <a:off x="457200" y="1600200"/>
            <a:ext cx="8229600" cy="5043510"/>
          </a:xfrm>
        </p:spPr>
        <p:txBody>
          <a:bodyPr>
            <a:normAutofit fontScale="85000" lnSpcReduction="20000"/>
          </a:bodyPr>
          <a:lstStyle/>
          <a:p>
            <a:pPr marL="514350" indent="-514350"/>
            <a:r>
              <a:rPr lang="en-GB" sz="2000" dirty="0" smtClean="0"/>
              <a:t>If an excel containing the whole year is used then the output in the “original” directory should be like this:</a:t>
            </a:r>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r>
              <a:rPr lang="en-GB" sz="2000" dirty="0" smtClean="0"/>
              <a:t>The new class files can now be cut and paste from this “original” directory into the “default” directory.</a:t>
            </a:r>
          </a:p>
          <a:p>
            <a:pPr marL="514350" indent="-514350"/>
            <a:r>
              <a:rPr lang="en-GB" sz="2000" dirty="0" smtClean="0"/>
              <a:t>Don’t move the original “admin” or “class” files</a:t>
            </a:r>
          </a:p>
          <a:p>
            <a:pPr marL="514350" indent="-514350"/>
            <a:r>
              <a:rPr lang="en-GB" sz="2000" dirty="0" smtClean="0"/>
              <a:t>This is the classes setup!</a:t>
            </a:r>
          </a:p>
          <a:p>
            <a:pPr marL="514350" indent="-514350">
              <a:buNone/>
            </a:pPr>
            <a:endParaRPr lang="en-GB" sz="2000" dirty="0" smtClean="0"/>
          </a:p>
        </p:txBody>
      </p:sp>
      <p:pic>
        <p:nvPicPr>
          <p:cNvPr id="12" name="Picture 11" descr="add1.JPG"/>
          <p:cNvPicPr>
            <a:picLocks noChangeAspect="1"/>
          </p:cNvPicPr>
          <p:nvPr/>
        </p:nvPicPr>
        <p:blipFill>
          <a:blip r:embed="rId2"/>
          <a:stretch>
            <a:fillRect/>
          </a:stretch>
        </p:blipFill>
        <p:spPr>
          <a:xfrm>
            <a:off x="2143108" y="2214554"/>
            <a:ext cx="5000660" cy="299795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the admin.xlsx (1)</a:t>
            </a:r>
            <a:endParaRPr lang="en-GB" dirty="0"/>
          </a:p>
        </p:txBody>
      </p:sp>
      <p:sp>
        <p:nvSpPr>
          <p:cNvPr id="3" name="Content Placeholder 2"/>
          <p:cNvSpPr>
            <a:spLocks noGrp="1"/>
          </p:cNvSpPr>
          <p:nvPr>
            <p:ph idx="1"/>
          </p:nvPr>
        </p:nvSpPr>
        <p:spPr>
          <a:xfrm>
            <a:off x="457200" y="1600200"/>
            <a:ext cx="8229600" cy="5043510"/>
          </a:xfrm>
        </p:spPr>
        <p:txBody>
          <a:bodyPr>
            <a:normAutofit/>
          </a:bodyPr>
          <a:lstStyle/>
          <a:p>
            <a:pPr marL="514350" indent="-514350"/>
            <a:r>
              <a:rPr lang="en-GB" sz="2000" dirty="0" smtClean="0"/>
              <a:t>The “admin.xlsx” file in the original directory should be copied into the “admin” directory.</a:t>
            </a:r>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r>
              <a:rPr lang="en-GB" sz="2000" dirty="0" smtClean="0"/>
              <a:t>Open this file and it should be empty:</a:t>
            </a:r>
          </a:p>
          <a:p>
            <a:pPr marL="514350" indent="-514350">
              <a:buNone/>
            </a:pPr>
            <a:endParaRPr lang="en-GB" sz="2000" dirty="0" smtClean="0"/>
          </a:p>
          <a:p>
            <a:pPr marL="514350" indent="-514350">
              <a:buNone/>
            </a:pPr>
            <a:endParaRPr lang="en-GB" sz="2000" dirty="0" smtClean="0"/>
          </a:p>
        </p:txBody>
      </p:sp>
      <p:pic>
        <p:nvPicPr>
          <p:cNvPr id="6" name="Picture 5" descr="add3.JPG"/>
          <p:cNvPicPr>
            <a:picLocks noChangeAspect="1"/>
          </p:cNvPicPr>
          <p:nvPr/>
        </p:nvPicPr>
        <p:blipFill>
          <a:blip r:embed="rId2"/>
          <a:stretch>
            <a:fillRect/>
          </a:stretch>
        </p:blipFill>
        <p:spPr>
          <a:xfrm>
            <a:off x="1500166" y="2285992"/>
            <a:ext cx="6915171" cy="1739504"/>
          </a:xfrm>
          <a:prstGeom prst="rect">
            <a:avLst/>
          </a:prstGeom>
        </p:spPr>
      </p:pic>
      <p:pic>
        <p:nvPicPr>
          <p:cNvPr id="7" name="Picture 6" descr="admin_empty.JPG"/>
          <p:cNvPicPr>
            <a:picLocks noChangeAspect="1"/>
          </p:cNvPicPr>
          <p:nvPr/>
        </p:nvPicPr>
        <p:blipFill>
          <a:blip r:embed="rId3"/>
          <a:stretch>
            <a:fillRect/>
          </a:stretch>
        </p:blipFill>
        <p:spPr>
          <a:xfrm>
            <a:off x="2428860" y="4500570"/>
            <a:ext cx="5082489" cy="2214554"/>
          </a:xfrm>
          <a:prstGeom prst="rect">
            <a:avLst/>
          </a:prstGeom>
        </p:spPr>
      </p:pic>
      <p:sp>
        <p:nvSpPr>
          <p:cNvPr id="8" name="Right Arrow 7"/>
          <p:cNvSpPr/>
          <p:nvPr/>
        </p:nvSpPr>
        <p:spPr>
          <a:xfrm>
            <a:off x="1357290" y="6143644"/>
            <a:ext cx="2071702" cy="571504"/>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the admin.xlsx (2)</a:t>
            </a:r>
            <a:endParaRPr lang="en-GB" dirty="0"/>
          </a:p>
        </p:txBody>
      </p:sp>
      <p:sp>
        <p:nvSpPr>
          <p:cNvPr id="3" name="Content Placeholder 2"/>
          <p:cNvSpPr>
            <a:spLocks noGrp="1"/>
          </p:cNvSpPr>
          <p:nvPr>
            <p:ph idx="1"/>
          </p:nvPr>
        </p:nvSpPr>
        <p:spPr>
          <a:xfrm>
            <a:off x="457200" y="1600200"/>
            <a:ext cx="8229600" cy="5043510"/>
          </a:xfrm>
        </p:spPr>
        <p:txBody>
          <a:bodyPr>
            <a:normAutofit/>
          </a:bodyPr>
          <a:lstStyle/>
          <a:p>
            <a:pPr marL="514350" indent="-514350"/>
            <a:r>
              <a:rPr lang="en-GB" sz="2000" dirty="0" smtClean="0"/>
              <a:t>Clicking on “add new file” then select the desire class in the “default” directory.</a:t>
            </a:r>
          </a:p>
          <a:p>
            <a:pPr marL="514350" indent="-514350"/>
            <a:r>
              <a:rPr lang="en-GB" sz="2000" dirty="0" smtClean="0"/>
              <a:t>Repeat this until all classes have been added.</a:t>
            </a:r>
          </a:p>
          <a:p>
            <a:pPr marL="514350" indent="-514350">
              <a:buNone/>
            </a:pPr>
            <a:endParaRPr lang="en-GB" sz="2000" dirty="0" smtClean="0"/>
          </a:p>
          <a:p>
            <a:pPr marL="514350" indent="-514350">
              <a:buNone/>
            </a:pPr>
            <a:endParaRPr lang="en-GB" sz="20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(4) How </a:t>
            </a:r>
            <a:r>
              <a:rPr lang="en-GB" dirty="0" smtClean="0"/>
              <a:t>does the administrator use dinner choices on a daily basis?</a:t>
            </a:r>
            <a:br>
              <a:rPr lang="en-GB" dirty="0" smtClean="0"/>
            </a:b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Admin.xlsx (1)</a:t>
            </a:r>
            <a:endParaRPr lang="en-GB" dirty="0"/>
          </a:p>
        </p:txBody>
      </p:sp>
      <p:sp>
        <p:nvSpPr>
          <p:cNvPr id="3" name="Content Placeholder 2"/>
          <p:cNvSpPr>
            <a:spLocks noGrp="1"/>
          </p:cNvSpPr>
          <p:nvPr>
            <p:ph idx="1"/>
          </p:nvPr>
        </p:nvSpPr>
        <p:spPr/>
        <p:txBody>
          <a:bodyPr/>
          <a:lstStyle/>
          <a:p>
            <a:r>
              <a:rPr lang="en-GB" sz="2400" dirty="0" smtClean="0"/>
              <a:t>O</a:t>
            </a:r>
            <a:r>
              <a:rPr lang="en-GB" sz="2400" dirty="0" smtClean="0"/>
              <a:t>n a daily basis the administrator just needs to know about Admin.xlsx, </a:t>
            </a:r>
            <a:r>
              <a:rPr lang="en-GB" sz="2400" dirty="0" smtClean="0"/>
              <a:t>I.e.</a:t>
            </a:r>
            <a:endParaRPr lang="en-GB" sz="2400" dirty="0" smtClean="0"/>
          </a:p>
          <a:p>
            <a:pPr lvl="1"/>
            <a:r>
              <a:rPr lang="en-GB" sz="2000" dirty="0" smtClean="0"/>
              <a:t> Set the dinner choices before the teachers require them</a:t>
            </a:r>
          </a:p>
          <a:p>
            <a:pPr lvl="1"/>
            <a:r>
              <a:rPr lang="en-GB" sz="2000" dirty="0" smtClean="0"/>
              <a:t>Receive the dinner choices when the teachers have completed them and pass the information to the canteen</a:t>
            </a:r>
          </a:p>
          <a:p>
            <a:pPr lvl="1"/>
            <a:endParaRPr lang="en-GB" sz="2000" dirty="0" smtClean="0"/>
          </a:p>
          <a:p>
            <a:r>
              <a:rPr lang="en-GB" sz="2400" dirty="0" smtClean="0"/>
              <a:t>The following slide give the steps to do this.</a:t>
            </a:r>
            <a:endParaRPr lang="en-GB" sz="2400" dirty="0" smtClean="0"/>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Admin.xlsx (2)</a:t>
            </a:r>
            <a:endParaRPr lang="en-GB" dirty="0"/>
          </a:p>
        </p:txBody>
      </p:sp>
      <p:pic>
        <p:nvPicPr>
          <p:cNvPr id="4" name="Content Placeholder 3" descr="adminxlsx.JPG"/>
          <p:cNvPicPr>
            <a:picLocks noGrp="1" noChangeAspect="1"/>
          </p:cNvPicPr>
          <p:nvPr>
            <p:ph idx="1"/>
          </p:nvPr>
        </p:nvPicPr>
        <p:blipFill>
          <a:blip r:embed="rId2"/>
          <a:stretch>
            <a:fillRect/>
          </a:stretch>
        </p:blipFill>
        <p:spPr>
          <a:xfrm>
            <a:off x="1285852" y="1928802"/>
            <a:ext cx="6731250" cy="3840171"/>
          </a:xfrm>
        </p:spPr>
      </p:pic>
      <p:sp>
        <p:nvSpPr>
          <p:cNvPr id="5" name="Right Arrow 4"/>
          <p:cNvSpPr/>
          <p:nvPr/>
        </p:nvSpPr>
        <p:spPr>
          <a:xfrm>
            <a:off x="214282" y="2071678"/>
            <a:ext cx="1714512" cy="100013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FF0000"/>
                </a:solidFill>
              </a:rPr>
              <a:t>1. </a:t>
            </a:r>
            <a:r>
              <a:rPr lang="en-GB" sz="1400" dirty="0" smtClean="0">
                <a:solidFill>
                  <a:schemeClr val="tx1"/>
                </a:solidFill>
              </a:rPr>
              <a:t>Fill out the dinner choices</a:t>
            </a:r>
            <a:endParaRPr lang="en-GB" sz="1400" dirty="0">
              <a:solidFill>
                <a:schemeClr val="tx1"/>
              </a:solidFill>
            </a:endParaRPr>
          </a:p>
        </p:txBody>
      </p:sp>
      <p:sp>
        <p:nvSpPr>
          <p:cNvPr id="7" name="Right Arrow 6"/>
          <p:cNvSpPr/>
          <p:nvPr/>
        </p:nvSpPr>
        <p:spPr>
          <a:xfrm>
            <a:off x="2714612" y="3857628"/>
            <a:ext cx="1714512" cy="100013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FF0000"/>
                </a:solidFill>
              </a:rPr>
              <a:t>2</a:t>
            </a:r>
            <a:r>
              <a:rPr lang="en-GB" sz="1400" dirty="0" smtClean="0">
                <a:solidFill>
                  <a:srgbClr val="FF0000"/>
                </a:solidFill>
              </a:rPr>
              <a:t>. </a:t>
            </a:r>
            <a:r>
              <a:rPr lang="en-GB" sz="1400" dirty="0" smtClean="0">
                <a:solidFill>
                  <a:schemeClr val="tx1"/>
                </a:solidFill>
              </a:rPr>
              <a:t>Tick any classes  out</a:t>
            </a:r>
            <a:endParaRPr lang="en-GB" sz="1400" dirty="0">
              <a:solidFill>
                <a:schemeClr val="tx1"/>
              </a:solidFill>
            </a:endParaRPr>
          </a:p>
        </p:txBody>
      </p:sp>
      <p:sp>
        <p:nvSpPr>
          <p:cNvPr id="8" name="Right Arrow 7"/>
          <p:cNvSpPr/>
          <p:nvPr/>
        </p:nvSpPr>
        <p:spPr>
          <a:xfrm rot="1804176">
            <a:off x="2849800" y="1362337"/>
            <a:ext cx="1714512" cy="100013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FF0000"/>
                </a:solidFill>
              </a:rPr>
              <a:t>3</a:t>
            </a:r>
            <a:r>
              <a:rPr lang="en-GB" sz="1400" dirty="0" smtClean="0">
                <a:solidFill>
                  <a:srgbClr val="FF0000"/>
                </a:solidFill>
              </a:rPr>
              <a:t>. </a:t>
            </a:r>
            <a:r>
              <a:rPr lang="en-GB" sz="1400" dirty="0" smtClean="0">
                <a:solidFill>
                  <a:schemeClr val="tx1"/>
                </a:solidFill>
              </a:rPr>
              <a:t>Send the choices</a:t>
            </a:r>
            <a:endParaRPr lang="en-GB" sz="1400" dirty="0">
              <a:solidFill>
                <a:schemeClr val="tx1"/>
              </a:solidFill>
            </a:endParaRPr>
          </a:p>
        </p:txBody>
      </p:sp>
      <p:sp>
        <p:nvSpPr>
          <p:cNvPr id="9" name="Right Arrow 8"/>
          <p:cNvSpPr/>
          <p:nvPr/>
        </p:nvSpPr>
        <p:spPr>
          <a:xfrm rot="1804176">
            <a:off x="4564311" y="1290900"/>
            <a:ext cx="1714512" cy="100013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solidFill>
                  <a:srgbClr val="FF0000"/>
                </a:solidFill>
              </a:rPr>
              <a:t>4. </a:t>
            </a:r>
            <a:r>
              <a:rPr lang="en-GB" sz="900" dirty="0" smtClean="0">
                <a:solidFill>
                  <a:schemeClr val="tx1"/>
                </a:solidFill>
              </a:rPr>
              <a:t>Refresh when teachers have completed</a:t>
            </a:r>
            <a:endParaRPr lang="en-GB" sz="900" dirty="0">
              <a:solidFill>
                <a:schemeClr val="tx1"/>
              </a:solidFill>
            </a:endParaRPr>
          </a:p>
        </p:txBody>
      </p:sp>
      <p:sp>
        <p:nvSpPr>
          <p:cNvPr id="10" name="Right Arrow 9"/>
          <p:cNvSpPr/>
          <p:nvPr/>
        </p:nvSpPr>
        <p:spPr>
          <a:xfrm rot="1804176">
            <a:off x="4850063" y="4505609"/>
            <a:ext cx="1714512" cy="100013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rgbClr val="FF0000"/>
                </a:solidFill>
              </a:rPr>
              <a:t>5. </a:t>
            </a:r>
            <a:r>
              <a:rPr lang="en-GB" sz="1000" dirty="0" smtClean="0">
                <a:solidFill>
                  <a:schemeClr val="tx1"/>
                </a:solidFill>
              </a:rPr>
              <a:t>Confirm the numbers and send to canteen</a:t>
            </a:r>
            <a:endParaRPr lang="en-GB" sz="1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en-GB" dirty="0" smtClean="0"/>
              <a:t>What </a:t>
            </a:r>
            <a:r>
              <a:rPr lang="en-GB" dirty="0" smtClean="0"/>
              <a:t>is dinner choices</a:t>
            </a:r>
            <a:r>
              <a:rPr lang="en-GB" dirty="0" smtClean="0"/>
              <a:t>?</a:t>
            </a:r>
          </a:p>
          <a:p>
            <a:pPr marL="514350" indent="-514350">
              <a:buFont typeface="+mj-lt"/>
              <a:buAutoNum type="arabicPeriod"/>
            </a:pPr>
            <a:r>
              <a:rPr lang="en-GB" dirty="0" smtClean="0"/>
              <a:t>A little bit of background information about the folder structure before we start</a:t>
            </a:r>
            <a:endParaRPr lang="en-GB" dirty="0" smtClean="0"/>
          </a:p>
          <a:p>
            <a:pPr marL="514350" indent="-514350">
              <a:buFont typeface="+mj-lt"/>
              <a:buAutoNum type="arabicPeriod"/>
            </a:pPr>
            <a:r>
              <a:rPr lang="en-GB" dirty="0" smtClean="0"/>
              <a:t>Setting up Dinner Choices for the first time (or for a new year)</a:t>
            </a:r>
          </a:p>
          <a:p>
            <a:pPr marL="514350" indent="-514350">
              <a:buFont typeface="+mj-lt"/>
              <a:buAutoNum type="arabicPeriod"/>
            </a:pPr>
            <a:r>
              <a:rPr lang="en-GB" dirty="0" smtClean="0"/>
              <a:t>How </a:t>
            </a:r>
            <a:r>
              <a:rPr lang="en-GB" dirty="0" smtClean="0"/>
              <a:t>does the administrator use dinner choices on a daily basis?</a:t>
            </a:r>
          </a:p>
          <a:p>
            <a:pPr marL="914400" lvl="1" indent="-514350">
              <a:buFont typeface="+mj-lt"/>
              <a:buAutoNum type="alphaLcParenR"/>
            </a:pPr>
            <a:r>
              <a:rPr lang="en-GB" dirty="0" smtClean="0"/>
              <a:t>Sending dinner choices to the classes</a:t>
            </a:r>
          </a:p>
          <a:p>
            <a:pPr marL="914400" lvl="1" indent="-514350">
              <a:buFont typeface="+mj-lt"/>
              <a:buAutoNum type="alphaLcParenR"/>
            </a:pPr>
            <a:r>
              <a:rPr lang="en-GB" dirty="0" smtClean="0"/>
              <a:t>Receiving the dinner choices</a:t>
            </a:r>
          </a:p>
          <a:p>
            <a:pPr marL="914400" lvl="1" indent="-514350">
              <a:buFont typeface="+mj-lt"/>
              <a:buAutoNum type="alphaLcParenR"/>
            </a:pPr>
            <a:r>
              <a:rPr lang="en-GB" dirty="0" smtClean="0"/>
              <a:t>Locating individual pupils choices</a:t>
            </a:r>
          </a:p>
          <a:p>
            <a:pPr marL="914400" lvl="1" indent="-514350">
              <a:buFont typeface="+mj-lt"/>
              <a:buAutoNum type="alphaLcParenR"/>
            </a:pPr>
            <a:r>
              <a:rPr lang="en-GB" dirty="0" smtClean="0"/>
              <a:t>Adjusting pupils choices</a:t>
            </a:r>
          </a:p>
          <a:p>
            <a:pPr marL="914400" lvl="1" indent="-514350">
              <a:buNone/>
            </a:pPr>
            <a:endParaRPr lang="en-GB" dirty="0" smtClean="0"/>
          </a:p>
          <a:p>
            <a:pPr marL="514350" indent="-514350">
              <a:buFont typeface="+mj-lt"/>
              <a:buAutoNum type="arabicPeriod"/>
            </a:pPr>
            <a:r>
              <a:rPr lang="en-GB" dirty="0" smtClean="0"/>
              <a:t>How does the administrator </a:t>
            </a:r>
            <a:r>
              <a:rPr lang="en-GB" dirty="0" smtClean="0"/>
              <a:t>modify</a:t>
            </a:r>
            <a:r>
              <a:rPr lang="en-GB" dirty="0" smtClean="0"/>
              <a:t> </a:t>
            </a:r>
            <a:r>
              <a:rPr lang="en-GB" dirty="0" smtClean="0"/>
              <a:t>dinner choices?</a:t>
            </a:r>
          </a:p>
          <a:p>
            <a:pPr marL="914400" lvl="1" indent="-514350">
              <a:buFont typeface="+mj-lt"/>
              <a:buAutoNum type="alphaLcParenR"/>
            </a:pPr>
            <a:r>
              <a:rPr lang="en-GB" dirty="0" smtClean="0"/>
              <a:t>Adding/Removing/Setting </a:t>
            </a:r>
            <a:r>
              <a:rPr lang="en-GB" dirty="0" smtClean="0"/>
              <a:t>classes of </a:t>
            </a:r>
            <a:r>
              <a:rPr lang="en-GB" dirty="0" smtClean="0"/>
              <a:t>pupils out</a:t>
            </a:r>
            <a:endParaRPr lang="en-GB" dirty="0" smtClean="0"/>
          </a:p>
          <a:p>
            <a:pPr marL="914400" lvl="1" indent="-514350">
              <a:buFont typeface="+mj-lt"/>
              <a:buAutoNum type="alphaLcParenR"/>
            </a:pPr>
            <a:r>
              <a:rPr lang="en-GB" dirty="0" smtClean="0"/>
              <a:t>Adding/Removing individual pupils</a:t>
            </a:r>
          </a:p>
          <a:p>
            <a:pPr marL="914400" lvl="1" indent="-514350">
              <a:buFont typeface="+mj-lt"/>
              <a:buAutoNum type="alphaLcParenR"/>
            </a:pPr>
            <a:r>
              <a:rPr lang="en-GB" dirty="0" smtClean="0"/>
              <a:t>Long term selection of a pupils </a:t>
            </a:r>
            <a:r>
              <a:rPr lang="en-GB" dirty="0" smtClean="0"/>
              <a:t>choices</a:t>
            </a:r>
          </a:p>
          <a:p>
            <a:pPr marL="514350" indent="-514350">
              <a:buNone/>
            </a:pPr>
            <a:endParaRPr lang="en-GB" dirty="0" smtClean="0"/>
          </a:p>
          <a:p>
            <a:pPr marL="514350" indent="-514350">
              <a:buFont typeface="+mj-lt"/>
              <a:buAutoNum type="arabicPeriod" startAt="6"/>
            </a:pPr>
            <a:r>
              <a:rPr lang="en-GB" dirty="0" smtClean="0"/>
              <a:t>Finally </a:t>
            </a:r>
          </a:p>
          <a:p>
            <a:pPr marL="514350" indent="-514350">
              <a:buFont typeface="+mj-lt"/>
              <a:buAutoNum type="arabicPeriod" startAt="6"/>
            </a:pPr>
            <a:r>
              <a:rPr lang="en-GB" dirty="0" smtClean="0"/>
              <a:t>How to enable macros</a:t>
            </a:r>
          </a:p>
          <a:p>
            <a:pPr marL="514350" indent="-514350">
              <a:buFont typeface="+mj-lt"/>
              <a:buAutoNum type="arabicPeriod" startAt="6"/>
            </a:pPr>
            <a:endParaRPr lang="en-GB"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Completed Classes</a:t>
            </a:r>
            <a:endParaRPr lang="en-GB" dirty="0"/>
          </a:p>
        </p:txBody>
      </p:sp>
      <p:sp>
        <p:nvSpPr>
          <p:cNvPr id="3" name="Content Placeholder 2"/>
          <p:cNvSpPr>
            <a:spLocks noGrp="1"/>
          </p:cNvSpPr>
          <p:nvPr>
            <p:ph idx="1"/>
          </p:nvPr>
        </p:nvSpPr>
        <p:spPr/>
        <p:txBody>
          <a:bodyPr>
            <a:normAutofit/>
          </a:bodyPr>
          <a:lstStyle/>
          <a:p>
            <a:r>
              <a:rPr lang="en-GB" sz="2000" dirty="0" smtClean="0"/>
              <a:t>To look up a completed class when the class is completed </a:t>
            </a:r>
            <a:r>
              <a:rPr lang="en-GB" sz="2000" dirty="0" smtClean="0"/>
              <a:t>then the class choices will be in the completed folder.</a:t>
            </a:r>
          </a:p>
          <a:p>
            <a:r>
              <a:rPr lang="en-GB" sz="2000" dirty="0" smtClean="0"/>
              <a:t>You can adjust the choices for individual pupils i.e. If they chose wrong or are in late</a:t>
            </a:r>
            <a:r>
              <a:rPr lang="en-GB" sz="2000" dirty="0" smtClean="0"/>
              <a:t>.</a:t>
            </a:r>
            <a:endParaRPr lang="en-GB"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796908"/>
          </a:xfrm>
        </p:spPr>
        <p:txBody>
          <a:bodyPr>
            <a:normAutofit/>
          </a:bodyPr>
          <a:lstStyle/>
          <a:p>
            <a:r>
              <a:rPr lang="en-GB" sz="3600" dirty="0" smtClean="0"/>
              <a:t>If a class is completed completely wrong!</a:t>
            </a:r>
            <a:endParaRPr lang="en-GB" sz="3600" dirty="0"/>
          </a:p>
        </p:txBody>
      </p:sp>
      <p:sp>
        <p:nvSpPr>
          <p:cNvPr id="3" name="Content Placeholder 2"/>
          <p:cNvSpPr>
            <a:spLocks noGrp="1"/>
          </p:cNvSpPr>
          <p:nvPr>
            <p:ph idx="1"/>
          </p:nvPr>
        </p:nvSpPr>
        <p:spPr/>
        <p:txBody>
          <a:bodyPr/>
          <a:lstStyle/>
          <a:p>
            <a:pPr>
              <a:buNone/>
            </a:pPr>
            <a:r>
              <a:rPr lang="en-GB" sz="2000" dirty="0" smtClean="0"/>
              <a:t>(A wrong sheet could be because it contains the wrong set of choices)</a:t>
            </a:r>
          </a:p>
          <a:p>
            <a:pPr>
              <a:buNone/>
            </a:pPr>
            <a:endParaRPr lang="en-GB" sz="2000" dirty="0" smtClean="0"/>
          </a:p>
          <a:p>
            <a:r>
              <a:rPr lang="en-GB" sz="2000" dirty="0" smtClean="0"/>
              <a:t>The uncompleted empty dinner choices spreadsheet for all classes can be found in the “current empty” directory.</a:t>
            </a:r>
          </a:p>
          <a:p>
            <a:pPr>
              <a:buNone/>
            </a:pPr>
            <a:endParaRPr lang="en-GB" dirty="0" smtClean="0"/>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If all else fails </a:t>
            </a:r>
            <a:endParaRPr lang="en-GB" dirty="0"/>
          </a:p>
        </p:txBody>
      </p:sp>
      <p:sp>
        <p:nvSpPr>
          <p:cNvPr id="3" name="Content Placeholder 2"/>
          <p:cNvSpPr>
            <a:spLocks noGrp="1"/>
          </p:cNvSpPr>
          <p:nvPr>
            <p:ph idx="1"/>
          </p:nvPr>
        </p:nvSpPr>
        <p:spPr/>
        <p:txBody>
          <a:bodyPr/>
          <a:lstStyle/>
          <a:p>
            <a:r>
              <a:rPr lang="en-GB" dirty="0" smtClean="0"/>
              <a:t>Delete all the sheets in the classes folder (note if teachers have them open then they have control so you may not be able to delete).</a:t>
            </a:r>
          </a:p>
          <a:p>
            <a:r>
              <a:rPr lang="en-GB" dirty="0" smtClean="0"/>
              <a:t>And resend from the Admin.xlsx sheet.</a:t>
            </a:r>
            <a:endParaRPr lang="en-GB" dirty="0" smtClean="0"/>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r>
              <a:rPr lang="en-GB" dirty="0" smtClean="0"/>
              <a:t>(5) How </a:t>
            </a:r>
            <a:r>
              <a:rPr lang="en-GB" dirty="0" smtClean="0"/>
              <a:t>does the administrator setup dinner choices?</a:t>
            </a:r>
            <a:br>
              <a:rPr lang="en-GB" dirty="0" smtClean="0"/>
            </a:br>
            <a:endParaRPr lang="en-GB" dirty="0" smtClean="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Adding/Removing classes of pupils</a:t>
            </a:r>
            <a:endParaRPr lang="en-GB" dirty="0"/>
          </a:p>
        </p:txBody>
      </p:sp>
      <p:sp>
        <p:nvSpPr>
          <p:cNvPr id="3" name="Content Placeholder 2"/>
          <p:cNvSpPr>
            <a:spLocks noGrp="1"/>
          </p:cNvSpPr>
          <p:nvPr>
            <p:ph idx="1"/>
          </p:nvPr>
        </p:nvSpPr>
        <p:spPr/>
        <p:txBody>
          <a:bodyPr/>
          <a:lstStyle/>
          <a:p>
            <a:r>
              <a:rPr lang="en-GB" sz="2000" dirty="0" smtClean="0"/>
              <a:t>If a class is no longer needed then they can be deleted from Admin.xlsx (see arrow A below)</a:t>
            </a:r>
          </a:p>
          <a:p>
            <a:r>
              <a:rPr lang="en-GB" sz="2000" dirty="0" smtClean="0"/>
              <a:t>If a class is out then the “class out” checkbox can be ticked to remove that class from being sent for that day. (See arrow B below)</a:t>
            </a:r>
          </a:p>
          <a:p>
            <a:pPr>
              <a:buNone/>
            </a:pPr>
            <a:r>
              <a:rPr lang="en-GB" dirty="0" smtClean="0"/>
              <a:t/>
            </a:r>
            <a:br>
              <a:rPr lang="en-GB" dirty="0" smtClean="0"/>
            </a:br>
            <a:endParaRPr lang="en-GB" dirty="0"/>
          </a:p>
        </p:txBody>
      </p:sp>
      <p:pic>
        <p:nvPicPr>
          <p:cNvPr id="4" name="Picture 3" descr="admina.JPG"/>
          <p:cNvPicPr>
            <a:picLocks noChangeAspect="1"/>
          </p:cNvPicPr>
          <p:nvPr/>
        </p:nvPicPr>
        <p:blipFill>
          <a:blip r:embed="rId2"/>
          <a:stretch>
            <a:fillRect/>
          </a:stretch>
        </p:blipFill>
        <p:spPr>
          <a:xfrm>
            <a:off x="2214546" y="3357562"/>
            <a:ext cx="4914900" cy="2495550"/>
          </a:xfrm>
          <a:prstGeom prst="rect">
            <a:avLst/>
          </a:prstGeom>
        </p:spPr>
      </p:pic>
      <p:sp>
        <p:nvSpPr>
          <p:cNvPr id="5" name="Right Arrow 4"/>
          <p:cNvSpPr/>
          <p:nvPr/>
        </p:nvSpPr>
        <p:spPr>
          <a:xfrm>
            <a:off x="1428728" y="4643446"/>
            <a:ext cx="1643074" cy="35719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ight Arrow 5"/>
          <p:cNvSpPr/>
          <p:nvPr/>
        </p:nvSpPr>
        <p:spPr>
          <a:xfrm rot="9592897">
            <a:off x="5654873" y="4272183"/>
            <a:ext cx="1643074" cy="35719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000100" y="4429132"/>
            <a:ext cx="428628" cy="707886"/>
          </a:xfrm>
          <a:prstGeom prst="rect">
            <a:avLst/>
          </a:prstGeom>
          <a:noFill/>
        </p:spPr>
        <p:txBody>
          <a:bodyPr wrap="square" rtlCol="0">
            <a:spAutoFit/>
          </a:bodyPr>
          <a:lstStyle/>
          <a:p>
            <a:r>
              <a:rPr lang="en-GB" sz="4000" dirty="0" smtClean="0"/>
              <a:t>A</a:t>
            </a:r>
            <a:endParaRPr lang="en-GB" sz="4000" dirty="0"/>
          </a:p>
        </p:txBody>
      </p:sp>
      <p:sp>
        <p:nvSpPr>
          <p:cNvPr id="8" name="TextBox 7"/>
          <p:cNvSpPr txBox="1"/>
          <p:nvPr/>
        </p:nvSpPr>
        <p:spPr>
          <a:xfrm>
            <a:off x="7358082" y="3714752"/>
            <a:ext cx="428628" cy="707886"/>
          </a:xfrm>
          <a:prstGeom prst="rect">
            <a:avLst/>
          </a:prstGeom>
          <a:noFill/>
        </p:spPr>
        <p:txBody>
          <a:bodyPr wrap="square" rtlCol="0">
            <a:spAutoFit/>
          </a:bodyPr>
          <a:lstStyle/>
          <a:p>
            <a:r>
              <a:rPr lang="en-GB" sz="4000" dirty="0" smtClean="0"/>
              <a:t>B</a:t>
            </a:r>
            <a:endParaRPr lang="en-GB" sz="4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Adding/Removing individual pupils</a:t>
            </a:r>
            <a:endParaRPr lang="en-GB" dirty="0"/>
          </a:p>
        </p:txBody>
      </p:sp>
      <p:sp>
        <p:nvSpPr>
          <p:cNvPr id="3" name="Content Placeholder 2"/>
          <p:cNvSpPr>
            <a:spLocks noGrp="1"/>
          </p:cNvSpPr>
          <p:nvPr>
            <p:ph idx="1"/>
          </p:nvPr>
        </p:nvSpPr>
        <p:spPr/>
        <p:txBody>
          <a:bodyPr/>
          <a:lstStyle/>
          <a:p>
            <a:r>
              <a:rPr lang="en-GB" dirty="0" smtClean="0"/>
              <a:t>Instead of updating the entire class in one go you can now add and remove pupils by using the add and remove buttons in the individual classes in the “default” folder!</a:t>
            </a:r>
          </a:p>
          <a:p>
            <a:r>
              <a:rPr lang="en-GB" dirty="0" smtClean="0"/>
              <a:t/>
            </a:r>
            <a:br>
              <a:rPr lang="en-GB" dirty="0" smtClean="0"/>
            </a:b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Long term selection of a pupils </a:t>
            </a:r>
            <a:r>
              <a:rPr lang="en-GB" dirty="0" smtClean="0"/>
              <a:t>choices</a:t>
            </a:r>
            <a:endParaRPr lang="en-GB" dirty="0"/>
          </a:p>
        </p:txBody>
      </p:sp>
      <p:sp>
        <p:nvSpPr>
          <p:cNvPr id="3" name="Content Placeholder 2"/>
          <p:cNvSpPr>
            <a:spLocks noGrp="1"/>
          </p:cNvSpPr>
          <p:nvPr>
            <p:ph idx="1"/>
          </p:nvPr>
        </p:nvSpPr>
        <p:spPr>
          <a:xfrm>
            <a:off x="457200" y="1600201"/>
            <a:ext cx="8229600" cy="1543048"/>
          </a:xfrm>
        </p:spPr>
        <p:txBody>
          <a:bodyPr>
            <a:normAutofit lnSpcReduction="10000"/>
          </a:bodyPr>
          <a:lstStyle/>
          <a:p>
            <a:pPr marL="342900" lvl="1" indent="-342900">
              <a:buFont typeface="Arial" pitchFamily="34" charset="0"/>
              <a:buChar char="•"/>
            </a:pPr>
            <a:r>
              <a:rPr lang="en-GB" sz="2000" dirty="0" smtClean="0"/>
              <a:t>If a pupil is long-term absent or long-term pack lunch it might be good to set then to this state before the class is sent to the teacher. This can be done by modifying the class in the “default” directory</a:t>
            </a:r>
            <a:r>
              <a:rPr lang="en-GB" sz="2000" dirty="0" smtClean="0"/>
              <a:t>.</a:t>
            </a:r>
          </a:p>
          <a:p>
            <a:pPr marL="342900" lvl="1" indent="-342900">
              <a:buFont typeface="Arial" pitchFamily="34" charset="0"/>
              <a:buChar char="•"/>
            </a:pPr>
            <a:r>
              <a:rPr lang="en-GB" sz="2000" dirty="0" smtClean="0"/>
              <a:t>Of course the choices at this stage haven’t been set however assuming blue is always vegetarian then this choice can also be set.</a:t>
            </a:r>
            <a:endParaRPr lang="en-GB" dirty="0" smtClean="0"/>
          </a:p>
        </p:txBody>
      </p:sp>
      <p:pic>
        <p:nvPicPr>
          <p:cNvPr id="4" name="Picture 3" descr="setting_defaults.JPG"/>
          <p:cNvPicPr>
            <a:picLocks noChangeAspect="1"/>
          </p:cNvPicPr>
          <p:nvPr/>
        </p:nvPicPr>
        <p:blipFill>
          <a:blip r:embed="rId2"/>
          <a:stretch>
            <a:fillRect/>
          </a:stretch>
        </p:blipFill>
        <p:spPr>
          <a:xfrm>
            <a:off x="2143108" y="3214686"/>
            <a:ext cx="4648198" cy="326630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(6</a:t>
            </a:r>
            <a:r>
              <a:rPr lang="en-GB" dirty="0" smtClean="0"/>
              <a:t>) Finally</a:t>
            </a: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Finally</a:t>
            </a:r>
            <a:endParaRPr lang="en-GB" dirty="0"/>
          </a:p>
        </p:txBody>
      </p:sp>
      <p:sp>
        <p:nvSpPr>
          <p:cNvPr id="3" name="Content Placeholder 2"/>
          <p:cNvSpPr>
            <a:spLocks noGrp="1"/>
          </p:cNvSpPr>
          <p:nvPr>
            <p:ph idx="1"/>
          </p:nvPr>
        </p:nvSpPr>
        <p:spPr/>
        <p:txBody>
          <a:bodyPr>
            <a:normAutofit/>
          </a:bodyPr>
          <a:lstStyle/>
          <a:p>
            <a:pPr marL="514350" indent="-514350"/>
            <a:r>
              <a:rPr lang="en-GB" sz="2200" dirty="0" smtClean="0"/>
              <a:t>Please pass on any feedback/desired changes/enhancements which would make the teachers/canteen/pupils roles easier. </a:t>
            </a:r>
            <a:r>
              <a:rPr lang="en-GB" sz="2200" dirty="0" smtClean="0"/>
              <a:t>This is a bespoke implementation so anything is possible.</a:t>
            </a:r>
            <a:endParaRPr lang="en-GB" sz="22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 Enabling </a:t>
            </a:r>
            <a:r>
              <a:rPr lang="en-GB" dirty="0" smtClean="0"/>
              <a:t>Macros</a:t>
            </a: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What </a:t>
            </a:r>
            <a:r>
              <a:rPr lang="en-GB" dirty="0" smtClean="0"/>
              <a:t>is Dinner Choices?</a:t>
            </a: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Inital</a:t>
            </a:r>
            <a:r>
              <a:rPr lang="en-GB" dirty="0" smtClean="0"/>
              <a:t> warning without macros enabled</a:t>
            </a:r>
            <a:endParaRPr lang="en-GB" dirty="0"/>
          </a:p>
        </p:txBody>
      </p:sp>
      <p:pic>
        <p:nvPicPr>
          <p:cNvPr id="4" name="Content Placeholder 3" descr="admin1.JPG"/>
          <p:cNvPicPr>
            <a:picLocks noGrp="1" noChangeAspect="1"/>
          </p:cNvPicPr>
          <p:nvPr>
            <p:ph idx="1"/>
          </p:nvPr>
        </p:nvPicPr>
        <p:blipFill>
          <a:blip r:embed="rId2"/>
          <a:stretch>
            <a:fillRect/>
          </a:stretch>
        </p:blipFill>
        <p:spPr>
          <a:xfrm>
            <a:off x="2071670" y="1357298"/>
            <a:ext cx="5725260" cy="4108511"/>
          </a:xfrm>
        </p:spPr>
      </p:pic>
      <p:sp>
        <p:nvSpPr>
          <p:cNvPr id="5" name="Right Arrow 4"/>
          <p:cNvSpPr/>
          <p:nvPr/>
        </p:nvSpPr>
        <p:spPr>
          <a:xfrm>
            <a:off x="928662" y="1857364"/>
            <a:ext cx="1071570" cy="8572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4348" y="5929330"/>
            <a:ext cx="7715304" cy="400110"/>
          </a:xfrm>
          <a:prstGeom prst="rect">
            <a:avLst/>
          </a:prstGeom>
          <a:noFill/>
        </p:spPr>
        <p:txBody>
          <a:bodyPr wrap="square" rtlCol="0">
            <a:spAutoFit/>
          </a:bodyPr>
          <a:lstStyle/>
          <a:p>
            <a:r>
              <a:rPr lang="en-GB" sz="2000" dirty="0" smtClean="0"/>
              <a:t>Without macros the buttons and functionality won’t be enabled </a:t>
            </a:r>
            <a:endParaRPr lang="en-GB"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enabling (not the best way)</a:t>
            </a:r>
            <a:endParaRPr lang="en-GB" dirty="0"/>
          </a:p>
        </p:txBody>
      </p:sp>
      <p:pic>
        <p:nvPicPr>
          <p:cNvPr id="4" name="Content Placeholder 3" descr="admin1a.JPG"/>
          <p:cNvPicPr>
            <a:picLocks noGrp="1" noChangeAspect="1"/>
          </p:cNvPicPr>
          <p:nvPr>
            <p:ph idx="1"/>
          </p:nvPr>
        </p:nvPicPr>
        <p:blipFill>
          <a:blip r:embed="rId2"/>
          <a:stretch>
            <a:fillRect/>
          </a:stretch>
        </p:blipFill>
        <p:spPr>
          <a:xfrm>
            <a:off x="500034" y="1428736"/>
            <a:ext cx="8229600" cy="3977778"/>
          </a:xfrm>
        </p:spPr>
      </p:pic>
      <p:sp>
        <p:nvSpPr>
          <p:cNvPr id="6" name="Right Arrow 5"/>
          <p:cNvSpPr/>
          <p:nvPr/>
        </p:nvSpPr>
        <p:spPr>
          <a:xfrm>
            <a:off x="3400388" y="3340634"/>
            <a:ext cx="1071570" cy="8572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714348" y="5857892"/>
            <a:ext cx="7715304" cy="400110"/>
          </a:xfrm>
          <a:prstGeom prst="rect">
            <a:avLst/>
          </a:prstGeom>
          <a:noFill/>
        </p:spPr>
        <p:txBody>
          <a:bodyPr wrap="square" rtlCol="0">
            <a:spAutoFit/>
          </a:bodyPr>
          <a:lstStyle/>
          <a:p>
            <a:r>
              <a:rPr lang="en-GB" sz="2000" dirty="0" smtClean="0"/>
              <a:t>Click on “Enable this content” and ok</a:t>
            </a:r>
            <a:endParaRPr lang="en-GB"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GB" dirty="0" smtClean="0"/>
              <a:t>Long term you should trust the location by following these steps</a:t>
            </a:r>
            <a:endParaRPr lang="en-GB" dirty="0"/>
          </a:p>
        </p:txBody>
      </p:sp>
      <p:pic>
        <p:nvPicPr>
          <p:cNvPr id="4" name="Content Placeholder 3" descr="admin2.JPG"/>
          <p:cNvPicPr>
            <a:picLocks noGrp="1" noChangeAspect="1"/>
          </p:cNvPicPr>
          <p:nvPr>
            <p:ph idx="1"/>
          </p:nvPr>
        </p:nvPicPr>
        <p:blipFill>
          <a:blip r:embed="rId2"/>
          <a:stretch>
            <a:fillRect/>
          </a:stretch>
        </p:blipFill>
        <p:spPr>
          <a:xfrm>
            <a:off x="1214414" y="1571612"/>
            <a:ext cx="3771636" cy="4525963"/>
          </a:xfrm>
        </p:spPr>
      </p:pic>
      <p:sp>
        <p:nvSpPr>
          <p:cNvPr id="5" name="Right Arrow 4"/>
          <p:cNvSpPr/>
          <p:nvPr/>
        </p:nvSpPr>
        <p:spPr>
          <a:xfrm>
            <a:off x="285720" y="1428736"/>
            <a:ext cx="1071570" cy="8572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ight Arrow 5"/>
          <p:cNvSpPr/>
          <p:nvPr/>
        </p:nvSpPr>
        <p:spPr>
          <a:xfrm>
            <a:off x="2214546" y="5143512"/>
            <a:ext cx="1071570" cy="8572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643570" y="3000372"/>
            <a:ext cx="2500330" cy="1323439"/>
          </a:xfrm>
          <a:prstGeom prst="rect">
            <a:avLst/>
          </a:prstGeom>
          <a:noFill/>
        </p:spPr>
        <p:txBody>
          <a:bodyPr wrap="square" rtlCol="0">
            <a:spAutoFit/>
          </a:bodyPr>
          <a:lstStyle/>
          <a:p>
            <a:pPr marL="342900" indent="-342900">
              <a:buFont typeface="+mj-lt"/>
              <a:buAutoNum type="arabicPeriod"/>
            </a:pPr>
            <a:r>
              <a:rPr lang="en-GB" sz="2000" dirty="0" smtClean="0"/>
              <a:t>Firstly click on the office button</a:t>
            </a:r>
          </a:p>
          <a:p>
            <a:pPr marL="342900" indent="-342900">
              <a:buFont typeface="+mj-lt"/>
              <a:buAutoNum type="arabicPeriod"/>
            </a:pPr>
            <a:r>
              <a:rPr lang="en-GB" sz="2000" dirty="0" smtClean="0"/>
              <a:t>Then open “Excel Options”</a:t>
            </a:r>
            <a:endParaRPr lang="en-GB"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Goto</a:t>
            </a:r>
            <a:r>
              <a:rPr lang="en-GB" dirty="0" smtClean="0"/>
              <a:t> Trust </a:t>
            </a:r>
            <a:r>
              <a:rPr lang="en-GB" dirty="0" err="1" smtClean="0"/>
              <a:t>Center</a:t>
            </a:r>
            <a:endParaRPr lang="en-GB" dirty="0"/>
          </a:p>
        </p:txBody>
      </p:sp>
      <p:pic>
        <p:nvPicPr>
          <p:cNvPr id="4" name="Content Placeholder 3" descr="admin3.JPG"/>
          <p:cNvPicPr>
            <a:picLocks noGrp="1" noChangeAspect="1"/>
          </p:cNvPicPr>
          <p:nvPr>
            <p:ph idx="1"/>
          </p:nvPr>
        </p:nvPicPr>
        <p:blipFill>
          <a:blip r:embed="rId2"/>
          <a:stretch>
            <a:fillRect/>
          </a:stretch>
        </p:blipFill>
        <p:spPr>
          <a:xfrm>
            <a:off x="1818650" y="1600200"/>
            <a:ext cx="5506699" cy="4525963"/>
          </a:xfrm>
        </p:spPr>
      </p:pic>
      <p:sp>
        <p:nvSpPr>
          <p:cNvPr id="5" name="Right Arrow 4"/>
          <p:cNvSpPr/>
          <p:nvPr/>
        </p:nvSpPr>
        <p:spPr>
          <a:xfrm>
            <a:off x="857224" y="2786058"/>
            <a:ext cx="1071570" cy="8572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Should get you here</a:t>
            </a:r>
            <a:endParaRPr lang="en-GB" dirty="0"/>
          </a:p>
        </p:txBody>
      </p:sp>
      <p:pic>
        <p:nvPicPr>
          <p:cNvPr id="4" name="Content Placeholder 3" descr="admin4.JPG"/>
          <p:cNvPicPr>
            <a:picLocks noGrp="1" noChangeAspect="1"/>
          </p:cNvPicPr>
          <p:nvPr>
            <p:ph idx="1"/>
          </p:nvPr>
        </p:nvPicPr>
        <p:blipFill>
          <a:blip r:embed="rId2"/>
          <a:stretch>
            <a:fillRect/>
          </a:stretch>
        </p:blipFill>
        <p:spPr>
          <a:xfrm>
            <a:off x="1810898" y="1600200"/>
            <a:ext cx="5522203" cy="4525963"/>
          </a:xfrm>
        </p:spPr>
      </p:pic>
      <p:sp>
        <p:nvSpPr>
          <p:cNvPr id="5" name="Right Arrow 4"/>
          <p:cNvSpPr/>
          <p:nvPr/>
        </p:nvSpPr>
        <p:spPr>
          <a:xfrm>
            <a:off x="5143504" y="3571876"/>
            <a:ext cx="1071570" cy="8572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dmin6.jpg"/>
          <p:cNvPicPr>
            <a:picLocks noGrp="1" noChangeAspect="1"/>
          </p:cNvPicPr>
          <p:nvPr>
            <p:ph idx="1"/>
          </p:nvPr>
        </p:nvPicPr>
        <p:blipFill>
          <a:blip r:embed="rId2"/>
          <a:stretch>
            <a:fillRect/>
          </a:stretch>
        </p:blipFill>
        <p:spPr>
          <a:xfrm>
            <a:off x="571472" y="1500174"/>
            <a:ext cx="5495812" cy="4525963"/>
          </a:xfrm>
        </p:spPr>
      </p:pic>
      <p:sp>
        <p:nvSpPr>
          <p:cNvPr id="2" name="Title 1"/>
          <p:cNvSpPr>
            <a:spLocks noGrp="1"/>
          </p:cNvSpPr>
          <p:nvPr>
            <p:ph type="title"/>
          </p:nvPr>
        </p:nvSpPr>
        <p:spPr/>
        <p:txBody>
          <a:bodyPr/>
          <a:lstStyle/>
          <a:p>
            <a:r>
              <a:rPr lang="en-GB" dirty="0" smtClean="0"/>
              <a:t>Add new location </a:t>
            </a:r>
            <a:endParaRPr lang="en-GB" dirty="0"/>
          </a:p>
        </p:txBody>
      </p:sp>
      <p:sp>
        <p:nvSpPr>
          <p:cNvPr id="5" name="Right Arrow 4"/>
          <p:cNvSpPr/>
          <p:nvPr/>
        </p:nvSpPr>
        <p:spPr>
          <a:xfrm>
            <a:off x="2928926" y="4929198"/>
            <a:ext cx="1071570" cy="8572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357950" y="3071810"/>
            <a:ext cx="2428892" cy="1754326"/>
          </a:xfrm>
          <a:prstGeom prst="rect">
            <a:avLst/>
          </a:prstGeom>
          <a:noFill/>
        </p:spPr>
        <p:txBody>
          <a:bodyPr wrap="square" rtlCol="0">
            <a:spAutoFit/>
          </a:bodyPr>
          <a:lstStyle/>
          <a:p>
            <a:r>
              <a:rPr lang="en-GB" dirty="0" smtClean="0"/>
              <a:t>For admin this should be the directory:</a:t>
            </a:r>
          </a:p>
          <a:p>
            <a:r>
              <a:rPr lang="en-GB" dirty="0" err="1" smtClean="0"/>
              <a:t>Dinner_choices</a:t>
            </a:r>
            <a:r>
              <a:rPr lang="en-GB" dirty="0" smtClean="0"/>
              <a:t>\admin</a:t>
            </a:r>
          </a:p>
          <a:p>
            <a:endParaRPr lang="en-GB" dirty="0"/>
          </a:p>
          <a:p>
            <a:r>
              <a:rPr lang="en-GB" dirty="0" smtClean="0"/>
              <a:t>I.e. Where admin.xlsm is located. </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dinner choices?</a:t>
            </a:r>
            <a:endParaRPr lang="en-GB" dirty="0"/>
          </a:p>
        </p:txBody>
      </p:sp>
      <p:sp>
        <p:nvSpPr>
          <p:cNvPr id="3" name="Content Placeholder 2"/>
          <p:cNvSpPr>
            <a:spLocks noGrp="1"/>
          </p:cNvSpPr>
          <p:nvPr>
            <p:ph idx="1"/>
          </p:nvPr>
        </p:nvSpPr>
        <p:spPr/>
        <p:txBody>
          <a:bodyPr/>
          <a:lstStyle/>
          <a:p>
            <a:r>
              <a:rPr lang="en-GB" sz="2800" dirty="0" smtClean="0"/>
              <a:t>Allows pupils to choose the meal they desire.</a:t>
            </a:r>
          </a:p>
          <a:p>
            <a:r>
              <a:rPr lang="en-GB" sz="2800" dirty="0" smtClean="0"/>
              <a:t>Empowers the pupils to make a choice.</a:t>
            </a:r>
          </a:p>
          <a:p>
            <a:r>
              <a:rPr lang="en-GB" sz="2800" dirty="0" smtClean="0"/>
              <a:t>Enables the canteen to produce the correct amount of each meal every day.</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(2) A little background information before we start</a:t>
            </a:r>
            <a:r>
              <a:rPr lang="en-GB" dirty="0" smtClean="0"/>
              <a:t/>
            </a:r>
            <a:br>
              <a:rPr lang="en-GB" dirty="0" smtClean="0"/>
            </a:b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Word of warning</a:t>
            </a:r>
            <a:endParaRPr lang="en-GB" dirty="0"/>
          </a:p>
        </p:txBody>
      </p:sp>
      <p:sp>
        <p:nvSpPr>
          <p:cNvPr id="3" name="Content Placeholder 2"/>
          <p:cNvSpPr>
            <a:spLocks noGrp="1"/>
          </p:cNvSpPr>
          <p:nvPr>
            <p:ph idx="1"/>
          </p:nvPr>
        </p:nvSpPr>
        <p:spPr/>
        <p:txBody>
          <a:bodyPr>
            <a:normAutofit/>
          </a:bodyPr>
          <a:lstStyle/>
          <a:p>
            <a:r>
              <a:rPr lang="en-GB" sz="1900" dirty="0" smtClean="0"/>
              <a:t>Although many people can open a single spreadsheet only one person can have control over it, all others are “Read-only”.</a:t>
            </a:r>
            <a:r>
              <a:rPr lang="en-GB" sz="1900" dirty="0" smtClean="0"/>
              <a:t> But even by viewing a spreadsheet (or accidentally keeping it open) it can mean a spreadsheet can’t be deleted or modified!</a:t>
            </a:r>
          </a:p>
          <a:p>
            <a:endParaRPr lang="en-GB" sz="1900" dirty="0" smtClean="0"/>
          </a:p>
          <a:p>
            <a:r>
              <a:rPr lang="en-GB" sz="1900" dirty="0" smtClean="0"/>
              <a:t>So with that in mind </a:t>
            </a:r>
            <a:r>
              <a:rPr lang="en-GB" sz="1900" dirty="0" smtClean="0"/>
              <a:t>lets look at the </a:t>
            </a:r>
            <a:r>
              <a:rPr lang="en-GB" sz="1900" dirty="0" smtClean="0"/>
              <a:t>folders </a:t>
            </a:r>
            <a:r>
              <a:rPr lang="en-GB" sz="1900" dirty="0" smtClean="0"/>
              <a:t>and </a:t>
            </a:r>
            <a:r>
              <a:rPr lang="en-GB" sz="1900" dirty="0" smtClean="0"/>
              <a:t>understand the reason why they’re split into Admin and Classes sections.</a:t>
            </a:r>
            <a:endParaRPr lang="en-GB" sz="1900" dirty="0" smtClean="0"/>
          </a:p>
          <a:p>
            <a:endParaRPr lang="en-GB"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folders (top level)</a:t>
            </a:r>
            <a:endParaRPr lang="en-GB" dirty="0"/>
          </a:p>
        </p:txBody>
      </p:sp>
      <p:sp>
        <p:nvSpPr>
          <p:cNvPr id="3" name="Content Placeholder 2"/>
          <p:cNvSpPr>
            <a:spLocks noGrp="1"/>
          </p:cNvSpPr>
          <p:nvPr>
            <p:ph idx="1"/>
          </p:nvPr>
        </p:nvSpPr>
        <p:spPr/>
        <p:txBody>
          <a:bodyPr>
            <a:normAutofit/>
          </a:bodyPr>
          <a:lstStyle/>
          <a:p>
            <a:r>
              <a:rPr lang="en-GB" sz="2400" dirty="0" smtClean="0"/>
              <a:t>Admin</a:t>
            </a:r>
          </a:p>
          <a:p>
            <a:pPr lvl="1"/>
            <a:r>
              <a:rPr lang="en-GB" sz="2000" dirty="0" smtClean="0"/>
              <a:t>This folder should only be used by the administrator (see the admin folder section for more details)</a:t>
            </a:r>
          </a:p>
          <a:p>
            <a:pPr lvl="1">
              <a:buNone/>
            </a:pPr>
            <a:endParaRPr lang="en-GB" sz="2000" dirty="0" smtClean="0"/>
          </a:p>
          <a:p>
            <a:r>
              <a:rPr lang="en-GB" sz="2400" dirty="0" smtClean="0"/>
              <a:t>Classes</a:t>
            </a:r>
          </a:p>
          <a:p>
            <a:pPr lvl="1"/>
            <a:r>
              <a:rPr lang="en-GB" sz="2000" dirty="0" smtClean="0"/>
              <a:t>This folder should only be used by teachers. It should only be populated when the administrator has sent the dinner choices and before the teachers have completed their daily choices.</a:t>
            </a:r>
          </a:p>
          <a:p>
            <a:pPr lvl="1"/>
            <a:r>
              <a:rPr lang="en-GB" sz="2000" dirty="0" smtClean="0"/>
              <a:t>This folder should be empty after all the choices have been made.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admin folders</a:t>
            </a:r>
            <a:endParaRPr lang="en-GB" dirty="0"/>
          </a:p>
        </p:txBody>
      </p:sp>
      <p:sp>
        <p:nvSpPr>
          <p:cNvPr id="3" name="Content Placeholder 2"/>
          <p:cNvSpPr>
            <a:spLocks noGrp="1"/>
          </p:cNvSpPr>
          <p:nvPr>
            <p:ph idx="1"/>
          </p:nvPr>
        </p:nvSpPr>
        <p:spPr/>
        <p:txBody>
          <a:bodyPr>
            <a:normAutofit fontScale="47500" lnSpcReduction="20000"/>
          </a:bodyPr>
          <a:lstStyle/>
          <a:p>
            <a:pPr>
              <a:buNone/>
            </a:pPr>
            <a:r>
              <a:rPr lang="en-GB" dirty="0" smtClean="0"/>
              <a:t>Admin.xlsx </a:t>
            </a:r>
          </a:p>
          <a:p>
            <a:pPr>
              <a:buNone/>
            </a:pPr>
            <a:r>
              <a:rPr lang="en-GB" dirty="0" smtClean="0"/>
              <a:t>	- The current administrator sheet. Used to set the daily dinner choices and also the classes to which the dinner choices are sent. </a:t>
            </a:r>
          </a:p>
          <a:p>
            <a:pPr>
              <a:buNone/>
            </a:pPr>
            <a:r>
              <a:rPr lang="en-GB" dirty="0" smtClean="0"/>
              <a:t>	</a:t>
            </a:r>
            <a:r>
              <a:rPr lang="en-GB" dirty="0" smtClean="0"/>
              <a:t>- Gives the status of all the classes and the dinner choice totals.</a:t>
            </a:r>
          </a:p>
          <a:p>
            <a:pPr>
              <a:buNone/>
            </a:pPr>
            <a:endParaRPr lang="en-GB" dirty="0" smtClean="0"/>
          </a:p>
          <a:p>
            <a:r>
              <a:rPr lang="en-GB" dirty="0" smtClean="0"/>
              <a:t>Original folder</a:t>
            </a:r>
          </a:p>
          <a:p>
            <a:pPr lvl="1"/>
            <a:r>
              <a:rPr lang="en-GB" dirty="0" smtClean="0"/>
              <a:t>Contains the original  unpopulated admin.xlsx and classes.xlsx files which need to be populated</a:t>
            </a:r>
          </a:p>
          <a:p>
            <a:pPr lvl="2">
              <a:buNone/>
            </a:pPr>
            <a:r>
              <a:rPr lang="en-GB" dirty="0" smtClean="0"/>
              <a:t>+ Original/</a:t>
            </a:r>
            <a:r>
              <a:rPr lang="en-GB" dirty="0" err="1" smtClean="0"/>
              <a:t>class_lists</a:t>
            </a:r>
            <a:r>
              <a:rPr lang="en-GB" dirty="0" smtClean="0"/>
              <a:t> folder which contains the original class lists. (This folder is used when setting up the classes first time!)</a:t>
            </a:r>
          </a:p>
          <a:p>
            <a:r>
              <a:rPr lang="en-GB" dirty="0" smtClean="0"/>
              <a:t>Default</a:t>
            </a:r>
          </a:p>
          <a:p>
            <a:pPr lvl="1"/>
            <a:r>
              <a:rPr lang="en-GB" dirty="0" smtClean="0"/>
              <a:t>Contains the class spreadsheets with default dinner choices ready to be populated by the admin.xlsx sheet when sent out to the teachers.</a:t>
            </a:r>
          </a:p>
          <a:p>
            <a:r>
              <a:rPr lang="en-GB" dirty="0" err="1" smtClean="0"/>
              <a:t>Current_empty</a:t>
            </a:r>
            <a:endParaRPr lang="en-GB" dirty="0" smtClean="0"/>
          </a:p>
          <a:p>
            <a:pPr lvl="1"/>
            <a:r>
              <a:rPr lang="en-GB" dirty="0" smtClean="0"/>
              <a:t>When the administrator creates the individual class spreadsheets a copy of these clean spreadsheets are placed in this directory so that if any error is made then either the clean spreadsheet can be copied to the “classes” directory or the clean spreadsheet analysed for errors.</a:t>
            </a:r>
          </a:p>
          <a:p>
            <a:r>
              <a:rPr lang="en-GB" dirty="0" smtClean="0"/>
              <a:t>Complete</a:t>
            </a:r>
          </a:p>
          <a:p>
            <a:pPr lvl="1"/>
            <a:r>
              <a:rPr lang="en-GB" dirty="0" smtClean="0"/>
              <a:t>When a class has completed their choices, this is the directory where they’re sent.</a:t>
            </a:r>
          </a:p>
          <a:p>
            <a:r>
              <a:rPr lang="en-GB" dirty="0" err="1" smtClean="0"/>
              <a:t>User_guides</a:t>
            </a:r>
            <a:endParaRPr lang="en-GB" dirty="0" smtClean="0"/>
          </a:p>
          <a:p>
            <a:pPr lvl="1"/>
            <a:r>
              <a:rPr lang="en-GB" dirty="0" smtClean="0"/>
              <a:t> This is the location for the user guides.</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1571612"/>
            <a:ext cx="528641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Default folder (spreadsheets don’t contain choices but have the class/pupil information)</a:t>
            </a:r>
            <a:endParaRPr lang="en-GB" dirty="0"/>
          </a:p>
        </p:txBody>
      </p:sp>
      <p:sp>
        <p:nvSpPr>
          <p:cNvPr id="5" name="Rectangle 4"/>
          <p:cNvSpPr/>
          <p:nvPr/>
        </p:nvSpPr>
        <p:spPr>
          <a:xfrm>
            <a:off x="785786" y="3357562"/>
            <a:ext cx="528641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Classes (the spreadsheets are ready for the teachers</a:t>
            </a:r>
            <a:endParaRPr lang="en-GB" dirty="0"/>
          </a:p>
        </p:txBody>
      </p:sp>
      <p:sp>
        <p:nvSpPr>
          <p:cNvPr id="6" name="Down Arrow 5"/>
          <p:cNvSpPr/>
          <p:nvPr/>
        </p:nvSpPr>
        <p:spPr>
          <a:xfrm>
            <a:off x="2000232" y="2428868"/>
            <a:ext cx="2928958"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Admin.xlsx (Daily sets meal choices and sends the classes</a:t>
            </a:r>
            <a:endParaRPr lang="en-GB" sz="1100" dirty="0"/>
          </a:p>
        </p:txBody>
      </p:sp>
      <p:sp>
        <p:nvSpPr>
          <p:cNvPr id="7" name="Rectangle 6"/>
          <p:cNvSpPr/>
          <p:nvPr/>
        </p:nvSpPr>
        <p:spPr>
          <a:xfrm>
            <a:off x="857224" y="285728"/>
            <a:ext cx="5286412" cy="78581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Original (is used to setup the default folder with a new year of pupils)</a:t>
            </a:r>
            <a:endParaRPr lang="en-GB" dirty="0"/>
          </a:p>
        </p:txBody>
      </p:sp>
      <p:sp>
        <p:nvSpPr>
          <p:cNvPr id="9" name="Down Arrow 8"/>
          <p:cNvSpPr/>
          <p:nvPr/>
        </p:nvSpPr>
        <p:spPr>
          <a:xfrm>
            <a:off x="1785918" y="1142984"/>
            <a:ext cx="3071834" cy="357190"/>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Done </a:t>
            </a:r>
          </a:p>
          <a:p>
            <a:pPr algn="ctr"/>
            <a:r>
              <a:rPr lang="en-GB" sz="1200" dirty="0" smtClean="0"/>
              <a:t>Once</a:t>
            </a:r>
            <a:endParaRPr lang="en-GB" sz="1200" dirty="0"/>
          </a:p>
        </p:txBody>
      </p:sp>
      <p:sp>
        <p:nvSpPr>
          <p:cNvPr id="10" name="Rectangle 9"/>
          <p:cNvSpPr/>
          <p:nvPr/>
        </p:nvSpPr>
        <p:spPr>
          <a:xfrm>
            <a:off x="785786" y="5214950"/>
            <a:ext cx="528641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Competed (Admin.xlsx is updated with the totals for the administrator to view)</a:t>
            </a:r>
            <a:endParaRPr lang="en-GB" dirty="0"/>
          </a:p>
        </p:txBody>
      </p:sp>
      <p:cxnSp>
        <p:nvCxnSpPr>
          <p:cNvPr id="12" name="Straight Arrow Connector 11"/>
          <p:cNvCxnSpPr/>
          <p:nvPr/>
        </p:nvCxnSpPr>
        <p:spPr>
          <a:xfrm>
            <a:off x="5143504" y="2857496"/>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57950" y="2428868"/>
            <a:ext cx="2500330" cy="92869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Current Empty (used in error cases to confirm what was sent)</a:t>
            </a:r>
            <a:endParaRPr lang="en-GB" dirty="0"/>
          </a:p>
        </p:txBody>
      </p:sp>
      <p:sp>
        <p:nvSpPr>
          <p:cNvPr id="15" name="TextBox 14"/>
          <p:cNvSpPr txBox="1"/>
          <p:nvPr/>
        </p:nvSpPr>
        <p:spPr>
          <a:xfrm>
            <a:off x="4786314" y="2643182"/>
            <a:ext cx="1643074" cy="261610"/>
          </a:xfrm>
          <a:prstGeom prst="rect">
            <a:avLst/>
          </a:prstGeom>
          <a:noFill/>
        </p:spPr>
        <p:txBody>
          <a:bodyPr wrap="square" rtlCol="0">
            <a:spAutoFit/>
          </a:bodyPr>
          <a:lstStyle/>
          <a:p>
            <a:r>
              <a:rPr lang="en-GB" sz="1100" dirty="0" smtClean="0"/>
              <a:t>Empty sheets also saved</a:t>
            </a:r>
            <a:endParaRPr lang="en-GB" sz="1100" dirty="0"/>
          </a:p>
        </p:txBody>
      </p:sp>
      <p:sp>
        <p:nvSpPr>
          <p:cNvPr id="17" name="Down Arrow 16"/>
          <p:cNvSpPr/>
          <p:nvPr/>
        </p:nvSpPr>
        <p:spPr>
          <a:xfrm>
            <a:off x="1928794" y="4286256"/>
            <a:ext cx="2928958"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Teachers complete their classes</a:t>
            </a:r>
            <a:endParaRPr lang="en-GB" sz="1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8674</TotalTime>
  <Words>1412</Words>
  <Application>Microsoft Office PowerPoint</Application>
  <PresentationFormat>On-screen Show (4:3)</PresentationFormat>
  <Paragraphs>178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Admin info</vt:lpstr>
      <vt:lpstr>Contents</vt:lpstr>
      <vt:lpstr>(1) What is Dinner Choices?</vt:lpstr>
      <vt:lpstr>What is dinner choices?</vt:lpstr>
      <vt:lpstr>(2) A little background information before we start </vt:lpstr>
      <vt:lpstr>Word of warning</vt:lpstr>
      <vt:lpstr>The folders (top level)</vt:lpstr>
      <vt:lpstr>The admin folders</vt:lpstr>
      <vt:lpstr>Slide 9</vt:lpstr>
      <vt:lpstr>(3) Setting up Dinner Choices for the first time (or for a new year)</vt:lpstr>
      <vt:lpstr>First of all copy the previous installation!</vt:lpstr>
      <vt:lpstr>Setting up the classes (1)</vt:lpstr>
      <vt:lpstr>Setting up the classes (2)</vt:lpstr>
      <vt:lpstr>Setting up the classes (3)</vt:lpstr>
      <vt:lpstr>Setting up the admin.xlsx (1)</vt:lpstr>
      <vt:lpstr>Setting up the admin.xlsx (2)</vt:lpstr>
      <vt:lpstr>(4) How does the administrator use dinner choices on a daily basis? </vt:lpstr>
      <vt:lpstr>Admin.xlsx (1)</vt:lpstr>
      <vt:lpstr>Admin.xlsx (2)</vt:lpstr>
      <vt:lpstr>Completed Classes</vt:lpstr>
      <vt:lpstr>If a class is completed completely wrong!</vt:lpstr>
      <vt:lpstr>If all else fails </vt:lpstr>
      <vt:lpstr>(5) How does the administrator setup dinner choices? </vt:lpstr>
      <vt:lpstr>Adding/Removing classes of pupils</vt:lpstr>
      <vt:lpstr>Adding/Removing individual pupils</vt:lpstr>
      <vt:lpstr>Long term selection of a pupils choices</vt:lpstr>
      <vt:lpstr>(6) Finally</vt:lpstr>
      <vt:lpstr>Finally</vt:lpstr>
      <vt:lpstr>(7) Enabling Macros</vt:lpstr>
      <vt:lpstr>Inital warning without macros enabled</vt:lpstr>
      <vt:lpstr>Simple enabling (not the best way)</vt:lpstr>
      <vt:lpstr>Long term you should trust the location by following these steps</vt:lpstr>
      <vt:lpstr>Goto Trust Center</vt:lpstr>
      <vt:lpstr>Should get you here</vt:lpstr>
      <vt:lpstr>Add new location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 info</dc:title>
  <dc:creator>Andrew Carter</dc:creator>
  <cp:lastModifiedBy>Andrew Carter</cp:lastModifiedBy>
  <cp:revision>40</cp:revision>
  <dcterms:created xsi:type="dcterms:W3CDTF">2016-01-12T20:56:55Z</dcterms:created>
  <dcterms:modified xsi:type="dcterms:W3CDTF">2016-07-16T19:27:37Z</dcterms:modified>
</cp:coreProperties>
</file>