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8" r:id="rId5"/>
    <p:sldId id="267" r:id="rId6"/>
    <p:sldId id="269" r:id="rId7"/>
    <p:sldId id="272" r:id="rId8"/>
    <p:sldId id="273" r:id="rId9"/>
    <p:sldId id="274" r:id="rId10"/>
    <p:sldId id="275" r:id="rId11"/>
    <p:sldId id="276" r:id="rId12"/>
    <p:sldId id="270" r:id="rId13"/>
    <p:sldId id="271" r:id="rId14"/>
    <p:sldId id="265" r:id="rId15"/>
    <p:sldId id="258" r:id="rId16"/>
    <p:sldId id="259" r:id="rId17"/>
    <p:sldId id="260" r:id="rId18"/>
    <p:sldId id="261" r:id="rId19"/>
    <p:sldId id="262" r:id="rId20"/>
    <p:sldId id="26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08" autoAdjust="0"/>
    <p:restoredTop sz="94660"/>
  </p:normalViewPr>
  <p:slideViewPr>
    <p:cSldViewPr>
      <p:cViewPr>
        <p:scale>
          <a:sx n="70" d="100"/>
          <a:sy n="70" d="100"/>
        </p:scale>
        <p:origin x="-1350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03B0-56D7-49D8-B941-288D95AD0F5F}" type="datetimeFigureOut">
              <a:rPr lang="en-US" smtClean="0"/>
              <a:pPr/>
              <a:t>7/17/2016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A8DF-905C-4E6D-B1BA-DC67A178865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03B0-56D7-49D8-B941-288D95AD0F5F}" type="datetimeFigureOut">
              <a:rPr lang="en-US" smtClean="0"/>
              <a:pPr/>
              <a:t>7/17/2016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A8DF-905C-4E6D-B1BA-DC67A178865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03B0-56D7-49D8-B941-288D95AD0F5F}" type="datetimeFigureOut">
              <a:rPr lang="en-US" smtClean="0"/>
              <a:pPr/>
              <a:t>7/17/2016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A8DF-905C-4E6D-B1BA-DC67A178865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03B0-56D7-49D8-B941-288D95AD0F5F}" type="datetimeFigureOut">
              <a:rPr lang="en-US" smtClean="0"/>
              <a:pPr/>
              <a:t>7/17/2016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A8DF-905C-4E6D-B1BA-DC67A178865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03B0-56D7-49D8-B941-288D95AD0F5F}" type="datetimeFigureOut">
              <a:rPr lang="en-US" smtClean="0"/>
              <a:pPr/>
              <a:t>7/17/2016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A8DF-905C-4E6D-B1BA-DC67A178865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03B0-56D7-49D8-B941-288D95AD0F5F}" type="datetimeFigureOut">
              <a:rPr lang="en-US" smtClean="0"/>
              <a:pPr/>
              <a:t>7/17/2016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A8DF-905C-4E6D-B1BA-DC67A178865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03B0-56D7-49D8-B941-288D95AD0F5F}" type="datetimeFigureOut">
              <a:rPr lang="en-US" smtClean="0"/>
              <a:pPr/>
              <a:t>7/17/2016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A8DF-905C-4E6D-B1BA-DC67A178865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03B0-56D7-49D8-B941-288D95AD0F5F}" type="datetimeFigureOut">
              <a:rPr lang="en-US" smtClean="0"/>
              <a:pPr/>
              <a:t>7/17/2016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A8DF-905C-4E6D-B1BA-DC67A178865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03B0-56D7-49D8-B941-288D95AD0F5F}" type="datetimeFigureOut">
              <a:rPr lang="en-US" smtClean="0"/>
              <a:pPr/>
              <a:t>7/17/2016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A8DF-905C-4E6D-B1BA-DC67A178865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03B0-56D7-49D8-B941-288D95AD0F5F}" type="datetimeFigureOut">
              <a:rPr lang="en-US" smtClean="0"/>
              <a:pPr/>
              <a:t>7/17/2016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A8DF-905C-4E6D-B1BA-DC67A178865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03B0-56D7-49D8-B941-288D95AD0F5F}" type="datetimeFigureOut">
              <a:rPr lang="en-US" smtClean="0"/>
              <a:pPr/>
              <a:t>7/17/2016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A8DF-905C-4E6D-B1BA-DC67A178865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903B0-56D7-49D8-B941-288D95AD0F5F}" type="datetimeFigureOut">
              <a:rPr lang="en-US" smtClean="0"/>
              <a:pPr/>
              <a:t>7/17/2016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FA8DF-905C-4E6D-B1BA-DC67A1788651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Dinner Choices Teacher Guide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Finally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Finally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7295"/>
          </a:xfrm>
        </p:spPr>
        <p:txBody>
          <a:bodyPr>
            <a:normAutofit fontScale="85000" lnSpcReduction="10000"/>
          </a:bodyPr>
          <a:lstStyle/>
          <a:p>
            <a:pPr marL="514350" indent="-514350"/>
            <a:r>
              <a:rPr lang="en-GB" dirty="0" smtClean="0"/>
              <a:t>Please pass on any feedback to the administrator. Dinner choices is there to help the teachers/canteen and should be something the pupils enjoy completing.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Pre-filling dinner choices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Pre-filling dinner choices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If a pupil is long-term absent or continuously makes the same choice (such as continuous packed lunch or continuous vegetarian lunch), then a pupil might get bored and/or it might be more efficient to pre-fill the data with the same information set daily.</a:t>
            </a:r>
          </a:p>
          <a:p>
            <a:r>
              <a:rPr lang="en-GB" dirty="0" smtClean="0"/>
              <a:t>In order to do this please contact the administrator who can set the desired option.</a:t>
            </a:r>
          </a:p>
          <a:p>
            <a:endParaRPr lang="en-GB" dirty="0" smtClean="0"/>
          </a:p>
          <a:p>
            <a:endParaRPr lang="en-GB" dirty="0" smtClean="0"/>
          </a:p>
          <a:p>
            <a:pPr>
              <a:buNone/>
            </a:pPr>
            <a:r>
              <a:rPr lang="en-GB" dirty="0" smtClean="0"/>
              <a:t>Notes: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Using this method it’s possible to colour code pupils based on their dietary requirements.	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It’s still possible to modify pre-filled data although not ideal to save time.  </a:t>
            </a:r>
            <a:endParaRPr lang="en-GB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Enabling macros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Initial warning without macros enabled</a:t>
            </a:r>
            <a:endParaRPr lang="en-GB" dirty="0"/>
          </a:p>
        </p:txBody>
      </p:sp>
      <p:sp>
        <p:nvSpPr>
          <p:cNvPr id="5" name="Right Arrow 4"/>
          <p:cNvSpPr/>
          <p:nvPr/>
        </p:nvSpPr>
        <p:spPr>
          <a:xfrm>
            <a:off x="1000100" y="2571744"/>
            <a:ext cx="1071570" cy="85725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571472" y="1500174"/>
            <a:ext cx="7715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Without macros the buttons and functionality won’t be enabled </a:t>
            </a:r>
            <a:endParaRPr lang="en-GB" sz="2000" dirty="0"/>
          </a:p>
        </p:txBody>
      </p:sp>
      <p:pic>
        <p:nvPicPr>
          <p:cNvPr id="10" name="Content Placeholder 9" descr="classes_disabl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3108" y="2000240"/>
            <a:ext cx="5398378" cy="4383087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lasses_enabl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04" y="1928802"/>
            <a:ext cx="6112711" cy="45348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Simple enabling (not the best way)</a:t>
            </a:r>
            <a:endParaRPr lang="en-GB" dirty="0"/>
          </a:p>
        </p:txBody>
      </p:sp>
      <p:sp>
        <p:nvSpPr>
          <p:cNvPr id="6" name="Right Arrow 5"/>
          <p:cNvSpPr/>
          <p:nvPr/>
        </p:nvSpPr>
        <p:spPr>
          <a:xfrm>
            <a:off x="2643174" y="2500306"/>
            <a:ext cx="1071570" cy="85725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642910" y="1214422"/>
            <a:ext cx="7715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Click on “Enable this content” and ok</a:t>
            </a:r>
            <a:endParaRPr lang="en-GB" sz="2000" dirty="0"/>
          </a:p>
        </p:txBody>
      </p:sp>
      <p:sp>
        <p:nvSpPr>
          <p:cNvPr id="10" name="Right Arrow 9"/>
          <p:cNvSpPr/>
          <p:nvPr/>
        </p:nvSpPr>
        <p:spPr>
          <a:xfrm>
            <a:off x="3428992" y="4071942"/>
            <a:ext cx="1071570" cy="85725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Long term you should trust the location by following these steps</a:t>
            </a:r>
            <a:endParaRPr lang="en-GB" dirty="0"/>
          </a:p>
        </p:txBody>
      </p:sp>
      <p:pic>
        <p:nvPicPr>
          <p:cNvPr id="4" name="Content Placeholder 3" descr="admin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4414" y="1571612"/>
            <a:ext cx="3771636" cy="4525963"/>
          </a:xfrm>
        </p:spPr>
      </p:pic>
      <p:sp>
        <p:nvSpPr>
          <p:cNvPr id="5" name="Right Arrow 4"/>
          <p:cNvSpPr/>
          <p:nvPr/>
        </p:nvSpPr>
        <p:spPr>
          <a:xfrm>
            <a:off x="285720" y="1428736"/>
            <a:ext cx="1071570" cy="85725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ight Arrow 5"/>
          <p:cNvSpPr/>
          <p:nvPr/>
        </p:nvSpPr>
        <p:spPr>
          <a:xfrm>
            <a:off x="2214546" y="5143512"/>
            <a:ext cx="1071570" cy="85725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5643570" y="3000372"/>
            <a:ext cx="25003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2000" dirty="0" smtClean="0"/>
              <a:t>Firstly click on the office button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 smtClean="0"/>
              <a:t>Then open “Excel Options”</a:t>
            </a:r>
            <a:endParaRPr lang="en-GB"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Goto</a:t>
            </a:r>
            <a:r>
              <a:rPr lang="en-GB" dirty="0" smtClean="0"/>
              <a:t> Trust </a:t>
            </a:r>
            <a:r>
              <a:rPr lang="en-GB" dirty="0" err="1" smtClean="0"/>
              <a:t>Center</a:t>
            </a:r>
            <a:endParaRPr lang="en-GB" dirty="0"/>
          </a:p>
        </p:txBody>
      </p:sp>
      <p:pic>
        <p:nvPicPr>
          <p:cNvPr id="4" name="Content Placeholder 3" descr="admin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8650" y="1600200"/>
            <a:ext cx="5506699" cy="4525963"/>
          </a:xfrm>
        </p:spPr>
      </p:pic>
      <p:sp>
        <p:nvSpPr>
          <p:cNvPr id="5" name="Right Arrow 4"/>
          <p:cNvSpPr/>
          <p:nvPr/>
        </p:nvSpPr>
        <p:spPr>
          <a:xfrm>
            <a:off x="857224" y="2786058"/>
            <a:ext cx="1071570" cy="85725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Should get you here</a:t>
            </a:r>
            <a:endParaRPr lang="en-GB" dirty="0"/>
          </a:p>
        </p:txBody>
      </p:sp>
      <p:pic>
        <p:nvPicPr>
          <p:cNvPr id="4" name="Content Placeholder 3" descr="admin4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0898" y="1600200"/>
            <a:ext cx="5522203" cy="4525963"/>
          </a:xfrm>
        </p:spPr>
      </p:pic>
      <p:sp>
        <p:nvSpPr>
          <p:cNvPr id="5" name="Right Arrow 4"/>
          <p:cNvSpPr/>
          <p:nvPr/>
        </p:nvSpPr>
        <p:spPr>
          <a:xfrm>
            <a:off x="5143504" y="3571876"/>
            <a:ext cx="1071570" cy="85725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What is dinner choices?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How does a teacher use dinner choices?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How to pre-fill dinner choices.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How to enable macros.</a:t>
            </a:r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dmin7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910" y="1571612"/>
            <a:ext cx="5495812" cy="452596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 new location </a:t>
            </a:r>
            <a:endParaRPr lang="en-GB" dirty="0"/>
          </a:p>
        </p:txBody>
      </p:sp>
      <p:sp>
        <p:nvSpPr>
          <p:cNvPr id="5" name="Right Arrow 4"/>
          <p:cNvSpPr/>
          <p:nvPr/>
        </p:nvSpPr>
        <p:spPr>
          <a:xfrm>
            <a:off x="3000364" y="5000636"/>
            <a:ext cx="1071570" cy="85725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6357950" y="3071810"/>
            <a:ext cx="24288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For teachers this should be the directory:</a:t>
            </a:r>
          </a:p>
          <a:p>
            <a:r>
              <a:rPr lang="en-GB" dirty="0" err="1" smtClean="0"/>
              <a:t>Dinner_choices</a:t>
            </a:r>
            <a:r>
              <a:rPr lang="en-GB" dirty="0" smtClean="0"/>
              <a:t>\classes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Dinner Choices?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dinner choices?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Allows pupils to choose the meal they desire.</a:t>
            </a:r>
          </a:p>
          <a:p>
            <a:r>
              <a:rPr lang="en-GB" dirty="0" smtClean="0"/>
              <a:t>Empowers the pupils to make a choice.</a:t>
            </a:r>
          </a:p>
          <a:p>
            <a:r>
              <a:rPr lang="en-GB" dirty="0" smtClean="0"/>
              <a:t>Enables the canteen to produce the correct amount of each meal every day.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Does a Teacher use dinner choices?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Filling in Dinner Choices (1)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285860"/>
            <a:ext cx="8229600" cy="2114551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GB" dirty="0" smtClean="0"/>
              <a:t>(Make sure Macros are enabled! See last chapter)</a:t>
            </a:r>
          </a:p>
          <a:p>
            <a:r>
              <a:rPr lang="en-GB" dirty="0" smtClean="0"/>
              <a:t>Before 9 o’clock the administrator sets the dinner choices for each day and creates individual class spreadsheets.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The class spreadsheets are located in the following directory:</a:t>
            </a:r>
          </a:p>
          <a:p>
            <a:pPr>
              <a:buNone/>
            </a:pPr>
            <a:r>
              <a:rPr lang="en-GB" dirty="0" smtClean="0"/>
              <a:t>		</a:t>
            </a:r>
            <a:r>
              <a:rPr lang="en-GB" dirty="0" smtClean="0"/>
              <a:t>\</a:t>
            </a:r>
            <a:r>
              <a:rPr lang="en-GB" dirty="0" err="1" smtClean="0"/>
              <a:t>Dinner_Choice</a:t>
            </a:r>
            <a:r>
              <a:rPr lang="en-GB" dirty="0" smtClean="0"/>
              <a:t>\Classes</a:t>
            </a:r>
            <a:endParaRPr lang="en-GB" dirty="0" smtClean="0"/>
          </a:p>
          <a:p>
            <a:r>
              <a:rPr lang="en-GB" dirty="0" smtClean="0"/>
              <a:t>At 9 o’clock the directory should look like this, with each class spreadsheet containing the new day’s dinner choice:</a:t>
            </a:r>
            <a:endParaRPr lang="en-GB" dirty="0"/>
          </a:p>
        </p:txBody>
      </p:sp>
      <p:pic>
        <p:nvPicPr>
          <p:cNvPr id="4" name="Picture 3" descr="defaul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84" y="3286124"/>
            <a:ext cx="4801558" cy="336557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Filling in Dinner Choices (2)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1"/>
            <a:ext cx="8229600" cy="5572140"/>
          </a:xfrm>
        </p:spPr>
        <p:txBody>
          <a:bodyPr>
            <a:normAutofit fontScale="47500" lnSpcReduction="20000"/>
          </a:bodyPr>
          <a:lstStyle/>
          <a:p>
            <a:r>
              <a:rPr lang="en-GB" dirty="0" smtClean="0"/>
              <a:t>The class teacher needs to get their class to complete the spreadsheet and hand out the corresponding bands </a:t>
            </a:r>
            <a:r>
              <a:rPr lang="en-GB" dirty="0" smtClean="0">
                <a:solidFill>
                  <a:srgbClr val="FF0000"/>
                </a:solidFill>
              </a:rPr>
              <a:t>by 9:15 </a:t>
            </a:r>
            <a:r>
              <a:rPr lang="en-GB" dirty="0" smtClean="0"/>
              <a:t>so that the administrator and canteen can calculate and cook the requested meals.</a:t>
            </a:r>
          </a:p>
          <a:p>
            <a:r>
              <a:rPr lang="en-GB" dirty="0" smtClean="0"/>
              <a:t>The class teacher needs to open their respective class spreadsheet with macros enabled (see Enabling Macros), get the individual pupils to select their meal using the drop downs.</a:t>
            </a:r>
          </a:p>
          <a:p>
            <a:r>
              <a:rPr lang="en-GB" dirty="0" smtClean="0"/>
              <a:t>Once all the pupils have selected their choices the “Send and Close” button will become available.</a:t>
            </a:r>
          </a:p>
          <a:p>
            <a:r>
              <a:rPr lang="en-GB" dirty="0" smtClean="0"/>
              <a:t>The following is an example completed spreadsheet: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pPr>
              <a:buNone/>
            </a:pPr>
            <a:r>
              <a:rPr lang="en-GB" dirty="0" smtClean="0"/>
              <a:t>NOTES:  </a:t>
            </a:r>
          </a:p>
          <a:p>
            <a:pPr marL="514350" indent="-514350">
              <a:buFont typeface="+mj-lt"/>
              <a:buAutoNum type="arabicParenR"/>
            </a:pPr>
            <a:r>
              <a:rPr lang="en-GB" dirty="0" smtClean="0"/>
              <a:t>For the “Send and Close” button to become available all the pupils need to have made a choice! This means if a pupil is absent or can’t make a choice then the class teacher has to select the appropriate choice and/or notify the administrator of any changes.</a:t>
            </a:r>
          </a:p>
          <a:p>
            <a:pPr marL="514350" indent="-514350">
              <a:buFont typeface="+mj-lt"/>
              <a:buAutoNum type="arabicParenR"/>
            </a:pPr>
            <a:r>
              <a:rPr lang="en-GB" dirty="0" smtClean="0"/>
              <a:t>If a mistake has been made the administrator should be notified so that they can adjust the final totals.</a:t>
            </a:r>
            <a:endParaRPr lang="en-GB" dirty="0"/>
          </a:p>
        </p:txBody>
      </p:sp>
      <p:pic>
        <p:nvPicPr>
          <p:cNvPr id="4" name="Picture 3" descr="complet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3" y="2643182"/>
            <a:ext cx="3300859" cy="278608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Possible errors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Possible errors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Question - The send and close button is not available.</a:t>
            </a:r>
          </a:p>
          <a:p>
            <a:pPr>
              <a:buNone/>
            </a:pPr>
            <a:r>
              <a:rPr lang="en-GB" dirty="0" smtClean="0"/>
              <a:t>Answer -</a:t>
            </a:r>
          </a:p>
          <a:p>
            <a:pPr>
              <a:buNone/>
            </a:pPr>
            <a:r>
              <a:rPr lang="en-GB" dirty="0" smtClean="0"/>
              <a:t>	- Check macros are enabled</a:t>
            </a:r>
          </a:p>
          <a:p>
            <a:pPr>
              <a:buNone/>
            </a:pPr>
            <a:r>
              <a:rPr lang="en-GB" dirty="0" smtClean="0"/>
              <a:t>	- Check all the pupil dropdowns are complete</a:t>
            </a:r>
          </a:p>
          <a:p>
            <a:pPr>
              <a:buNone/>
            </a:pPr>
            <a:r>
              <a:rPr lang="en-GB" dirty="0" smtClean="0"/>
              <a:t> 	- Report it immediately to the administrator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>
                <a:solidFill>
                  <a:srgbClr val="FF0000"/>
                </a:solidFill>
              </a:rPr>
              <a:t>Question – A pupil is late into school</a:t>
            </a:r>
          </a:p>
          <a:p>
            <a:pPr>
              <a:buNone/>
            </a:pPr>
            <a:r>
              <a:rPr lang="en-GB" dirty="0" smtClean="0">
                <a:solidFill>
                  <a:srgbClr val="FF0000"/>
                </a:solidFill>
              </a:rPr>
              <a:t>Answer –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Question – A pupil doesn’t know which choice they’ve made</a:t>
            </a:r>
          </a:p>
          <a:p>
            <a:pPr>
              <a:buNone/>
            </a:pPr>
            <a:r>
              <a:rPr lang="en-GB" dirty="0" smtClean="0"/>
              <a:t>Answer –</a:t>
            </a:r>
          </a:p>
          <a:p>
            <a:pPr>
              <a:buNone/>
            </a:pPr>
            <a:r>
              <a:rPr lang="en-GB" dirty="0" smtClean="0"/>
              <a:t>	The administrator can find out the individual pupils choices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Question – I get an excel error runtime message</a:t>
            </a:r>
          </a:p>
          <a:p>
            <a:pPr>
              <a:buNone/>
            </a:pPr>
            <a:r>
              <a:rPr lang="en-GB" dirty="0" smtClean="0"/>
              <a:t>Answer –</a:t>
            </a:r>
          </a:p>
          <a:p>
            <a:pPr>
              <a:buNone/>
            </a:pPr>
            <a:r>
              <a:rPr lang="en-GB" dirty="0" smtClean="0"/>
              <a:t>	- Are two copies of the spreadsheet open?</a:t>
            </a:r>
          </a:p>
          <a:p>
            <a:pPr>
              <a:buNone/>
            </a:pPr>
            <a:r>
              <a:rPr lang="en-GB" dirty="0" smtClean="0"/>
              <a:t>	- Please note down the error message (including number) and send to the administrator.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10456</TotalTime>
  <Words>501</Words>
  <Application>Microsoft Office PowerPoint</Application>
  <PresentationFormat>On-screen Show (4:3)</PresentationFormat>
  <Paragraphs>83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Dinner Choices Teacher Guide</vt:lpstr>
      <vt:lpstr>Contents</vt:lpstr>
      <vt:lpstr>What is Dinner Choices?</vt:lpstr>
      <vt:lpstr>What is dinner choices?</vt:lpstr>
      <vt:lpstr>How Does a Teacher use dinner choices?</vt:lpstr>
      <vt:lpstr>Filling in Dinner Choices (1)</vt:lpstr>
      <vt:lpstr>Filling in Dinner Choices (2)</vt:lpstr>
      <vt:lpstr>Possible errors</vt:lpstr>
      <vt:lpstr>Possible errors</vt:lpstr>
      <vt:lpstr>Finally</vt:lpstr>
      <vt:lpstr>Finally</vt:lpstr>
      <vt:lpstr>Pre-filling dinner choices</vt:lpstr>
      <vt:lpstr>Pre-filling dinner choices</vt:lpstr>
      <vt:lpstr>Enabling macros</vt:lpstr>
      <vt:lpstr>Initial warning without macros enabled</vt:lpstr>
      <vt:lpstr>Simple enabling (not the best way)</vt:lpstr>
      <vt:lpstr>Long term you should trust the location by following these steps</vt:lpstr>
      <vt:lpstr>Goto Trust Center</vt:lpstr>
      <vt:lpstr>Should get you here</vt:lpstr>
      <vt:lpstr>Add new location 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 info</dc:title>
  <dc:creator>Andrew Carter</dc:creator>
  <cp:lastModifiedBy>Andrew Carter</cp:lastModifiedBy>
  <cp:revision>52</cp:revision>
  <dcterms:created xsi:type="dcterms:W3CDTF">2016-01-12T20:56:55Z</dcterms:created>
  <dcterms:modified xsi:type="dcterms:W3CDTF">2016-07-17T20:15:39Z</dcterms:modified>
</cp:coreProperties>
</file>