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DF0E8-EFFE-48F0-9AD2-3E9F7B5E65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7860-1EF3-480F-9934-963F24C0A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8BC22-409B-4060-A879-125965901B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C5B2-8D4F-47C6-AFCE-3FDFAA8A92B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4BDA6-0F0D-4129-8AD4-9C8E60FC0B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331E3-B511-4671-8C6E-53FEE0E316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DBE19-A4E8-4801-B747-6EA5D3CE622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9B04E-A929-4634-B518-7DE99987BF2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E848-4336-4A1C-A340-2EA467B28E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3606-A921-4697-BCDB-E6BAD459C7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35476-3BD0-4283-AFEC-34E6399D91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8E46F0B-6420-4C9B-9636-C9F3EF3E89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4963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b="1" dirty="0"/>
              <a:t>Homework 1  (Due:  17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Oct.)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(1) (a) What are the main </a:t>
            </a:r>
            <a:r>
              <a:rPr lang="en-US" altLang="zh-TW" u="sng" dirty="0"/>
              <a:t>advantage</a:t>
            </a:r>
            <a:r>
              <a:rPr lang="en-US" altLang="zh-TW" dirty="0"/>
              <a:t> and the </a:t>
            </a:r>
            <a:r>
              <a:rPr lang="en-US" altLang="zh-TW" u="sng" dirty="0"/>
              <a:t>disadvantage</a:t>
            </a:r>
            <a:r>
              <a:rPr lang="en-US" altLang="zh-TW" dirty="0"/>
              <a:t> of the </a:t>
            </a:r>
            <a:r>
              <a:rPr lang="en-US" altLang="zh-TW" u="sng" dirty="0"/>
              <a:t>time-frequency analysis</a:t>
            </a:r>
            <a:r>
              <a:rPr lang="en-US" altLang="zh-TW" dirty="0"/>
              <a:t> when compared with the Fourier transform?  (b) What are the main </a:t>
            </a:r>
            <a:r>
              <a:rPr lang="en-US" altLang="zh-TW" u="sng" dirty="0"/>
              <a:t>advantage</a:t>
            </a:r>
            <a:r>
              <a:rPr lang="en-US" altLang="zh-TW" dirty="0"/>
              <a:t> and the </a:t>
            </a:r>
            <a:r>
              <a:rPr lang="en-US" altLang="zh-TW" u="sng" dirty="0"/>
              <a:t>disadvantage</a:t>
            </a:r>
            <a:r>
              <a:rPr lang="en-US" altLang="zh-TW" dirty="0"/>
              <a:t> of </a:t>
            </a:r>
            <a:r>
              <a:rPr lang="en-US" altLang="zh-TW" u="sng" dirty="0"/>
              <a:t>the wavelet transform </a:t>
            </a:r>
            <a:r>
              <a:rPr lang="en-US" altLang="zh-TW" dirty="0"/>
              <a:t>when compared with the short-time Fourier transform?                                                       (20 scores)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(2) Why the discrete wavelet transform is useful for (a) </a:t>
            </a:r>
            <a:r>
              <a:rPr lang="en-US" altLang="zh-TW" u="sng" dirty="0"/>
              <a:t>image compression </a:t>
            </a:r>
            <a:r>
              <a:rPr lang="en-US" altLang="zh-TW" dirty="0"/>
              <a:t>and (b</a:t>
            </a:r>
            <a:r>
              <a:rPr lang="en-US" altLang="zh-TW" u="sng" dirty="0"/>
              <a:t>) edge detection</a:t>
            </a:r>
            <a:r>
              <a:rPr lang="en-US" altLang="zh-TW" dirty="0"/>
              <a:t>?                                                                             (10 scores) 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TW" dirty="0"/>
              <a:t>(3) If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requires </a:t>
            </a:r>
            <a:r>
              <a:rPr lang="en-US" altLang="zh-TW" i="1" dirty="0"/>
              <a:t>N</a:t>
            </a:r>
            <a:r>
              <a:rPr lang="en-US" altLang="zh-TW" dirty="0"/>
              <a:t> sampling points, which of the following functions require more than </a:t>
            </a:r>
            <a:r>
              <a:rPr lang="en-US" altLang="zh-TW" i="1" dirty="0"/>
              <a:t>N</a:t>
            </a:r>
            <a:r>
              <a:rPr lang="en-US" altLang="zh-TW" dirty="0"/>
              <a:t> sampling points? (a) </a:t>
            </a:r>
            <a:r>
              <a:rPr lang="en-US" altLang="zh-TW" i="1" dirty="0"/>
              <a:t>x</a:t>
            </a:r>
            <a:r>
              <a:rPr lang="en-US" altLang="zh-TW" dirty="0"/>
              <a:t>(3</a:t>
            </a:r>
            <a:r>
              <a:rPr lang="en-US" altLang="zh-TW" i="1" dirty="0"/>
              <a:t>t</a:t>
            </a:r>
            <a:r>
              <a:rPr lang="en-US" altLang="zh-TW" dirty="0"/>
              <a:t>), (b) </a:t>
            </a:r>
            <a:r>
              <a:rPr lang="en-US" altLang="zh-TW" i="1" dirty="0"/>
              <a:t>x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>
                <a:sym typeface="Symbol" panose="05050102010706020507" pitchFamily="18" charset="2"/>
              </a:rPr>
              <a:t>3)</a:t>
            </a:r>
            <a:r>
              <a:rPr lang="en-US" altLang="zh-TW" dirty="0"/>
              <a:t>, (c) </a:t>
            </a:r>
            <a:r>
              <a:rPr lang="en-US" altLang="zh-TW" i="1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 (d)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 err="1"/>
              <a:t>j</a:t>
            </a:r>
            <a:r>
              <a:rPr lang="en-US" altLang="zh-TW" i="1" dirty="0" err="1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t</a:t>
            </a:r>
            <a:r>
              <a:rPr lang="en-US" altLang="zh-TW" dirty="0">
                <a:sym typeface="Symbol" panose="05050102010706020507" pitchFamily="18" charset="2"/>
              </a:rPr>
              <a:t>)?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dirty="0"/>
              <a:t>Also illustrate the reasons.                                                                  (10 scores)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              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0825" y="471919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(4) In the Hilbert-Huang transform, how do we compute the frequency without using the Fourier transform?                                                              (5 scores)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9978" y="3126745"/>
            <a:ext cx="82089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(7) Write a Matlab program </a:t>
            </a:r>
            <a:r>
              <a:rPr lang="en-US" altLang="zh-TW" dirty="0" err="1"/>
              <a:t>gwave.m</a:t>
            </a:r>
            <a:r>
              <a:rPr lang="en-US" altLang="zh-TW" dirty="0"/>
              <a:t> that can generate a *.wav file whose</a:t>
            </a:r>
            <a:br>
              <a:rPr lang="en-US" altLang="zh-TW" dirty="0"/>
            </a:br>
            <a:r>
              <a:rPr lang="en-US" altLang="zh-TW" dirty="0"/>
              <a:t>       instantaneous frequency is  ±[</a:t>
            </a:r>
            <a:r>
              <a:rPr lang="en-US" altLang="zh-TW" i="1" dirty="0"/>
              <a:t>a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 – </a:t>
            </a:r>
            <a:r>
              <a:rPr lang="en-US" altLang="zh-TW" i="1" dirty="0"/>
              <a:t>b</a:t>
            </a:r>
            <a:r>
              <a:rPr lang="en-US" altLang="zh-TW" dirty="0"/>
              <a:t>)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c</a:t>
            </a:r>
            <a:r>
              <a:rPr lang="en-US" altLang="zh-TW" dirty="0"/>
              <a:t>] Hz, the length of the file is </a:t>
            </a:r>
            <a:r>
              <a:rPr lang="en-US" altLang="zh-TW" i="1" dirty="0"/>
              <a:t>T</a:t>
            </a:r>
            <a:br>
              <a:rPr lang="en-US" altLang="zh-TW" i="1" dirty="0"/>
            </a:br>
            <a:r>
              <a:rPr lang="en-US" altLang="zh-TW" i="1" dirty="0"/>
              <a:t>      </a:t>
            </a:r>
            <a:r>
              <a:rPr lang="en-US" altLang="zh-TW" dirty="0"/>
              <a:t> second, and the sampling frequency is  </a:t>
            </a:r>
            <a:r>
              <a:rPr lang="en-US" altLang="zh-TW" i="1" dirty="0"/>
              <a:t>Fs </a:t>
            </a:r>
            <a:r>
              <a:rPr lang="en-US" altLang="zh-TW" dirty="0"/>
              <a:t> Hz.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                                  </a:t>
            </a:r>
            <a:r>
              <a:rPr lang="en-US" altLang="zh-TW" dirty="0" err="1"/>
              <a:t>gwave</a:t>
            </a:r>
            <a:r>
              <a:rPr lang="en-US" altLang="zh-TW" dirty="0"/>
              <a:t> (a, b, c, T, Fs)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  </a:t>
            </a:r>
            <a:r>
              <a:rPr lang="en-US" altLang="zh-TW" u="sng" dirty="0"/>
              <a:t>The Matlab code should be handed out by </a:t>
            </a:r>
            <a:r>
              <a:rPr lang="en-US" altLang="zh-TW" u="sng" dirty="0" err="1"/>
              <a:t>Ceiba</a:t>
            </a:r>
            <a:r>
              <a:rPr lang="en-US" altLang="zh-TW" dirty="0"/>
              <a:t>.                       (25 scores)</a:t>
            </a:r>
          </a:p>
        </p:txBody>
      </p:sp>
      <p:sp>
        <p:nvSpPr>
          <p:cNvPr id="8" name="矩形 7"/>
          <p:cNvSpPr/>
          <p:nvPr/>
        </p:nvSpPr>
        <p:spPr>
          <a:xfrm>
            <a:off x="221905" y="1676198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(6) Does                                                                  satisfy the lower bound of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 </a:t>
            </a:r>
          </a:p>
        </p:txBody>
      </p:sp>
      <p:graphicFrame>
        <p:nvGraphicFramePr>
          <p:cNvPr id="72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11624"/>
              </p:ext>
            </p:extLst>
          </p:nvPr>
        </p:nvGraphicFramePr>
        <p:xfrm>
          <a:off x="1331640" y="1700808"/>
          <a:ext cx="40687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" imgW="4063680" imgH="431640" progId="Equation.DSMT4">
                  <p:embed/>
                </p:oleObj>
              </mc:Choice>
              <mc:Fallback>
                <p:oleObj name="Equation" r:id="rId3" imgW="40636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00808"/>
                        <a:ext cx="40687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0018" y="2251412"/>
            <a:ext cx="7848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the uncertainty principle (                     )?  Why?                          (10 scores)</a:t>
            </a:r>
          </a:p>
        </p:txBody>
      </p:sp>
      <p:graphicFrame>
        <p:nvGraphicFramePr>
          <p:cNvPr id="72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64128"/>
              </p:ext>
            </p:extLst>
          </p:nvPr>
        </p:nvGraphicFramePr>
        <p:xfrm>
          <a:off x="3446669" y="2127483"/>
          <a:ext cx="11303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5" imgW="1130040" imgH="609480" progId="Equation.DSMT4">
                  <p:embed/>
                </p:oleObj>
              </mc:Choice>
              <mc:Fallback>
                <p:oleObj name="Equation" r:id="rId5" imgW="1130040" imgH="609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669" y="2127483"/>
                        <a:ext cx="11303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21905" y="405149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altLang="zh-TW" dirty="0"/>
              <a:t>(5) (a) How does the parameter </a:t>
            </a:r>
            <a:r>
              <a:rPr lang="en-US" altLang="zh-TW" i="1" dirty="0"/>
              <a:t>B</a:t>
            </a:r>
            <a:r>
              <a:rPr lang="en-US" altLang="zh-TW" dirty="0"/>
              <a:t> affect the resolution of the </a:t>
            </a:r>
            <a:r>
              <a:rPr lang="en-US" altLang="zh-TW" dirty="0" err="1"/>
              <a:t>rec</a:t>
            </a:r>
            <a:r>
              <a:rPr lang="en-US" altLang="zh-TW" dirty="0"/>
              <a:t>-STFT?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TW" dirty="0"/>
              <a:t>      (b)  Why the Gabor transform has a better performance than the rec-STFT?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(20 scores)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239</Words>
  <Application>Microsoft Office PowerPoint</Application>
  <PresentationFormat>如螢幕大小 (4:3)</PresentationFormat>
  <Paragraphs>15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Symbol</vt:lpstr>
      <vt:lpstr>Times New Roman</vt:lpstr>
      <vt:lpstr>預設簡報設計</vt:lpstr>
      <vt:lpstr>MathType 6.0 Equation</vt:lpstr>
      <vt:lpstr>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90</cp:revision>
  <dcterms:created xsi:type="dcterms:W3CDTF">2007-10-08T10:08:53Z</dcterms:created>
  <dcterms:modified xsi:type="dcterms:W3CDTF">2019-09-25T00:58:53Z</dcterms:modified>
</cp:coreProperties>
</file>