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9-10-21T02:04:45.4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20-12 5934,'-8'9'4773,"8"-9"-903,0 0-3354,-12 0-4386,12 0-645,0 0-258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F06BEFE-5D2B-4961-B2AA-8C67CC5848D6}" type="datetimeFigureOut">
              <a:rPr lang="zh-TW" altLang="en-US"/>
              <a:pPr>
                <a:defRPr/>
              </a:pPr>
              <a:t>2019/10/21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3F95820-71AC-47CA-8047-511D653DAA6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634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F95820-71AC-47CA-8047-511D653DAA6E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73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EA0A1-CD74-4CEF-8D0C-03AC31483C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52534-EEB9-45C5-80F4-E336308DB6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CC08E-5C02-4C79-A79C-E1F59C63C26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E9C45-15B4-4784-90FD-FB30BB9DF9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63C41-7826-4907-8987-A3AF96678B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3DAF8-A303-4266-B3CE-8EAB9F9919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5641D-872B-4209-B2C8-4AFDDD8757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C0B1A-59DE-47F4-A314-353DDE751A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E6CD7-C002-4780-887B-5A2C42098B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E28A5-933B-4284-B03B-25DBD1EA14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87D29-7F0C-427F-B8B2-24564FF44F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33FB68E-7CC8-4BAD-974E-A4267FCCFE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51520" y="332656"/>
            <a:ext cx="8424167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lnSpc>
                <a:spcPct val="110000"/>
              </a:lnSpc>
              <a:spcBef>
                <a:spcPct val="50000"/>
              </a:spcBef>
            </a:pPr>
            <a:r>
              <a:rPr lang="en-US" altLang="zh-TW" b="1" dirty="0"/>
              <a:t>Homework 2  (Due:  7</a:t>
            </a:r>
            <a:r>
              <a:rPr lang="en-US" altLang="zh-TW" b="1" baseline="30000" dirty="0"/>
              <a:t>th</a:t>
            </a:r>
            <a:r>
              <a:rPr lang="en-US" altLang="zh-TW" b="1" dirty="0"/>
              <a:t> Nov.) </a:t>
            </a:r>
          </a:p>
          <a:p>
            <a:pPr marL="363538" indent="-363538" algn="just">
              <a:lnSpc>
                <a:spcPct val="110000"/>
              </a:lnSpc>
              <a:spcBef>
                <a:spcPts val="1800"/>
              </a:spcBef>
            </a:pPr>
            <a:r>
              <a:rPr lang="en-US" altLang="zh-TW" dirty="0"/>
              <a:t>(1) Compare to the FFT-based method, what are </a:t>
            </a:r>
            <a:r>
              <a:rPr lang="en-US" altLang="zh-TW" u="sng" dirty="0"/>
              <a:t>the advantage and disadvantage </a:t>
            </a:r>
            <a:r>
              <a:rPr lang="en-US" altLang="zh-TW" dirty="0"/>
              <a:t>of (a) the recursive method and (b) the chirp Z transform method for STFT implementation?                                                                              (10 scores)</a:t>
            </a:r>
          </a:p>
          <a:p>
            <a:pPr marL="363538" indent="-363538" algn="just">
              <a:lnSpc>
                <a:spcPct val="110000"/>
              </a:lnSpc>
              <a:spcBef>
                <a:spcPts val="1800"/>
              </a:spcBef>
            </a:pPr>
            <a:r>
              <a:rPr lang="en-US" altLang="zh-TW" dirty="0"/>
              <a:t>(2) Prove that (a) the Gabor transform of </a:t>
            </a:r>
            <a:r>
              <a:rPr lang="en-US" altLang="zh-TW" i="1" dirty="0">
                <a:sym typeface="Symbol" panose="05050102010706020507" pitchFamily="18" charset="2"/>
              </a:rPr>
              <a:t></a:t>
            </a:r>
            <a:r>
              <a:rPr lang="en-US" altLang="zh-TW" dirty="0"/>
              <a:t>(</a:t>
            </a:r>
            <a:r>
              <a:rPr lang="en-US" altLang="zh-TW" i="1" dirty="0">
                <a:sym typeface="Symbol" panose="05050102010706020507" pitchFamily="18" charset="2"/>
              </a:rPr>
              <a:t></a:t>
            </a:r>
            <a:r>
              <a:rPr lang="en-US" altLang="zh-TW" i="1" dirty="0"/>
              <a:t> </a:t>
            </a:r>
            <a:r>
              <a:rPr lang="en-US" altLang="zh-TW" dirty="0"/>
              <a:t>) is                           . (b) The Gabor transform of  1 is                                       .                              </a:t>
            </a:r>
          </a:p>
          <a:p>
            <a:pPr marL="363538" indent="-363538" algn="just">
              <a:lnSpc>
                <a:spcPct val="110000"/>
              </a:lnSpc>
              <a:spcBef>
                <a:spcPts val="0"/>
              </a:spcBef>
            </a:pPr>
            <a:r>
              <a:rPr lang="en-US" altLang="zh-TW" dirty="0"/>
              <a:t>      Hint: The formulas on pages 117 and 77 may be applied.              (15 scores) </a:t>
            </a:r>
          </a:p>
          <a:p>
            <a:pPr marL="363538" indent="-363538" algn="just">
              <a:lnSpc>
                <a:spcPct val="110000"/>
              </a:lnSpc>
              <a:spcBef>
                <a:spcPts val="1800"/>
              </a:spcBef>
            </a:pPr>
            <a:r>
              <a:rPr lang="en-US" altLang="zh-TW" dirty="0"/>
              <a:t>(3) (a) Prove that the WDF of any signal is a real function. (b) How do we make Cohen’s class distribution for any function always be </a:t>
            </a:r>
            <a:r>
              <a:rPr lang="en-US" altLang="zh-TW" u="sng" dirty="0"/>
              <a:t>real</a:t>
            </a:r>
            <a:r>
              <a:rPr lang="en-US" altLang="zh-TW" dirty="0"/>
              <a:t> (show the constraint for the mask function </a:t>
            </a:r>
            <a:r>
              <a:rPr lang="el-GR" altLang="zh-TW" dirty="0"/>
              <a:t>Φ</a:t>
            </a:r>
            <a:r>
              <a:rPr lang="en-US" altLang="zh-TW" dirty="0"/>
              <a:t>(</a:t>
            </a:r>
            <a:r>
              <a:rPr lang="el-GR" altLang="zh-TW" i="1" dirty="0"/>
              <a:t>τ</a:t>
            </a:r>
            <a:r>
              <a:rPr lang="en-US" altLang="zh-TW" dirty="0"/>
              <a:t>, </a:t>
            </a:r>
            <a:r>
              <a:rPr lang="el-GR" altLang="zh-TW" i="1" dirty="0"/>
              <a:t>η</a:t>
            </a:r>
            <a:r>
              <a:rPr lang="en-US" altLang="zh-TW" dirty="0"/>
              <a:t>)) ?                                      (15 scores)  </a:t>
            </a:r>
          </a:p>
        </p:txBody>
      </p:sp>
      <p:graphicFrame>
        <p:nvGraphicFramePr>
          <p:cNvPr id="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338228"/>
              </p:ext>
            </p:extLst>
          </p:nvPr>
        </p:nvGraphicFramePr>
        <p:xfrm>
          <a:off x="5364088" y="2123984"/>
          <a:ext cx="15779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574117" imgH="406224" progId="Equation.DSMT4">
                  <p:embed/>
                </p:oleObj>
              </mc:Choice>
              <mc:Fallback>
                <p:oleObj name="Equation" r:id="rId4" imgW="1574117" imgH="406224" progId="Equation.DSMT4">
                  <p:embed/>
                  <p:pic>
                    <p:nvPicPr>
                      <p:cNvPr id="2048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123984"/>
                        <a:ext cx="15779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651546"/>
              </p:ext>
            </p:extLst>
          </p:nvPr>
        </p:nvGraphicFramePr>
        <p:xfrm>
          <a:off x="2627784" y="2474164"/>
          <a:ext cx="23082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6" imgW="2311400" imgH="406400" progId="Equation.DSMT4">
                  <p:embed/>
                </p:oleObj>
              </mc:Choice>
              <mc:Fallback>
                <p:oleObj name="Equation" r:id="rId6" imgW="2311400" imgH="406400" progId="Equation.DSMT4">
                  <p:embed/>
                  <p:pic>
                    <p:nvPicPr>
                      <p:cNvPr id="2048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474164"/>
                        <a:ext cx="23082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/>
          <p:cNvSpPr/>
          <p:nvPr/>
        </p:nvSpPr>
        <p:spPr>
          <a:xfrm>
            <a:off x="221703" y="4465700"/>
            <a:ext cx="85267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lnSpc>
                <a:spcPct val="110000"/>
              </a:lnSpc>
              <a:spcBef>
                <a:spcPct val="100000"/>
              </a:spcBef>
            </a:pPr>
            <a:r>
              <a:rPr lang="en-US" altLang="zh-TW" dirty="0"/>
              <a:t>(4) Which of the following signals are suitable to be analyzed by the WDF?  Why? (a) </a:t>
            </a:r>
            <a:r>
              <a:rPr lang="en-US" altLang="zh-TW" dirty="0" err="1"/>
              <a:t>exp</a:t>
            </a:r>
            <a:r>
              <a:rPr lang="en-US" altLang="zh-TW" dirty="0"/>
              <a:t>(</a:t>
            </a:r>
            <a:r>
              <a:rPr lang="en-US" altLang="zh-TW" i="1" dirty="0"/>
              <a:t>j</a:t>
            </a:r>
            <a:r>
              <a:rPr lang="en-US" altLang="zh-TW" dirty="0"/>
              <a:t>3</a:t>
            </a:r>
            <a:r>
              <a:rPr lang="en-US" altLang="zh-TW" i="1" dirty="0"/>
              <a:t>t</a:t>
            </a:r>
            <a:r>
              <a:rPr lang="en-US" altLang="zh-TW" baseline="30000" dirty="0"/>
              <a:t>2</a:t>
            </a:r>
            <a:r>
              <a:rPr lang="en-US" altLang="zh-TW" dirty="0"/>
              <a:t>),   (b) Music signal, (c) </a:t>
            </a:r>
            <a:r>
              <a:rPr lang="en-US" altLang="zh-TW" dirty="0" err="1"/>
              <a:t>exp</a:t>
            </a:r>
            <a:r>
              <a:rPr lang="en-US" altLang="zh-TW" dirty="0"/>
              <a:t>(-</a:t>
            </a:r>
            <a:r>
              <a:rPr lang="el-GR" altLang="zh-TW" i="1" dirty="0"/>
              <a:t> π</a:t>
            </a:r>
            <a:r>
              <a:rPr lang="en-US" altLang="zh-TW" i="1" dirty="0"/>
              <a:t>t</a:t>
            </a:r>
            <a:r>
              <a:rPr lang="en-US" altLang="zh-TW" baseline="30000" dirty="0"/>
              <a:t>4</a:t>
            </a:r>
            <a:r>
              <a:rPr lang="en-US" altLang="zh-TW" dirty="0"/>
              <a:t>), (d) </a:t>
            </a:r>
            <a:r>
              <a:rPr lang="en-US" altLang="zh-TW" dirty="0" err="1"/>
              <a:t>exp</a:t>
            </a:r>
            <a:r>
              <a:rPr lang="en-US" altLang="zh-TW" dirty="0"/>
              <a:t>(</a:t>
            </a:r>
            <a:r>
              <a:rPr lang="en-US" altLang="zh-TW" i="1" dirty="0"/>
              <a:t>j</a:t>
            </a:r>
            <a:r>
              <a:rPr lang="en-US" altLang="zh-TW" dirty="0"/>
              <a:t>2</a:t>
            </a:r>
            <a:r>
              <a:rPr lang="el-GR" altLang="zh-TW" i="1" dirty="0"/>
              <a:t>π</a:t>
            </a:r>
            <a:r>
              <a:rPr lang="en-US" altLang="zh-TW" i="1" dirty="0"/>
              <a:t>t</a:t>
            </a:r>
            <a:r>
              <a:rPr lang="en-US" altLang="zh-TW" baseline="30000" dirty="0"/>
              <a:t>4 </a:t>
            </a:r>
            <a:r>
              <a:rPr lang="en-US" altLang="zh-TW" dirty="0"/>
              <a:t>+ </a:t>
            </a:r>
            <a:r>
              <a:rPr lang="en-US" altLang="zh-TW" i="1" dirty="0"/>
              <a:t>j</a:t>
            </a:r>
            <a:r>
              <a:rPr lang="en-US" altLang="zh-TW" dirty="0"/>
              <a:t>3</a:t>
            </a:r>
            <a:r>
              <a:rPr lang="en-US" altLang="zh-TW" i="1" dirty="0"/>
              <a:t>t</a:t>
            </a:r>
            <a:r>
              <a:rPr lang="en-US" altLang="zh-TW" baseline="30000" dirty="0"/>
              <a:t>2</a:t>
            </a:r>
            <a:r>
              <a:rPr lang="en-US" altLang="zh-TW" dirty="0"/>
              <a:t>)?   </a:t>
            </a:r>
          </a:p>
          <a:p>
            <a:pPr marL="363538" indent="-363538">
              <a:lnSpc>
                <a:spcPct val="110000"/>
              </a:lnSpc>
              <a:spcBef>
                <a:spcPts val="0"/>
              </a:spcBef>
            </a:pPr>
            <a:r>
              <a:rPr lang="en-US" altLang="zh-TW" dirty="0"/>
              <a:t>                                                                                                              (10 scores)</a:t>
            </a:r>
          </a:p>
        </p:txBody>
      </p:sp>
      <p:sp>
        <p:nvSpPr>
          <p:cNvPr id="66" name="矩形 22"/>
          <p:cNvSpPr>
            <a:spLocks noChangeArrowheads="1"/>
          </p:cNvSpPr>
          <p:nvPr/>
        </p:nvSpPr>
        <p:spPr bwMode="auto">
          <a:xfrm>
            <a:off x="251520" y="5572277"/>
            <a:ext cx="84969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(5) Why (a) the windowed Wigner distribution function, (b) Cohen’s class</a:t>
            </a:r>
            <a:br>
              <a:rPr lang="en-US" altLang="zh-TW" dirty="0"/>
            </a:br>
            <a:r>
              <a:rPr lang="en-US" altLang="zh-TW" dirty="0"/>
              <a:t>    distribution, and (c) the Gabor-Wigner transform can </a:t>
            </a:r>
            <a:r>
              <a:rPr lang="en-US" altLang="zh-TW" u="sng" dirty="0"/>
              <a:t>avoid the cross term</a:t>
            </a:r>
            <a:br>
              <a:rPr lang="en-US" altLang="zh-TW" u="sng" dirty="0"/>
            </a:br>
            <a:r>
              <a:rPr lang="en-US" altLang="zh-TW" dirty="0"/>
              <a:t>    </a:t>
            </a:r>
            <a:r>
              <a:rPr lang="en-US" altLang="zh-TW" u="sng" dirty="0"/>
              <a:t>problem </a:t>
            </a:r>
            <a:r>
              <a:rPr lang="en-US" altLang="zh-TW" dirty="0"/>
              <a:t>in some cases?                                                                    (15 scores)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635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04454" y="3102713"/>
            <a:ext cx="80645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dirty="0"/>
              <a:t>例子：</a:t>
            </a:r>
          </a:p>
          <a:p>
            <a:r>
              <a:rPr lang="en-US" altLang="zh-TW" dirty="0" err="1"/>
              <a:t>dt</a:t>
            </a:r>
            <a:r>
              <a:rPr lang="en-US" altLang="zh-TW" dirty="0"/>
              <a:t>=0.05;</a:t>
            </a:r>
          </a:p>
          <a:p>
            <a:r>
              <a:rPr lang="en-US" altLang="zh-TW" dirty="0" err="1"/>
              <a:t>df</a:t>
            </a:r>
            <a:r>
              <a:rPr lang="en-US" altLang="zh-TW" dirty="0"/>
              <a:t>=0.05;</a:t>
            </a:r>
          </a:p>
          <a:p>
            <a:r>
              <a:rPr lang="en-US" altLang="zh-TW" dirty="0"/>
              <a:t>t1=[0:dt:10-dt]; t2=[10:dt:20-dt]; t3=[20:dt:30];</a:t>
            </a:r>
          </a:p>
          <a:p>
            <a:r>
              <a:rPr lang="en-US" altLang="zh-TW" dirty="0"/>
              <a:t>t=[0:dt:30];</a:t>
            </a:r>
          </a:p>
          <a:p>
            <a:r>
              <a:rPr lang="en-US" altLang="zh-TW" dirty="0"/>
              <a:t>f=[-5:df:5];</a:t>
            </a:r>
          </a:p>
          <a:p>
            <a:r>
              <a:rPr lang="en-US" altLang="zh-TW" dirty="0"/>
              <a:t>x=[cos(2*pi*t1),cos(6*pi*t2),cos(4*pi*t3)];</a:t>
            </a:r>
          </a:p>
          <a:p>
            <a:r>
              <a:rPr lang="en-US" altLang="zh-TW" dirty="0"/>
              <a:t>B=1;</a:t>
            </a:r>
          </a:p>
          <a:p>
            <a:r>
              <a:rPr lang="en-US" altLang="zh-TW" dirty="0"/>
              <a:t>tic</a:t>
            </a:r>
          </a:p>
          <a:p>
            <a:r>
              <a:rPr lang="en-US" altLang="zh-TW" dirty="0"/>
              <a:t>y=</a:t>
            </a:r>
            <a:r>
              <a:rPr lang="en-US" altLang="zh-TW" dirty="0" err="1"/>
              <a:t>recSTFT</a:t>
            </a:r>
            <a:r>
              <a:rPr lang="en-US" altLang="zh-TW" dirty="0"/>
              <a:t>(</a:t>
            </a:r>
            <a:r>
              <a:rPr lang="en-US" altLang="zh-TW" dirty="0" err="1"/>
              <a:t>x,t,f,B</a:t>
            </a:r>
            <a:r>
              <a:rPr lang="en-US" altLang="zh-TW" dirty="0"/>
              <a:t>); </a:t>
            </a:r>
          </a:p>
          <a:p>
            <a:r>
              <a:rPr lang="en-US" altLang="zh-TW" dirty="0"/>
              <a:t>toc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04454" y="1483559"/>
            <a:ext cx="738856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 </a:t>
            </a:r>
            <a:r>
              <a:rPr lang="zh-TW" altLang="en-US" dirty="0"/>
              <a:t>程式碼要由 </a:t>
            </a:r>
            <a:r>
              <a:rPr lang="en-US" altLang="zh-TW" dirty="0" err="1"/>
              <a:t>ceiba</a:t>
            </a:r>
            <a:r>
              <a:rPr lang="en-US" altLang="zh-TW" dirty="0"/>
              <a:t> </a:t>
            </a:r>
            <a:r>
              <a:rPr lang="zh-TW" altLang="en-US" dirty="0"/>
              <a:t>繳交</a:t>
            </a:r>
            <a:endParaRPr lang="en-US" altLang="zh-TW" dirty="0"/>
          </a:p>
          <a:p>
            <a:r>
              <a:rPr lang="en-US" altLang="zh-TW" dirty="0"/>
              <a:t>(ii) </a:t>
            </a:r>
            <a:r>
              <a:rPr lang="zh-TW" altLang="en-US" dirty="0"/>
              <a:t>用 </a:t>
            </a:r>
            <a:r>
              <a:rPr lang="en-US" altLang="zh-TW" dirty="0">
                <a:solidFill>
                  <a:srgbClr val="3333FF"/>
                </a:solidFill>
              </a:rPr>
              <a:t>function</a:t>
            </a:r>
            <a:r>
              <a:rPr lang="en-US" altLang="zh-TW" dirty="0"/>
              <a:t> </a:t>
            </a:r>
            <a:r>
              <a:rPr lang="zh-TW" altLang="en-US" dirty="0"/>
              <a:t>的指令寫成函式，</a:t>
            </a:r>
          </a:p>
          <a:p>
            <a:r>
              <a:rPr lang="en-US" altLang="zh-TW" dirty="0"/>
              <a:t>(iii) </a:t>
            </a:r>
            <a:r>
              <a:rPr lang="zh-TW" altLang="en-US" dirty="0"/>
              <a:t>自己選一個 </a:t>
            </a:r>
            <a:r>
              <a:rPr lang="en-US" altLang="zh-TW" dirty="0"/>
              <a:t>input x, </a:t>
            </a:r>
            <a:r>
              <a:rPr lang="zh-TW" altLang="en-US" dirty="0"/>
              <a:t>用你們的程式將 </a:t>
            </a:r>
            <a:r>
              <a:rPr lang="en-US" altLang="zh-TW" dirty="0"/>
              <a:t>output y </a:t>
            </a:r>
            <a:r>
              <a:rPr lang="zh-TW" altLang="en-US" dirty="0"/>
              <a:t>算出來</a:t>
            </a:r>
            <a:r>
              <a:rPr lang="zh-TW" altLang="en-US" dirty="0">
                <a:solidFill>
                  <a:srgbClr val="3333FF"/>
                </a:solidFill>
              </a:rPr>
              <a:t>並畫出來</a:t>
            </a:r>
          </a:p>
          <a:p>
            <a:r>
              <a:rPr lang="en-US" altLang="zh-TW" dirty="0"/>
              <a:t>(iv) </a:t>
            </a:r>
            <a:r>
              <a:rPr lang="zh-TW" altLang="en-US" dirty="0"/>
              <a:t>用 </a:t>
            </a:r>
            <a:r>
              <a:rPr lang="en-US" altLang="zh-TW" dirty="0">
                <a:solidFill>
                  <a:srgbClr val="3333FF"/>
                </a:solidFill>
              </a:rPr>
              <a:t>tic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>
                <a:solidFill>
                  <a:srgbClr val="3333FF"/>
                </a:solidFill>
              </a:rPr>
              <a:t>toc</a:t>
            </a:r>
            <a:r>
              <a:rPr lang="en-US" altLang="zh-TW" dirty="0"/>
              <a:t> </a:t>
            </a:r>
            <a:r>
              <a:rPr lang="zh-TW" altLang="en-US" dirty="0"/>
              <a:t>的指令來計算程式的 </a:t>
            </a:r>
            <a:r>
              <a:rPr lang="en-US" altLang="zh-TW" dirty="0"/>
              <a:t>running time</a:t>
            </a:r>
          </a:p>
          <a:p>
            <a:r>
              <a:rPr lang="en-US" altLang="zh-TW" dirty="0"/>
              <a:t>(v)  </a:t>
            </a:r>
            <a:r>
              <a:rPr lang="zh-TW" altLang="en-US" dirty="0"/>
              <a:t>不可以用 </a:t>
            </a:r>
            <a:r>
              <a:rPr lang="en-US" altLang="zh-TW" dirty="0"/>
              <a:t>direct implementation </a:t>
            </a:r>
            <a:r>
              <a:rPr lang="zh-TW" altLang="en-US" dirty="0"/>
              <a:t>的方法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23850" y="260350"/>
            <a:ext cx="8496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/>
              <a:t>(6) Write a program for the rectangular short time Fourier transform .  </a:t>
            </a:r>
          </a:p>
          <a:p>
            <a:r>
              <a:rPr lang="en-US" altLang="zh-TW" dirty="0"/>
              <a:t>                y = </a:t>
            </a:r>
            <a:r>
              <a:rPr lang="en-US" altLang="zh-TW" dirty="0" err="1"/>
              <a:t>recSTFT</a:t>
            </a:r>
            <a:r>
              <a:rPr lang="en-US" altLang="zh-TW" dirty="0"/>
              <a:t>(x, t, f, B)                                                       (35 scores)   </a:t>
            </a:r>
          </a:p>
          <a:p>
            <a:r>
              <a:rPr lang="en-US" altLang="zh-TW" dirty="0"/>
              <a:t>   x: input,   </a:t>
            </a:r>
            <a:r>
              <a:rPr lang="en-US" altLang="zh-TW" i="1" dirty="0"/>
              <a:t>t</a:t>
            </a:r>
            <a:r>
              <a:rPr lang="en-US" altLang="zh-TW" dirty="0"/>
              <a:t>: samples on </a:t>
            </a:r>
            <a:r>
              <a:rPr lang="en-US" altLang="zh-TW" i="1" dirty="0"/>
              <a:t>t</a:t>
            </a:r>
            <a:r>
              <a:rPr lang="en-US" altLang="zh-TW" dirty="0"/>
              <a:t>-axis,    </a:t>
            </a:r>
            <a:r>
              <a:rPr lang="en-US" altLang="zh-TW" i="1" dirty="0"/>
              <a:t>f</a:t>
            </a:r>
            <a:r>
              <a:rPr lang="en-US" altLang="zh-TW" dirty="0"/>
              <a:t>: samples on </a:t>
            </a:r>
            <a:r>
              <a:rPr lang="en-US" altLang="zh-TW" i="1" dirty="0"/>
              <a:t>f</a:t>
            </a:r>
            <a:r>
              <a:rPr lang="en-US" altLang="zh-TW" dirty="0"/>
              <a:t>-axis,   </a:t>
            </a:r>
          </a:p>
          <a:p>
            <a:r>
              <a:rPr lang="en-US" altLang="zh-TW" dirty="0"/>
              <a:t>   [-B, B]:  interval of    integration</a:t>
            </a:r>
            <a:r>
              <a:rPr lang="en-US" altLang="zh-TW" dirty="0">
                <a:sym typeface="Symbol" panose="05050102010706020507" pitchFamily="18" charset="2"/>
              </a:rPr>
              <a:t>,  </a:t>
            </a:r>
            <a:r>
              <a:rPr lang="en-US" altLang="zh-TW" dirty="0"/>
              <a:t>   y: output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56438" y="3744913"/>
              <a:ext cx="6350" cy="1587"/>
            </p14:xfrm>
          </p:contentPart>
        </mc:Choice>
        <mc:Fallback>
          <p:pic>
            <p:nvPicPr>
              <p:cNvPr id="1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9382" y="3738565"/>
                <a:ext cx="19403" cy="178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2887934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382</Words>
  <Application>Microsoft Office PowerPoint</Application>
  <PresentationFormat>如螢幕大小 (4:3)</PresentationFormat>
  <Paragraphs>29</Paragraphs>
  <Slides>2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Symbol</vt:lpstr>
      <vt:lpstr>Times New Roman</vt:lpstr>
      <vt:lpstr>預設簡報設計</vt:lpstr>
      <vt:lpstr>Equation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User</cp:lastModifiedBy>
  <cp:revision>144</cp:revision>
  <dcterms:created xsi:type="dcterms:W3CDTF">2007-10-08T10:08:53Z</dcterms:created>
  <dcterms:modified xsi:type="dcterms:W3CDTF">2019-10-21T02:58:22Z</dcterms:modified>
</cp:coreProperties>
</file>