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C9D5C-0614-46E9-B521-67AC6935343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E1AFD-8C50-4CA0-BFBA-F87AFBE582B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54991-F824-4206-8C35-2647579D32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426C6-DB2C-48C6-B128-08C36ED3A08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47D2D-4ADF-4C0A-A1CB-6DC29544E39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BD936-0ED0-4DCA-AD42-2D1DE45D793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65703-98E0-4683-A786-A40CAC0F81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E3C5B-0D0B-4EED-950F-7996877252A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E8C7C-D234-4756-B651-50CB66B8F7B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2182F-413F-429D-9386-5C41D20471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77DD7-BFF2-4706-970E-F626B4EEEDD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43645D60-A898-4B11-A4EF-9925163BAC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67544" y="260648"/>
            <a:ext cx="842486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/>
              <a:t>Homework 5  (Due:  16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Jan.) </a:t>
            </a:r>
          </a:p>
          <a:p>
            <a:pPr marL="342900" indent="-342900" algn="just">
              <a:spcBef>
                <a:spcPts val="600"/>
              </a:spcBef>
            </a:pPr>
            <a:endParaRPr lang="en-US" altLang="zh-TW" b="1" dirty="0"/>
          </a:p>
          <a:p>
            <a:pPr marL="457200" indent="-457200" algn="just">
              <a:lnSpc>
                <a:spcPct val="120000"/>
              </a:lnSpc>
              <a:spcBef>
                <a:spcPct val="30000"/>
              </a:spcBef>
              <a:buFontTx/>
              <a:buAutoNum type="arabicParenBoth"/>
            </a:pPr>
            <a:r>
              <a:rPr lang="en-US" altLang="zh-TW" dirty="0"/>
              <a:t>What are the vanish moments of (a) </a:t>
            </a:r>
            <a:r>
              <a:rPr lang="en-US" altLang="zh-TW" i="1" dirty="0">
                <a:sym typeface="Symbol" panose="05050102010706020507" pitchFamily="18" charset="2"/>
              </a:rPr>
              <a:t>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t</a:t>
            </a:r>
            <a:r>
              <a:rPr lang="en-US" altLang="zh-TW" dirty="0">
                <a:sym typeface="Symbol" panose="05050102010706020507" pitchFamily="18" charset="2"/>
              </a:rPr>
              <a:t>) where </a:t>
            </a:r>
            <a:r>
              <a:rPr lang="en-US" altLang="zh-TW" i="1" dirty="0">
                <a:sym typeface="Symbol" panose="05050102010706020507" pitchFamily="18" charset="2"/>
              </a:rPr>
              <a:t>FT</a:t>
            </a:r>
            <a:r>
              <a:rPr lang="en-US" altLang="zh-TW" dirty="0">
                <a:sym typeface="Symbol" panose="05050102010706020507" pitchFamily="18" charset="2"/>
              </a:rPr>
              <a:t>[</a:t>
            </a:r>
            <a:r>
              <a:rPr lang="en-US" altLang="zh-TW" i="1" dirty="0">
                <a:sym typeface="Symbol" panose="05050102010706020507" pitchFamily="18" charset="2"/>
              </a:rPr>
              <a:t>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t</a:t>
            </a:r>
            <a:r>
              <a:rPr lang="en-US" altLang="zh-TW" dirty="0">
                <a:sym typeface="Symbol" panose="05050102010706020507" pitchFamily="18" charset="2"/>
              </a:rPr>
              <a:t>)]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=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baseline="30000" dirty="0">
                <a:sym typeface="Symbol" panose="05050102010706020507" pitchFamily="18" charset="2"/>
              </a:rPr>
              <a:t>3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baseline="30000" dirty="0">
                <a:sym typeface="Symbol" panose="05050102010706020507" pitchFamily="18" charset="2"/>
              </a:rPr>
              <a:t>4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dirty="0" err="1">
                <a:sym typeface="Symbol" panose="05050102010706020507" pitchFamily="18" charset="2"/>
              </a:rPr>
              <a:t>exp</a:t>
            </a:r>
            <a:r>
              <a:rPr lang="en-US" altLang="zh-TW" dirty="0">
                <a:sym typeface="Symbol" panose="05050102010706020507" pitchFamily="18" charset="2"/>
              </a:rPr>
              <a:t>(-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baseline="30000" dirty="0">
                <a:sym typeface="Symbol" panose="05050102010706020507" pitchFamily="18" charset="2"/>
              </a:rPr>
              <a:t>4</a:t>
            </a:r>
            <a:r>
              <a:rPr lang="en-US" altLang="zh-TW" dirty="0">
                <a:sym typeface="Symbol" panose="05050102010706020507" pitchFamily="18" charset="2"/>
              </a:rPr>
              <a:t>).</a:t>
            </a:r>
            <a:r>
              <a:rPr lang="en-US" altLang="zh-TW" dirty="0"/>
              <a:t>(b) the </a:t>
            </a:r>
            <a:r>
              <a:rPr lang="en-US" altLang="zh-TW" dirty="0" err="1"/>
              <a:t>sinc</a:t>
            </a:r>
            <a:r>
              <a:rPr lang="en-US" altLang="zh-TW" dirty="0"/>
              <a:t> wavelet and (c) the 8-point </a:t>
            </a:r>
            <a:r>
              <a:rPr lang="en-US" altLang="zh-TW" dirty="0" err="1"/>
              <a:t>symlet</a:t>
            </a:r>
            <a:r>
              <a:rPr lang="en-US" altLang="zh-TW" dirty="0"/>
              <a:t>, (d) the 18-point </a:t>
            </a:r>
            <a:r>
              <a:rPr lang="en-US" altLang="zh-TW" dirty="0" err="1"/>
              <a:t>coiflet</a:t>
            </a:r>
            <a:r>
              <a:rPr lang="en-US" altLang="zh-TW" dirty="0"/>
              <a:t>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(20 scores)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(2) Why the complexity of the 1-D discrete wavelet transform is linear with </a:t>
            </a:r>
            <a:r>
              <a:rPr lang="en-US" altLang="zh-TW" i="1" dirty="0"/>
              <a:t>N</a:t>
            </a:r>
            <a:r>
              <a:rPr lang="en-US" altLang="zh-TW" dirty="0"/>
              <a:t>?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                                                                                                   (10 scores)</a:t>
            </a:r>
          </a:p>
          <a:p>
            <a:pPr marL="457200" indent="-4572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(3) Why the wavelet transform can be used for (a) pattern recognition and (b) filter design, and (c) image compression?                                      (15 scores)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(4) For a two-point wavelet filter, if </a:t>
            </a:r>
            <a:r>
              <a:rPr lang="en-US" altLang="zh-TW" i="1" dirty="0"/>
              <a:t>g</a:t>
            </a:r>
            <a:r>
              <a:rPr lang="en-US" altLang="zh-TW" dirty="0"/>
              <a:t>[0] = 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g</a:t>
            </a:r>
            <a:r>
              <a:rPr lang="en-US" altLang="zh-TW" dirty="0"/>
              <a:t>[1] = </a:t>
            </a:r>
            <a:r>
              <a:rPr lang="en-US" altLang="zh-TW" i="1" dirty="0"/>
              <a:t>b</a:t>
            </a:r>
            <a:r>
              <a:rPr lang="en-US" altLang="zh-TW" dirty="0"/>
              <a:t>, and </a:t>
            </a:r>
            <a:r>
              <a:rPr lang="en-US" altLang="zh-TW" i="1" dirty="0"/>
              <a:t>g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otherwise, </a:t>
            </a:r>
            <a:br>
              <a:rPr lang="en-US" altLang="zh-TW" dirty="0"/>
            </a:br>
            <a:r>
              <a:rPr lang="en-US" altLang="zh-TW" dirty="0"/>
              <a:t>     (a) What are the constraints of 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 if </a:t>
            </a:r>
            <a:r>
              <a:rPr lang="en-US" altLang="zh-TW" i="1" dirty="0"/>
              <a:t>g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a quadratic mirror filter?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     (b) What are the constraints of 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 if </a:t>
            </a:r>
            <a:r>
              <a:rPr lang="en-US" altLang="zh-TW" i="1" dirty="0"/>
              <a:t>g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an orthonormal filter?  (15 scores)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(5) What are the main advantages of (a) the </a:t>
            </a:r>
            <a:r>
              <a:rPr lang="en-US" altLang="zh-TW" dirty="0" err="1"/>
              <a:t>symplet</a:t>
            </a:r>
            <a:r>
              <a:rPr lang="en-US" altLang="zh-TW" dirty="0"/>
              <a:t> and (b) the </a:t>
            </a:r>
            <a:r>
              <a:rPr lang="en-US" altLang="zh-TW" dirty="0" err="1"/>
              <a:t>contourlet</a:t>
            </a:r>
            <a:r>
              <a:rPr lang="en-US" altLang="zh-TW" dirty="0"/>
              <a:t>?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                                                                                                                (10 scores)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539552" y="332656"/>
            <a:ext cx="828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/>
              <a:t>(6) (a) Write a Matlab program for the following 2-D discrete 10-point </a:t>
            </a:r>
            <a:br>
              <a:rPr lang="en-US" altLang="zh-TW" dirty="0"/>
            </a:br>
            <a:r>
              <a:rPr lang="en-US" altLang="zh-TW" dirty="0"/>
              <a:t>           Daubechies wavelet. </a:t>
            </a:r>
          </a:p>
        </p:txBody>
      </p:sp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1187872" y="5948561"/>
            <a:ext cx="74888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 dirty="0">
                <a:cs typeface="Times New Roman" panose="02020603050405020304" pitchFamily="18" charset="0"/>
              </a:rPr>
              <a:t>The </a:t>
            </a:r>
            <a:r>
              <a:rPr lang="en-US" altLang="zh-TW" u="sng" dirty="0" err="1">
                <a:cs typeface="Times New Roman" panose="02020603050405020304" pitchFamily="18" charset="0"/>
              </a:rPr>
              <a:t>Matlab</a:t>
            </a:r>
            <a:r>
              <a:rPr lang="en-US" altLang="zh-TW" u="sng" dirty="0">
                <a:cs typeface="Times New Roman" panose="02020603050405020304" pitchFamily="18" charset="0"/>
              </a:rPr>
              <a:t> code should be handed out by </a:t>
            </a:r>
            <a:r>
              <a:rPr lang="en-US" altLang="zh-TW" u="sng" dirty="0" err="1">
                <a:cs typeface="Times New Roman" panose="02020603050405020304" pitchFamily="18" charset="0"/>
              </a:rPr>
              <a:t>Ceiba</a:t>
            </a:r>
            <a:r>
              <a:rPr lang="en-US" altLang="zh-TW" dirty="0"/>
              <a:t>.             (30 scores)</a:t>
            </a:r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1260277" y="1051794"/>
            <a:ext cx="540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   [x1L, x1H1, x1H2, x1H3] = wavedbc10(x)</a:t>
            </a: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610989" y="2780581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x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979414" y="2059856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g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979414" y="3356844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3060502" y="2059856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3060502" y="3356844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11" name="Line 62"/>
          <p:cNvSpPr>
            <a:spLocks noChangeShapeType="1"/>
          </p:cNvSpPr>
          <p:nvPr/>
        </p:nvSpPr>
        <p:spPr bwMode="auto">
          <a:xfrm>
            <a:off x="1476177" y="299648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63"/>
          <p:cNvSpPr>
            <a:spLocks noChangeShapeType="1"/>
          </p:cNvSpPr>
          <p:nvPr/>
        </p:nvSpPr>
        <p:spPr bwMode="auto">
          <a:xfrm>
            <a:off x="1692077" y="234878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64"/>
          <p:cNvSpPr>
            <a:spLocks noChangeShapeType="1"/>
          </p:cNvSpPr>
          <p:nvPr/>
        </p:nvSpPr>
        <p:spPr bwMode="auto">
          <a:xfrm>
            <a:off x="1692077" y="357274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65"/>
          <p:cNvSpPr>
            <a:spLocks noChangeShapeType="1"/>
          </p:cNvSpPr>
          <p:nvPr/>
        </p:nvSpPr>
        <p:spPr bwMode="auto">
          <a:xfrm>
            <a:off x="1692077" y="2348781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66"/>
          <p:cNvSpPr>
            <a:spLocks noChangeShapeType="1"/>
          </p:cNvSpPr>
          <p:nvPr/>
        </p:nvSpPr>
        <p:spPr bwMode="auto">
          <a:xfrm>
            <a:off x="2771577" y="357274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Line 67"/>
          <p:cNvSpPr>
            <a:spLocks noChangeShapeType="1"/>
          </p:cNvSpPr>
          <p:nvPr/>
        </p:nvSpPr>
        <p:spPr bwMode="auto">
          <a:xfrm>
            <a:off x="2771577" y="2348781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2268339" y="2420219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n</a:t>
            </a:r>
          </a:p>
        </p:txBody>
      </p:sp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2339777" y="371720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n</a:t>
            </a:r>
          </a:p>
        </p:txBody>
      </p:sp>
      <p:sp>
        <p:nvSpPr>
          <p:cNvPr id="19" name="Line 70"/>
          <p:cNvSpPr>
            <a:spLocks noChangeShapeType="1"/>
          </p:cNvSpPr>
          <p:nvPr/>
        </p:nvSpPr>
        <p:spPr bwMode="auto">
          <a:xfrm>
            <a:off x="3636764" y="2348781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3852664" y="2132881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v</a:t>
            </a:r>
            <a:r>
              <a:rPr lang="en-US" altLang="zh-TW" baseline="-25000">
                <a:solidFill>
                  <a:srgbClr val="3333FF"/>
                </a:solidFill>
              </a:rPr>
              <a:t>1,</a:t>
            </a:r>
            <a:r>
              <a:rPr lang="en-US" altLang="zh-TW" i="1" baseline="-25000">
                <a:solidFill>
                  <a:srgbClr val="3333FF"/>
                </a:solidFill>
              </a:rPr>
              <a:t>L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3852664" y="3356844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v</a:t>
            </a:r>
            <a:r>
              <a:rPr lang="en-US" altLang="zh-TW" baseline="-25000">
                <a:solidFill>
                  <a:srgbClr val="3333FF"/>
                </a:solidFill>
              </a:rPr>
              <a:t>1,</a:t>
            </a:r>
            <a:r>
              <a:rPr lang="en-US" altLang="zh-TW" i="1" baseline="-25000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22" name="Line 73"/>
          <p:cNvSpPr>
            <a:spLocks noChangeShapeType="1"/>
          </p:cNvSpPr>
          <p:nvPr/>
        </p:nvSpPr>
        <p:spPr bwMode="auto">
          <a:xfrm>
            <a:off x="3636764" y="3572744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74"/>
          <p:cNvSpPr>
            <a:spLocks noChangeShapeType="1"/>
          </p:cNvSpPr>
          <p:nvPr/>
        </p:nvSpPr>
        <p:spPr bwMode="auto">
          <a:xfrm>
            <a:off x="4932164" y="2348781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5292527" y="1556619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g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25" name="Line 76"/>
          <p:cNvSpPr>
            <a:spLocks noChangeShapeType="1"/>
          </p:cNvSpPr>
          <p:nvPr/>
        </p:nvSpPr>
        <p:spPr bwMode="auto">
          <a:xfrm flipH="1">
            <a:off x="5076627" y="1772519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78"/>
          <p:cNvSpPr>
            <a:spLocks noChangeShapeType="1"/>
          </p:cNvSpPr>
          <p:nvPr/>
        </p:nvSpPr>
        <p:spPr bwMode="auto">
          <a:xfrm>
            <a:off x="5076627" y="256468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5292527" y="2420219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28" name="Text Box 80"/>
          <p:cNvSpPr txBox="1">
            <a:spLocks noChangeArrowheads="1"/>
          </p:cNvSpPr>
          <p:nvPr/>
        </p:nvSpPr>
        <p:spPr bwMode="auto">
          <a:xfrm>
            <a:off x="5579864" y="1916981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6372027" y="1556619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30" name="Line 82"/>
          <p:cNvSpPr>
            <a:spLocks noChangeShapeType="1"/>
          </p:cNvSpPr>
          <p:nvPr/>
        </p:nvSpPr>
        <p:spPr bwMode="auto">
          <a:xfrm>
            <a:off x="6084689" y="1772519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" name="Line 83"/>
          <p:cNvSpPr>
            <a:spLocks noChangeShapeType="1"/>
          </p:cNvSpPr>
          <p:nvPr/>
        </p:nvSpPr>
        <p:spPr bwMode="auto">
          <a:xfrm>
            <a:off x="6948289" y="1772519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" name="Text Box 84"/>
          <p:cNvSpPr txBox="1">
            <a:spLocks noChangeArrowheads="1"/>
          </p:cNvSpPr>
          <p:nvPr/>
        </p:nvSpPr>
        <p:spPr bwMode="auto">
          <a:xfrm>
            <a:off x="7164189" y="1556619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L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33" name="Line 85"/>
          <p:cNvSpPr>
            <a:spLocks noChangeShapeType="1"/>
          </p:cNvSpPr>
          <p:nvPr/>
        </p:nvSpPr>
        <p:spPr bwMode="auto">
          <a:xfrm>
            <a:off x="6084689" y="2564681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4" name="Text Box 86"/>
          <p:cNvSpPr txBox="1">
            <a:spLocks noChangeArrowheads="1"/>
          </p:cNvSpPr>
          <p:nvPr/>
        </p:nvSpPr>
        <p:spPr bwMode="auto">
          <a:xfrm>
            <a:off x="6372027" y="2420219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35" name="Text Box 87"/>
          <p:cNvSpPr txBox="1">
            <a:spLocks noChangeArrowheads="1"/>
          </p:cNvSpPr>
          <p:nvPr/>
        </p:nvSpPr>
        <p:spPr bwMode="auto">
          <a:xfrm>
            <a:off x="5579864" y="2780581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36" name="Line 88"/>
          <p:cNvSpPr>
            <a:spLocks noChangeShapeType="1"/>
          </p:cNvSpPr>
          <p:nvPr/>
        </p:nvSpPr>
        <p:spPr bwMode="auto">
          <a:xfrm>
            <a:off x="6948289" y="2636119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" name="Text Box 89"/>
          <p:cNvSpPr txBox="1">
            <a:spLocks noChangeArrowheads="1"/>
          </p:cNvSpPr>
          <p:nvPr/>
        </p:nvSpPr>
        <p:spPr bwMode="auto">
          <a:xfrm>
            <a:off x="7164188" y="2420219"/>
            <a:ext cx="129649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H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38" name="Line 90"/>
          <p:cNvSpPr>
            <a:spLocks noChangeShapeType="1"/>
          </p:cNvSpPr>
          <p:nvPr/>
        </p:nvSpPr>
        <p:spPr bwMode="auto">
          <a:xfrm>
            <a:off x="4932164" y="3572744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5076627" y="335684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" name="Line 92"/>
          <p:cNvSpPr>
            <a:spLocks noChangeShapeType="1"/>
          </p:cNvSpPr>
          <p:nvPr/>
        </p:nvSpPr>
        <p:spPr bwMode="auto">
          <a:xfrm flipV="1">
            <a:off x="5076627" y="335684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Line 93"/>
          <p:cNvSpPr>
            <a:spLocks noChangeShapeType="1"/>
          </p:cNvSpPr>
          <p:nvPr/>
        </p:nvSpPr>
        <p:spPr bwMode="auto">
          <a:xfrm flipV="1">
            <a:off x="5076627" y="4149006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5292527" y="3212381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g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43" name="Text Box 95"/>
          <p:cNvSpPr txBox="1">
            <a:spLocks noChangeArrowheads="1"/>
          </p:cNvSpPr>
          <p:nvPr/>
        </p:nvSpPr>
        <p:spPr bwMode="auto">
          <a:xfrm>
            <a:off x="5292527" y="4075981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5579864" y="3572744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45" name="Text Box 97"/>
          <p:cNvSpPr txBox="1">
            <a:spLocks noChangeArrowheads="1"/>
          </p:cNvSpPr>
          <p:nvPr/>
        </p:nvSpPr>
        <p:spPr bwMode="auto">
          <a:xfrm>
            <a:off x="5724327" y="4436344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46" name="Text Box 98"/>
          <p:cNvSpPr txBox="1">
            <a:spLocks noChangeArrowheads="1"/>
          </p:cNvSpPr>
          <p:nvPr/>
        </p:nvSpPr>
        <p:spPr bwMode="auto">
          <a:xfrm>
            <a:off x="6372027" y="3212381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47" name="Text Box 99"/>
          <p:cNvSpPr txBox="1">
            <a:spLocks noChangeArrowheads="1"/>
          </p:cNvSpPr>
          <p:nvPr/>
        </p:nvSpPr>
        <p:spPr bwMode="auto">
          <a:xfrm>
            <a:off x="6372027" y="4004544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48" name="Line 100"/>
          <p:cNvSpPr>
            <a:spLocks noChangeShapeType="1"/>
          </p:cNvSpPr>
          <p:nvPr/>
        </p:nvSpPr>
        <p:spPr bwMode="auto">
          <a:xfrm>
            <a:off x="6084689" y="3356844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9" name="Line 101"/>
          <p:cNvSpPr>
            <a:spLocks noChangeShapeType="1"/>
          </p:cNvSpPr>
          <p:nvPr/>
        </p:nvSpPr>
        <p:spPr bwMode="auto">
          <a:xfrm>
            <a:off x="6084689" y="4220444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Line 102"/>
          <p:cNvSpPr>
            <a:spLocks noChangeShapeType="1"/>
          </p:cNvSpPr>
          <p:nvPr/>
        </p:nvSpPr>
        <p:spPr bwMode="auto">
          <a:xfrm>
            <a:off x="6948289" y="3356844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6948289" y="4220444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Text Box 104"/>
          <p:cNvSpPr txBox="1">
            <a:spLocks noChangeArrowheads="1"/>
          </p:cNvSpPr>
          <p:nvPr/>
        </p:nvSpPr>
        <p:spPr bwMode="auto">
          <a:xfrm>
            <a:off x="7237214" y="3140944"/>
            <a:ext cx="129547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H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53" name="Text Box 105"/>
          <p:cNvSpPr txBox="1">
            <a:spLocks noChangeArrowheads="1"/>
          </p:cNvSpPr>
          <p:nvPr/>
        </p:nvSpPr>
        <p:spPr bwMode="auto">
          <a:xfrm>
            <a:off x="7237214" y="4004544"/>
            <a:ext cx="136748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H</a:t>
            </a:r>
            <a:r>
              <a:rPr lang="en-US" altLang="zh-TW" baseline="-25000" dirty="0">
                <a:solidFill>
                  <a:srgbClr val="3333FF"/>
                </a:solidFill>
              </a:rPr>
              <a:t>3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54" name="Text Box 153"/>
          <p:cNvSpPr txBox="1">
            <a:spLocks noChangeArrowheads="1"/>
          </p:cNvSpPr>
          <p:nvPr/>
        </p:nvSpPr>
        <p:spPr bwMode="auto">
          <a:xfrm>
            <a:off x="971353" y="4796706"/>
            <a:ext cx="792112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(b) Also write the program for the inverse 2-D discrete 10-point </a:t>
            </a:r>
            <a:r>
              <a:rPr lang="en-US" altLang="zh-TW" dirty="0" err="1"/>
              <a:t>Daubechies</a:t>
            </a:r>
            <a:br>
              <a:rPr lang="en-US" altLang="zh-TW" dirty="0"/>
            </a:br>
            <a:r>
              <a:rPr lang="en-US" altLang="zh-TW" dirty="0"/>
              <a:t>    wavelet transform. </a:t>
            </a:r>
          </a:p>
        </p:txBody>
      </p:sp>
      <p:sp>
        <p:nvSpPr>
          <p:cNvPr id="55" name="Text Box 154"/>
          <p:cNvSpPr txBox="1">
            <a:spLocks noChangeArrowheads="1"/>
          </p:cNvSpPr>
          <p:nvPr/>
        </p:nvSpPr>
        <p:spPr bwMode="auto">
          <a:xfrm>
            <a:off x="1763936" y="5516513"/>
            <a:ext cx="5040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   x = iwavedbc10(x1L, x1H1, x1H2, x1H3)</a:t>
            </a:r>
          </a:p>
        </p:txBody>
      </p:sp>
      <p:sp>
        <p:nvSpPr>
          <p:cNvPr id="56" name="Line 92"/>
          <p:cNvSpPr>
            <a:spLocks noChangeShapeType="1"/>
          </p:cNvSpPr>
          <p:nvPr/>
        </p:nvSpPr>
        <p:spPr bwMode="auto">
          <a:xfrm flipV="1">
            <a:off x="5076627" y="1770656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2785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186</Words>
  <Application>Microsoft Office PowerPoint</Application>
  <PresentationFormat>如螢幕大小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Symbol</vt:lpstr>
      <vt:lpstr>Times New Roman</vt:lpstr>
      <vt:lpstr>預設簡報設計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172</cp:revision>
  <dcterms:created xsi:type="dcterms:W3CDTF">2007-10-08T10:08:53Z</dcterms:created>
  <dcterms:modified xsi:type="dcterms:W3CDTF">2020-01-03T06:24:08Z</dcterms:modified>
</cp:coreProperties>
</file>