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58" r:id="rId4"/>
    <p:sldId id="431" r:id="rId5"/>
    <p:sldId id="43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78714-5171-48E4-AA0C-8242C088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BD03EE-876B-40EB-8A3E-67BE3960C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E9966F-2EB5-4AA8-B152-F021D373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3794FD-9BED-47D0-9944-B0C12B4A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72253E-95D1-437B-BBC8-F6D85E4F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430DF-1F71-4E1A-BE2A-CBA4C2B3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2AEC43-DEDC-434E-A790-105251E8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A39E18-8F6D-43C8-8314-86DBC7F6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3BEED8-7DE9-49A1-82EE-0D4E684C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82BAC5-DBA9-4AC7-9F13-AE3EAA10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800285-778B-4921-90C2-5F1BEAC43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7CA6F3-A979-441E-8E03-680322619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14F4B-5A1C-4B15-9263-D2A45166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C00F8-9D6F-4D0D-A272-B238DBE9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354F3A-DBA1-4A4B-AF82-9230FD28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8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65FC7-D318-4686-BB9C-7D7C51F1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62BFC2-B89F-406B-A387-6474F965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A161B2-2277-4024-8EF2-0CC3518B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C65E28-D065-4222-A2E2-D2556DDC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5E6C38-878D-49DF-A9CB-48359C77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9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614CF-77D7-4377-AC11-C8C7B1A6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1E2CD8-D1C7-4D67-8107-27E24DF8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27E843-CADA-40F4-94AB-EE243499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B9997D-F604-48DB-BEE0-7102CFCC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C64ABA-8E5F-4615-AA34-5D9E8189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54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37D9C-2C3C-4F6F-B91A-5744A105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43212-21BA-40AE-B867-72C6E15D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C0682D-F2A8-46CF-977E-6C1A2768C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4AEA49-3649-49C6-A91C-DFB75BBC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5514AF-567D-4E91-AC2A-8F8BE128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C67F19-19DF-42FC-A77D-3F203387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07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B3387-1CE1-4BFA-89F0-5A46F259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7B3EF7-9EFD-40F7-BD7A-E8B3675C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AADDC3-2672-4E69-AD81-DCCC63F7F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726A51-5FF9-4936-AE69-7726376BE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BA8359-AAD0-41B6-877A-C27C2EF0A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9549F2-D2DB-4DAB-8F5E-DBB6FC2F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3CB2AB-9260-4299-BD9D-F72E160E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DB18F3-4731-4FC5-976E-5A0C0DDB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DB772-6DB5-45B0-8BDC-DD6115DE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FE3FFB-A27C-4B0D-BEC6-E46078FC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09C6D0-9982-4050-9691-B77D168F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37EAE9-54D1-4CA2-A59A-91BA68B6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2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82B209-BA12-4398-A7CE-2BF43EB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0E20D9-3FC4-4AAC-8283-3C6BD236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312BEF-8FAD-4889-98CD-51ED9AD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20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72C7F-AAAC-4AAA-B4B3-A429F596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E9CF7-D81A-4B08-8046-1E191E54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1BAD14-D29F-452F-B776-4F27BEBA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5BC682-4AFC-4077-8523-A62B19C3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5D11C7-0330-4038-9971-F3EB9820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309A7-863D-4360-AE62-5598D75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2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D8836-B066-4BB5-9EF2-D9B35907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F4991A-47B9-44C5-8CA2-FB8F4DBD3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816A66-11B7-4876-AA9A-C23A76C6C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7175C4-46A7-4545-97A0-426F2C4F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8BEF-C13F-42D2-8ADE-58816B02DEFE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B404C1-BF7D-42DD-9FCF-38F745B8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612E2B-37CA-4AF1-9DF4-94C34C11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0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C18A05-AAE2-4833-A0EA-EF85FC90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C9F6A7-5D0F-4283-A8B7-8759B318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03B18-BB04-4790-A5E0-CF39C4592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8BEF-C13F-42D2-8ADE-58816B02DEFE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99329-E2E5-4271-9F7D-1AC9DBE50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E42E5E-E851-4271-86E4-82D17EC5B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9033-45BE-4EA3-843F-A70D4C983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95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07D80-6E06-4E36-A622-097468F6F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 2: Go-Back-N RDT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427C32-1E41-490C-BB0F-334699B67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HackMD</a:t>
            </a:r>
            <a:r>
              <a:rPr lang="en-US" altLang="zh-TW" dirty="0"/>
              <a:t>: https://</a:t>
            </a:r>
            <a:r>
              <a:rPr lang="en-US" altLang="zh-TW" dirty="0" err="1"/>
              <a:t>hackmd.io</a:t>
            </a:r>
            <a:r>
              <a:rPr lang="en-US" altLang="zh-TW" dirty="0"/>
              <a:t>/@</a:t>
            </a:r>
            <a:r>
              <a:rPr lang="en-US" altLang="zh-TW" dirty="0" err="1"/>
              <a:t>KentShen</a:t>
            </a:r>
            <a:r>
              <a:rPr lang="en-US" altLang="zh-TW" dirty="0"/>
              <a:t>/H1pxm9LVc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80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05E11-1992-4B7F-A98D-9663DAB4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實驗場景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AE7B4-9343-4B3B-990E-FABAD5A9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31973"/>
          </a:xfrm>
        </p:spPr>
        <p:txBody>
          <a:bodyPr>
            <a:normAutofit/>
          </a:bodyPr>
          <a:lstStyle/>
          <a:p>
            <a:r>
              <a:rPr lang="zh-TW" altLang="en-US" dirty="0"/>
              <a:t>由</a:t>
            </a:r>
            <a:r>
              <a:rPr lang="en-US" altLang="zh-TW" dirty="0"/>
              <a:t>sender</a:t>
            </a:r>
            <a:r>
              <a:rPr lang="zh-TW" altLang="en-US" dirty="0"/>
              <a:t>端傳</a:t>
            </a:r>
            <a:r>
              <a:rPr lang="en-US" altLang="zh-TW" dirty="0"/>
              <a:t>data</a:t>
            </a:r>
            <a:r>
              <a:rPr lang="zh-TW" altLang="en-US" dirty="0"/>
              <a:t>到</a:t>
            </a:r>
            <a:r>
              <a:rPr lang="en-US" altLang="zh-TW" dirty="0"/>
              <a:t>receiver</a:t>
            </a:r>
            <a:r>
              <a:rPr lang="zh-TW" altLang="en-US" dirty="0"/>
              <a:t>，接著</a:t>
            </a:r>
            <a:r>
              <a:rPr lang="en-US" altLang="zh-TW" dirty="0"/>
              <a:t>receiver</a:t>
            </a:r>
            <a:r>
              <a:rPr lang="zh-TW" altLang="en-US" dirty="0"/>
              <a:t>會回應</a:t>
            </a:r>
            <a:r>
              <a:rPr lang="en-US" altLang="zh-TW" dirty="0"/>
              <a:t>ACKs</a:t>
            </a:r>
          </a:p>
          <a:p>
            <a:r>
              <a:rPr lang="en-US" altLang="zh-TW" dirty="0"/>
              <a:t>Receiver</a:t>
            </a:r>
            <a:r>
              <a:rPr lang="zh-TW" altLang="en-US" dirty="0"/>
              <a:t>端運行</a:t>
            </a:r>
            <a:r>
              <a:rPr lang="en-US" altLang="zh-TW" dirty="0"/>
              <a:t>go-back-n</a:t>
            </a:r>
            <a:r>
              <a:rPr lang="zh-TW" altLang="en-US" dirty="0"/>
              <a:t>，並會檢查是否收到所有</a:t>
            </a:r>
            <a:r>
              <a:rPr lang="en-US" altLang="zh-TW" dirty="0"/>
              <a:t>data</a:t>
            </a:r>
          </a:p>
          <a:p>
            <a:r>
              <a:rPr lang="en-US" altLang="zh-TW" dirty="0"/>
              <a:t>Python 3.8.10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D3D9E8-AFF5-4A94-AD13-6CA4DF54D71A}"/>
              </a:ext>
            </a:extLst>
          </p:cNvPr>
          <p:cNvSpPr/>
          <p:nvPr/>
        </p:nvSpPr>
        <p:spPr>
          <a:xfrm>
            <a:off x="3069774" y="4002833"/>
            <a:ext cx="1978089" cy="1455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Sender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E9A87D-1CD7-4488-B736-9DA6143F799B}"/>
              </a:ext>
            </a:extLst>
          </p:cNvPr>
          <p:cNvSpPr/>
          <p:nvPr/>
        </p:nvSpPr>
        <p:spPr>
          <a:xfrm>
            <a:off x="8363342" y="4002832"/>
            <a:ext cx="1978089" cy="1455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Receiver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D2BF142-7D2D-4521-A75F-0E0776FCF1B3}"/>
              </a:ext>
            </a:extLst>
          </p:cNvPr>
          <p:cNvCxnSpPr/>
          <p:nvPr/>
        </p:nvCxnSpPr>
        <p:spPr>
          <a:xfrm>
            <a:off x="5047863" y="4338735"/>
            <a:ext cx="329370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08D4F85-0AA8-4E44-BF33-A8EED2DB204D}"/>
              </a:ext>
            </a:extLst>
          </p:cNvPr>
          <p:cNvCxnSpPr/>
          <p:nvPr/>
        </p:nvCxnSpPr>
        <p:spPr>
          <a:xfrm>
            <a:off x="5069636" y="5162939"/>
            <a:ext cx="329370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A18F8F-E5D3-4622-93C9-95EF296525D7}"/>
              </a:ext>
            </a:extLst>
          </p:cNvPr>
          <p:cNvSpPr txBox="1"/>
          <p:nvPr/>
        </p:nvSpPr>
        <p:spPr>
          <a:xfrm flipH="1">
            <a:off x="6458964" y="3969403"/>
            <a:ext cx="80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1A77E8-E234-4ABB-91B2-0E8D44256721}"/>
              </a:ext>
            </a:extLst>
          </p:cNvPr>
          <p:cNvSpPr txBox="1"/>
          <p:nvPr/>
        </p:nvSpPr>
        <p:spPr>
          <a:xfrm flipH="1">
            <a:off x="6458964" y="5162938"/>
            <a:ext cx="80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Ack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63B64D-A9ED-4550-9541-71F43C65FB7C}"/>
              </a:ext>
            </a:extLst>
          </p:cNvPr>
          <p:cNvSpPr/>
          <p:nvPr/>
        </p:nvSpPr>
        <p:spPr>
          <a:xfrm>
            <a:off x="2473703" y="3543298"/>
            <a:ext cx="3170230" cy="23746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C4D73A1A-77E7-46E1-9C82-E1B25B046431}"/>
              </a:ext>
            </a:extLst>
          </p:cNvPr>
          <p:cNvSpPr/>
          <p:nvPr/>
        </p:nvSpPr>
        <p:spPr>
          <a:xfrm>
            <a:off x="377271" y="4843938"/>
            <a:ext cx="1591491" cy="1786254"/>
          </a:xfrm>
          <a:prstGeom prst="wedgeRoundRectCallout">
            <a:avLst>
              <a:gd name="adj1" fmla="val 107563"/>
              <a:gd name="adj2" fmla="val -33092"/>
              <a:gd name="adj3" fmla="val 16667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本實驗將實作</a:t>
            </a:r>
            <a:r>
              <a:rPr lang="en-US" altLang="zh-TW" dirty="0"/>
              <a:t>sender</a:t>
            </a:r>
            <a:r>
              <a:rPr lang="zh-TW" altLang="en-US" dirty="0"/>
              <a:t>的部分</a:t>
            </a:r>
          </a:p>
        </p:txBody>
      </p:sp>
    </p:spTree>
    <p:extLst>
      <p:ext uri="{BB962C8B-B14F-4D97-AF65-F5344CB8AC3E}">
        <p14:creationId xmlns:p14="http://schemas.microsoft.com/office/powerpoint/2010/main" val="179884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>
            <a:extLst>
              <a:ext uri="{FF2B5EF4-FFF2-40B4-BE49-F238E27FC236}">
                <a16:creationId xmlns:a16="http://schemas.microsoft.com/office/drawing/2014/main" id="{7FC57F30-5A41-1441-48DD-8BBB067F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Transport</a:t>
            </a:r>
            <a:r>
              <a:rPr lang="en-US" altLang="zh-TW" sz="1400">
                <a:latin typeface="Tahoma" panose="020B0604030504040204" pitchFamily="34" charset="0"/>
              </a:rPr>
              <a:t> </a:t>
            </a:r>
            <a:r>
              <a:rPr lang="en-US" altLang="zh-TW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0419" name="Slide Number Placeholder 6">
            <a:extLst>
              <a:ext uri="{FF2B5EF4-FFF2-40B4-BE49-F238E27FC236}">
                <a16:creationId xmlns:a16="http://schemas.microsoft.com/office/drawing/2014/main" id="{DD505AE9-2733-EC58-938C-D1887976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3-</a:t>
            </a:r>
            <a:fld id="{71A874EE-7611-DC49-AB7C-F5DEF90D0678}" type="slidenum">
              <a:rPr lang="en-US" altLang="zh-TW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731A8794-65EE-DB7B-52FF-06675363F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Go-Back-N: sender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9D847658-78AE-7567-A4ED-08D44C6920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14450"/>
            <a:ext cx="8324850" cy="1219200"/>
          </a:xfrm>
        </p:spPr>
        <p:txBody>
          <a:bodyPr/>
          <a:lstStyle/>
          <a:p>
            <a:r>
              <a:rPr lang="en-US" altLang="zh-TW" sz="2400">
                <a:ea typeface="ＭＳ Ｐゴシック" panose="020B0600070205080204" pitchFamily="34" charset="-128"/>
              </a:rPr>
              <a:t>k-bit seq # in pkt header</a:t>
            </a:r>
          </a:p>
          <a:p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window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of up to N, consecutive unack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ed pkts allowed</a:t>
            </a:r>
          </a:p>
          <a:p>
            <a:endParaRPr lang="en-US" altLang="zh-TW">
              <a:ea typeface="ＭＳ Ｐゴシック" panose="020B0600070205080204" pitchFamily="34" charset="-128"/>
            </a:endParaRPr>
          </a:p>
          <a:p>
            <a:endParaRPr lang="en-US" altLang="zh-TW">
              <a:ea typeface="ＭＳ Ｐゴシック" panose="020B0600070205080204" pitchFamily="34" charset="-128"/>
            </a:endParaRPr>
          </a:p>
        </p:txBody>
      </p:sp>
      <p:pic>
        <p:nvPicPr>
          <p:cNvPr id="60422" name="Picture 4" descr="gbn_seqnum">
            <a:extLst>
              <a:ext uri="{FF2B5EF4-FFF2-40B4-BE49-F238E27FC236}">
                <a16:creationId xmlns:a16="http://schemas.microsoft.com/office/drawing/2014/main" id="{8D40AAE5-2E72-8DB2-6EB5-E46CFA9B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6" y="2263776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Rectangle 5">
            <a:extLst>
              <a:ext uri="{FF2B5EF4-FFF2-40B4-BE49-F238E27FC236}">
                <a16:creationId xmlns:a16="http://schemas.microsoft.com/office/drawing/2014/main" id="{AFDAEDFF-8CD4-28EE-522B-CBCEE446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149725"/>
            <a:ext cx="8324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685800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TW" sz="2400"/>
              <a:t>ACK(n): ACKs all pkts up to, including seq # n - </a:t>
            </a:r>
            <a:r>
              <a:rPr lang="ja-JP" altLang="en-US" sz="2400" i="1">
                <a:solidFill>
                  <a:srgbClr val="CC0000"/>
                </a:solidFill>
              </a:rPr>
              <a:t>“</a:t>
            </a:r>
            <a:r>
              <a:rPr lang="en-US" altLang="ja-JP" sz="2400" i="1">
                <a:solidFill>
                  <a:srgbClr val="CC0000"/>
                </a:solidFill>
              </a:rPr>
              <a:t>cumulative ACK</a:t>
            </a:r>
            <a:r>
              <a:rPr lang="ja-JP" altLang="en-US" sz="2400" i="1">
                <a:solidFill>
                  <a:srgbClr val="CC0000"/>
                </a:solidFill>
              </a:rPr>
              <a:t>”</a:t>
            </a:r>
            <a:endParaRPr lang="en-US" altLang="ja-JP" sz="2400" i="1">
              <a:solidFill>
                <a:srgbClr val="CC0000"/>
              </a:solidFill>
            </a:endParaRPr>
          </a:p>
          <a:p>
            <a:pPr lvl="1"/>
            <a:r>
              <a:rPr lang="en-US" altLang="zh-TW" sz="2400"/>
              <a:t>may receive duplicate ACKs (see receiver)</a:t>
            </a:r>
            <a:endParaRPr lang="en-US" altLang="zh-TW" sz="2000"/>
          </a:p>
          <a:p>
            <a:r>
              <a:rPr lang="en-US" altLang="zh-TW" sz="2400"/>
              <a:t>timer for oldest in-flight pkt</a:t>
            </a:r>
          </a:p>
          <a:p>
            <a:r>
              <a:rPr lang="en-US" altLang="zh-TW" sz="2400" i="1"/>
              <a:t>timeout(n):</a:t>
            </a:r>
            <a:r>
              <a:rPr lang="en-US" altLang="zh-TW" sz="2400"/>
              <a:t> retransmit packet n and all higher seq # pkts in window</a:t>
            </a:r>
            <a:endParaRPr lang="en-US" altLang="zh-TW" sz="2800"/>
          </a:p>
          <a:p>
            <a:pPr>
              <a:buSzPct val="65000"/>
              <a:buFont typeface="Wingdings" pitchFamily="2" charset="2"/>
              <a:buChar char="v"/>
            </a:pPr>
            <a:endParaRPr lang="en-US" altLang="zh-TW" sz="2800"/>
          </a:p>
        </p:txBody>
      </p:sp>
      <p:sp>
        <p:nvSpPr>
          <p:cNvPr id="60424" name="Rectangle 6">
            <a:extLst>
              <a:ext uri="{FF2B5EF4-FFF2-40B4-BE49-F238E27FC236}">
                <a16:creationId xmlns:a16="http://schemas.microsoft.com/office/drawing/2014/main" id="{BDB81242-4C7C-9EAC-197A-66D8F72B9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9" y="2789239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pic>
        <p:nvPicPr>
          <p:cNvPr id="60425" name="Picture 9" descr="underline_base">
            <a:extLst>
              <a:ext uri="{FF2B5EF4-FFF2-40B4-BE49-F238E27FC236}">
                <a16:creationId xmlns:a16="http://schemas.microsoft.com/office/drawing/2014/main" id="{46D16EC5-1DB7-4D53-25E9-10BB301B85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F61D918D-B353-589E-1E74-26AE18B4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Transport</a:t>
            </a:r>
            <a:r>
              <a:rPr lang="en-US" altLang="zh-TW" sz="1400">
                <a:latin typeface="Tahoma" panose="020B0604030504040204" pitchFamily="34" charset="0"/>
              </a:rPr>
              <a:t> </a:t>
            </a:r>
            <a:r>
              <a:rPr lang="en-US" altLang="zh-TW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86D1FE2E-EBD1-82E3-EE62-E38551B4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3-</a:t>
            </a:r>
            <a:fld id="{5C625CD3-BAE4-4348-99BD-19FF91755F45}" type="slidenum">
              <a:rPr lang="en-US" altLang="zh-TW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D3F76DD5-AE2E-E07E-9560-3C3A72ADC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8500" y="207964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sz="3600"/>
              <a:t>GBN: sender extended FSM</a:t>
            </a:r>
            <a:endParaRPr lang="en-US">
              <a:cs typeface="+mj-cs"/>
            </a:endParaRPr>
          </a:p>
        </p:txBody>
      </p:sp>
      <p:grpSp>
        <p:nvGrpSpPr>
          <p:cNvPr id="61445" name="Group 3">
            <a:extLst>
              <a:ext uri="{FF2B5EF4-FFF2-40B4-BE49-F238E27FC236}">
                <a16:creationId xmlns:a16="http://schemas.microsoft.com/office/drawing/2014/main" id="{A15D38D1-5C88-700A-728F-7BF5D9535EDF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3743326"/>
            <a:ext cx="800100" cy="657225"/>
            <a:chOff x="1939" y="2515"/>
            <a:chExt cx="504" cy="414"/>
          </a:xfrm>
        </p:grpSpPr>
        <p:sp>
          <p:nvSpPr>
            <p:cNvPr id="61466" name="Oval 4">
              <a:extLst>
                <a:ext uri="{FF2B5EF4-FFF2-40B4-BE49-F238E27FC236}">
                  <a16:creationId xmlns:a16="http://schemas.microsoft.com/office/drawing/2014/main" id="{5557E156-6E63-2581-07CD-3D3010F55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latin typeface="Tahoma" panose="020B0604030504040204" pitchFamily="34" charset="0"/>
              </a:endParaRPr>
            </a:p>
          </p:txBody>
        </p:sp>
        <p:sp>
          <p:nvSpPr>
            <p:cNvPr id="61467" name="Text Box 5">
              <a:extLst>
                <a:ext uri="{FF2B5EF4-FFF2-40B4-BE49-F238E27FC236}">
                  <a16:creationId xmlns:a16="http://schemas.microsoft.com/office/drawing/2014/main" id="{C704D875-E3C8-8E1F-34FB-14DBCE8A4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Wait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61446" name="Line 6">
            <a:extLst>
              <a:ext uri="{FF2B5EF4-FFF2-40B4-BE49-F238E27FC236}">
                <a16:creationId xmlns:a16="http://schemas.microsoft.com/office/drawing/2014/main" id="{DD7186F6-3792-9A83-AC6B-CEA008694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826" y="2830514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C097466D-833F-B494-E0E1-06B708568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9" y="3810001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start_timer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udt_send(sndpkt[base])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udt_send(sndpkt[base+1])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udt_send(sndpkt[nextseqnum-1])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5236C5C8-FAF1-DA9C-F02C-BCFF87B4F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4" y="3575050"/>
            <a:ext cx="1100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timeout</a:t>
            </a:r>
            <a:endParaRPr lang="en-US" altLang="zh-TW" sz="1400"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1449" name="Line 9">
            <a:extLst>
              <a:ext uri="{FF2B5EF4-FFF2-40B4-BE49-F238E27FC236}">
                <a16:creationId xmlns:a16="http://schemas.microsoft.com/office/drawing/2014/main" id="{749B75C0-D1A5-2F06-DD83-DD9C8134B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1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50" name="Freeform 10">
            <a:extLst>
              <a:ext uri="{FF2B5EF4-FFF2-40B4-BE49-F238E27FC236}">
                <a16:creationId xmlns:a16="http://schemas.microsoft.com/office/drawing/2014/main" id="{08758D40-CB32-18EB-A89B-B7450C9F516F}"/>
              </a:ext>
            </a:extLst>
          </p:cNvPr>
          <p:cNvSpPr>
            <a:spLocks/>
          </p:cNvSpPr>
          <p:nvPr/>
        </p:nvSpPr>
        <p:spPr bwMode="auto">
          <a:xfrm>
            <a:off x="5884863" y="3498851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2BCF8E7A-48B1-7945-16DC-1427347D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1" y="1069976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rdt_send(data)</a:t>
            </a:r>
            <a:r>
              <a:rPr lang="en-US" altLang="zh-TW" sz="1000">
                <a:latin typeface="Arial" panose="020B0604020202020204" pitchFamily="34" charset="0"/>
              </a:rPr>
              <a:t>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61452" name="Line 12">
            <a:extLst>
              <a:ext uri="{FF2B5EF4-FFF2-40B4-BE49-F238E27FC236}">
                <a16:creationId xmlns:a16="http://schemas.microsoft.com/office/drawing/2014/main" id="{C96D8C69-257E-2A49-77DD-5E88C7436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6001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FB24EF30-10E0-0784-4682-478FB1A63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1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if (nextseqnum &lt; base+N) 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  sndpkt[nextseqnum] = make_pkt(nextseqnum,data,chksum)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  udt_send(sndpkt[nextseqnum])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  if (base == nextseqnum)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     start_timer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  nextseqnum++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else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refuse_data(data)</a:t>
            </a:r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1454" name="Freeform 14">
            <a:extLst>
              <a:ext uri="{FF2B5EF4-FFF2-40B4-BE49-F238E27FC236}">
                <a16:creationId xmlns:a16="http://schemas.microsoft.com/office/drawing/2014/main" id="{90F2ECEC-4B3A-33A9-6283-EF825562B899}"/>
              </a:ext>
            </a:extLst>
          </p:cNvPr>
          <p:cNvSpPr>
            <a:spLocks/>
          </p:cNvSpPr>
          <p:nvPr/>
        </p:nvSpPr>
        <p:spPr bwMode="auto">
          <a:xfrm rot="5142103" flipH="1">
            <a:off x="5311776" y="2933701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E36B4685-1DFC-B4C2-6F2E-302B3AB46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6" y="5478464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base = getacknum(rcvpkt)+1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If (base == nextseqnum)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  stop_timer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else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  start_timer</a:t>
            </a:r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1456" name="Text Box 16">
            <a:extLst>
              <a:ext uri="{FF2B5EF4-FFF2-40B4-BE49-F238E27FC236}">
                <a16:creationId xmlns:a16="http://schemas.microsoft.com/office/drawing/2014/main" id="{0B0FAE12-EECE-C1FC-67FA-6F7FA812D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4978401"/>
            <a:ext cx="2833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 notcorrupt(rcvpkt)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1457" name="Line 17">
            <a:extLst>
              <a:ext uri="{FF2B5EF4-FFF2-40B4-BE49-F238E27FC236}">
                <a16:creationId xmlns:a16="http://schemas.microsoft.com/office/drawing/2014/main" id="{FE6CA106-D66F-DBA3-439B-197FB231E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58" name="Freeform 18">
            <a:extLst>
              <a:ext uri="{FF2B5EF4-FFF2-40B4-BE49-F238E27FC236}">
                <a16:creationId xmlns:a16="http://schemas.microsoft.com/office/drawing/2014/main" id="{24CB3A7C-165C-3324-3573-BD3F35906289}"/>
              </a:ext>
            </a:extLst>
          </p:cNvPr>
          <p:cNvSpPr>
            <a:spLocks/>
          </p:cNvSpPr>
          <p:nvPr/>
        </p:nvSpPr>
        <p:spPr bwMode="auto">
          <a:xfrm>
            <a:off x="5029200" y="4446589"/>
            <a:ext cx="1054100" cy="674687"/>
          </a:xfrm>
          <a:custGeom>
            <a:avLst/>
            <a:gdLst>
              <a:gd name="T0" fmla="*/ 2147483646 w 664"/>
              <a:gd name="T1" fmla="*/ 2147483646 h 425"/>
              <a:gd name="T2" fmla="*/ 2147483646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59" name="Line 19">
            <a:extLst>
              <a:ext uri="{FF2B5EF4-FFF2-40B4-BE49-F238E27FC236}">
                <a16:creationId xmlns:a16="http://schemas.microsoft.com/office/drawing/2014/main" id="{5F4CB874-CC88-DE3A-A87F-B4065EC29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8489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60" name="Text Box 20">
            <a:extLst>
              <a:ext uri="{FF2B5EF4-FFF2-40B4-BE49-F238E27FC236}">
                <a16:creationId xmlns:a16="http://schemas.microsoft.com/office/drawing/2014/main" id="{6537FA52-5BF7-26BC-AC29-4D160B47D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base=1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nextseqnum=1</a:t>
            </a:r>
            <a:endParaRPr lang="en-US" altLang="zh-TW" sz="1400"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61461" name="Text Box 21">
            <a:extLst>
              <a:ext uri="{FF2B5EF4-FFF2-40B4-BE49-F238E27FC236}">
                <a16:creationId xmlns:a16="http://schemas.microsoft.com/office/drawing/2014/main" id="{830D9934-3D20-9EC7-BDDC-F2BF39D4C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1" y="4289426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rdt_rcv(rcvpkt)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 &amp;&amp; corrupt(rcvpkt)</a:t>
            </a:r>
            <a:r>
              <a:rPr lang="en-US" altLang="zh-TW" sz="1000">
                <a:latin typeface="Arial" panose="020B0604020202020204" pitchFamily="34" charset="0"/>
              </a:rPr>
              <a:t>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61462" name="Line 22">
            <a:extLst>
              <a:ext uri="{FF2B5EF4-FFF2-40B4-BE49-F238E27FC236}">
                <a16:creationId xmlns:a16="http://schemas.microsoft.com/office/drawing/2014/main" id="{31315B7F-03C8-6DAD-725B-1440D82A58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7026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63" name="Freeform 23">
            <a:extLst>
              <a:ext uri="{FF2B5EF4-FFF2-40B4-BE49-F238E27FC236}">
                <a16:creationId xmlns:a16="http://schemas.microsoft.com/office/drawing/2014/main" id="{1E4EA83E-E0D9-8B6A-982B-CF4BE43328D1}"/>
              </a:ext>
            </a:extLst>
          </p:cNvPr>
          <p:cNvSpPr>
            <a:spLocks/>
          </p:cNvSpPr>
          <p:nvPr/>
        </p:nvSpPr>
        <p:spPr bwMode="auto">
          <a:xfrm>
            <a:off x="4422776" y="4221164"/>
            <a:ext cx="695325" cy="638175"/>
          </a:xfrm>
          <a:custGeom>
            <a:avLst/>
            <a:gdLst>
              <a:gd name="T0" fmla="*/ 2147483646 w 1095"/>
              <a:gd name="T1" fmla="*/ 0 h 1005"/>
              <a:gd name="T2" fmla="*/ 2147483646 w 1095"/>
              <a:gd name="T3" fmla="*/ 2147483646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64" name="Text Box 24">
            <a:extLst>
              <a:ext uri="{FF2B5EF4-FFF2-40B4-BE49-F238E27FC236}">
                <a16:creationId xmlns:a16="http://schemas.microsoft.com/office/drawing/2014/main" id="{BDF5745E-F844-91F3-F470-B8A52F9B8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29273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Symbol" pitchFamily="2" charset="2"/>
              </a:rPr>
              <a:t>L</a:t>
            </a:r>
          </a:p>
        </p:txBody>
      </p:sp>
      <p:pic>
        <p:nvPicPr>
          <p:cNvPr id="61465" name="Picture 25" descr="underline_base">
            <a:extLst>
              <a:ext uri="{FF2B5EF4-FFF2-40B4-BE49-F238E27FC236}">
                <a16:creationId xmlns:a16="http://schemas.microsoft.com/office/drawing/2014/main" id="{D3ABD755-7867-F78A-89E3-4F0860FCFEA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760414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5">
            <a:extLst>
              <a:ext uri="{FF2B5EF4-FFF2-40B4-BE49-F238E27FC236}">
                <a16:creationId xmlns:a16="http://schemas.microsoft.com/office/drawing/2014/main" id="{C7017F9D-90EF-BD2D-A40C-5849F1F9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Transport</a:t>
            </a:r>
            <a:r>
              <a:rPr lang="en-US" altLang="zh-TW" sz="1400">
                <a:latin typeface="Tahoma" panose="020B0604030504040204" pitchFamily="34" charset="0"/>
              </a:rPr>
              <a:t> </a:t>
            </a:r>
            <a:r>
              <a:rPr lang="en-US" altLang="zh-TW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2467" name="Slide Number Placeholder 6">
            <a:extLst>
              <a:ext uri="{FF2B5EF4-FFF2-40B4-BE49-F238E27FC236}">
                <a16:creationId xmlns:a16="http://schemas.microsoft.com/office/drawing/2014/main" id="{807E251B-4048-6864-25DE-837CDADF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Tahoma" panose="020B0604030504040204" pitchFamily="34" charset="0"/>
              </a:rPr>
              <a:t>3-</a:t>
            </a:r>
            <a:fld id="{5BA4A7C5-7563-4549-9321-999D266BBA7C}" type="slidenum">
              <a:rPr lang="en-US" altLang="zh-TW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1200">
              <a:latin typeface="Tahoma" panose="020B0604030504040204" pitchFamily="34" charset="0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D547739-7FBB-81D8-CC0C-09B6B3C4E9E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325689" y="3641726"/>
            <a:ext cx="8148637" cy="28543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TW">
                <a:ea typeface="ＭＳ Ｐゴシック" panose="020B0600070205080204" pitchFamily="34" charset="-128"/>
              </a:rPr>
              <a:t>ACK-only: always send ACK for correctly-received pkt with highest </a:t>
            </a:r>
            <a:r>
              <a:rPr lang="en-US" altLang="zh-TW" i="1">
                <a:solidFill>
                  <a:srgbClr val="CC0000"/>
                </a:solidFill>
                <a:ea typeface="ＭＳ Ｐゴシック" panose="020B0600070205080204" pitchFamily="34" charset="-128"/>
              </a:rPr>
              <a:t>in-order</a:t>
            </a:r>
            <a:r>
              <a:rPr lang="en-US" altLang="zh-TW">
                <a:ea typeface="ＭＳ Ｐゴシック" panose="020B0600070205080204" pitchFamily="34" charset="-128"/>
              </a:rPr>
              <a:t> seq #</a:t>
            </a:r>
          </a:p>
          <a:p>
            <a:pPr lvl="1"/>
            <a:r>
              <a:rPr lang="en-US" altLang="zh-TW">
                <a:ea typeface="ＭＳ Ｐゴシック" panose="020B0600070205080204" pitchFamily="34" charset="-128"/>
              </a:rPr>
              <a:t>may generate duplicate ACKs</a:t>
            </a:r>
          </a:p>
          <a:p>
            <a:pPr lvl="1"/>
            <a:r>
              <a:rPr lang="en-US" altLang="zh-TW">
                <a:ea typeface="ＭＳ Ｐゴシック" panose="020B0600070205080204" pitchFamily="34" charset="-128"/>
              </a:rPr>
              <a:t>need only remember </a:t>
            </a:r>
            <a:r>
              <a:rPr lang="en-US" altLang="zh-TW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expectedseqnum</a:t>
            </a:r>
          </a:p>
          <a:p>
            <a:r>
              <a:rPr lang="en-US" altLang="zh-TW">
                <a:ea typeface="ＭＳ Ｐゴシック" panose="020B0600070205080204" pitchFamily="34" charset="-128"/>
              </a:rPr>
              <a:t>out-of-order pkt: </a:t>
            </a:r>
          </a:p>
          <a:p>
            <a:pPr lvl="1"/>
            <a:r>
              <a:rPr lang="en-US" altLang="zh-TW">
                <a:ea typeface="ＭＳ Ｐゴシック" panose="020B0600070205080204" pitchFamily="34" charset="-128"/>
              </a:rPr>
              <a:t>discard (don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buffer): </a:t>
            </a:r>
            <a:r>
              <a:rPr lang="en-US" altLang="ja-JP" i="1">
                <a:solidFill>
                  <a:srgbClr val="CC0000"/>
                </a:solidFill>
                <a:ea typeface="ＭＳ Ｐゴシック" panose="020B0600070205080204" pitchFamily="34" charset="-128"/>
              </a:rPr>
              <a:t>no receiver buffering!</a:t>
            </a:r>
          </a:p>
          <a:p>
            <a:pPr lvl="1"/>
            <a:r>
              <a:rPr lang="en-US" altLang="zh-TW">
                <a:ea typeface="ＭＳ Ｐゴシック" panose="020B0600070205080204" pitchFamily="34" charset="-128"/>
              </a:rPr>
              <a:t>re-ACK pkt with highest in-order seq #</a:t>
            </a:r>
          </a:p>
        </p:txBody>
      </p:sp>
      <p:sp>
        <p:nvSpPr>
          <p:cNvPr id="62469" name="Oval 4">
            <a:extLst>
              <a:ext uri="{FF2B5EF4-FFF2-40B4-BE49-F238E27FC236}">
                <a16:creationId xmlns:a16="http://schemas.microsoft.com/office/drawing/2014/main" id="{F7418943-D08D-4A2E-49B5-28DF7B0BA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2041526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1600">
              <a:latin typeface="Tahoma" panose="020B0604030504040204" pitchFamily="34" charset="0"/>
            </a:endParaRPr>
          </a:p>
        </p:txBody>
      </p:sp>
      <p:sp>
        <p:nvSpPr>
          <p:cNvPr id="62470" name="Text Box 5">
            <a:extLst>
              <a:ext uri="{FF2B5EF4-FFF2-40B4-BE49-F238E27FC236}">
                <a16:creationId xmlns:a16="http://schemas.microsoft.com/office/drawing/2014/main" id="{6DAEEBAF-175A-17E4-B907-291D9D16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2209801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Wait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62471" name="Line 6">
            <a:extLst>
              <a:ext uri="{FF2B5EF4-FFF2-40B4-BE49-F238E27FC236}">
                <a16:creationId xmlns:a16="http://schemas.microsoft.com/office/drawing/2014/main" id="{E47A3DDF-26F9-CA03-F6CD-B96E4CA20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72" name="Text Box 7">
            <a:extLst>
              <a:ext uri="{FF2B5EF4-FFF2-40B4-BE49-F238E27FC236}">
                <a16:creationId xmlns:a16="http://schemas.microsoft.com/office/drawing/2014/main" id="{D9CDAA95-9506-9494-44BF-47D20005E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1468439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udt_send(sndpkt)</a:t>
            </a:r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3477C068-6908-4BE0-EFE3-7AFC2C722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default</a:t>
            </a:r>
            <a:endParaRPr lang="en-US" altLang="zh-TW" sz="1400"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62474" name="Line 9">
            <a:extLst>
              <a:ext uri="{FF2B5EF4-FFF2-40B4-BE49-F238E27FC236}">
                <a16:creationId xmlns:a16="http://schemas.microsoft.com/office/drawing/2014/main" id="{847316E1-E76E-9703-1B96-638C45132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2114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75" name="Freeform 10">
            <a:extLst>
              <a:ext uri="{FF2B5EF4-FFF2-40B4-BE49-F238E27FC236}">
                <a16:creationId xmlns:a16="http://schemas.microsoft.com/office/drawing/2014/main" id="{FAAE7F36-F836-806E-6462-68B57585843E}"/>
              </a:ext>
            </a:extLst>
          </p:cNvPr>
          <p:cNvSpPr>
            <a:spLocks/>
          </p:cNvSpPr>
          <p:nvPr/>
        </p:nvSpPr>
        <p:spPr bwMode="auto">
          <a:xfrm>
            <a:off x="5356226" y="1784351"/>
            <a:ext cx="828675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D24F7055-D6B6-35DF-3DC0-86EDCD29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9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rdt_rcv(rcvpkt)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&amp;&amp; notcurrupt(rcvpkt)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&amp;&amp; hasseqnum(rcvpkt,expectedseqnum) </a:t>
            </a:r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2477" name="Line 12">
            <a:extLst>
              <a:ext uri="{FF2B5EF4-FFF2-40B4-BE49-F238E27FC236}">
                <a16:creationId xmlns:a16="http://schemas.microsoft.com/office/drawing/2014/main" id="{CA818553-16B8-8A4B-6493-A4CE67597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9788" y="2246314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78" name="Text Box 13">
            <a:extLst>
              <a:ext uri="{FF2B5EF4-FFF2-40B4-BE49-F238E27FC236}">
                <a16:creationId xmlns:a16="http://schemas.microsoft.com/office/drawing/2014/main" id="{31A2283A-30D1-FE71-D137-BCB55E45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1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sndpkt = make_pkt(expectedseqnum,ACK,chksum)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udt_send(sndpkt)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expectedseqnum++</a:t>
            </a:r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2479" name="Freeform 14">
            <a:extLst>
              <a:ext uri="{FF2B5EF4-FFF2-40B4-BE49-F238E27FC236}">
                <a16:creationId xmlns:a16="http://schemas.microsoft.com/office/drawing/2014/main" id="{14980D34-75ED-CDAC-A5F4-EB686242B30B}"/>
              </a:ext>
            </a:extLst>
          </p:cNvPr>
          <p:cNvSpPr>
            <a:spLocks/>
          </p:cNvSpPr>
          <p:nvPr/>
        </p:nvSpPr>
        <p:spPr bwMode="auto">
          <a:xfrm rot="5142103" flipH="1">
            <a:off x="4829176" y="1260476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80" name="Line 15">
            <a:extLst>
              <a:ext uri="{FF2B5EF4-FFF2-40B4-BE49-F238E27FC236}">
                <a16:creationId xmlns:a16="http://schemas.microsoft.com/office/drawing/2014/main" id="{E0A09F22-DB24-2CA9-DD94-C31A2D6F5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8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81" name="Text Box 16">
            <a:extLst>
              <a:ext uri="{FF2B5EF4-FFF2-40B4-BE49-F238E27FC236}">
                <a16:creationId xmlns:a16="http://schemas.microsoft.com/office/drawing/2014/main" id="{DEC87E61-0FBF-D8C7-6956-D99C0EC01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9" y="2314576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expectedseqnum=1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sndpkt =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 make_pkt(expectedseqnum,ACK,chksum)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400"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62482" name="Text Box 17">
            <a:extLst>
              <a:ext uri="{FF2B5EF4-FFF2-40B4-BE49-F238E27FC236}">
                <a16:creationId xmlns:a16="http://schemas.microsoft.com/office/drawing/2014/main" id="{7AF796B2-4CA8-251E-2F87-33B23EC33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199072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Symbol" pitchFamily="2" charset="2"/>
              </a:rPr>
              <a:t>L</a:t>
            </a:r>
          </a:p>
        </p:txBody>
      </p:sp>
      <p:sp>
        <p:nvSpPr>
          <p:cNvPr id="50195" name="Rectangle 19">
            <a:extLst>
              <a:ext uri="{FF2B5EF4-FFF2-40B4-BE49-F238E27FC236}">
                <a16:creationId xmlns:a16="http://schemas.microsoft.com/office/drawing/2014/main" id="{CE03A247-6710-F571-9BB8-DBEAADEA0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8500" y="207964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GBN: receiver extended FSM</a:t>
            </a:r>
          </a:p>
        </p:txBody>
      </p:sp>
      <p:pic>
        <p:nvPicPr>
          <p:cNvPr id="62484" name="Picture 22" descr="underline_base">
            <a:extLst>
              <a:ext uri="{FF2B5EF4-FFF2-40B4-BE49-F238E27FC236}">
                <a16:creationId xmlns:a16="http://schemas.microsoft.com/office/drawing/2014/main" id="{A83A4CBE-FE0D-F246-03AB-1132DF5BBA8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1" y="8064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3500F-D294-4B53-A382-2DAD6FE1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Sender</a:t>
            </a:r>
            <a:r>
              <a:rPr lang="zh-TW" altLang="en-US" dirty="0"/>
              <a:t>端設定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64952-8608-4BA8-83CB-31CBC814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send_base</a:t>
            </a:r>
            <a:r>
              <a:rPr lang="en-US" altLang="zh-TW" dirty="0"/>
              <a:t> = 0   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sym typeface="Wingdings" panose="05000000000000000000" pitchFamily="2" charset="2"/>
              </a:rPr>
              <a:t>send_base</a:t>
            </a:r>
            <a:r>
              <a:rPr lang="zh-TW" altLang="en-US" dirty="0">
                <a:sym typeface="Wingdings" panose="05000000000000000000" pitchFamily="2" charset="2"/>
              </a:rPr>
              <a:t>指標位置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next_seq_num</a:t>
            </a:r>
            <a:r>
              <a:rPr lang="en-US" altLang="zh-TW" dirty="0"/>
              <a:t> = 0 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sym typeface="Wingdings" panose="05000000000000000000" pitchFamily="2" charset="2"/>
              </a:rPr>
              <a:t>next_seq_num</a:t>
            </a:r>
            <a:r>
              <a:rPr lang="zh-TW" altLang="en-US" dirty="0">
                <a:sym typeface="Wingdings" panose="05000000000000000000" pitchFamily="2" charset="2"/>
              </a:rPr>
              <a:t>位置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cwnd_size</a:t>
            </a:r>
            <a:r>
              <a:rPr lang="en-US" altLang="zh-TW" dirty="0"/>
              <a:t> = 3  </a:t>
            </a:r>
            <a:r>
              <a:rPr lang="en-US" altLang="zh-TW" dirty="0">
                <a:sym typeface="Wingdings" panose="05000000000000000000" pitchFamily="2" charset="2"/>
              </a:rPr>
              <a:t>  window</a:t>
            </a:r>
            <a:r>
              <a:rPr lang="zh-TW" altLang="en-US" dirty="0">
                <a:sym typeface="Wingdings" panose="05000000000000000000" pitchFamily="2" charset="2"/>
              </a:rPr>
              <a:t>的大小為</a:t>
            </a:r>
            <a:r>
              <a:rPr lang="en-US" altLang="zh-TW" dirty="0">
                <a:sym typeface="Wingdings" panose="05000000000000000000" pitchFamily="2" charset="2"/>
              </a:rPr>
              <a:t>3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num_pkt</a:t>
            </a:r>
            <a:r>
              <a:rPr lang="en-US" altLang="zh-TW" dirty="0"/>
              <a:t> = 10 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總共要送出</a:t>
            </a:r>
            <a:r>
              <a:rPr lang="en-US" altLang="zh-TW" dirty="0">
                <a:sym typeface="Wingdings" panose="05000000000000000000" pitchFamily="2" charset="2"/>
              </a:rPr>
              <a:t>10</a:t>
            </a:r>
            <a:r>
              <a:rPr lang="zh-TW" altLang="en-US" dirty="0">
                <a:sym typeface="Wingdings" panose="05000000000000000000" pitchFamily="2" charset="2"/>
              </a:rPr>
              <a:t>個封包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89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BDBF7-4219-462C-AA63-BB8918AA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Sender</a:t>
            </a:r>
            <a:r>
              <a:rPr lang="zh-TW" altLang="en-US"/>
              <a:t>端需完成功能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4ABD65-98F4-4FC5-BC99-773503FA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Send_base</a:t>
            </a:r>
            <a:r>
              <a:rPr lang="zh-TW" altLang="en-US" dirty="0"/>
              <a:t>及</a:t>
            </a:r>
            <a:r>
              <a:rPr lang="en-US" altLang="zh-TW" dirty="0" err="1"/>
              <a:t>next_seq_num</a:t>
            </a:r>
            <a:r>
              <a:rPr lang="zh-TW" altLang="en-US" dirty="0"/>
              <a:t>要在正確的位置</a:t>
            </a:r>
            <a:endParaRPr lang="en-US" altLang="zh-TW" dirty="0"/>
          </a:p>
          <a:p>
            <a:r>
              <a:rPr lang="en-US" altLang="zh-TW" dirty="0"/>
              <a:t>Window</a:t>
            </a:r>
            <a:r>
              <a:rPr lang="zh-TW" altLang="en-US" dirty="0"/>
              <a:t>內的</a:t>
            </a:r>
            <a:r>
              <a:rPr lang="en-US" altLang="zh-TW" dirty="0"/>
              <a:t>data</a:t>
            </a:r>
            <a:r>
              <a:rPr lang="zh-TW" altLang="en-US" dirty="0"/>
              <a:t>需接連送出</a:t>
            </a:r>
            <a:endParaRPr lang="en-US" altLang="zh-TW" dirty="0"/>
          </a:p>
          <a:p>
            <a:r>
              <a:rPr lang="zh-TW" altLang="en-US" dirty="0"/>
              <a:t>設定</a:t>
            </a:r>
            <a:r>
              <a:rPr lang="en-US" altLang="zh-TW" dirty="0"/>
              <a:t>timer</a:t>
            </a:r>
            <a:r>
              <a:rPr lang="zh-TW" altLang="en-US" dirty="0"/>
              <a:t>的時間為</a:t>
            </a:r>
            <a:r>
              <a:rPr lang="en-US" altLang="zh-TW" dirty="0"/>
              <a:t>5</a:t>
            </a:r>
            <a:r>
              <a:rPr lang="zh-TW" altLang="en-US" dirty="0"/>
              <a:t>秒</a:t>
            </a:r>
            <a:endParaRPr lang="en-US" altLang="zh-TW" dirty="0"/>
          </a:p>
          <a:p>
            <a:r>
              <a:rPr lang="en-US" altLang="zh-TW" dirty="0"/>
              <a:t>Timeout</a:t>
            </a:r>
            <a:r>
              <a:rPr lang="zh-TW" altLang="en-US" dirty="0"/>
              <a:t>時需要重傳</a:t>
            </a:r>
            <a:r>
              <a:rPr lang="en-US" altLang="zh-TW" dirty="0"/>
              <a:t>window</a:t>
            </a:r>
            <a:r>
              <a:rPr lang="zh-TW" altLang="en-US" dirty="0"/>
              <a:t>內所有的</a:t>
            </a:r>
            <a:r>
              <a:rPr lang="en-US" altLang="zh-TW" dirty="0"/>
              <a:t>data</a:t>
            </a:r>
          </a:p>
          <a:p>
            <a:r>
              <a:rPr lang="en-US" altLang="zh-TW" dirty="0"/>
              <a:t>Sender</a:t>
            </a:r>
            <a:r>
              <a:rPr lang="zh-TW" altLang="en-US" dirty="0"/>
              <a:t>結束前需送出</a:t>
            </a:r>
            <a:r>
              <a:rPr lang="en-US" altLang="zh-TW" dirty="0"/>
              <a:t>10</a:t>
            </a:r>
            <a:r>
              <a:rPr lang="zh-TW" altLang="en-US" dirty="0"/>
              <a:t>筆資料</a:t>
            </a:r>
          </a:p>
        </p:txBody>
      </p:sp>
    </p:spTree>
    <p:extLst>
      <p:ext uri="{BB962C8B-B14F-4D97-AF65-F5344CB8AC3E}">
        <p14:creationId xmlns:p14="http://schemas.microsoft.com/office/powerpoint/2010/main" val="57655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A6507-A73B-364F-AB98-C230135A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成果繳交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8C29B-DD16-0F44-B11A-41C2D1AC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繳交檔案：</a:t>
            </a:r>
            <a:r>
              <a:rPr kumimoji="1" lang="en-US" altLang="zh-TW" dirty="0" err="1"/>
              <a:t>sender.py</a:t>
            </a:r>
            <a:endParaRPr kumimoji="1" lang="en-US" altLang="zh-TW" dirty="0"/>
          </a:p>
          <a:p>
            <a:r>
              <a:rPr kumimoji="1" lang="zh-TW" altLang="en-US" dirty="0"/>
              <a:t>繳交時間：</a:t>
            </a:r>
            <a:r>
              <a:rPr kumimoji="1" lang="en-US" altLang="zh-TW"/>
              <a:t>May 5, 2022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091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4941</TotalTime>
  <Words>530</Words>
  <Application>Microsoft Macintosh PowerPoint</Application>
  <PresentationFormat>寬螢幕</PresentationFormat>
  <Paragraphs>90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Gill Sans MT</vt:lpstr>
      <vt:lpstr>Symbol</vt:lpstr>
      <vt:lpstr>Tahoma</vt:lpstr>
      <vt:lpstr>Times New Roman</vt:lpstr>
      <vt:lpstr>Wingdings</vt:lpstr>
      <vt:lpstr>Office 佈景主題</vt:lpstr>
      <vt:lpstr>Lab 2: Go-Back-N RDT</vt:lpstr>
      <vt:lpstr>實驗場景</vt:lpstr>
      <vt:lpstr>Go-Back-N: sender</vt:lpstr>
      <vt:lpstr>GBN: sender extended FSM</vt:lpstr>
      <vt:lpstr>GBN: receiver extended FSM</vt:lpstr>
      <vt:lpstr>Sender端設定</vt:lpstr>
      <vt:lpstr>Sender端需完成功能</vt:lpstr>
      <vt:lpstr>成果繳交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Encryption Server</dc:title>
  <dc:creator>Kent Shen</dc:creator>
  <cp:lastModifiedBy>Kent Shen</cp:lastModifiedBy>
  <cp:revision>8</cp:revision>
  <dcterms:created xsi:type="dcterms:W3CDTF">2022-03-07T00:44:00Z</dcterms:created>
  <dcterms:modified xsi:type="dcterms:W3CDTF">2022-04-19T07:07:52Z</dcterms:modified>
</cp:coreProperties>
</file>