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14" r:id="rId3"/>
    <p:sldId id="296" r:id="rId4"/>
    <p:sldId id="297" r:id="rId5"/>
    <p:sldId id="315" r:id="rId6"/>
    <p:sldId id="300" r:id="rId7"/>
    <p:sldId id="302" r:id="rId8"/>
    <p:sldId id="305" r:id="rId9"/>
    <p:sldId id="316" r:id="rId10"/>
    <p:sldId id="306" r:id="rId11"/>
    <p:sldId id="307" r:id="rId12"/>
    <p:sldId id="308" r:id="rId13"/>
    <p:sldId id="309" r:id="rId14"/>
    <p:sldId id="317" r:id="rId15"/>
    <p:sldId id="313" r:id="rId16"/>
    <p:sldId id="312" r:id="rId17"/>
    <p:sldId id="318" r:id="rId18"/>
    <p:sldId id="298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ype324 skype324" initials="ss" lastIdx="1" clrIdx="0">
    <p:extLst>
      <p:ext uri="{19B8F6BF-5375-455C-9EA6-DF929625EA0E}">
        <p15:presenceInfo xmlns:p15="http://schemas.microsoft.com/office/powerpoint/2012/main" userId="a9787585cf2ffb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D9"/>
          </a:solidFill>
        </a:fill>
      </a:tcStyle>
    </a:wholeTbl>
    <a:band2H>
      <a:tcTxStyle/>
      <a:tcStyle>
        <a:tcBdr/>
        <a:fill>
          <a:solidFill>
            <a:srgbClr val="E9E9ED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CFE0"/>
          </a:solidFill>
        </a:fill>
      </a:tcStyle>
    </a:wholeTbl>
    <a:band2H>
      <a:tcTxStyle/>
      <a:tcStyle>
        <a:tcBdr/>
        <a:fill>
          <a:solidFill>
            <a:srgbClr val="F0E8F0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BE5"/>
          </a:solidFill>
        </a:fill>
      </a:tcStyle>
    </a:wholeTbl>
    <a:band2H>
      <a:tcTxStyle/>
      <a:tcStyle>
        <a:tcBdr/>
        <a:fill>
          <a:solidFill>
            <a:srgbClr val="E9EEF2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63"/>
    <p:restoredTop sz="92987"/>
  </p:normalViewPr>
  <p:slideViewPr>
    <p:cSldViewPr snapToGrid="0" snapToObjects="1">
      <p:cViewPr varScale="1">
        <p:scale>
          <a:sx n="58" d="100"/>
          <a:sy n="58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9T21:21:37.876" idx="1">
    <p:pos x="10" y="10"/>
    <p:text>來源：https://events.panmedia.asia/events/e1805281720107886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293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2"/>
          <p:cNvSpPr/>
          <p:nvPr/>
        </p:nvSpPr>
        <p:spPr>
          <a:xfrm flipV="1">
            <a:off x="5410182" y="3810000"/>
            <a:ext cx="3733820" cy="9108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矩形 23"/>
          <p:cNvSpPr/>
          <p:nvPr/>
        </p:nvSpPr>
        <p:spPr>
          <a:xfrm flipV="1">
            <a:off x="5410199" y="3897010"/>
            <a:ext cx="3733803" cy="192025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矩形 24"/>
          <p:cNvSpPr/>
          <p:nvPr/>
        </p:nvSpPr>
        <p:spPr>
          <a:xfrm flipV="1">
            <a:off x="5410199" y="4113389"/>
            <a:ext cx="3733803" cy="12701"/>
          </a:xfrm>
          <a:prstGeom prst="rect">
            <a:avLst/>
          </a:prstGeom>
          <a:solidFill>
            <a:schemeClr val="accent2">
              <a:alpha val="64999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矩形 25"/>
          <p:cNvSpPr/>
          <p:nvPr/>
        </p:nvSpPr>
        <p:spPr>
          <a:xfrm flipV="1">
            <a:off x="5410199" y="4164403"/>
            <a:ext cx="1965962" cy="18289"/>
          </a:xfrm>
          <a:prstGeom prst="rect">
            <a:avLst/>
          </a:prstGeom>
          <a:solidFill>
            <a:schemeClr val="accent2">
              <a:alpha val="6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矩形 26"/>
          <p:cNvSpPr/>
          <p:nvPr/>
        </p:nvSpPr>
        <p:spPr>
          <a:xfrm flipV="1">
            <a:off x="5410199" y="4197793"/>
            <a:ext cx="1965962" cy="12701"/>
          </a:xfrm>
          <a:prstGeom prst="rect">
            <a:avLst/>
          </a:prstGeom>
          <a:solidFill>
            <a:schemeClr val="accent2">
              <a:alpha val="64999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圓角矩形 29"/>
          <p:cNvSpPr/>
          <p:nvPr/>
        </p:nvSpPr>
        <p:spPr>
          <a:xfrm>
            <a:off x="5410200" y="3962400"/>
            <a:ext cx="3063240" cy="27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圓角矩形 30"/>
          <p:cNvSpPr/>
          <p:nvPr/>
        </p:nvSpPr>
        <p:spPr>
          <a:xfrm>
            <a:off x="7376507" y="4060983"/>
            <a:ext cx="1600201" cy="3657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矩形 6"/>
          <p:cNvSpPr/>
          <p:nvPr/>
        </p:nvSpPr>
        <p:spPr>
          <a:xfrm>
            <a:off x="1" y="3649662"/>
            <a:ext cx="9144001" cy="244171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矩形 9"/>
          <p:cNvSpPr/>
          <p:nvPr/>
        </p:nvSpPr>
        <p:spPr>
          <a:xfrm>
            <a:off x="0" y="3675526"/>
            <a:ext cx="9144001" cy="14067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矩形 10"/>
          <p:cNvSpPr/>
          <p:nvPr/>
        </p:nvSpPr>
        <p:spPr>
          <a:xfrm flipV="1">
            <a:off x="6414051" y="3643090"/>
            <a:ext cx="2729951" cy="2484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矩形 18"/>
          <p:cNvSpPr/>
          <p:nvPr/>
        </p:nvSpPr>
        <p:spPr>
          <a:xfrm>
            <a:off x="0" y="-1"/>
            <a:ext cx="9144000" cy="3701702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大標題文字"/>
          <p:cNvSpPr txBox="1">
            <a:spLocks noGrp="1"/>
          </p:cNvSpPr>
          <p:nvPr>
            <p:ph type="title"/>
          </p:nvPr>
        </p:nvSpPr>
        <p:spPr>
          <a:xfrm>
            <a:off x="457200" y="2401886"/>
            <a:ext cx="8458200" cy="1470026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dirty="0" err="1"/>
              <a:t>大標題文字</a:t>
            </a:r>
            <a:endParaRPr dirty="0"/>
          </a:p>
        </p:txBody>
      </p:sp>
      <p:sp>
        <p:nvSpPr>
          <p:cNvPr id="36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57200" y="3899937"/>
            <a:ext cx="4953000" cy="1752601"/>
          </a:xfrm>
          <a:prstGeom prst="rect">
            <a:avLst/>
          </a:prstGeom>
        </p:spPr>
        <p:txBody>
          <a:bodyPr/>
          <a:lstStyle>
            <a:lvl1pPr marL="0" indent="64007">
              <a:buClrTx/>
              <a:buSzTx/>
              <a:buFontTx/>
              <a:buNone/>
              <a:defRPr sz="2400">
                <a:solidFill>
                  <a:srgbClr val="424456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rgbClr val="424456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rgbClr val="424456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rgbClr val="424456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rgbClr val="424456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25126" y="8755"/>
            <a:ext cx="342675" cy="3581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大標題文字</a:t>
            </a:r>
            <a:endParaRPr dirty="0"/>
          </a:p>
        </p:txBody>
      </p:sp>
      <p:sp>
        <p:nvSpPr>
          <p:cNvPr id="45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r>
              <a:rPr dirty="0" err="1"/>
              <a:t>內文層級一</a:t>
            </a:r>
            <a:endParaRPr dirty="0"/>
          </a:p>
          <a:p>
            <a:pPr lvl="1"/>
            <a:r>
              <a:rPr dirty="0" err="1"/>
              <a:t>內文層級二</a:t>
            </a:r>
            <a:endParaRPr dirty="0"/>
          </a:p>
          <a:p>
            <a:pPr lvl="2"/>
            <a:r>
              <a:rPr dirty="0" err="1"/>
              <a:t>內文層級三</a:t>
            </a:r>
            <a:endParaRPr dirty="0"/>
          </a:p>
          <a:p>
            <a:pPr lvl="3"/>
            <a:r>
              <a:rPr dirty="0" err="1"/>
              <a:t>內文層級四</a:t>
            </a:r>
            <a:endParaRPr dirty="0"/>
          </a:p>
          <a:p>
            <a:pPr lvl="4"/>
            <a:r>
              <a:rPr dirty="0" err="1"/>
              <a:t>內文層級五</a:t>
            </a:r>
            <a:endParaRPr dirty="0"/>
          </a:p>
        </p:txBody>
      </p:sp>
      <p:sp>
        <p:nvSpPr>
          <p:cNvPr id="4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大標題文字"/>
          <p:cNvSpPr txBox="1">
            <a:spLocks noGrp="1"/>
          </p:cNvSpPr>
          <p:nvPr>
            <p:ph type="title"/>
          </p:nvPr>
        </p:nvSpPr>
        <p:spPr>
          <a:xfrm>
            <a:off x="722312" y="1981200"/>
            <a:ext cx="7772401" cy="1362075"/>
          </a:xfrm>
          <a:prstGeom prst="rect">
            <a:avLst/>
          </a:prstGeom>
        </p:spPr>
        <p:txBody>
          <a:bodyPr anchor="b"/>
          <a:lstStyle>
            <a:lvl1pPr>
              <a:defRPr sz="4300" b="1">
                <a:ln w="12700" cap="flat">
                  <a:solidFill>
                    <a:srgbClr val="308790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38100" dist="38100" dir="54000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t>大標題文字</a:t>
            </a:r>
          </a:p>
        </p:txBody>
      </p:sp>
      <p:sp>
        <p:nvSpPr>
          <p:cNvPr id="5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22312" y="3367087"/>
            <a:ext cx="7772401" cy="1509713"/>
          </a:xfrm>
          <a:prstGeom prst="rect">
            <a:avLst/>
          </a:prstGeom>
        </p:spPr>
        <p:txBody>
          <a:bodyPr/>
          <a:lstStyle>
            <a:lvl1pPr marL="0" indent="45719">
              <a:buClrTx/>
              <a:buSzTx/>
              <a:buFontTx/>
              <a:buNone/>
              <a:defRPr sz="2100">
                <a:solidFill>
                  <a:srgbClr val="424456"/>
                </a:solidFill>
              </a:defRPr>
            </a:lvl1pPr>
            <a:lvl2pPr marL="0" indent="411480">
              <a:buClrTx/>
              <a:buSzTx/>
              <a:buFontTx/>
              <a:buNone/>
              <a:defRPr sz="2100">
                <a:solidFill>
                  <a:srgbClr val="424456"/>
                </a:solidFill>
              </a:defRPr>
            </a:lvl2pPr>
            <a:lvl3pPr marL="0" indent="704088">
              <a:buClrTx/>
              <a:buSzTx/>
              <a:buFontTx/>
              <a:buNone/>
              <a:defRPr sz="2100">
                <a:solidFill>
                  <a:srgbClr val="424456"/>
                </a:solidFill>
              </a:defRPr>
            </a:lvl3pPr>
            <a:lvl4pPr marL="0" indent="978407">
              <a:buClrTx/>
              <a:buSzTx/>
              <a:buFontTx/>
              <a:buNone/>
              <a:defRPr sz="2100">
                <a:solidFill>
                  <a:srgbClr val="424456"/>
                </a:solidFill>
              </a:defRPr>
            </a:lvl4pPr>
            <a:lvl5pPr marL="0" indent="1207008">
              <a:buClrTx/>
              <a:buSzTx/>
              <a:buFontTx/>
              <a:buNone/>
              <a:defRPr sz="2100">
                <a:solidFill>
                  <a:srgbClr val="424456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57200" y="2249423"/>
            <a:ext cx="4038600" cy="452596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71362" indent="-259882">
              <a:defRPr sz="2000"/>
            </a:lvl2pPr>
            <a:lvl3pPr marL="947927" indent="-243839">
              <a:defRPr sz="2000"/>
            </a:lvl3pPr>
            <a:lvl4pPr marL="1201927" indent="-223520">
              <a:defRPr sz="2000"/>
            </a:lvl4pPr>
            <a:lvl5pPr marL="1410208" indent="-203200">
              <a:defRPr sz="2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大標題文字"/>
          <p:cNvSpPr txBox="1"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7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81000" y="2244969"/>
            <a:ext cx="4041648" cy="457201"/>
          </a:xfrm>
          <a:prstGeom prst="rect">
            <a:avLst/>
          </a:prstGeom>
          <a:solidFill>
            <a:srgbClr val="328E97">
              <a:alpha val="25000"/>
            </a:srgbClr>
          </a:solidFill>
          <a:ln>
            <a:solidFill>
              <a:schemeClr val="accent2"/>
            </a:solidFill>
            <a:round/>
          </a:ln>
        </p:spPr>
        <p:txBody>
          <a:bodyPr anchor="ctr"/>
          <a:lstStyle>
            <a:lvl1pPr marL="0" indent="45719">
              <a:buClrTx/>
              <a:buSzTx/>
              <a:buFontTx/>
              <a:buNone/>
              <a:defRPr sz="1900" b="1">
                <a:solidFill>
                  <a:srgbClr val="414141"/>
                </a:solidFill>
              </a:defRPr>
            </a:lvl1pPr>
            <a:lvl2pPr marL="0" indent="411480">
              <a:buClrTx/>
              <a:buSzTx/>
              <a:buFontTx/>
              <a:buNone/>
              <a:defRPr sz="1900" b="1">
                <a:solidFill>
                  <a:srgbClr val="414141"/>
                </a:solidFill>
              </a:defRPr>
            </a:lvl2pPr>
            <a:lvl3pPr marL="0" indent="704088">
              <a:buClrTx/>
              <a:buSzTx/>
              <a:buFontTx/>
              <a:buNone/>
              <a:defRPr sz="1900" b="1">
                <a:solidFill>
                  <a:srgbClr val="414141"/>
                </a:solidFill>
              </a:defRPr>
            </a:lvl3pPr>
            <a:lvl4pPr marL="0" indent="978407">
              <a:buClrTx/>
              <a:buSzTx/>
              <a:buFontTx/>
              <a:buNone/>
              <a:defRPr sz="1900" b="1">
                <a:solidFill>
                  <a:srgbClr val="414141"/>
                </a:solidFill>
              </a:defRPr>
            </a:lvl4pPr>
            <a:lvl5pPr marL="0" indent="1207008">
              <a:buClrTx/>
              <a:buSzTx/>
              <a:buFontTx/>
              <a:buNone/>
              <a:defRPr sz="1900" b="1">
                <a:solidFill>
                  <a:srgbClr val="414141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3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4721225" y="2244969"/>
            <a:ext cx="4041775" cy="457201"/>
          </a:xfrm>
          <a:prstGeom prst="rect">
            <a:avLst/>
          </a:prstGeom>
          <a:solidFill>
            <a:srgbClr val="328E97">
              <a:alpha val="25000"/>
            </a:srgbClr>
          </a:solidFill>
          <a:ln>
            <a:solidFill>
              <a:schemeClr val="accent2"/>
            </a:solidFill>
            <a:round/>
          </a:ln>
        </p:spPr>
        <p:txBody>
          <a:bodyPr anchor="ctr"/>
          <a:lstStyle/>
          <a:p>
            <a:pPr marL="0" indent="45719">
              <a:buClrTx/>
              <a:buSzTx/>
              <a:buFontTx/>
              <a:buNone/>
              <a:defRPr sz="1900" b="1">
                <a:solidFill>
                  <a:srgbClr val="414141"/>
                </a:solidFill>
              </a:defRPr>
            </a:pPr>
            <a:endParaRPr/>
          </a:p>
        </p:txBody>
      </p:sp>
      <p:sp>
        <p:nvSpPr>
          <p:cNvPr id="7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大標題文字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8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大標題文字"/>
          <p:cNvSpPr txBox="1">
            <a:spLocks noGrp="1"/>
          </p:cNvSpPr>
          <p:nvPr>
            <p:ph type="title"/>
          </p:nvPr>
        </p:nvSpPr>
        <p:spPr>
          <a:xfrm>
            <a:off x="5353496" y="1101970"/>
            <a:ext cx="3383281" cy="877825"/>
          </a:xfrm>
          <a:prstGeom prst="rect">
            <a:avLst/>
          </a:prstGeom>
        </p:spPr>
        <p:txBody>
          <a:bodyPr anchor="b"/>
          <a:lstStyle>
            <a:lvl1pPr>
              <a:defRPr sz="1800" b="1"/>
            </a:lvl1pPr>
          </a:lstStyle>
          <a:p>
            <a:r>
              <a:t>大標題文字</a:t>
            </a:r>
          </a:p>
        </p:txBody>
      </p:sp>
      <p:sp>
        <p:nvSpPr>
          <p:cNvPr id="9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5353496" y="2010727"/>
            <a:ext cx="3383281" cy="4617721"/>
          </a:xfrm>
          <a:prstGeom prst="rect">
            <a:avLst/>
          </a:prstGeom>
        </p:spPr>
        <p:txBody>
          <a:bodyPr/>
          <a:lstStyle>
            <a:lvl1pPr marL="0" indent="9144">
              <a:buClrTx/>
              <a:buSzTx/>
              <a:buFontTx/>
              <a:buNone/>
              <a:defRPr sz="1400"/>
            </a:lvl1pPr>
            <a:lvl2pPr marL="0" indent="411480">
              <a:buClrTx/>
              <a:buSzTx/>
              <a:buFontTx/>
              <a:buNone/>
              <a:defRPr sz="1400"/>
            </a:lvl2pPr>
            <a:lvl3pPr marL="0" indent="704088">
              <a:buClrTx/>
              <a:buSzTx/>
              <a:buFontTx/>
              <a:buNone/>
              <a:defRPr sz="1400"/>
            </a:lvl3pPr>
            <a:lvl4pPr marL="0" indent="978407">
              <a:buClrTx/>
              <a:buSzTx/>
              <a:buFontTx/>
              <a:buNone/>
              <a:defRPr sz="1400"/>
            </a:lvl4pPr>
            <a:lvl5pPr marL="0" indent="1207008">
              <a:buClrTx/>
              <a:buSzTx/>
              <a:buFontTx/>
              <a:buNone/>
              <a:defRPr sz="1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大標題文字"/>
          <p:cNvSpPr txBox="1">
            <a:spLocks noGrp="1"/>
          </p:cNvSpPr>
          <p:nvPr>
            <p:ph type="title"/>
          </p:nvPr>
        </p:nvSpPr>
        <p:spPr>
          <a:xfrm>
            <a:off x="5440433" y="1109160"/>
            <a:ext cx="586804" cy="4681638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106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403670" y="1143000"/>
            <a:ext cx="4572001" cy="4572000"/>
          </a:xfrm>
          <a:prstGeom prst="rect">
            <a:avLst/>
          </a:prstGeom>
          <a:ln w="50800">
            <a:solidFill>
              <a:srgbClr val="FFFFFF"/>
            </a:solidFill>
            <a:miter lim="800000"/>
          </a:ln>
          <a:effectLst>
            <a:outerShdw blurRad="63500" dist="31750" dir="4800000" rotWithShape="0">
              <a:srgbClr val="000000">
                <a:alpha val="25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088443" y="3274307"/>
            <a:ext cx="2590801" cy="25164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300"/>
            </a:lvl1pPr>
            <a:lvl2pPr marL="0" indent="411480">
              <a:spcBef>
                <a:spcPts val="0"/>
              </a:spcBef>
              <a:buClrTx/>
              <a:buSzTx/>
              <a:buFontTx/>
              <a:buNone/>
              <a:defRPr sz="1300"/>
            </a:lvl2pPr>
            <a:lvl3pPr marL="0" indent="704088">
              <a:spcBef>
                <a:spcPts val="0"/>
              </a:spcBef>
              <a:buClrTx/>
              <a:buSzTx/>
              <a:buFontTx/>
              <a:buNone/>
              <a:defRPr sz="1300"/>
            </a:lvl3pPr>
            <a:lvl4pPr marL="0" indent="978407">
              <a:spcBef>
                <a:spcPts val="0"/>
              </a:spcBef>
              <a:buClrTx/>
              <a:buSzTx/>
              <a:buFontTx/>
              <a:buNone/>
              <a:defRPr sz="1300"/>
            </a:lvl4pPr>
            <a:lvl5pPr marL="0" indent="1207008">
              <a:spcBef>
                <a:spcPts val="0"/>
              </a:spcBef>
              <a:buClrTx/>
              <a:buSzTx/>
              <a:buFontTx/>
              <a:buNone/>
              <a:defRPr sz="13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7"/>
          <p:cNvSpPr/>
          <p:nvPr/>
        </p:nvSpPr>
        <p:spPr>
          <a:xfrm>
            <a:off x="1" y="366817"/>
            <a:ext cx="9144001" cy="84408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矩形 29"/>
          <p:cNvSpPr/>
          <p:nvPr/>
        </p:nvSpPr>
        <p:spPr>
          <a:xfrm>
            <a:off x="0" y="308275"/>
            <a:ext cx="9144001" cy="9144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矩形 30"/>
          <p:cNvSpPr/>
          <p:nvPr/>
        </p:nvSpPr>
        <p:spPr>
          <a:xfrm flipV="1">
            <a:off x="5410182" y="360246"/>
            <a:ext cx="3733820" cy="9108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矩形 31"/>
          <p:cNvSpPr/>
          <p:nvPr/>
        </p:nvSpPr>
        <p:spPr>
          <a:xfrm flipV="1">
            <a:off x="5410199" y="440111"/>
            <a:ext cx="3733803" cy="180036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圓角矩形 32"/>
          <p:cNvSpPr/>
          <p:nvPr/>
        </p:nvSpPr>
        <p:spPr>
          <a:xfrm>
            <a:off x="5407338" y="497503"/>
            <a:ext cx="3063241" cy="27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圓角矩形 33"/>
          <p:cNvSpPr/>
          <p:nvPr/>
        </p:nvSpPr>
        <p:spPr>
          <a:xfrm>
            <a:off x="7373646" y="588942"/>
            <a:ext cx="1600201" cy="3657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矩形 34"/>
          <p:cNvSpPr/>
          <p:nvPr/>
        </p:nvSpPr>
        <p:spPr>
          <a:xfrm>
            <a:off x="9084965" y="-2001"/>
            <a:ext cx="57627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矩形 35"/>
          <p:cNvSpPr/>
          <p:nvPr/>
        </p:nvSpPr>
        <p:spPr>
          <a:xfrm>
            <a:off x="9044481" y="-2001"/>
            <a:ext cx="27433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矩形 36"/>
          <p:cNvSpPr/>
          <p:nvPr/>
        </p:nvSpPr>
        <p:spPr>
          <a:xfrm>
            <a:off x="9023650" y="-2001"/>
            <a:ext cx="12701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矩形 37"/>
          <p:cNvSpPr/>
          <p:nvPr/>
        </p:nvSpPr>
        <p:spPr>
          <a:xfrm>
            <a:off x="8975422" y="-2001"/>
            <a:ext cx="27433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矩形 38"/>
          <p:cNvSpPr/>
          <p:nvPr/>
        </p:nvSpPr>
        <p:spPr>
          <a:xfrm>
            <a:off x="8915676" y="379"/>
            <a:ext cx="54865" cy="585218"/>
          </a:xfrm>
          <a:prstGeom prst="rect">
            <a:avLst/>
          </a:pr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矩形 39"/>
          <p:cNvSpPr/>
          <p:nvPr/>
        </p:nvSpPr>
        <p:spPr>
          <a:xfrm>
            <a:off x="8871696" y="379"/>
            <a:ext cx="12701" cy="585218"/>
          </a:xfrm>
          <a:prstGeom prst="rect">
            <a:avLst/>
          </a:prstGeom>
          <a:solidFill>
            <a:srgbClr val="FFFFFF">
              <a:alpha val="3019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大標題文字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大標題文字</a:t>
            </a:r>
            <a:endParaRPr dirty="0"/>
          </a:p>
        </p:txBody>
      </p:sp>
      <p:sp>
        <p:nvSpPr>
          <p:cNvPr id="16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2249423"/>
            <a:ext cx="8229600" cy="432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594061" y="9891"/>
            <a:ext cx="342675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424456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424456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424456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424456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424456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424456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424456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424456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424456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365759" marR="0" indent="-256031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3"/>
        </a:buClr>
        <a:buSzPct val="100000"/>
        <a:buFont typeface="Georgia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1pPr>
      <a:lvl2pPr marL="677359" marR="0" indent="-26587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3"/>
        </a:buClr>
        <a:buSzPct val="100000"/>
        <a:buFont typeface="Georgia"/>
        <a:buChar char="▫"/>
        <a:tabLst/>
        <a:defRPr sz="28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2pPr>
      <a:lvl3pPr marL="960120" marR="0" indent="-25603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3"/>
        </a:buClr>
        <a:buSzPct val="100000"/>
        <a:buFont typeface="Georgia"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3pPr>
      <a:lvl4pPr marL="1234439" marR="0" indent="-25603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3"/>
        </a:buClr>
        <a:buSzPct val="100000"/>
        <a:buFont typeface="Georgia"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4pPr>
      <a:lvl5pPr marL="1463040" marR="0" indent="-25603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3"/>
        </a:buClr>
        <a:buSzPct val="100000"/>
        <a:buFont typeface="Georgia"/>
        <a:buChar char="▫"/>
        <a:tabLst/>
        <a:defRPr sz="28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5pPr>
      <a:lvl6pPr marL="1710944" marR="0" indent="-28448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3"/>
        </a:buClr>
        <a:buSzPct val="100000"/>
        <a:buFont typeface="Georgia"/>
        <a:buChar char="▫"/>
        <a:tabLst/>
        <a:defRPr sz="28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6pPr>
      <a:lvl7pPr marL="1965959" marR="0" indent="-32003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3"/>
        </a:buClr>
        <a:buSzPct val="100000"/>
        <a:buFont typeface="Georgia"/>
        <a:buChar char="▫"/>
        <a:tabLst/>
        <a:defRPr sz="28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7pPr>
      <a:lvl8pPr marL="2188463" marR="0" indent="-34137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3"/>
        </a:buClr>
        <a:buSzPct val="100000"/>
        <a:buFont typeface="Georgia"/>
        <a:buChar char="◦"/>
        <a:tabLst/>
        <a:defRPr sz="28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8pPr>
      <a:lvl9pPr marL="2423159" marR="0" indent="-36575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3"/>
        </a:buClr>
        <a:buSzPct val="100000"/>
        <a:buFont typeface="Georgia"/>
        <a:buChar char="◦"/>
        <a:tabLst/>
        <a:defRPr sz="28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QP#/media/File:BQP_complexity_class_diagram.sv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標題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+mj-lt"/>
              </a:rPr>
              <a:t>QIC </a:t>
            </a:r>
            <a:r>
              <a:rPr dirty="0">
                <a:latin typeface="+mj-lt"/>
              </a:rPr>
              <a:t>Final Report</a:t>
            </a:r>
            <a:br>
              <a:rPr dirty="0">
                <a:latin typeface="+mj-lt"/>
              </a:rPr>
            </a:br>
            <a:r>
              <a:rPr lang="en-US" sz="3200" dirty="0">
                <a:latin typeface="+mj-lt"/>
              </a:rPr>
              <a:t>Quantum &amp; P vs NP problem</a:t>
            </a:r>
            <a:endParaRPr sz="3200" dirty="0">
              <a:latin typeface="+mj-lt"/>
            </a:endParaRPr>
          </a:p>
        </p:txBody>
      </p:sp>
      <p:sp>
        <p:nvSpPr>
          <p:cNvPr id="118" name="副標題 2"/>
          <p:cNvSpPr txBox="1">
            <a:spLocks noGrp="1"/>
          </p:cNvSpPr>
          <p:nvPr>
            <p:ph type="subTitle" sz="quarter" idx="1"/>
          </p:nvPr>
        </p:nvSpPr>
        <p:spPr>
          <a:xfrm>
            <a:off x="457199" y="3899937"/>
            <a:ext cx="5122914" cy="1752601"/>
          </a:xfrm>
          <a:prstGeom prst="rect">
            <a:avLst/>
          </a:prstGeom>
        </p:spPr>
        <p:txBody>
          <a:bodyPr/>
          <a:lstStyle/>
          <a:p>
            <a:pPr indent="58247" defTabSz="832104">
              <a:spcBef>
                <a:spcPts val="200"/>
              </a:spcBef>
              <a:defRPr sz="2184"/>
            </a:pPr>
            <a:r>
              <a:rPr lang="en-US" dirty="0">
                <a:latin typeface="+mj-lt"/>
              </a:rPr>
              <a:t>2022.06.09 (Thurs.)</a:t>
            </a:r>
            <a:endParaRPr dirty="0">
              <a:latin typeface="+mj-lt"/>
            </a:endParaRPr>
          </a:p>
          <a:p>
            <a:pPr indent="58247" defTabSz="832104">
              <a:spcBef>
                <a:spcPts val="200"/>
              </a:spcBef>
              <a:defRPr sz="2184"/>
            </a:pPr>
            <a:r>
              <a:rPr dirty="0">
                <a:latin typeface="+mj-lt"/>
                <a:ea typeface="+mj-ea"/>
                <a:cs typeface="+mj-cs"/>
                <a:sym typeface="Helvetica"/>
              </a:rPr>
              <a:t>組員</a:t>
            </a:r>
            <a:r>
              <a:rPr dirty="0">
                <a:latin typeface="+mj-lt"/>
              </a:rPr>
              <a:t>1: </a:t>
            </a:r>
            <a:r>
              <a:rPr lang="en-US" dirty="0">
                <a:latin typeface="+mj-lt"/>
              </a:rPr>
              <a:t>D10943012</a:t>
            </a:r>
            <a:r>
              <a:rPr dirty="0">
                <a:latin typeface="+mj-lt"/>
              </a:rPr>
              <a:t>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電</a:t>
            </a:r>
            <a:r>
              <a:rPr lang="zh-TW" altLang="en-US" dirty="0">
                <a:latin typeface="+mj-lt"/>
                <a:ea typeface="+mj-ea"/>
                <a:cs typeface="+mj-cs"/>
                <a:sym typeface="Helvetica"/>
              </a:rPr>
              <a:t>子博一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梁峻瑋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9" name="投影片編號版面配置區 7"/>
          <p:cNvSpPr txBox="1">
            <a:spLocks noGrp="1"/>
          </p:cNvSpPr>
          <p:nvPr>
            <p:ph type="sldNum" sz="quarter" idx="2"/>
          </p:nvPr>
        </p:nvSpPr>
        <p:spPr>
          <a:xfrm>
            <a:off x="8865433" y="8756"/>
            <a:ext cx="202368" cy="3581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5A543-A081-D223-32A5-DEF6B06F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>
                <a:sym typeface="Helvetica"/>
              </a:rPr>
              <a:t>Part 2: Guess of Complexity Theory</a:t>
            </a:r>
            <a:br>
              <a:rPr lang="en-US" altLang="zh-TW" sz="5400">
                <a:sym typeface="Helvetica"/>
              </a:rPr>
            </a:br>
            <a:r>
              <a:rPr lang="en-US" altLang="zh-TW" sz="2200">
                <a:sym typeface="Helvetica"/>
              </a:rPr>
              <a:t>BPP &lt; BQP … </a:t>
            </a:r>
            <a:r>
              <a:rPr lang="en" altLang="zh-TW" sz="2200"/>
              <a:t>Quantum Advantage(?)</a:t>
            </a:r>
            <a:endParaRPr kumimoji="1" lang="zh-TW" altLang="en-US" sz="220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4DA2D4-6340-4AC5-7BD9-E567A6C92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TW"/>
              <a:t>Quantum Advantage(?)</a:t>
            </a:r>
          </a:p>
          <a:p>
            <a:pPr lvl="1"/>
            <a:r>
              <a:rPr kumimoji="1" lang="en" altLang="zh-TW"/>
              <a:t>Ex: </a:t>
            </a:r>
            <a:r>
              <a:rPr lang="en" altLang="zh-TW"/>
              <a:t>Shor’s algorithm </a:t>
            </a:r>
            <a:r>
              <a:rPr kumimoji="1" lang="zh-TW" altLang="en-US"/>
              <a:t>➧</a:t>
            </a:r>
            <a:r>
              <a:rPr lang="en" altLang="zh-TW"/>
              <a:t> Integer factorization</a:t>
            </a:r>
          </a:p>
          <a:p>
            <a:pPr lvl="2"/>
            <a:r>
              <a:rPr lang="en" altLang="zh-TW"/>
              <a:t>Suppose “N=21, t=9, a=2, measurement result y = 427”</a:t>
            </a:r>
          </a:p>
          <a:p>
            <a:pPr marL="704088" lvl="2" indent="0">
              <a:buNone/>
            </a:pPr>
            <a:r>
              <a:rPr kumimoji="1" lang="zh-TW" altLang="en-US"/>
              <a:t>➧</a:t>
            </a:r>
            <a:r>
              <a:rPr lang="en" altLang="zh-TW"/>
              <a:t> y/N = 427/512 = 1/(1+1/(5+1/(42+1/2))) = [1,5,42,2]</a:t>
            </a:r>
            <a:endParaRPr kumimoji="1" lang="en-US" altLang="zh-TW"/>
          </a:p>
          <a:p>
            <a:pPr marL="704088" lvl="2" indent="0">
              <a:buNone/>
            </a:pPr>
            <a:r>
              <a:rPr kumimoji="1" lang="zh-TW" altLang="en-US"/>
              <a:t>➧</a:t>
            </a:r>
            <a:r>
              <a:rPr lang="en" altLang="zh-TW"/>
              <a:t> [1,5]=5/6 is the first a</a:t>
            </a:r>
            <a:r>
              <a:rPr lang="en" altLang="zh-TW" baseline="-25000"/>
              <a:t>i</a:t>
            </a:r>
            <a:r>
              <a:rPr lang="en" altLang="zh-TW"/>
              <a:t> satisfies |y/N-l/r| ≦ 1/(2N</a:t>
            </a:r>
            <a:r>
              <a:rPr lang="en" altLang="zh-TW" baseline="30000"/>
              <a:t>2</a:t>
            </a:r>
            <a:r>
              <a:rPr lang="en" altLang="zh-TW"/>
              <a:t>), obtain r=6</a:t>
            </a:r>
            <a:endParaRPr kumimoji="1" lang="en-US" altLang="zh-TW"/>
          </a:p>
          <a:p>
            <a:pPr marL="704088" lvl="2" indent="0">
              <a:buNone/>
            </a:pPr>
            <a:r>
              <a:rPr kumimoji="1" lang="zh-TW" altLang="en-US"/>
              <a:t>➧</a:t>
            </a:r>
            <a:r>
              <a:rPr lang="en" altLang="zh-TW"/>
              <a:t> Check r=6 is the period of f(x)=2</a:t>
            </a:r>
            <a:r>
              <a:rPr lang="en" altLang="zh-TW" baseline="30000"/>
              <a:t>x</a:t>
            </a:r>
            <a:r>
              <a:rPr lang="en" altLang="zh-TW"/>
              <a:t> mod N</a:t>
            </a:r>
            <a:endParaRPr kumimoji="1" lang="en-US" altLang="zh-TW"/>
          </a:p>
          <a:p>
            <a:pPr marL="704088" lvl="2" indent="0">
              <a:buNone/>
            </a:pPr>
            <a:r>
              <a:rPr kumimoji="1" lang="zh-TW" altLang="en-US"/>
              <a:t>➧</a:t>
            </a:r>
            <a:r>
              <a:rPr lang="en" altLang="zh-TW"/>
              <a:t> f(6) = 2</a:t>
            </a:r>
            <a:r>
              <a:rPr lang="en" altLang="zh-TW" baseline="30000"/>
              <a:t>6</a:t>
            </a:r>
            <a:r>
              <a:rPr lang="en" altLang="zh-TW"/>
              <a:t>-1 mod 21 = (2</a:t>
            </a:r>
            <a:r>
              <a:rPr lang="en" altLang="zh-TW" baseline="30000"/>
              <a:t>3</a:t>
            </a:r>
            <a:r>
              <a:rPr lang="en" altLang="zh-TW"/>
              <a:t>+1)(2</a:t>
            </a:r>
            <a:r>
              <a:rPr lang="en" altLang="zh-TW" baseline="30000"/>
              <a:t>3</a:t>
            </a:r>
            <a:r>
              <a:rPr lang="en" altLang="zh-TW"/>
              <a:t>-1) mod 21 = 0 </a:t>
            </a:r>
            <a:r>
              <a:rPr kumimoji="1" lang="zh-TW" altLang="en-US"/>
              <a:t>➧</a:t>
            </a:r>
            <a:r>
              <a:rPr kumimoji="1" lang="en-US" altLang="zh-TW"/>
              <a:t> </a:t>
            </a:r>
            <a:r>
              <a:rPr lang="en" altLang="zh-TW"/>
              <a:t>21=3*7</a:t>
            </a:r>
          </a:p>
          <a:p>
            <a:pPr lvl="1"/>
            <a:endParaRPr lang="en" altLang="zh-TW"/>
          </a:p>
          <a:p>
            <a:pPr lvl="1"/>
            <a:r>
              <a:rPr lang="en" altLang="zh-TW"/>
              <a:t>Correctness</a:t>
            </a:r>
          </a:p>
          <a:p>
            <a:pPr lvl="2"/>
            <a:r>
              <a:rPr lang="en" altLang="zh-TW"/>
              <a:t>Existence: continued fractions is  a O(n</a:t>
            </a:r>
            <a:r>
              <a:rPr lang="en" altLang="zh-TW" baseline="30000"/>
              <a:t>2</a:t>
            </a:r>
            <a:r>
              <a:rPr lang="en" altLang="zh-TW"/>
              <a:t>) converge sequence</a:t>
            </a:r>
          </a:p>
          <a:p>
            <a:pPr lvl="2"/>
            <a:r>
              <a:rPr lang="en" altLang="zh-TW"/>
              <a:t>Uniqueness: “proof by contradiction“</a:t>
            </a:r>
          </a:p>
          <a:p>
            <a:pPr lvl="2"/>
            <a:r>
              <a:rPr lang="en" altLang="zh-TW"/>
              <a:t>|y/N-l</a:t>
            </a:r>
            <a:r>
              <a:rPr lang="en" altLang="zh-TW" baseline="-25000"/>
              <a:t>0</a:t>
            </a:r>
            <a:r>
              <a:rPr lang="en" altLang="zh-TW"/>
              <a:t>/r</a:t>
            </a:r>
            <a:r>
              <a:rPr lang="en" altLang="zh-TW" baseline="-25000"/>
              <a:t>0</a:t>
            </a:r>
            <a:r>
              <a:rPr lang="en" altLang="zh-TW"/>
              <a:t>| ≦ 1/(2N</a:t>
            </a:r>
            <a:r>
              <a:rPr lang="en" altLang="zh-TW" baseline="30000"/>
              <a:t>2</a:t>
            </a:r>
            <a:r>
              <a:rPr lang="en" altLang="zh-TW"/>
              <a:t>), |y/N-l</a:t>
            </a:r>
            <a:r>
              <a:rPr lang="en" altLang="zh-TW" baseline="-25000"/>
              <a:t>1</a:t>
            </a:r>
            <a:r>
              <a:rPr lang="en" altLang="zh-TW"/>
              <a:t>/r</a:t>
            </a:r>
            <a:r>
              <a:rPr lang="en" altLang="zh-TW" baseline="-25000"/>
              <a:t>1</a:t>
            </a:r>
            <a:r>
              <a:rPr lang="en" altLang="zh-TW"/>
              <a:t>| ≦ 1/(2N</a:t>
            </a:r>
            <a:r>
              <a:rPr lang="en" altLang="zh-TW" baseline="30000"/>
              <a:t>2</a:t>
            </a:r>
            <a:r>
              <a:rPr lang="en" altLang="zh-TW"/>
              <a:t>) |l</a:t>
            </a:r>
            <a:r>
              <a:rPr lang="en" altLang="zh-TW" baseline="-25000"/>
              <a:t>0</a:t>
            </a:r>
            <a:r>
              <a:rPr lang="en" altLang="zh-TW"/>
              <a:t>/r</a:t>
            </a:r>
            <a:r>
              <a:rPr lang="en" altLang="zh-TW" baseline="-25000"/>
              <a:t>0</a:t>
            </a:r>
            <a:r>
              <a:rPr lang="en" altLang="zh-TW"/>
              <a:t>-l</a:t>
            </a:r>
            <a:r>
              <a:rPr lang="en" altLang="zh-TW" baseline="-25000"/>
              <a:t>1</a:t>
            </a:r>
            <a:r>
              <a:rPr lang="en" altLang="zh-TW"/>
              <a:t>/r</a:t>
            </a:r>
            <a:r>
              <a:rPr lang="en" altLang="zh-TW" baseline="-25000"/>
              <a:t>1</a:t>
            </a:r>
            <a:r>
              <a:rPr lang="en" altLang="zh-TW"/>
              <a:t>| ≦ 1/(N</a:t>
            </a:r>
            <a:r>
              <a:rPr lang="en" altLang="zh-TW" baseline="30000"/>
              <a:t>2</a:t>
            </a:r>
            <a:r>
              <a:rPr lang="en" altLang="zh-TW"/>
              <a:t>)</a:t>
            </a:r>
          </a:p>
          <a:p>
            <a:pPr lvl="2"/>
            <a:endParaRPr lang="en" altLang="zh-TW"/>
          </a:p>
          <a:p>
            <a:pPr lvl="1"/>
            <a:endParaRPr kumimoji="1"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725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5A543-A081-D223-32A5-DEF6B06F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>
                <a:sym typeface="Helvetica"/>
              </a:rPr>
              <a:t>Part 2: Guess of Complexity Theory</a:t>
            </a:r>
            <a:br>
              <a:rPr lang="en-US" altLang="zh-TW" sz="5400">
                <a:sym typeface="Helvetica"/>
              </a:rPr>
            </a:br>
            <a:r>
              <a:rPr lang="en-US" altLang="zh-TW" sz="2200">
                <a:sym typeface="Helvetica"/>
              </a:rPr>
              <a:t>BPP &lt; BQP … </a:t>
            </a:r>
            <a:r>
              <a:rPr lang="en" altLang="zh-TW" sz="2200"/>
              <a:t>Quantum Advantage(?)</a:t>
            </a:r>
            <a:endParaRPr kumimoji="1" lang="zh-TW" altLang="en-US" sz="220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4DA2D4-6340-4AC5-7BD9-E567A6C92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" altLang="zh-TW"/>
              <a:t>Quantum Advantage(?)</a:t>
            </a:r>
          </a:p>
          <a:p>
            <a:pPr lvl="1"/>
            <a:r>
              <a:rPr lang="en" altLang="zh-TW"/>
              <a:t>Integer factorization</a:t>
            </a:r>
          </a:p>
          <a:p>
            <a:pPr lvl="1"/>
            <a:r>
              <a:rPr lang="en" altLang="zh-TW"/>
              <a:t>Quantum: Shor’s algorithm	</a:t>
            </a:r>
            <a:r>
              <a:rPr kumimoji="1" lang="zh-TW" altLang="en-US"/>
              <a:t>➧</a:t>
            </a:r>
            <a:r>
              <a:rPr kumimoji="1" lang="en-US" altLang="zh-TW"/>
              <a:t> O(n</a:t>
            </a:r>
            <a:r>
              <a:rPr kumimoji="1" lang="en-US" altLang="zh-TW" baseline="30000"/>
              <a:t>3</a:t>
            </a:r>
            <a:r>
              <a:rPr kumimoji="1" lang="en-US" altLang="zh-TW"/>
              <a:t>)</a:t>
            </a:r>
            <a:r>
              <a:rPr lang="en" altLang="zh-TW"/>
              <a:t> </a:t>
            </a:r>
          </a:p>
          <a:p>
            <a:pPr lvl="1"/>
            <a:r>
              <a:rPr lang="en" altLang="zh-TW"/>
              <a:t>Classical: Best record		</a:t>
            </a:r>
            <a:r>
              <a:rPr kumimoji="1" lang="zh-TW" altLang="en-US"/>
              <a:t>➧</a:t>
            </a:r>
            <a:r>
              <a:rPr kumimoji="1" lang="en" altLang="zh-TW"/>
              <a:t> </a:t>
            </a:r>
            <a:r>
              <a:rPr kumimoji="1" lang="en-US" altLang="zh-TW"/>
              <a:t>about </a:t>
            </a:r>
            <a:r>
              <a:rPr lang="en" altLang="zh-TW"/>
              <a:t>2</a:t>
            </a:r>
            <a:r>
              <a:rPr lang="en" altLang="zh-TW" baseline="30000"/>
              <a:t>O(n^1/3)</a:t>
            </a:r>
          </a:p>
          <a:p>
            <a:endParaRPr lang="en" altLang="zh-TW" baseline="30000"/>
          </a:p>
          <a:p>
            <a:r>
              <a:rPr lang="en" altLang="zh-TW"/>
              <a:t>However…</a:t>
            </a:r>
          </a:p>
          <a:p>
            <a:pPr lvl="1"/>
            <a:r>
              <a:rPr lang="zh-TW" altLang="en-US"/>
              <a:t>✘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" altLang="zh-TW"/>
              <a:t>lower bound(Classical Integer factorization)</a:t>
            </a:r>
          </a:p>
          <a:p>
            <a:pPr lvl="1"/>
            <a:r>
              <a:rPr lang="en" altLang="zh-TW"/>
              <a:t>❓: May exist classical polynomial time algorithm</a:t>
            </a:r>
          </a:p>
          <a:p>
            <a:pPr lvl="1"/>
            <a:endParaRPr lang="en" altLang="zh-TW"/>
          </a:p>
          <a:p>
            <a:pPr lvl="2"/>
            <a:endParaRPr lang="en" altLang="zh-TW"/>
          </a:p>
          <a:p>
            <a:pPr lvl="2"/>
            <a:endParaRPr lang="en" altLang="zh-TW"/>
          </a:p>
          <a:p>
            <a:pPr lvl="1"/>
            <a:endParaRPr kumimoji="1"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2520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C1CE4-89FF-204A-6C96-0CA9B9FB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ym typeface="Helvetica"/>
              </a:rPr>
              <a:t>Part 2: Guess of Complexity Theory</a:t>
            </a:r>
            <a:br>
              <a:rPr lang="en-US" altLang="zh-TW" sz="4800">
                <a:sym typeface="Helvetica"/>
              </a:rPr>
            </a:br>
            <a:r>
              <a:rPr lang="en" altLang="zh-TW" sz="2000"/>
              <a:t>NP ≮ BQP</a:t>
            </a:r>
            <a:r>
              <a:rPr lang="en-US" altLang="zh-TW" sz="2000">
                <a:sym typeface="Helvetica"/>
              </a:rPr>
              <a:t>… NP is </a:t>
            </a:r>
            <a:r>
              <a:rPr lang="en" altLang="zh-TW" sz="2000"/>
              <a:t>intractable for </a:t>
            </a:r>
            <a:r>
              <a:rPr lang="en-US" altLang="zh-TW" sz="2000">
                <a:sym typeface="Helvetica"/>
              </a:rPr>
              <a:t>quantum</a:t>
            </a:r>
            <a:endParaRPr kumimoji="1" lang="zh-TW" altLang="en-US" sz="200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DA5B0F-8E67-33B5-11BF-0940ACFA6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11480" lvl="1" indent="0" algn="ctr">
              <a:buNone/>
            </a:pPr>
            <a:r>
              <a:rPr kumimoji="1" lang="en-US" altLang="zh-TW"/>
              <a:t>P ⊆</a:t>
            </a:r>
            <a:r>
              <a:rPr kumimoji="1" lang="zh-TW" altLang="en-US"/>
              <a:t> </a:t>
            </a:r>
            <a:r>
              <a:rPr kumimoji="1" lang="en-US" altLang="zh-TW"/>
              <a:t>NP ∩</a:t>
            </a:r>
            <a:r>
              <a:rPr kumimoji="1" lang="zh-TW" altLang="en-US"/>
              <a:t> </a:t>
            </a:r>
            <a:r>
              <a:rPr kumimoji="1" lang="en-US" altLang="zh-TW" err="1"/>
              <a:t>coNP</a:t>
            </a:r>
            <a:r>
              <a:rPr kumimoji="1" lang="en-US" altLang="zh-TW"/>
              <a:t> ⊆ PSPACE</a:t>
            </a:r>
          </a:p>
          <a:p>
            <a:pPr marL="411480" lvl="1" indent="0" algn="ctr">
              <a:buNone/>
            </a:pPr>
            <a:r>
              <a:rPr kumimoji="1" lang="en-US" altLang="zh-TW"/>
              <a:t>P ⊆ BPP ⊆ BQP ⊆ PSPACE  </a:t>
            </a:r>
          </a:p>
          <a:p>
            <a:r>
              <a:rPr kumimoji="1" lang="en-US" altLang="zh-TW"/>
              <a:t>If  X ∈ NP \ BQP  </a:t>
            </a:r>
            <a:r>
              <a:rPr kumimoji="1" lang="zh-TW" altLang="en-US"/>
              <a:t>➧</a:t>
            </a:r>
            <a:r>
              <a:rPr kumimoji="1" lang="en-US" altLang="zh-TW"/>
              <a:t>  X ∉ BQP  </a:t>
            </a:r>
            <a:r>
              <a:rPr kumimoji="1" lang="zh-TW" altLang="en-US"/>
              <a:t>➧</a:t>
            </a:r>
            <a:r>
              <a:rPr kumimoji="1" lang="en-US" altLang="zh-TW"/>
              <a:t>  X ∉ P  </a:t>
            </a:r>
            <a:r>
              <a:rPr kumimoji="1" lang="zh-TW" altLang="en-US"/>
              <a:t>➧</a:t>
            </a:r>
            <a:r>
              <a:rPr kumimoji="1" lang="en-US" altLang="zh-TW"/>
              <a:t>  P</a:t>
            </a:r>
            <a:r>
              <a:rPr kumimoji="1" lang="zh-TW" altLang="en-US"/>
              <a:t> </a:t>
            </a:r>
            <a:r>
              <a:rPr kumimoji="1" lang="en-US" altLang="zh-TW"/>
              <a:t>≠</a:t>
            </a:r>
            <a:r>
              <a:rPr kumimoji="1" lang="zh-TW" altLang="en-US"/>
              <a:t> </a:t>
            </a:r>
            <a:r>
              <a:rPr kumimoji="1" lang="en-US" altLang="zh-TW"/>
              <a:t>NP</a:t>
            </a:r>
          </a:p>
          <a:p>
            <a:pPr lvl="1"/>
            <a:r>
              <a:rPr kumimoji="1" lang="en-US" altLang="zh-TW"/>
              <a:t>X := </a:t>
            </a:r>
            <a:r>
              <a:rPr lang="en" altLang="zh-TW"/>
              <a:t>Graph Isomorphism Problem</a:t>
            </a:r>
            <a:endParaRPr kumimoji="1" lang="en-US" altLang="zh-TW"/>
          </a:p>
          <a:p>
            <a:pPr lvl="1"/>
            <a:endParaRPr kumimoji="1" lang="en-US" altLang="zh-TW"/>
          </a:p>
          <a:p>
            <a:pPr lvl="1"/>
            <a:r>
              <a:rPr kumimoji="1" lang="en-US" altLang="zh-TW"/>
              <a:t>X in NP</a:t>
            </a:r>
          </a:p>
          <a:p>
            <a:pPr lvl="2"/>
            <a:r>
              <a:rPr kumimoji="1" lang="en-US" altLang="zh-TW"/>
              <a:t>can verify correctness in C(|V|,2) time</a:t>
            </a:r>
          </a:p>
          <a:p>
            <a:pPr lvl="1"/>
            <a:endParaRPr kumimoji="1" lang="en-US" altLang="zh-TW"/>
          </a:p>
          <a:p>
            <a:pPr lvl="1"/>
            <a:r>
              <a:rPr kumimoji="1" lang="en-US" altLang="zh-TW"/>
              <a:t>X is special case of NPC</a:t>
            </a:r>
          </a:p>
          <a:p>
            <a:pPr lvl="2"/>
            <a:r>
              <a:rPr lang="en" altLang="zh-TW"/>
              <a:t>❓: P &lt; X &lt; NPC, a hierarchy between NPC &amp; P</a:t>
            </a:r>
            <a:r>
              <a:rPr kumimoji="1" lang="en-US" altLang="zh-TW"/>
              <a:t> [6]</a:t>
            </a:r>
          </a:p>
          <a:p>
            <a:pPr lvl="1"/>
            <a:endParaRPr lang="en" altLang="zh-TW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0822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C1CE4-89FF-204A-6C96-0CA9B9FB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ym typeface="Helvetica"/>
              </a:rPr>
              <a:t>Part 2: Guess of Complexity Theory</a:t>
            </a:r>
            <a:br>
              <a:rPr lang="en-US" altLang="zh-TW" sz="4800">
                <a:sym typeface="Helvetica"/>
              </a:rPr>
            </a:br>
            <a:r>
              <a:rPr lang="en" altLang="zh-TW" sz="2000"/>
              <a:t>NP ≮ BQP</a:t>
            </a:r>
            <a:r>
              <a:rPr lang="en-US" altLang="zh-TW" sz="2000">
                <a:sym typeface="Helvetica"/>
              </a:rPr>
              <a:t>… NP is </a:t>
            </a:r>
            <a:r>
              <a:rPr lang="en" altLang="zh-TW" sz="2000"/>
              <a:t>intractable for </a:t>
            </a:r>
            <a:r>
              <a:rPr lang="en-US" altLang="zh-TW" sz="2000">
                <a:sym typeface="Helvetica"/>
              </a:rPr>
              <a:t>quantum</a:t>
            </a:r>
            <a:endParaRPr kumimoji="1" lang="zh-TW" altLang="en-US" sz="200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DA5B0F-8E67-33B5-11BF-0940ACFA6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11480" lvl="1" indent="0" algn="ctr">
              <a:buNone/>
            </a:pPr>
            <a:r>
              <a:rPr kumimoji="1" lang="en-US" altLang="zh-TW"/>
              <a:t>P ⊆</a:t>
            </a:r>
            <a:r>
              <a:rPr kumimoji="1" lang="zh-TW" altLang="en-US"/>
              <a:t> </a:t>
            </a:r>
            <a:r>
              <a:rPr kumimoji="1" lang="en-US" altLang="zh-TW"/>
              <a:t>NP ∩</a:t>
            </a:r>
            <a:r>
              <a:rPr kumimoji="1" lang="zh-TW" altLang="en-US"/>
              <a:t> </a:t>
            </a:r>
            <a:r>
              <a:rPr kumimoji="1" lang="en-US" altLang="zh-TW" err="1"/>
              <a:t>coNP</a:t>
            </a:r>
            <a:r>
              <a:rPr kumimoji="1" lang="en-US" altLang="zh-TW"/>
              <a:t> ⊆ PSPACE</a:t>
            </a:r>
          </a:p>
          <a:p>
            <a:pPr marL="411480" lvl="1" indent="0" algn="ctr">
              <a:buNone/>
            </a:pPr>
            <a:r>
              <a:rPr kumimoji="1" lang="en-US" altLang="zh-TW"/>
              <a:t>P ⊆ BPP ⊆ BQP ⊆ PSPACE  </a:t>
            </a:r>
          </a:p>
          <a:p>
            <a:r>
              <a:rPr kumimoji="1" lang="en-US" altLang="zh-TW"/>
              <a:t>If  X ∈ NP \ BQP  </a:t>
            </a:r>
            <a:r>
              <a:rPr kumimoji="1" lang="zh-TW" altLang="en-US"/>
              <a:t>➧</a:t>
            </a:r>
            <a:r>
              <a:rPr kumimoji="1" lang="en-US" altLang="zh-TW"/>
              <a:t>  X ∉ BQP  </a:t>
            </a:r>
            <a:r>
              <a:rPr kumimoji="1" lang="zh-TW" altLang="en-US"/>
              <a:t>➧</a:t>
            </a:r>
            <a:r>
              <a:rPr kumimoji="1" lang="en-US" altLang="zh-TW"/>
              <a:t>  X ∉ P  </a:t>
            </a:r>
            <a:r>
              <a:rPr kumimoji="1" lang="zh-TW" altLang="en-US"/>
              <a:t>➧</a:t>
            </a:r>
            <a:r>
              <a:rPr kumimoji="1" lang="en-US" altLang="zh-TW"/>
              <a:t>  P</a:t>
            </a:r>
            <a:r>
              <a:rPr kumimoji="1" lang="zh-TW" altLang="en-US"/>
              <a:t> </a:t>
            </a:r>
            <a:r>
              <a:rPr kumimoji="1" lang="en-US" altLang="zh-TW"/>
              <a:t>≠</a:t>
            </a:r>
            <a:r>
              <a:rPr kumimoji="1" lang="zh-TW" altLang="en-US"/>
              <a:t> </a:t>
            </a:r>
            <a:r>
              <a:rPr kumimoji="1" lang="en-US" altLang="zh-TW"/>
              <a:t>NP</a:t>
            </a:r>
          </a:p>
          <a:p>
            <a:pPr lvl="1"/>
            <a:r>
              <a:rPr kumimoji="1" lang="en-US" altLang="zh-TW"/>
              <a:t>X := </a:t>
            </a:r>
            <a:r>
              <a:rPr lang="en" altLang="zh-TW"/>
              <a:t>Graph Isomorphism Problem</a:t>
            </a:r>
            <a:endParaRPr kumimoji="1" lang="en-US" altLang="zh-TW"/>
          </a:p>
          <a:p>
            <a:pPr lvl="1"/>
            <a:endParaRPr kumimoji="1" lang="en-US" altLang="zh-TW"/>
          </a:p>
          <a:p>
            <a:pPr lvl="1"/>
            <a:r>
              <a:rPr kumimoji="1" lang="en-US" altLang="zh-TW"/>
              <a:t>X in </a:t>
            </a:r>
            <a:r>
              <a:rPr kumimoji="1" lang="en-US" altLang="zh-TW" err="1"/>
              <a:t>naCQP</a:t>
            </a:r>
            <a:r>
              <a:rPr kumimoji="1" lang="en-US" altLang="zh-TW"/>
              <a:t> [7]</a:t>
            </a:r>
          </a:p>
          <a:p>
            <a:pPr lvl="2"/>
            <a:r>
              <a:rPr lang="en" altLang="zh-TW"/>
              <a:t>BQP </a:t>
            </a:r>
            <a:r>
              <a:rPr kumimoji="1" lang="en-US" altLang="zh-TW"/>
              <a:t>⊆ </a:t>
            </a:r>
            <a:r>
              <a:rPr kumimoji="1" lang="en-US" altLang="zh-TW" err="1"/>
              <a:t>naCQP</a:t>
            </a:r>
            <a:endParaRPr kumimoji="1" lang="en-US" altLang="zh-TW"/>
          </a:p>
          <a:p>
            <a:pPr lvl="2"/>
            <a:r>
              <a:rPr kumimoji="1" lang="en-US" altLang="zh-TW"/>
              <a:t>X is thought outside BQP</a:t>
            </a:r>
          </a:p>
          <a:p>
            <a:pPr marL="704088" lvl="2" indent="0">
              <a:buNone/>
            </a:pPr>
            <a:r>
              <a:rPr kumimoji="1" lang="zh-TW" altLang="en-US"/>
              <a:t>➧</a:t>
            </a:r>
            <a:r>
              <a:rPr kumimoji="1" lang="en-US" altLang="zh-TW"/>
              <a:t> (Roughly) BQP is not enough, even for </a:t>
            </a:r>
            <a:r>
              <a:rPr lang="en" altLang="zh-TW"/>
              <a:t>NPC ‘s </a:t>
            </a:r>
            <a:r>
              <a:rPr kumimoji="1" lang="en-US" altLang="zh-TW"/>
              <a:t>lower </a:t>
            </a:r>
            <a:r>
              <a:rPr lang="en" altLang="zh-TW"/>
              <a:t>hierarchy</a:t>
            </a:r>
          </a:p>
        </p:txBody>
      </p:sp>
    </p:spTree>
    <p:extLst>
      <p:ext uri="{BB962C8B-B14F-4D97-AF65-F5344CB8AC3E}">
        <p14:creationId xmlns:p14="http://schemas.microsoft.com/office/powerpoint/2010/main" val="29934052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773CED-8BBC-59A1-3736-66941D7AAD66}"/>
              </a:ext>
            </a:extLst>
          </p:cNvPr>
          <p:cNvSpPr/>
          <p:nvPr/>
        </p:nvSpPr>
        <p:spPr>
          <a:xfrm>
            <a:off x="-546847" y="3661146"/>
            <a:ext cx="10237694" cy="511706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E24CBA2-FA85-18B8-2870-5531ACE2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+mj-lt"/>
              </a:rPr>
              <a:t>Outline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BBC514-7D3A-4968-1C16-D65FDDFBB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>
                <a:latin typeface="+mj-lt"/>
              </a:rPr>
              <a:t>Part 0: Motivation</a:t>
            </a:r>
          </a:p>
          <a:p>
            <a:r>
              <a:rPr kumimoji="1" lang="en-US" altLang="zh-TW" dirty="0">
                <a:latin typeface="+mj-lt"/>
              </a:rPr>
              <a:t>Part 1: Computer System——Classical vs Quantum</a:t>
            </a:r>
          </a:p>
          <a:p>
            <a:r>
              <a:rPr kumimoji="1" lang="en-US" altLang="zh-TW" dirty="0">
                <a:latin typeface="+mj-lt"/>
              </a:rPr>
              <a:t>Part 2: Two guesses of complexity theory</a:t>
            </a:r>
          </a:p>
          <a:p>
            <a:r>
              <a:rPr kumimoji="1" lang="en-US" altLang="zh-TW" dirty="0">
                <a:latin typeface="+mj-lt"/>
              </a:rPr>
              <a:t>Part 3: Studying mainstream</a:t>
            </a:r>
          </a:p>
          <a:p>
            <a:r>
              <a:rPr kumimoji="1" lang="en-US" altLang="zh-TW" dirty="0">
                <a:latin typeface="+mj-lt"/>
              </a:rPr>
              <a:t>Part 4: Reference</a:t>
            </a:r>
          </a:p>
          <a:p>
            <a:endParaRPr kumimoji="1" lang="en-US" altLang="zh-TW" dirty="0">
              <a:latin typeface="+mj-lt"/>
            </a:endParaRP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40565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E0DF1-5F21-4254-B3BC-5F2692A0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ym typeface="Helvetica"/>
              </a:rPr>
              <a:t>Part 3: Studying mainstream</a:t>
            </a:r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647A14-D056-A1FF-90A8-43CA7AA28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/>
              <a:t>1993[8]</a:t>
            </a:r>
          </a:p>
          <a:p>
            <a:pPr lvl="1"/>
            <a:r>
              <a:rPr kumimoji="1" lang="en-US" altLang="zh-TW"/>
              <a:t>Robust model: special quantum computer(power)</a:t>
            </a:r>
          </a:p>
          <a:p>
            <a:endParaRPr kumimoji="1" lang="en-US" altLang="zh-TW"/>
          </a:p>
          <a:p>
            <a:r>
              <a:rPr kumimoji="1" lang="en-US" altLang="zh-TW"/>
              <a:t>2000[9]</a:t>
            </a:r>
          </a:p>
          <a:p>
            <a:pPr lvl="1"/>
            <a:r>
              <a:rPr kumimoji="1" lang="en-US" altLang="zh-TW"/>
              <a:t>Robust model: </a:t>
            </a:r>
            <a:r>
              <a:rPr lang="en" altLang="zh-TW"/>
              <a:t>adiabatic evolution</a:t>
            </a:r>
          </a:p>
          <a:p>
            <a:pPr lvl="1"/>
            <a:r>
              <a:rPr kumimoji="1" lang="en-US" altLang="zh-TW"/>
              <a:t>A kind of quantum annealing / </a:t>
            </a:r>
            <a:r>
              <a:rPr lang="en" altLang="zh-TW"/>
              <a:t>Adiabatic Theorem</a:t>
            </a:r>
          </a:p>
          <a:p>
            <a:endParaRPr lang="en" altLang="zh-TW"/>
          </a:p>
          <a:p>
            <a:r>
              <a:rPr lang="en" altLang="zh-TW"/>
              <a:t>2001[10](Big Step)</a:t>
            </a:r>
          </a:p>
          <a:p>
            <a:pPr lvl="1"/>
            <a:r>
              <a:rPr lang="en" altLang="zh-TW"/>
              <a:t>Randomly generated small NPC instances</a:t>
            </a:r>
          </a:p>
          <a:p>
            <a:pPr lvl="1"/>
            <a:r>
              <a:rPr lang="en" altLang="zh-TW" err="1"/>
              <a:t>Polynomially</a:t>
            </a:r>
            <a:r>
              <a:rPr lang="en" altLang="zh-TW"/>
              <a:t> solved by “adiabatic evolution”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405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AA4AE-6D73-3F9D-6FA4-C4B0ED40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ym typeface="Helvetica"/>
              </a:rPr>
              <a:t>Part 3: Studying mainstream</a:t>
            </a:r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A63C33-366C-3708-D4AB-B3D8B4679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/>
              <a:t>2008[11]</a:t>
            </a:r>
          </a:p>
          <a:p>
            <a:pPr lvl="1"/>
            <a:r>
              <a:rPr kumimoji="1" lang="en-US" altLang="zh-TW"/>
              <a:t>Another robust model</a:t>
            </a:r>
          </a:p>
          <a:p>
            <a:pPr lvl="1"/>
            <a:r>
              <a:rPr lang="en" altLang="zh-TW"/>
              <a:t>standard quantum + chaotic dynamical system</a:t>
            </a:r>
          </a:p>
          <a:p>
            <a:endParaRPr kumimoji="1" lang="en-US" altLang="zh-TW"/>
          </a:p>
          <a:p>
            <a:r>
              <a:rPr kumimoji="1" lang="en-US" altLang="zh-TW"/>
              <a:t>2014[12]</a:t>
            </a:r>
          </a:p>
          <a:p>
            <a:pPr lvl="1"/>
            <a:r>
              <a:rPr kumimoji="1" lang="en-US" altLang="zh-TW"/>
              <a:t>Computing quantum discord is NPC</a:t>
            </a:r>
          </a:p>
          <a:p>
            <a:pPr lvl="1"/>
            <a:r>
              <a:rPr kumimoji="1" lang="en-US" altLang="zh-TW"/>
              <a:t>A way to say “this problem is “</a:t>
            </a:r>
            <a:r>
              <a:rPr lang="en" altLang="zh-TW"/>
              <a:t>intractable”</a:t>
            </a:r>
          </a:p>
          <a:p>
            <a:pPr lvl="1"/>
            <a:r>
              <a:rPr kumimoji="1" lang="en" altLang="zh-TW"/>
              <a:t>Quantum version NP-reduction(?)</a:t>
            </a:r>
            <a:endParaRPr kumimoji="1" lang="en-US" altLang="zh-TW"/>
          </a:p>
          <a:p>
            <a:pPr lvl="1"/>
            <a:endParaRPr lang="en" altLang="zh-TW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3263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773CED-8BBC-59A1-3736-66941D7AAD66}"/>
              </a:ext>
            </a:extLst>
          </p:cNvPr>
          <p:cNvSpPr/>
          <p:nvPr/>
        </p:nvSpPr>
        <p:spPr>
          <a:xfrm>
            <a:off x="-546847" y="4136495"/>
            <a:ext cx="10237694" cy="511706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E24CBA2-FA85-18B8-2870-5531ACE2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+mj-lt"/>
              </a:rPr>
              <a:t>Outline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BBC514-7D3A-4968-1C16-D65FDDFBB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>
                <a:latin typeface="+mj-lt"/>
              </a:rPr>
              <a:t>Part 0: Motivation</a:t>
            </a:r>
          </a:p>
          <a:p>
            <a:r>
              <a:rPr kumimoji="1" lang="en-US" altLang="zh-TW" dirty="0">
                <a:latin typeface="+mj-lt"/>
              </a:rPr>
              <a:t>Part 1: Computer System——Classical vs Quantum</a:t>
            </a:r>
          </a:p>
          <a:p>
            <a:r>
              <a:rPr kumimoji="1" lang="en-US" altLang="zh-TW" dirty="0">
                <a:latin typeface="+mj-lt"/>
              </a:rPr>
              <a:t>Part 2: Two guesses of complexity theory</a:t>
            </a:r>
          </a:p>
          <a:p>
            <a:r>
              <a:rPr kumimoji="1" lang="en-US" altLang="zh-TW" dirty="0">
                <a:latin typeface="+mj-lt"/>
              </a:rPr>
              <a:t>Part 3: Studying mainstream</a:t>
            </a:r>
          </a:p>
          <a:p>
            <a:r>
              <a:rPr kumimoji="1" lang="en-US" altLang="zh-TW" dirty="0">
                <a:latin typeface="+mj-lt"/>
              </a:rPr>
              <a:t>Part 4: Reference</a:t>
            </a:r>
          </a:p>
          <a:p>
            <a:endParaRPr kumimoji="1" lang="en-US" altLang="zh-TW" dirty="0">
              <a:latin typeface="+mj-lt"/>
            </a:endParaRP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0472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04994F-6283-2882-075A-E5D1E2FA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Reference</a:t>
            </a:r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18FFCD-CF91-720B-20D4-089D4798B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44623"/>
            <a:ext cx="8229600" cy="491337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kumimoji="1" lang="en-US" altLang="zh-TW" sz="4000"/>
              <a:t>[*1] </a:t>
            </a:r>
            <a:r>
              <a:rPr lang="en" altLang="zh-TW" sz="4000" err="1"/>
              <a:t>Casares</a:t>
            </a:r>
            <a:r>
              <a:rPr lang="en" altLang="zh-TW" sz="4000"/>
              <a:t>, Pablo AM, and Miguel Angel Martin-Delgado. "A quantum interior-point predictor–corrector algorithm for linear programming." </a:t>
            </a:r>
            <a:r>
              <a:rPr lang="en" altLang="zh-TW" sz="4000" i="1"/>
              <a:t>Journal of physics A: Mathematical and theoretical</a:t>
            </a:r>
            <a:r>
              <a:rPr lang="en" altLang="zh-TW" sz="4000"/>
              <a:t> 53.44 (2020): 445305.</a:t>
            </a:r>
          </a:p>
          <a:p>
            <a:pPr>
              <a:lnSpc>
                <a:spcPct val="170000"/>
              </a:lnSpc>
            </a:pPr>
            <a:r>
              <a:rPr lang="en" altLang="zh-TW" sz="4000"/>
              <a:t>[1] Lima, Matheus </a:t>
            </a:r>
            <a:r>
              <a:rPr lang="en" altLang="zh-TW" sz="4000" err="1"/>
              <a:t>Sant’Ana</a:t>
            </a:r>
            <a:r>
              <a:rPr lang="en" altLang="zh-TW" sz="4000"/>
              <a:t>. "Information theory inspired optimization algorithm for efficient service orchestration in distributed systems." </a:t>
            </a:r>
            <a:r>
              <a:rPr lang="en" altLang="zh-TW" sz="4000" err="1"/>
              <a:t>Plos</a:t>
            </a:r>
            <a:r>
              <a:rPr lang="en" altLang="zh-TW" sz="4000"/>
              <a:t> one 16.1 (2021): e0242285.</a:t>
            </a:r>
          </a:p>
          <a:p>
            <a:pPr>
              <a:lnSpc>
                <a:spcPct val="170000"/>
              </a:lnSpc>
            </a:pPr>
            <a:r>
              <a:rPr lang="en" altLang="zh-TW" sz="4000"/>
              <a:t>[2] Adleman, Leonard M., Jonathan </a:t>
            </a:r>
            <a:r>
              <a:rPr lang="en" altLang="zh-TW" sz="4000" err="1"/>
              <a:t>DeMarrais</a:t>
            </a:r>
            <a:r>
              <a:rPr lang="en" altLang="zh-TW" sz="4000"/>
              <a:t>, and Ming-</a:t>
            </a:r>
            <a:r>
              <a:rPr lang="en" altLang="zh-TW" sz="4000" err="1"/>
              <a:t>Deh</a:t>
            </a:r>
            <a:r>
              <a:rPr lang="en" altLang="zh-TW" sz="4000"/>
              <a:t> A. Huang. "Quantum computability." SIAM Journal on Computing 26.5 (1997): 1524-1540.</a:t>
            </a:r>
          </a:p>
          <a:p>
            <a:pPr>
              <a:lnSpc>
                <a:spcPct val="170000"/>
              </a:lnSpc>
            </a:pPr>
            <a:r>
              <a:rPr lang="en" altLang="zh-TW" sz="4000"/>
              <a:t>[3] Bernstein, Ethan, and Umesh </a:t>
            </a:r>
            <a:r>
              <a:rPr lang="en" altLang="zh-TW" sz="4000" err="1"/>
              <a:t>Vazirani</a:t>
            </a:r>
            <a:r>
              <a:rPr lang="en" altLang="zh-TW" sz="4000"/>
              <a:t>. "Quantum complexity theory." SIAM Journal on computing 26.5 (1997): 1411-1473.</a:t>
            </a:r>
          </a:p>
          <a:p>
            <a:pPr>
              <a:lnSpc>
                <a:spcPct val="170000"/>
              </a:lnSpc>
            </a:pPr>
            <a:r>
              <a:rPr lang="en" altLang="zh-TW" sz="4000"/>
              <a:t>[4] </a:t>
            </a:r>
            <a:r>
              <a:rPr lang="en" altLang="zh-TW" sz="4000" u="sng">
                <a:hlinkClick r:id="rId2"/>
              </a:rPr>
              <a:t>https://en.wikipedia.org/wiki/BQP#/media/File:BQP_complexity_class_diagram.svg</a:t>
            </a:r>
            <a:r>
              <a:rPr lang="en" altLang="zh-TW" sz="4000"/>
              <a:t>.</a:t>
            </a:r>
          </a:p>
          <a:p>
            <a:pPr>
              <a:lnSpc>
                <a:spcPct val="170000"/>
              </a:lnSpc>
            </a:pPr>
            <a:r>
              <a:rPr lang="en" altLang="zh-TW" sz="4000"/>
              <a:t>[5] Fortin, Scott. "The graph isomorphism problem." (1996).</a:t>
            </a:r>
          </a:p>
          <a:p>
            <a:pPr>
              <a:lnSpc>
                <a:spcPct val="170000"/>
              </a:lnSpc>
            </a:pPr>
            <a:r>
              <a:rPr lang="en" altLang="zh-TW" sz="4000"/>
              <a:t>[6] </a:t>
            </a:r>
            <a:r>
              <a:rPr lang="en" altLang="zh-TW" sz="4000" err="1"/>
              <a:t>Schöning</a:t>
            </a:r>
            <a:r>
              <a:rPr lang="en" altLang="zh-TW" sz="4000"/>
              <a:t>, Uwe. "Graph isomorphism is in the low hierarchy." Journal of Computer and System Sciences 37.3 (1988): 312-323.</a:t>
            </a:r>
          </a:p>
          <a:p>
            <a:pPr>
              <a:lnSpc>
                <a:spcPct val="170000"/>
              </a:lnSpc>
            </a:pPr>
            <a:r>
              <a:rPr lang="en" altLang="zh-TW" sz="4000"/>
              <a:t>[7] Aaronson, Scott, et al. "The space" just above" BQP." Proceedings of the 2016 ACM Conference on Innovations in Theoretical Computer Science. 2016.</a:t>
            </a:r>
          </a:p>
          <a:p>
            <a:pPr>
              <a:lnSpc>
                <a:spcPct val="170000"/>
              </a:lnSpc>
            </a:pPr>
            <a:r>
              <a:rPr lang="en" altLang="zh-TW" sz="4000"/>
              <a:t>[8] </a:t>
            </a:r>
            <a:r>
              <a:rPr lang="en" altLang="zh-TW" sz="4000" err="1"/>
              <a:t>Černý</a:t>
            </a:r>
            <a:r>
              <a:rPr lang="en" altLang="zh-TW" sz="4000"/>
              <a:t>, </a:t>
            </a:r>
            <a:r>
              <a:rPr lang="en" altLang="zh-TW" sz="4000" err="1"/>
              <a:t>Vladimír</a:t>
            </a:r>
            <a:r>
              <a:rPr lang="en" altLang="zh-TW" sz="4000"/>
              <a:t>. "Quantum computers and intractable (NP-complete) computing problems." Physical Review A 48.1 (1993): 116.</a:t>
            </a:r>
          </a:p>
          <a:p>
            <a:pPr>
              <a:lnSpc>
                <a:spcPct val="170000"/>
              </a:lnSpc>
            </a:pPr>
            <a:r>
              <a:rPr lang="en" altLang="zh-TW" sz="4000"/>
              <a:t>[9] Farhi, Edward, et al. "Quantum computation by adiabatic evolution." </a:t>
            </a:r>
            <a:r>
              <a:rPr lang="en" altLang="zh-TW" sz="4000" err="1"/>
              <a:t>arXiv</a:t>
            </a:r>
            <a:r>
              <a:rPr lang="en" altLang="zh-TW" sz="4000"/>
              <a:t> preprint quant-</a:t>
            </a:r>
            <a:r>
              <a:rPr lang="en" altLang="zh-TW" sz="4000" err="1"/>
              <a:t>ph</a:t>
            </a:r>
            <a:r>
              <a:rPr lang="en" altLang="zh-TW" sz="4000"/>
              <a:t>/0001106 (2000).</a:t>
            </a:r>
          </a:p>
          <a:p>
            <a:pPr>
              <a:lnSpc>
                <a:spcPct val="170000"/>
              </a:lnSpc>
            </a:pPr>
            <a:r>
              <a:rPr lang="en" altLang="zh-TW" sz="4000"/>
              <a:t>[10] Farhi, Edward, et al. "A quantum adiabatic evolution algorithm applied to random instances of an NP-complete problem." Science 292.5516 (2001): 472-475.</a:t>
            </a:r>
          </a:p>
          <a:p>
            <a:pPr>
              <a:lnSpc>
                <a:spcPct val="170000"/>
              </a:lnSpc>
            </a:pPr>
            <a:r>
              <a:rPr lang="en" altLang="zh-TW" sz="4000"/>
              <a:t>[11] </a:t>
            </a:r>
            <a:r>
              <a:rPr lang="en" altLang="zh-TW" sz="4000" err="1"/>
              <a:t>Ohya</a:t>
            </a:r>
            <a:r>
              <a:rPr lang="en" altLang="zh-TW" sz="4000"/>
              <a:t>, Masanori, and Igor V. </a:t>
            </a:r>
            <a:r>
              <a:rPr lang="en" altLang="zh-TW" sz="4000" err="1"/>
              <a:t>Volovich</a:t>
            </a:r>
            <a:r>
              <a:rPr lang="en" altLang="zh-TW" sz="4000"/>
              <a:t>. "New quantum algorithm for studying NP-complete problems." Selected Papers Of M </a:t>
            </a:r>
            <a:r>
              <a:rPr lang="en" altLang="zh-TW" sz="4000" err="1"/>
              <a:t>Ohya</a:t>
            </a:r>
            <a:r>
              <a:rPr lang="en" altLang="zh-TW" sz="4000"/>
              <a:t>. 2008. 83-90.</a:t>
            </a:r>
          </a:p>
          <a:p>
            <a:pPr>
              <a:lnSpc>
                <a:spcPct val="170000"/>
              </a:lnSpc>
            </a:pPr>
            <a:r>
              <a:rPr lang="en" altLang="zh-TW" sz="4000"/>
              <a:t>[12] Huang, </a:t>
            </a:r>
            <a:r>
              <a:rPr lang="en" altLang="zh-TW" sz="4000" err="1"/>
              <a:t>Yichen</a:t>
            </a:r>
            <a:r>
              <a:rPr lang="en" altLang="zh-TW" sz="4000"/>
              <a:t>. "Computing quantum discord is NP-complete." New journal of physics 16.3 (2014): 033027.</a:t>
            </a:r>
          </a:p>
          <a:p>
            <a:endParaRPr kumimoji="1"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27516091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773CED-8BBC-59A1-3736-66941D7AAD66}"/>
              </a:ext>
            </a:extLst>
          </p:cNvPr>
          <p:cNvSpPr/>
          <p:nvPr/>
        </p:nvSpPr>
        <p:spPr>
          <a:xfrm>
            <a:off x="-573741" y="2249423"/>
            <a:ext cx="10237694" cy="511706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E24CBA2-FA85-18B8-2870-5531ACE2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+mj-lt"/>
              </a:rPr>
              <a:t>Outline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BBC514-7D3A-4968-1C16-D65FDDFBB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>
                <a:latin typeface="+mj-lt"/>
              </a:rPr>
              <a:t>Part 0: Motivation</a:t>
            </a:r>
          </a:p>
          <a:p>
            <a:r>
              <a:rPr kumimoji="1" lang="en-US" altLang="zh-TW" dirty="0">
                <a:latin typeface="+mj-lt"/>
              </a:rPr>
              <a:t>Part 1: Computer System——Classical vs Quantum</a:t>
            </a:r>
          </a:p>
          <a:p>
            <a:r>
              <a:rPr kumimoji="1" lang="en-US" altLang="zh-TW" dirty="0">
                <a:latin typeface="+mj-lt"/>
              </a:rPr>
              <a:t>Part 2: Two guesses of complexity theory</a:t>
            </a:r>
          </a:p>
          <a:p>
            <a:r>
              <a:rPr kumimoji="1" lang="en-US" altLang="zh-TW" dirty="0">
                <a:latin typeface="+mj-lt"/>
              </a:rPr>
              <a:t>Part 3: Studying mainstream</a:t>
            </a:r>
          </a:p>
          <a:p>
            <a:r>
              <a:rPr kumimoji="1" lang="en-US" altLang="zh-TW" dirty="0">
                <a:latin typeface="+mj-lt"/>
              </a:rPr>
              <a:t>Part 4: Reference</a:t>
            </a:r>
          </a:p>
          <a:p>
            <a:endParaRPr kumimoji="1" lang="en-US" altLang="zh-TW" dirty="0">
              <a:latin typeface="+mj-lt"/>
            </a:endParaRP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53888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162ED-A965-672C-5B85-67225EE3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Part 0: Motivation</a:t>
            </a:r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95093A-91E7-98D3-240C-E373E05BA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/>
              <a:t>Most EDA problems ≥ NP-hard</a:t>
            </a:r>
          </a:p>
          <a:p>
            <a:pPr lvl="1"/>
            <a:r>
              <a:rPr kumimoji="1" lang="en-US" altLang="zh-TW"/>
              <a:t> Floorplan: Slicing Tree, B* tree, Sequential pair</a:t>
            </a:r>
          </a:p>
          <a:p>
            <a:endParaRPr kumimoji="1" lang="en-US" altLang="zh-TW"/>
          </a:p>
          <a:p>
            <a:r>
              <a:rPr kumimoji="1" lang="en-US" altLang="zh-TW"/>
              <a:t>If the classical computer cannot solve …</a:t>
            </a:r>
          </a:p>
          <a:p>
            <a:pPr lvl="1"/>
            <a:r>
              <a:rPr kumimoji="1" lang="en-US" altLang="zh-TW"/>
              <a:t>Quantum Computer? </a:t>
            </a:r>
          </a:p>
          <a:p>
            <a:pPr lvl="1"/>
            <a:r>
              <a:rPr kumimoji="1" lang="en-US" altLang="zh-TW"/>
              <a:t>Quantum Annealing?</a:t>
            </a:r>
          </a:p>
          <a:p>
            <a:pPr lvl="1"/>
            <a:r>
              <a:rPr kumimoji="1" lang="en-US" altLang="zh-TW"/>
              <a:t>…</a:t>
            </a:r>
          </a:p>
        </p:txBody>
      </p:sp>
      <p:pic>
        <p:nvPicPr>
          <p:cNvPr id="1026" name="Picture 2" descr="兒童設計思考Design Thinking 實作工作坊- 泛科活動">
            <a:extLst>
              <a:ext uri="{FF2B5EF4-FFF2-40B4-BE49-F238E27FC236}">
                <a16:creationId xmlns:a16="http://schemas.microsoft.com/office/drawing/2014/main" id="{1CD0CC46-29FA-A3B7-D541-C09000CD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67" y="5311203"/>
            <a:ext cx="2955074" cy="154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圖說文字 3">
            <a:extLst>
              <a:ext uri="{FF2B5EF4-FFF2-40B4-BE49-F238E27FC236}">
                <a16:creationId xmlns:a16="http://schemas.microsoft.com/office/drawing/2014/main" id="{9F9A183F-EDBF-8A2E-3EED-E448A3B5347F}"/>
              </a:ext>
            </a:extLst>
          </p:cNvPr>
          <p:cNvSpPr/>
          <p:nvPr/>
        </p:nvSpPr>
        <p:spPr>
          <a:xfrm>
            <a:off x="5330283" y="4791855"/>
            <a:ext cx="3813717" cy="519348"/>
          </a:xfrm>
          <a:prstGeom prst="wedgeEllipseCallou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As an EDA researcher …</a:t>
            </a: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3900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337C4-A7EE-A204-9262-B0C1EA30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Part 0: Motivation</a:t>
            </a:r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EE34E9-49C6-5B70-F4CE-224F671DB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Quantum for EDA ???</a:t>
            </a:r>
            <a:r>
              <a:rPr kumimoji="1" lang="zh-TW" altLang="en-US"/>
              <a:t> </a:t>
            </a:r>
            <a:r>
              <a:rPr kumimoji="1" lang="en-US" altLang="zh-TW" dirty="0"/>
              <a:t>🤔🤔🤔</a:t>
            </a:r>
          </a:p>
          <a:p>
            <a:pPr lvl="1"/>
            <a:r>
              <a:rPr kumimoji="1" lang="en-US" altLang="zh-TW" dirty="0"/>
              <a:t>Solve NPC problems efficiently</a:t>
            </a:r>
          </a:p>
          <a:p>
            <a:pPr marL="704088" lvl="2" indent="0">
              <a:buNone/>
            </a:pPr>
            <a:r>
              <a:rPr kumimoji="1" lang="zh-TW" altLang="en-US"/>
              <a:t>➧ </a:t>
            </a:r>
            <a:r>
              <a:rPr kumimoji="1" lang="en-US" altLang="zh-TW" dirty="0"/>
              <a:t>Complexity theory (Part1 / Part2)</a:t>
            </a:r>
          </a:p>
          <a:p>
            <a:pPr marL="704088" lvl="2" indent="0">
              <a:buNone/>
            </a:pPr>
            <a:r>
              <a:rPr kumimoji="1" lang="zh-TW" altLang="en-US"/>
              <a:t>➧</a:t>
            </a:r>
            <a:r>
              <a:rPr kumimoji="1" lang="en-US" altLang="zh-TW" dirty="0"/>
              <a:t> Robuster quantum model (Part3)</a:t>
            </a:r>
          </a:p>
          <a:p>
            <a:pPr lvl="1"/>
            <a:endParaRPr kumimoji="1" lang="en-US" altLang="zh-TW" dirty="0"/>
          </a:p>
          <a:p>
            <a:pPr lvl="1"/>
            <a:r>
              <a:rPr kumimoji="1" lang="en-US" altLang="zh-TW" dirty="0"/>
              <a:t>Speed-up optimization algorithm</a:t>
            </a:r>
          </a:p>
          <a:p>
            <a:pPr lvl="2"/>
            <a:r>
              <a:rPr kumimoji="1" lang="en-US" altLang="zh-TW" dirty="0"/>
              <a:t>Ex: Linear programming, Simulated Annealing</a:t>
            </a:r>
          </a:p>
          <a:p>
            <a:pPr marL="704088" lvl="2" indent="0">
              <a:buNone/>
            </a:pPr>
            <a:r>
              <a:rPr kumimoji="1" lang="zh-TW" altLang="en-US"/>
              <a:t>➧</a:t>
            </a:r>
            <a:r>
              <a:rPr kumimoji="1" lang="en" altLang="zh-TW" dirty="0"/>
              <a:t> Quantum LP / Quantum for interior-point algorithm[*1]</a:t>
            </a:r>
          </a:p>
          <a:p>
            <a:pPr marL="704088" lvl="2" indent="0">
              <a:buNone/>
            </a:pPr>
            <a:r>
              <a:rPr kumimoji="1" lang="zh-TW" altLang="en-US"/>
              <a:t>➧</a:t>
            </a:r>
            <a:r>
              <a:rPr kumimoji="1" lang="en-US" altLang="zh-TW" dirty="0"/>
              <a:t> Quantum annealing</a:t>
            </a:r>
            <a:endParaRPr kumimoji="1"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0490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773CED-8BBC-59A1-3736-66941D7AAD66}"/>
              </a:ext>
            </a:extLst>
          </p:cNvPr>
          <p:cNvSpPr/>
          <p:nvPr/>
        </p:nvSpPr>
        <p:spPr>
          <a:xfrm>
            <a:off x="-546847" y="2695472"/>
            <a:ext cx="10237694" cy="511706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E24CBA2-FA85-18B8-2870-5531ACE2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+mj-lt"/>
              </a:rPr>
              <a:t>Outline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BBC514-7D3A-4968-1C16-D65FDDFBB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>
                <a:latin typeface="+mj-lt"/>
              </a:rPr>
              <a:t>Part 0: Motivation</a:t>
            </a:r>
          </a:p>
          <a:p>
            <a:r>
              <a:rPr kumimoji="1" lang="en-US" altLang="zh-TW" dirty="0">
                <a:latin typeface="+mj-lt"/>
              </a:rPr>
              <a:t>Part 1: Computer System——Classical vs Quantum</a:t>
            </a:r>
          </a:p>
          <a:p>
            <a:r>
              <a:rPr kumimoji="1" lang="en-US" altLang="zh-TW" dirty="0">
                <a:latin typeface="+mj-lt"/>
              </a:rPr>
              <a:t>Part 2: Two guesses of complexity theory</a:t>
            </a:r>
          </a:p>
          <a:p>
            <a:r>
              <a:rPr kumimoji="1" lang="en-US" altLang="zh-TW" dirty="0">
                <a:latin typeface="+mj-lt"/>
              </a:rPr>
              <a:t>Part 3: Studying mainstream</a:t>
            </a:r>
          </a:p>
          <a:p>
            <a:r>
              <a:rPr kumimoji="1" lang="en-US" altLang="zh-TW" dirty="0">
                <a:latin typeface="+mj-lt"/>
              </a:rPr>
              <a:t>Part 4: Reference</a:t>
            </a:r>
          </a:p>
          <a:p>
            <a:endParaRPr kumimoji="1" lang="en-US" altLang="zh-TW" dirty="0">
              <a:latin typeface="+mj-lt"/>
            </a:endParaRP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02053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CDD6B-A24E-AE29-2FD1-4F9A2E76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>
                <a:sym typeface="Helvetica"/>
              </a:rPr>
              <a:t>Part 1: Computer System </a:t>
            </a:r>
            <a:br>
              <a:rPr lang="en-US" altLang="zh-TW" sz="4400">
                <a:sym typeface="Helvetica"/>
              </a:rPr>
            </a:br>
            <a:r>
              <a:rPr lang="en-US" altLang="zh-TW" sz="2200" u="sng">
                <a:uFill>
                  <a:solidFill>
                    <a:srgbClr val="FF0000"/>
                  </a:solidFill>
                </a:uFill>
                <a:sym typeface="Helvetica"/>
              </a:rPr>
              <a:t>Classical</a:t>
            </a:r>
            <a:endParaRPr kumimoji="1" lang="zh-TW" altLang="en-US" sz="220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C90F09-ECEA-CA91-CB6B-4762AFAA2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/>
              <a:t>Complexity Category</a:t>
            </a:r>
          </a:p>
          <a:p>
            <a:pPr lvl="1"/>
            <a:r>
              <a:rPr kumimoji="1" lang="en-US" altLang="zh-TW"/>
              <a:t>Decision Problem Version </a:t>
            </a:r>
            <a:r>
              <a:rPr kumimoji="1" lang="zh-TW" altLang="en-US"/>
              <a:t>➧</a:t>
            </a:r>
            <a:r>
              <a:rPr kumimoji="1" lang="en-US" altLang="zh-TW"/>
              <a:t> </a:t>
            </a:r>
          </a:p>
          <a:p>
            <a:pPr lvl="2"/>
            <a:r>
              <a:rPr kumimoji="1" lang="en-US" altLang="zh-TW"/>
              <a:t>P := A Prob. has polynomial time algorithm</a:t>
            </a:r>
          </a:p>
          <a:p>
            <a:pPr lvl="2"/>
            <a:r>
              <a:rPr kumimoji="1" lang="en-US" altLang="zh-TW"/>
              <a:t>NP ⇔ A Prob. can polynomially verify the correctness (of </a:t>
            </a:r>
            <a:r>
              <a:rPr kumimoji="1" lang="en-US" altLang="zh-TW" err="1"/>
              <a:t>solut</a:t>
            </a:r>
            <a:r>
              <a:rPr kumimoji="1" lang="en-US" altLang="zh-TW"/>
              <a:t>.)</a:t>
            </a:r>
          </a:p>
          <a:p>
            <a:pPr lvl="2"/>
            <a:r>
              <a:rPr kumimoji="1" lang="en-US" altLang="zh-TW" err="1"/>
              <a:t>coNP</a:t>
            </a:r>
            <a:r>
              <a:rPr kumimoji="1" lang="en-US" altLang="zh-TW"/>
              <a:t> ⇔ A Prob. can polynomially verify the </a:t>
            </a:r>
            <a:r>
              <a:rPr lang="en" altLang="zh-TW"/>
              <a:t>fault (of solution)</a:t>
            </a:r>
          </a:p>
          <a:p>
            <a:pPr lvl="2"/>
            <a:r>
              <a:rPr kumimoji="1" lang="en-US" altLang="zh-TW"/>
              <a:t>BPP := A Prob. has polynomial time algorithm with certainty</a:t>
            </a:r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B34369-1122-F9A7-E83A-8264E4E36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845" y="181320"/>
            <a:ext cx="3256156" cy="30227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0824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CDD6B-A24E-AE29-2FD1-4F9A2E76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>
                <a:sym typeface="Helvetica"/>
              </a:rPr>
              <a:t>Part 1: Computer System </a:t>
            </a:r>
            <a:br>
              <a:rPr lang="en-US" altLang="zh-TW" sz="4400">
                <a:sym typeface="Helvetica"/>
              </a:rPr>
            </a:br>
            <a:r>
              <a:rPr lang="en-US" altLang="zh-TW" sz="2200" u="sng">
                <a:uFill>
                  <a:solidFill>
                    <a:srgbClr val="FF0000"/>
                  </a:solidFill>
                </a:uFill>
                <a:sym typeface="Helvetica"/>
              </a:rPr>
              <a:t>Classical</a:t>
            </a:r>
            <a:endParaRPr kumimoji="1" lang="zh-TW" altLang="en-US" sz="220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C90F09-ECEA-CA91-CB6B-4762AFAA2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/>
              <a:t>Relationship</a:t>
            </a:r>
          </a:p>
          <a:p>
            <a:pPr lvl="1"/>
            <a:r>
              <a:rPr kumimoji="1" lang="en-US" altLang="zh-TW"/>
              <a:t>P ⊆</a:t>
            </a:r>
            <a:r>
              <a:rPr kumimoji="1" lang="zh-TW" altLang="en-US"/>
              <a:t> </a:t>
            </a:r>
            <a:r>
              <a:rPr kumimoji="1" lang="en-US" altLang="zh-TW"/>
              <a:t>NP ∩</a:t>
            </a:r>
            <a:r>
              <a:rPr kumimoji="1" lang="zh-TW" altLang="en-US"/>
              <a:t> </a:t>
            </a:r>
            <a:r>
              <a:rPr kumimoji="1" lang="en-US" altLang="zh-TW" err="1"/>
              <a:t>coNP</a:t>
            </a:r>
            <a:r>
              <a:rPr kumimoji="1" lang="en-US" altLang="zh-TW"/>
              <a:t> ⊆ PSPACE</a:t>
            </a:r>
          </a:p>
          <a:p>
            <a:pPr lvl="1"/>
            <a:r>
              <a:rPr kumimoji="1" lang="en-US" altLang="zh-TW"/>
              <a:t>P == NP (?)</a:t>
            </a:r>
          </a:p>
          <a:p>
            <a:pPr lvl="1"/>
            <a:r>
              <a:rPr kumimoji="1" lang="en-US" altLang="zh-TW"/>
              <a:t>P == </a:t>
            </a:r>
            <a:r>
              <a:rPr kumimoji="1" lang="en-US" altLang="zh-TW" err="1"/>
              <a:t>coNP</a:t>
            </a:r>
            <a:r>
              <a:rPr kumimoji="1" lang="en-US" altLang="zh-TW"/>
              <a:t> (?)</a:t>
            </a:r>
          </a:p>
          <a:p>
            <a:pPr marL="109728" indent="0">
              <a:buNone/>
            </a:pPr>
            <a:endParaRPr kumimoji="1" lang="en-US" altLang="zh-TW"/>
          </a:p>
          <a:p>
            <a:r>
              <a:rPr kumimoji="1" lang="en-US" altLang="zh-TW"/>
              <a:t>PSPACE := A prob. has polynomial space algorithm</a:t>
            </a:r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B34369-1122-F9A7-E83A-8264E4E36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845" y="181320"/>
            <a:ext cx="3256156" cy="30227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5067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CDD6B-A24E-AE29-2FD1-4F9A2E76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>
                <a:sym typeface="Helvetica"/>
              </a:rPr>
              <a:t>Part 1: Computer System </a:t>
            </a:r>
            <a:br>
              <a:rPr lang="en-US" altLang="zh-TW" sz="4400">
                <a:sym typeface="Helvetica"/>
              </a:rPr>
            </a:br>
            <a:r>
              <a:rPr lang="en-US" altLang="zh-TW" sz="2200" u="sng">
                <a:uFill>
                  <a:solidFill>
                    <a:srgbClr val="FF0000"/>
                  </a:solidFill>
                </a:uFill>
                <a:sym typeface="Helvetica"/>
              </a:rPr>
              <a:t>Quantum</a:t>
            </a:r>
            <a:endParaRPr kumimoji="1" lang="zh-TW" altLang="en-US" sz="220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C90F09-ECEA-CA91-CB6B-4762AFAA2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Complexity Category</a:t>
            </a:r>
          </a:p>
          <a:p>
            <a:pPr lvl="1"/>
            <a:r>
              <a:rPr kumimoji="1" lang="en-US" altLang="zh-TW" dirty="0"/>
              <a:t>Decision Problem Version </a:t>
            </a:r>
            <a:r>
              <a:rPr kumimoji="1" lang="zh-TW" altLang="en-US" dirty="0"/>
              <a:t>➧</a:t>
            </a:r>
            <a:r>
              <a:rPr kumimoji="1" lang="en-US" altLang="zh-TW" dirty="0"/>
              <a:t> </a:t>
            </a:r>
          </a:p>
          <a:p>
            <a:pPr lvl="2"/>
            <a:r>
              <a:rPr kumimoji="1" lang="en-US" altLang="zh-TW" dirty="0"/>
              <a:t>BQP ~= BPP in quantum</a:t>
            </a:r>
          </a:p>
          <a:p>
            <a:pPr lvl="2"/>
            <a:r>
              <a:rPr kumimoji="1" lang="en-US" altLang="zh-TW" dirty="0"/>
              <a:t>BQP := A Prob. has polynomial time algorithm with certainty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Relationship:</a:t>
            </a:r>
          </a:p>
          <a:p>
            <a:pPr lvl="1"/>
            <a:r>
              <a:rPr kumimoji="1" lang="en-US" altLang="zh-TW" dirty="0"/>
              <a:t>P ⊆</a:t>
            </a:r>
            <a:r>
              <a:rPr kumimoji="1" lang="zh-TW" altLang="en-US" dirty="0"/>
              <a:t> </a:t>
            </a:r>
            <a:r>
              <a:rPr kumimoji="1" lang="en-US" altLang="zh-TW" dirty="0"/>
              <a:t>NP ∩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coNP</a:t>
            </a:r>
            <a:r>
              <a:rPr kumimoji="1" lang="en-US" altLang="zh-TW" dirty="0"/>
              <a:t> ⊆ PSPACE</a:t>
            </a:r>
          </a:p>
          <a:p>
            <a:pPr lvl="1"/>
            <a:r>
              <a:rPr kumimoji="1" lang="en-US" altLang="zh-TW" dirty="0"/>
              <a:t>P ⊆ BPP ⊆ BQP ⊆ PSPACE</a:t>
            </a:r>
          </a:p>
          <a:p>
            <a:pPr lvl="2"/>
            <a:r>
              <a:rPr lang="en" altLang="zh-TW" dirty="0"/>
              <a:t>BPP</a:t>
            </a:r>
            <a:r>
              <a:rPr kumimoji="1" lang="en-US" altLang="zh-TW" dirty="0"/>
              <a:t> ⊆ BQP by </a:t>
            </a:r>
            <a:r>
              <a:rPr lang="en" altLang="zh-TW" dirty="0"/>
              <a:t>universal quantum gate theorem</a:t>
            </a:r>
          </a:p>
          <a:p>
            <a:pPr lvl="2"/>
            <a:r>
              <a:rPr lang="en" altLang="zh-TW" dirty="0"/>
              <a:t>BQP </a:t>
            </a:r>
            <a:r>
              <a:rPr kumimoji="1" lang="en-US" altLang="zh-TW" dirty="0"/>
              <a:t>⊆ PSAPCE by BQP ⊆ PP [2]</a:t>
            </a:r>
            <a:endParaRPr lang="en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endParaRPr kumimoji="1" lang="zh-TW" altLang="en-US" dirty="0"/>
          </a:p>
          <a:p>
            <a:pPr lvl="1"/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CFD978-D73A-A9D6-DEC1-34402BC33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812" y="137531"/>
            <a:ext cx="3852188" cy="30777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5763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773CED-8BBC-59A1-3736-66941D7AAD66}"/>
              </a:ext>
            </a:extLst>
          </p:cNvPr>
          <p:cNvSpPr/>
          <p:nvPr/>
        </p:nvSpPr>
        <p:spPr>
          <a:xfrm>
            <a:off x="-546847" y="3173147"/>
            <a:ext cx="10237694" cy="511706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E24CBA2-FA85-18B8-2870-5531ACE2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+mj-lt"/>
              </a:rPr>
              <a:t>Outline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BBC514-7D3A-4968-1C16-D65FDDFBB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>
                <a:latin typeface="+mj-lt"/>
              </a:rPr>
              <a:t>Part 0: Motivation</a:t>
            </a:r>
          </a:p>
          <a:p>
            <a:r>
              <a:rPr kumimoji="1" lang="en-US" altLang="zh-TW" dirty="0">
                <a:latin typeface="+mj-lt"/>
              </a:rPr>
              <a:t>Part 1: Computer System——Classical vs Quantum</a:t>
            </a:r>
          </a:p>
          <a:p>
            <a:r>
              <a:rPr kumimoji="1" lang="en-US" altLang="zh-TW" dirty="0">
                <a:latin typeface="+mj-lt"/>
              </a:rPr>
              <a:t>Part 2: Two guesses of complexity theory</a:t>
            </a:r>
          </a:p>
          <a:p>
            <a:r>
              <a:rPr kumimoji="1" lang="en-US" altLang="zh-TW" dirty="0">
                <a:latin typeface="+mj-lt"/>
              </a:rPr>
              <a:t>Part 3: Studying mainstream</a:t>
            </a:r>
          </a:p>
          <a:p>
            <a:r>
              <a:rPr kumimoji="1" lang="en-US" altLang="zh-TW" dirty="0">
                <a:latin typeface="+mj-lt"/>
              </a:rPr>
              <a:t>Part 4: Reference</a:t>
            </a:r>
          </a:p>
          <a:p>
            <a:endParaRPr kumimoji="1" lang="en-US" altLang="zh-TW" dirty="0">
              <a:latin typeface="+mj-lt"/>
            </a:endParaRP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9474789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5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7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2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|17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9.6|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|8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2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|38|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43.3|18.9"/>
</p:tagLst>
</file>

<file path=ppt/theme/theme1.xml><?xml version="1.0" encoding="utf-8"?>
<a:theme xmlns:a="http://schemas.openxmlformats.org/drawingml/2006/main" name="都會">
  <a:themeElements>
    <a:clrScheme name="都會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0000FF"/>
      </a:hlink>
      <a:folHlink>
        <a:srgbClr val="FF00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都會">
  <a:themeElements>
    <a:clrScheme name="都會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0000FF"/>
      </a:hlink>
      <a:folHlink>
        <a:srgbClr val="FF00FF"/>
      </a:folHlink>
    </a:clrScheme>
    <a:fontScheme name="都會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1308</Words>
  <Application>Microsoft Macintosh PowerPoint</Application>
  <PresentationFormat>如螢幕大小 (4:3)</PresentationFormat>
  <Paragraphs>169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Calibri</vt:lpstr>
      <vt:lpstr>Georgia</vt:lpstr>
      <vt:lpstr>Trebuchet MS</vt:lpstr>
      <vt:lpstr>都會</vt:lpstr>
      <vt:lpstr>QIC Final Report Quantum &amp; P vs NP problem</vt:lpstr>
      <vt:lpstr>Outline</vt:lpstr>
      <vt:lpstr>Part 0: Motivation</vt:lpstr>
      <vt:lpstr>Part 0: Motivation</vt:lpstr>
      <vt:lpstr>Outline</vt:lpstr>
      <vt:lpstr>Part 1: Computer System  Classical</vt:lpstr>
      <vt:lpstr>Part 1: Computer System  Classical</vt:lpstr>
      <vt:lpstr>Part 1: Computer System  Quantum</vt:lpstr>
      <vt:lpstr>Outline</vt:lpstr>
      <vt:lpstr>Part 2: Guess of Complexity Theory BPP &lt; BQP … Quantum Advantage(?)</vt:lpstr>
      <vt:lpstr>Part 2: Guess of Complexity Theory BPP &lt; BQP … Quantum Advantage(?)</vt:lpstr>
      <vt:lpstr>Part 2: Guess of Complexity Theory NP ≮ BQP… NP is intractable for quantum</vt:lpstr>
      <vt:lpstr>Part 2: Guess of Complexity Theory NP ≮ BQP… NP is intractable for quantum</vt:lpstr>
      <vt:lpstr>Outline</vt:lpstr>
      <vt:lpstr>Part 3: Studying mainstream</vt:lpstr>
      <vt:lpstr>Part 3: Studying mainstream</vt:lpstr>
      <vt:lpstr>Outline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QIC Final Report Quantum &amp; P vs NP problem</dc:title>
  <cp:lastModifiedBy>skype324 skype324</cp:lastModifiedBy>
  <cp:revision>46</cp:revision>
  <dcterms:modified xsi:type="dcterms:W3CDTF">2022-06-10T04:28:48Z</dcterms:modified>
</cp:coreProperties>
</file>