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67" r:id="rId3"/>
    <p:sldId id="256" r:id="rId4"/>
    <p:sldId id="257" r:id="rId5"/>
    <p:sldId id="258" r:id="rId6"/>
    <p:sldId id="259" r:id="rId7"/>
    <p:sldId id="260" r:id="rId8"/>
    <p:sldId id="262" r:id="rId9"/>
    <p:sldId id="261" r:id="rId10"/>
    <p:sldId id="263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88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F79D-D9B7-9C42-8302-8904B689693A}" type="datetimeFigureOut">
              <a:rPr lang="en-US" smtClean="0"/>
              <a:t>6/27/15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2DF5-E6AB-B44E-87A9-62DE60D5C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62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F79D-D9B7-9C42-8302-8904B689693A}" type="datetimeFigureOut">
              <a:rPr lang="en-US" smtClean="0"/>
              <a:t>6/27/15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2DF5-E6AB-B44E-87A9-62DE60D5C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93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F79D-D9B7-9C42-8302-8904B689693A}" type="datetimeFigureOut">
              <a:rPr lang="en-US" smtClean="0"/>
              <a:t>6/27/15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2DF5-E6AB-B44E-87A9-62DE60D5C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771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F79D-D9B7-9C42-8302-8904B689693A}" type="datetimeFigureOut">
              <a:rPr lang="en-US" smtClean="0"/>
              <a:t>6/27/15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2DF5-E6AB-B44E-87A9-62DE60D5C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086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F79D-D9B7-9C42-8302-8904B689693A}" type="datetimeFigureOut">
              <a:rPr lang="en-US" smtClean="0"/>
              <a:t>6/27/15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2DF5-E6AB-B44E-87A9-62DE60D5C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312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F79D-D9B7-9C42-8302-8904B689693A}" type="datetimeFigureOut">
              <a:rPr lang="en-US" smtClean="0"/>
              <a:t>6/27/15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2DF5-E6AB-B44E-87A9-62DE60D5C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F79D-D9B7-9C42-8302-8904B689693A}" type="datetimeFigureOut">
              <a:rPr lang="en-US" smtClean="0"/>
              <a:t>6/27/15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2DF5-E6AB-B44E-87A9-62DE60D5C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421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F79D-D9B7-9C42-8302-8904B689693A}" type="datetimeFigureOut">
              <a:rPr lang="en-US" smtClean="0"/>
              <a:t>6/27/15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2DF5-E6AB-B44E-87A9-62DE60D5C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980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F79D-D9B7-9C42-8302-8904B689693A}" type="datetimeFigureOut">
              <a:rPr lang="en-US" smtClean="0"/>
              <a:t>6/27/15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2DF5-E6AB-B44E-87A9-62DE60D5C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15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F79D-D9B7-9C42-8302-8904B689693A}" type="datetimeFigureOut">
              <a:rPr lang="en-US" smtClean="0"/>
              <a:t>6/27/15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2DF5-E6AB-B44E-87A9-62DE60D5C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6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F79D-D9B7-9C42-8302-8904B689693A}" type="datetimeFigureOut">
              <a:rPr lang="en-US" smtClean="0"/>
              <a:t>6/27/15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2DF5-E6AB-B44E-87A9-62DE60D5C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85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8F79D-D9B7-9C42-8302-8904B689693A}" type="datetimeFigureOut">
              <a:rPr lang="en-US" smtClean="0"/>
              <a:t>6/27/15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E2DF5-E6AB-B44E-87A9-62DE60D5C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755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5-06-27 at 4.01.2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039" y="19957"/>
            <a:ext cx="5944361" cy="3898900"/>
          </a:xfrm>
          <a:prstGeom prst="rect">
            <a:avLst/>
          </a:prstGeom>
        </p:spPr>
      </p:pic>
      <p:pic>
        <p:nvPicPr>
          <p:cNvPr id="6" name="Picture 5" descr="Screen Shot 2015-06-27 at 4.01.4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80866"/>
            <a:ext cx="9144000" cy="2178777"/>
          </a:xfrm>
          <a:prstGeom prst="rect">
            <a:avLst/>
          </a:prstGeom>
        </p:spPr>
      </p:pic>
      <p:pic>
        <p:nvPicPr>
          <p:cNvPr id="7" name="Picture 6" descr="Screen Shot 2015-06-27 at 4.07.4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85" y="0"/>
            <a:ext cx="2712501" cy="4680866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2898611" y="127000"/>
            <a:ext cx="6136532" cy="1034143"/>
          </a:xfrm>
          <a:prstGeom prst="roundRect">
            <a:avLst>
              <a:gd name="adj" fmla="val 8854"/>
            </a:avLst>
          </a:prstGeom>
          <a:solidFill>
            <a:schemeClr val="lt1">
              <a:alpha val="0"/>
            </a:schemeClr>
          </a:solidFill>
          <a:ln w="38100" cmpd="sng">
            <a:solidFill>
              <a:srgbClr val="500D9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842002" y="294821"/>
            <a:ext cx="544285" cy="542472"/>
          </a:xfrm>
          <a:prstGeom prst="ellipse">
            <a:avLst/>
          </a:prstGeom>
          <a:solidFill>
            <a:srgbClr val="500D90"/>
          </a:solidFill>
          <a:ln w="38100" cmpd="sng">
            <a:solidFill>
              <a:srgbClr val="500D9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  <a:endParaRPr lang="en-US" sz="24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199571" y="127000"/>
            <a:ext cx="2576286" cy="4390571"/>
          </a:xfrm>
          <a:prstGeom prst="roundRect">
            <a:avLst>
              <a:gd name="adj" fmla="val 8680"/>
            </a:avLst>
          </a:prstGeom>
          <a:solidFill>
            <a:schemeClr val="lt1">
              <a:alpha val="0"/>
            </a:schemeClr>
          </a:solidFill>
          <a:ln w="38100" cmpd="sng">
            <a:solidFill>
              <a:srgbClr val="500D9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132259" y="2373088"/>
            <a:ext cx="544285" cy="542472"/>
          </a:xfrm>
          <a:prstGeom prst="ellipse">
            <a:avLst/>
          </a:prstGeom>
          <a:solidFill>
            <a:srgbClr val="500D90"/>
          </a:solidFill>
          <a:ln w="38100" cmpd="sng">
            <a:solidFill>
              <a:srgbClr val="500D9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A</a:t>
            </a:r>
            <a:endParaRPr lang="en-US" sz="24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2898610" y="1320803"/>
            <a:ext cx="6154675" cy="2979057"/>
          </a:xfrm>
          <a:prstGeom prst="roundRect">
            <a:avLst>
              <a:gd name="adj" fmla="val 8680"/>
            </a:avLst>
          </a:prstGeom>
          <a:solidFill>
            <a:schemeClr val="lt1">
              <a:alpha val="0"/>
            </a:schemeClr>
          </a:solidFill>
          <a:ln w="38100" cmpd="sng">
            <a:solidFill>
              <a:srgbClr val="500D9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842002" y="2373088"/>
            <a:ext cx="544285" cy="542472"/>
          </a:xfrm>
          <a:prstGeom prst="ellipse">
            <a:avLst/>
          </a:prstGeom>
          <a:solidFill>
            <a:srgbClr val="500D90"/>
          </a:solidFill>
          <a:ln w="38100" cmpd="sng">
            <a:solidFill>
              <a:srgbClr val="500D9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  <a:endParaRPr lang="en-US" sz="24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145142" y="4644580"/>
            <a:ext cx="8926286" cy="2177134"/>
          </a:xfrm>
          <a:prstGeom prst="roundRect">
            <a:avLst>
              <a:gd name="adj" fmla="val 8680"/>
            </a:avLst>
          </a:prstGeom>
          <a:solidFill>
            <a:schemeClr val="lt1">
              <a:alpha val="0"/>
            </a:schemeClr>
          </a:solidFill>
          <a:ln w="38100" cmpd="sng">
            <a:solidFill>
              <a:srgbClr val="500D9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842001" y="5424722"/>
            <a:ext cx="544285" cy="542472"/>
          </a:xfrm>
          <a:prstGeom prst="ellipse">
            <a:avLst/>
          </a:prstGeom>
          <a:solidFill>
            <a:srgbClr val="500D90"/>
          </a:solidFill>
          <a:ln w="38100" cmpd="sng">
            <a:solidFill>
              <a:srgbClr val="500D9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20889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 flipV="1">
            <a:off x="1380462" y="1124054"/>
            <a:ext cx="0" cy="1828800"/>
          </a:xfrm>
          <a:prstGeom prst="straightConnector1">
            <a:avLst/>
          </a:prstGeom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380462" y="2952854"/>
            <a:ext cx="3867358" cy="0"/>
          </a:xfrm>
          <a:prstGeom prst="straightConnector1">
            <a:avLst/>
          </a:prstGeom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 flipV="1">
            <a:off x="2011783" y="2098343"/>
            <a:ext cx="0" cy="457200"/>
          </a:xfrm>
          <a:prstGeom prst="straightConnector1">
            <a:avLst/>
          </a:prstGeom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 flipV="1">
            <a:off x="2000323" y="1335858"/>
            <a:ext cx="0" cy="457200"/>
          </a:xfrm>
          <a:prstGeom prst="straightConnector1">
            <a:avLst/>
          </a:prstGeom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 flipV="1">
            <a:off x="2002514" y="2332796"/>
            <a:ext cx="0" cy="621792"/>
          </a:xfrm>
          <a:prstGeom prst="straightConnector1">
            <a:avLst/>
          </a:prstGeom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 flipV="1">
            <a:off x="2792313" y="2264398"/>
            <a:ext cx="0" cy="457200"/>
          </a:xfrm>
          <a:prstGeom prst="straightConnector1">
            <a:avLst/>
          </a:prstGeom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 flipV="1">
            <a:off x="2780853" y="1775013"/>
            <a:ext cx="0" cy="457200"/>
          </a:xfrm>
          <a:prstGeom prst="straightConnector1">
            <a:avLst/>
          </a:prstGeom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 flipV="1">
            <a:off x="2783044" y="2499583"/>
            <a:ext cx="0" cy="457200"/>
          </a:xfrm>
          <a:prstGeom prst="straightConnector1">
            <a:avLst/>
          </a:prstGeom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 flipV="1">
            <a:off x="3559188" y="2430453"/>
            <a:ext cx="0" cy="457200"/>
          </a:xfrm>
          <a:prstGeom prst="straightConnector1">
            <a:avLst/>
          </a:prstGeom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 flipV="1">
            <a:off x="3547728" y="1968378"/>
            <a:ext cx="0" cy="457200"/>
          </a:xfrm>
          <a:prstGeom prst="straightConnector1">
            <a:avLst/>
          </a:prstGeom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 flipV="1">
            <a:off x="3549919" y="2675514"/>
            <a:ext cx="0" cy="283464"/>
          </a:xfrm>
          <a:prstGeom prst="straightConnector1">
            <a:avLst/>
          </a:prstGeom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 flipV="1">
            <a:off x="4339718" y="2500923"/>
            <a:ext cx="0" cy="457200"/>
          </a:xfrm>
          <a:prstGeom prst="straightConnector1">
            <a:avLst/>
          </a:prstGeom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 flipV="1">
            <a:off x="4328258" y="2352913"/>
            <a:ext cx="0" cy="457200"/>
          </a:xfrm>
          <a:prstGeom prst="straightConnector1">
            <a:avLst/>
          </a:prstGeom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0800000" flipV="1">
            <a:off x="4330449" y="2750862"/>
            <a:ext cx="0" cy="210311"/>
          </a:xfrm>
          <a:prstGeom prst="straightConnector1">
            <a:avLst/>
          </a:prstGeom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 flipV="1">
            <a:off x="3209262" y="660612"/>
            <a:ext cx="0" cy="3657600"/>
          </a:xfrm>
          <a:prstGeom prst="straightConnector1">
            <a:avLst/>
          </a:prstGeom>
          <a:ln w="317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71723" y="1124054"/>
            <a:ext cx="468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2552253" y="1564458"/>
            <a:ext cx="468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/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315589" y="1734296"/>
            <a:ext cx="468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111118" y="2062663"/>
            <a:ext cx="468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4</a:t>
            </a:r>
            <a:endParaRPr lang="en-US" baseline="-25000" dirty="0"/>
          </a:p>
        </p:txBody>
      </p:sp>
      <p:sp>
        <p:nvSpPr>
          <p:cNvPr id="30" name="TextBox 29"/>
          <p:cNvSpPr txBox="1"/>
          <p:nvPr/>
        </p:nvSpPr>
        <p:spPr>
          <a:xfrm rot="16200000">
            <a:off x="710077" y="1957656"/>
            <a:ext cx="80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Utility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825354" y="2990342"/>
            <a:ext cx="99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508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50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426744" y="234838"/>
            <a:ext cx="544285" cy="542472"/>
          </a:xfrm>
          <a:prstGeom prst="ellipse">
            <a:avLst/>
          </a:prstGeom>
          <a:solidFill>
            <a:srgbClr val="500D90"/>
          </a:solidFill>
          <a:ln w="38100" cmpd="sng">
            <a:solidFill>
              <a:srgbClr val="500D9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R</a:t>
            </a:r>
            <a:endParaRPr lang="en-US" sz="2400" b="1" dirty="0"/>
          </a:p>
        </p:txBody>
      </p:sp>
      <p:sp>
        <p:nvSpPr>
          <p:cNvPr id="5" name="Oval 4"/>
          <p:cNvSpPr/>
          <p:nvPr/>
        </p:nvSpPr>
        <p:spPr>
          <a:xfrm>
            <a:off x="3639844" y="238799"/>
            <a:ext cx="544285" cy="542472"/>
          </a:xfrm>
          <a:prstGeom prst="ellipse">
            <a:avLst/>
          </a:prstGeom>
          <a:solidFill>
            <a:srgbClr val="500D90"/>
          </a:solidFill>
          <a:ln w="38100" cmpd="sng">
            <a:solidFill>
              <a:srgbClr val="500D9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R</a:t>
            </a:r>
            <a:endParaRPr lang="en-US" sz="2400" b="1" dirty="0"/>
          </a:p>
        </p:txBody>
      </p:sp>
      <p:sp>
        <p:nvSpPr>
          <p:cNvPr id="6" name="Oval 5"/>
          <p:cNvSpPr/>
          <p:nvPr/>
        </p:nvSpPr>
        <p:spPr>
          <a:xfrm>
            <a:off x="153954" y="294821"/>
            <a:ext cx="544285" cy="542472"/>
          </a:xfrm>
          <a:prstGeom prst="ellipse">
            <a:avLst/>
          </a:prstGeom>
          <a:solidFill>
            <a:srgbClr val="500D90"/>
          </a:solidFill>
          <a:ln w="38100" cmpd="sng">
            <a:solidFill>
              <a:srgbClr val="500D9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R</a:t>
            </a:r>
            <a:endParaRPr lang="en-US" sz="2400" b="1" dirty="0"/>
          </a:p>
        </p:txBody>
      </p:sp>
      <p:sp>
        <p:nvSpPr>
          <p:cNvPr id="7" name="Oval 6"/>
          <p:cNvSpPr/>
          <p:nvPr/>
        </p:nvSpPr>
        <p:spPr>
          <a:xfrm>
            <a:off x="7520904" y="216164"/>
            <a:ext cx="544285" cy="542472"/>
          </a:xfrm>
          <a:prstGeom prst="ellipse">
            <a:avLst/>
          </a:prstGeom>
          <a:solidFill>
            <a:srgbClr val="FF6600"/>
          </a:solidFill>
          <a:ln w="38100" cmpd="sng">
            <a:solidFill>
              <a:srgbClr val="FF66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B</a:t>
            </a:r>
            <a:endParaRPr lang="en-US" sz="2400" b="1" dirty="0"/>
          </a:p>
        </p:txBody>
      </p:sp>
      <p:sp>
        <p:nvSpPr>
          <p:cNvPr id="15" name="Oval 14"/>
          <p:cNvSpPr/>
          <p:nvPr/>
        </p:nvSpPr>
        <p:spPr>
          <a:xfrm>
            <a:off x="8383963" y="1096847"/>
            <a:ext cx="544285" cy="542472"/>
          </a:xfrm>
          <a:prstGeom prst="ellipse">
            <a:avLst/>
          </a:prstGeom>
          <a:solidFill>
            <a:srgbClr val="FF6600"/>
          </a:solidFill>
          <a:ln w="38100" cmpd="sng">
            <a:solidFill>
              <a:srgbClr val="FF66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B</a:t>
            </a:r>
            <a:endParaRPr lang="en-US" sz="2400" b="1" dirty="0"/>
          </a:p>
        </p:txBody>
      </p:sp>
      <p:sp>
        <p:nvSpPr>
          <p:cNvPr id="16" name="Oval 15"/>
          <p:cNvSpPr/>
          <p:nvPr/>
        </p:nvSpPr>
        <p:spPr>
          <a:xfrm>
            <a:off x="7385735" y="1096847"/>
            <a:ext cx="544285" cy="542472"/>
          </a:xfrm>
          <a:prstGeom prst="ellipse">
            <a:avLst/>
          </a:prstGeom>
          <a:solidFill>
            <a:srgbClr val="008000"/>
          </a:solidFill>
          <a:ln w="38100" cmpd="sng">
            <a:solidFill>
              <a:srgbClr val="008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M</a:t>
            </a:r>
            <a:endParaRPr lang="en-US" sz="2400" b="1" dirty="0"/>
          </a:p>
        </p:txBody>
      </p:sp>
      <p:cxnSp>
        <p:nvCxnSpPr>
          <p:cNvPr id="18" name="Straight Arrow Connector 17"/>
          <p:cNvCxnSpPr>
            <a:stCxn id="4" idx="6"/>
            <a:endCxn id="7" idx="2"/>
          </p:cNvCxnSpPr>
          <p:nvPr/>
        </p:nvCxnSpPr>
        <p:spPr>
          <a:xfrm flipV="1">
            <a:off x="6971029" y="487400"/>
            <a:ext cx="549875" cy="18674"/>
          </a:xfrm>
          <a:prstGeom prst="straightConnector1">
            <a:avLst/>
          </a:prstGeom>
          <a:ln w="28575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6" idx="6"/>
            <a:endCxn id="15" idx="2"/>
          </p:cNvCxnSpPr>
          <p:nvPr/>
        </p:nvCxnSpPr>
        <p:spPr>
          <a:xfrm>
            <a:off x="7930020" y="1368083"/>
            <a:ext cx="453943" cy="0"/>
          </a:xfrm>
          <a:prstGeom prst="straightConnector1">
            <a:avLst/>
          </a:prstGeom>
          <a:ln w="28575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6"/>
            <a:endCxn id="16" idx="2"/>
          </p:cNvCxnSpPr>
          <p:nvPr/>
        </p:nvCxnSpPr>
        <p:spPr>
          <a:xfrm>
            <a:off x="6971029" y="506074"/>
            <a:ext cx="414706" cy="862009"/>
          </a:xfrm>
          <a:prstGeom prst="straightConnector1">
            <a:avLst/>
          </a:prstGeom>
          <a:ln w="28575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594566" y="238799"/>
            <a:ext cx="544285" cy="542472"/>
          </a:xfrm>
          <a:prstGeom prst="ellipse">
            <a:avLst/>
          </a:prstGeom>
          <a:solidFill>
            <a:srgbClr val="008000"/>
          </a:solidFill>
          <a:ln w="38100" cmpd="sng">
            <a:solidFill>
              <a:srgbClr val="008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M</a:t>
            </a:r>
            <a:endParaRPr lang="en-US" sz="2400" b="1" dirty="0"/>
          </a:p>
        </p:txBody>
      </p:sp>
      <p:cxnSp>
        <p:nvCxnSpPr>
          <p:cNvPr id="26" name="Straight Arrow Connector 25"/>
          <p:cNvCxnSpPr>
            <a:stCxn id="5" idx="6"/>
          </p:cNvCxnSpPr>
          <p:nvPr/>
        </p:nvCxnSpPr>
        <p:spPr>
          <a:xfrm flipV="1">
            <a:off x="4184129" y="491361"/>
            <a:ext cx="414874" cy="18674"/>
          </a:xfrm>
          <a:prstGeom prst="straightConnector1">
            <a:avLst/>
          </a:prstGeom>
          <a:ln w="28575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480738" y="238799"/>
            <a:ext cx="544285" cy="542472"/>
          </a:xfrm>
          <a:prstGeom prst="ellipse">
            <a:avLst/>
          </a:prstGeom>
          <a:solidFill>
            <a:srgbClr val="FF6600"/>
          </a:solidFill>
          <a:ln w="38100" cmpd="sng">
            <a:solidFill>
              <a:srgbClr val="FF66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B</a:t>
            </a:r>
            <a:endParaRPr lang="en-US" sz="2400" b="1" dirty="0"/>
          </a:p>
        </p:txBody>
      </p:sp>
      <p:cxnSp>
        <p:nvCxnSpPr>
          <p:cNvPr id="28" name="Straight Arrow Connector 27"/>
          <p:cNvCxnSpPr>
            <a:stCxn id="25" idx="6"/>
            <a:endCxn id="27" idx="2"/>
          </p:cNvCxnSpPr>
          <p:nvPr/>
        </p:nvCxnSpPr>
        <p:spPr>
          <a:xfrm>
            <a:off x="5138851" y="510035"/>
            <a:ext cx="341887" cy="0"/>
          </a:xfrm>
          <a:prstGeom prst="straightConnector1">
            <a:avLst/>
          </a:prstGeom>
          <a:ln w="28575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499414" y="1090981"/>
            <a:ext cx="544285" cy="542472"/>
          </a:xfrm>
          <a:prstGeom prst="ellipse">
            <a:avLst/>
          </a:prstGeom>
          <a:solidFill>
            <a:srgbClr val="FF6600"/>
          </a:solidFill>
          <a:ln w="38100" cmpd="sng">
            <a:solidFill>
              <a:srgbClr val="FF66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B</a:t>
            </a:r>
            <a:endParaRPr lang="en-US" sz="2400" b="1" dirty="0"/>
          </a:p>
        </p:txBody>
      </p:sp>
      <p:sp>
        <p:nvSpPr>
          <p:cNvPr id="30" name="Oval 29"/>
          <p:cNvSpPr/>
          <p:nvPr/>
        </p:nvSpPr>
        <p:spPr>
          <a:xfrm>
            <a:off x="4594566" y="1090981"/>
            <a:ext cx="544285" cy="542472"/>
          </a:xfrm>
          <a:prstGeom prst="ellipse">
            <a:avLst/>
          </a:prstGeom>
          <a:solidFill>
            <a:srgbClr val="008000"/>
          </a:solidFill>
          <a:ln w="38100" cmpd="sng">
            <a:solidFill>
              <a:srgbClr val="008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M</a:t>
            </a:r>
            <a:endParaRPr lang="en-US" sz="2400" b="1" dirty="0"/>
          </a:p>
        </p:txBody>
      </p:sp>
      <p:cxnSp>
        <p:nvCxnSpPr>
          <p:cNvPr id="31" name="Straight Arrow Connector 30"/>
          <p:cNvCxnSpPr>
            <a:stCxn id="30" idx="6"/>
            <a:endCxn id="29" idx="2"/>
          </p:cNvCxnSpPr>
          <p:nvPr/>
        </p:nvCxnSpPr>
        <p:spPr>
          <a:xfrm>
            <a:off x="5138851" y="1362217"/>
            <a:ext cx="360563" cy="0"/>
          </a:xfrm>
          <a:prstGeom prst="straightConnector1">
            <a:avLst/>
          </a:prstGeom>
          <a:ln w="28575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4"/>
            <a:endCxn id="30" idx="0"/>
          </p:cNvCxnSpPr>
          <p:nvPr/>
        </p:nvCxnSpPr>
        <p:spPr>
          <a:xfrm>
            <a:off x="4866709" y="781271"/>
            <a:ext cx="0" cy="309710"/>
          </a:xfrm>
          <a:prstGeom prst="straightConnector1">
            <a:avLst/>
          </a:prstGeom>
          <a:ln w="28575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216570" y="294821"/>
            <a:ext cx="544285" cy="542472"/>
          </a:xfrm>
          <a:prstGeom prst="ellipse">
            <a:avLst/>
          </a:prstGeom>
          <a:solidFill>
            <a:srgbClr val="FF6600"/>
          </a:solidFill>
          <a:ln w="38100" cmpd="sng">
            <a:solidFill>
              <a:srgbClr val="FF66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B</a:t>
            </a:r>
            <a:endParaRPr lang="en-US" sz="2400" b="1" dirty="0"/>
          </a:p>
        </p:txBody>
      </p:sp>
      <p:cxnSp>
        <p:nvCxnSpPr>
          <p:cNvPr id="36" name="Straight Arrow Connector 35"/>
          <p:cNvCxnSpPr>
            <a:stCxn id="6" idx="6"/>
            <a:endCxn id="35" idx="2"/>
          </p:cNvCxnSpPr>
          <p:nvPr/>
        </p:nvCxnSpPr>
        <p:spPr>
          <a:xfrm>
            <a:off x="698239" y="566057"/>
            <a:ext cx="518331" cy="0"/>
          </a:xfrm>
          <a:prstGeom prst="straightConnector1">
            <a:avLst/>
          </a:prstGeom>
          <a:ln w="28575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1177266" y="1120584"/>
            <a:ext cx="544285" cy="542472"/>
          </a:xfrm>
          <a:prstGeom prst="ellipse">
            <a:avLst/>
          </a:prstGeom>
          <a:solidFill>
            <a:srgbClr val="008000"/>
          </a:solidFill>
          <a:ln w="38100" cmpd="sng">
            <a:solidFill>
              <a:srgbClr val="008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M</a:t>
            </a:r>
            <a:endParaRPr lang="en-US" sz="2400" b="1" dirty="0"/>
          </a:p>
        </p:txBody>
      </p:sp>
      <p:sp>
        <p:nvSpPr>
          <p:cNvPr id="38" name="Oval 37"/>
          <p:cNvSpPr/>
          <p:nvPr/>
        </p:nvSpPr>
        <p:spPr>
          <a:xfrm>
            <a:off x="3035008" y="1109655"/>
            <a:ext cx="544285" cy="542472"/>
          </a:xfrm>
          <a:prstGeom prst="ellipse">
            <a:avLst/>
          </a:prstGeom>
          <a:solidFill>
            <a:srgbClr val="FF6600"/>
          </a:solidFill>
          <a:ln w="38100" cmpd="sng">
            <a:solidFill>
              <a:srgbClr val="FF66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B</a:t>
            </a:r>
            <a:endParaRPr lang="en-US" sz="2400" b="1" dirty="0"/>
          </a:p>
        </p:txBody>
      </p:sp>
      <p:sp>
        <p:nvSpPr>
          <p:cNvPr id="39" name="Oval 38"/>
          <p:cNvSpPr/>
          <p:nvPr/>
        </p:nvSpPr>
        <p:spPr>
          <a:xfrm>
            <a:off x="2092808" y="1109655"/>
            <a:ext cx="544285" cy="542472"/>
          </a:xfrm>
          <a:prstGeom prst="ellipse">
            <a:avLst/>
          </a:prstGeom>
          <a:solidFill>
            <a:srgbClr val="008000"/>
          </a:solidFill>
          <a:ln w="38100" cmpd="sng">
            <a:solidFill>
              <a:srgbClr val="008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M</a:t>
            </a:r>
            <a:endParaRPr lang="en-US" sz="2400" b="1" dirty="0"/>
          </a:p>
        </p:txBody>
      </p:sp>
      <p:cxnSp>
        <p:nvCxnSpPr>
          <p:cNvPr id="40" name="Straight Arrow Connector 39"/>
          <p:cNvCxnSpPr>
            <a:stCxn id="39" idx="6"/>
            <a:endCxn id="38" idx="2"/>
          </p:cNvCxnSpPr>
          <p:nvPr/>
        </p:nvCxnSpPr>
        <p:spPr>
          <a:xfrm>
            <a:off x="2637093" y="1380891"/>
            <a:ext cx="397915" cy="0"/>
          </a:xfrm>
          <a:prstGeom prst="straightConnector1">
            <a:avLst/>
          </a:prstGeom>
          <a:ln w="28575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6" idx="6"/>
            <a:endCxn id="37" idx="2"/>
          </p:cNvCxnSpPr>
          <p:nvPr/>
        </p:nvCxnSpPr>
        <p:spPr>
          <a:xfrm>
            <a:off x="698239" y="566057"/>
            <a:ext cx="479027" cy="825763"/>
          </a:xfrm>
          <a:prstGeom prst="straightConnector1">
            <a:avLst/>
          </a:prstGeom>
          <a:ln w="28575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7" idx="6"/>
            <a:endCxn id="39" idx="2"/>
          </p:cNvCxnSpPr>
          <p:nvPr/>
        </p:nvCxnSpPr>
        <p:spPr>
          <a:xfrm flipV="1">
            <a:off x="1721551" y="1380891"/>
            <a:ext cx="371257" cy="10929"/>
          </a:xfrm>
          <a:prstGeom prst="straightConnector1">
            <a:avLst/>
          </a:prstGeom>
          <a:ln w="28575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669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SeeDB</a:t>
            </a:r>
            <a:r>
              <a:rPr lang="en-US" dirty="0" smtClean="0"/>
              <a:t>: what’s interesting about my query?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05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do we need this:</a:t>
            </a:r>
          </a:p>
          <a:p>
            <a:pPr lvl="1"/>
            <a:r>
              <a:rPr lang="en-US" dirty="0" smtClean="0"/>
              <a:t>Visualizations can identify interesting trends and help gain insights</a:t>
            </a:r>
          </a:p>
          <a:p>
            <a:pPr lvl="1"/>
            <a:r>
              <a:rPr lang="en-US" dirty="0" smtClean="0"/>
              <a:t>But picking the right visualization that will show interesting trends is challenging and requires significant trial and error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999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group-by + aggregate</a:t>
            </a:r>
          </a:p>
          <a:p>
            <a:r>
              <a:rPr lang="en-US" dirty="0" smtClean="0"/>
              <a:t>Compute utility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UI</a:t>
            </a:r>
          </a:p>
          <a:p>
            <a:r>
              <a:rPr lang="en-US" dirty="0" smtClean="0"/>
              <a:t>Interactions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239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 walkthrough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117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335499" y="1456344"/>
            <a:ext cx="586925" cy="780351"/>
            <a:chOff x="713107" y="1456344"/>
            <a:chExt cx="586925" cy="780351"/>
          </a:xfrm>
        </p:grpSpPr>
        <p:pic>
          <p:nvPicPr>
            <p:cNvPr id="6" name="Picture 35" descr="person_icon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27789" y="1769486"/>
              <a:ext cx="438893" cy="467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Rectangle 46"/>
            <p:cNvSpPr>
              <a:spLocks noChangeArrowheads="1"/>
            </p:cNvSpPr>
            <p:nvPr/>
          </p:nvSpPr>
          <p:spPr bwMode="auto">
            <a:xfrm>
              <a:off x="713107" y="1456344"/>
              <a:ext cx="586925" cy="323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427" tIns="45713" rIns="91427" bIns="45713">
              <a:prstTxWarp prst="textNoShape">
                <a:avLst/>
              </a:prstTxWarp>
              <a:spAutoFit/>
            </a:bodyPr>
            <a:lstStyle/>
            <a:p>
              <a:r>
                <a:rPr lang="en-US" sz="1500" i="1" dirty="0">
                  <a:latin typeface="Calibri" charset="0"/>
                  <a:ea typeface="Calibri" charset="0"/>
                  <a:cs typeface="Calibri" charset="0"/>
                </a:rPr>
                <a:t>User </a:t>
              </a:r>
              <a:endParaRPr lang="en-US" sz="1500" dirty="0"/>
            </a:p>
          </p:txBody>
        </p:sp>
      </p:grpSp>
      <p:sp>
        <p:nvSpPr>
          <p:cNvPr id="28" name="Rectangle 50"/>
          <p:cNvSpPr>
            <a:spLocks noChangeArrowheads="1"/>
          </p:cNvSpPr>
          <p:nvPr/>
        </p:nvSpPr>
        <p:spPr bwMode="auto">
          <a:xfrm>
            <a:off x="4186210" y="2422509"/>
            <a:ext cx="749644" cy="400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7" tIns="45713" rIns="91427" bIns="45713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i="1" dirty="0" smtClean="0">
                <a:latin typeface="Calibri" charset="0"/>
                <a:ea typeface="Calibri" charset="0"/>
                <a:cs typeface="Calibri" charset="0"/>
              </a:rPr>
              <a:t>Q</a:t>
            </a:r>
            <a:endParaRPr lang="en-US" sz="1600" dirty="0"/>
          </a:p>
        </p:txBody>
      </p:sp>
      <p:grpSp>
        <p:nvGrpSpPr>
          <p:cNvPr id="79" name="Group 78"/>
          <p:cNvGrpSpPr/>
          <p:nvPr/>
        </p:nvGrpSpPr>
        <p:grpSpPr>
          <a:xfrm>
            <a:off x="7201475" y="2145526"/>
            <a:ext cx="1689358" cy="1161166"/>
            <a:chOff x="7287295" y="2145526"/>
            <a:chExt cx="1689358" cy="1161166"/>
          </a:xfrm>
        </p:grpSpPr>
        <p:sp>
          <p:nvSpPr>
            <p:cNvPr id="24" name="Rectangle 23"/>
            <p:cNvSpPr/>
            <p:nvPr/>
          </p:nvSpPr>
          <p:spPr>
            <a:xfrm>
              <a:off x="7867607" y="2598638"/>
              <a:ext cx="708721" cy="7080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644" tIns="34322" rIns="68644" bIns="34322"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45"/>
            <p:cNvGrpSpPr/>
            <p:nvPr/>
          </p:nvGrpSpPr>
          <p:grpSpPr>
            <a:xfrm>
              <a:off x="7903037" y="2668007"/>
              <a:ext cx="637861" cy="557393"/>
              <a:chOff x="10134600" y="553483"/>
              <a:chExt cx="987553" cy="818117"/>
            </a:xfrm>
            <a:effectLst/>
          </p:grpSpPr>
          <p:pic>
            <p:nvPicPr>
              <p:cNvPr id="26" name="Picture 41" descr="Picture 3.PDF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134600" y="553483"/>
                <a:ext cx="688173" cy="6657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" name="Picture 26" descr="Picture 4.PDF"/>
              <p:cNvPicPr>
                <a:picLocks noChangeAspect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0439400" y="705883"/>
                <a:ext cx="682753" cy="6657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31" name="Rectangle 30"/>
            <p:cNvSpPr/>
            <p:nvPr/>
          </p:nvSpPr>
          <p:spPr>
            <a:xfrm>
              <a:off x="7478408" y="2145526"/>
              <a:ext cx="1498245" cy="338554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marL="342900" indent="-342900" algn="ctr"/>
              <a:r>
                <a:rPr lang="en-US" sz="1600" i="1" dirty="0" smtClean="0">
                  <a:latin typeface="Calibri" charset="0"/>
                  <a:ea typeface="Calibri" charset="0"/>
                  <a:cs typeface="Calibri" charset="0"/>
                </a:rPr>
                <a:t>Backend DBMS</a:t>
              </a:r>
            </a:p>
          </p:txBody>
        </p:sp>
        <p:cxnSp>
          <p:nvCxnSpPr>
            <p:cNvPr id="35" name="Elbow Connector 34"/>
            <p:cNvCxnSpPr/>
            <p:nvPr/>
          </p:nvCxnSpPr>
          <p:spPr>
            <a:xfrm rot="10800000">
              <a:off x="7289607" y="3139594"/>
              <a:ext cx="578001" cy="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Elbow Connector 49"/>
            <p:cNvCxnSpPr/>
            <p:nvPr/>
          </p:nvCxnSpPr>
          <p:spPr>
            <a:xfrm rot="10800000" flipH="1">
              <a:off x="7287295" y="2760003"/>
              <a:ext cx="595402" cy="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836145" y="1693804"/>
            <a:ext cx="122304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Selection criteria</a:t>
            </a:r>
            <a:endParaRPr lang="en-US" sz="1600" i="1" dirty="0"/>
          </a:p>
        </p:txBody>
      </p:sp>
      <p:grpSp>
        <p:nvGrpSpPr>
          <p:cNvPr id="69" name="Group 68"/>
          <p:cNvGrpSpPr/>
          <p:nvPr/>
        </p:nvGrpSpPr>
        <p:grpSpPr>
          <a:xfrm>
            <a:off x="1785033" y="1926420"/>
            <a:ext cx="2311319" cy="3342033"/>
            <a:chOff x="2833556" y="1926421"/>
            <a:chExt cx="2035176" cy="2921804"/>
          </a:xfrm>
        </p:grpSpPr>
        <p:sp>
          <p:nvSpPr>
            <p:cNvPr id="16" name="Rectangle 15"/>
            <p:cNvSpPr/>
            <p:nvPr/>
          </p:nvSpPr>
          <p:spPr>
            <a:xfrm>
              <a:off x="2833556" y="1945471"/>
              <a:ext cx="2035176" cy="369332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 smtClean="0"/>
                <a:t>SeeDB</a:t>
              </a:r>
              <a:r>
                <a:rPr lang="en-US" b="1" dirty="0" smtClean="0"/>
                <a:t> Frontend</a:t>
              </a:r>
              <a:endParaRPr lang="en-US" b="1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954209" y="2459052"/>
              <a:ext cx="1736190" cy="46793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644" tIns="34322" rIns="68644" bIns="34322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Query Builder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954209" y="2995632"/>
              <a:ext cx="1736190" cy="1709719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644" tIns="34322" rIns="68644" bIns="34322"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833557" y="1926421"/>
              <a:ext cx="2035175" cy="2921804"/>
            </a:xfrm>
            <a:prstGeom prst="roundRect">
              <a:avLst/>
            </a:prstGeom>
            <a:noFill/>
            <a:ln w="254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2833556" y="2307004"/>
              <a:ext cx="2035176" cy="1588"/>
            </a:xfrm>
            <a:prstGeom prst="line">
              <a:avLst/>
            </a:prstGeom>
            <a:ln>
              <a:solidFill>
                <a:schemeClr val="accent1"/>
              </a:solidFill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9"/>
            <p:cNvSpPr txBox="1">
              <a:spLocks noChangeArrowheads="1"/>
            </p:cNvSpPr>
            <p:nvPr/>
          </p:nvSpPr>
          <p:spPr bwMode="auto">
            <a:xfrm>
              <a:off x="2971374" y="3015406"/>
              <a:ext cx="1703872" cy="58476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lIns="91427" tIns="45713" rIns="91427" bIns="45713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i="1" dirty="0" err="1" smtClean="0">
                  <a:latin typeface="Calibri" charset="0"/>
                  <a:ea typeface="Calibri" charset="0"/>
                  <a:cs typeface="Calibri" charset="0"/>
                </a:rPr>
                <a:t>SeeDB</a:t>
              </a:r>
              <a:r>
                <a:rPr lang="en-US" sz="1600" i="1" dirty="0" smtClean="0">
                  <a:latin typeface="Calibri" charset="0"/>
                  <a:ea typeface="Calibri" charset="0"/>
                  <a:cs typeface="Calibri" charset="0"/>
                </a:rPr>
                <a:t> generated visualizations</a:t>
              </a:r>
              <a:endParaRPr lang="en-US" sz="1600" i="1" dirty="0"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4977490" y="1916896"/>
            <a:ext cx="2209131" cy="3188134"/>
            <a:chOff x="5269278" y="1916897"/>
            <a:chExt cx="2209131" cy="2735595"/>
          </a:xfrm>
        </p:grpSpPr>
        <p:sp>
          <p:nvSpPr>
            <p:cNvPr id="22" name="Rounded Rectangle 21"/>
            <p:cNvSpPr/>
            <p:nvPr/>
          </p:nvSpPr>
          <p:spPr>
            <a:xfrm>
              <a:off x="5269278" y="1916897"/>
              <a:ext cx="2209130" cy="2735595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402132" y="1945471"/>
              <a:ext cx="1838325" cy="369332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 smtClean="0"/>
                <a:t>SeeDB</a:t>
              </a:r>
              <a:r>
                <a:rPr lang="en-US" b="1" dirty="0" smtClean="0"/>
                <a:t> engine</a:t>
              </a:r>
              <a:endParaRPr lang="en-US" b="1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462457" y="2511821"/>
              <a:ext cx="1730375" cy="548595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644" tIns="34322" rIns="68644" bIns="34322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View Query Generator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5472724" y="3198348"/>
              <a:ext cx="1735983" cy="50844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solidFill>
                    <a:schemeClr val="tx1"/>
                  </a:solidFill>
                </a:rPr>
                <a:t>SeeDB</a:t>
              </a:r>
              <a:r>
                <a:rPr lang="en-US" sz="1600" dirty="0" smtClean="0">
                  <a:solidFill>
                    <a:schemeClr val="tx1"/>
                  </a:solidFill>
                </a:rPr>
                <a:t> Optimizer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5269278" y="2368604"/>
              <a:ext cx="2209131" cy="0"/>
            </a:xfrm>
            <a:prstGeom prst="line">
              <a:avLst/>
            </a:prstGeom>
            <a:ln>
              <a:solidFill>
                <a:srgbClr val="FF0000"/>
              </a:solidFill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ounded Rectangle 61"/>
            <p:cNvSpPr/>
            <p:nvPr/>
          </p:nvSpPr>
          <p:spPr>
            <a:xfrm>
              <a:off x="5472724" y="3850492"/>
              <a:ext cx="1735983" cy="68340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Utility Computation and View Selection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" name="Straight Arrow Connector 7"/>
          <p:cNvCxnSpPr>
            <a:stCxn id="6" idx="3"/>
            <a:endCxn id="17" idx="1"/>
          </p:cNvCxnSpPr>
          <p:nvPr/>
        </p:nvCxnSpPr>
        <p:spPr>
          <a:xfrm>
            <a:off x="789074" y="2003091"/>
            <a:ext cx="1132983" cy="800185"/>
          </a:xfrm>
          <a:prstGeom prst="straightConnector1">
            <a:avLst/>
          </a:prstGeom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7" idx="3"/>
            <a:endCxn id="29" idx="1"/>
          </p:cNvCxnSpPr>
          <p:nvPr/>
        </p:nvCxnSpPr>
        <p:spPr>
          <a:xfrm>
            <a:off x="3893822" y="2803276"/>
            <a:ext cx="1276847" cy="126634"/>
          </a:xfrm>
          <a:prstGeom prst="straightConnector1">
            <a:avLst/>
          </a:prstGeom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62" idx="1"/>
            <a:endCxn id="18" idx="3"/>
          </p:cNvCxnSpPr>
          <p:nvPr/>
        </p:nvCxnSpPr>
        <p:spPr>
          <a:xfrm flipH="1" flipV="1">
            <a:off x="3893822" y="4127220"/>
            <a:ext cx="1287114" cy="441370"/>
          </a:xfrm>
          <a:prstGeom prst="straightConnector1">
            <a:avLst/>
          </a:prstGeom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034278" y="4386881"/>
            <a:ext cx="997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Most relevant views</a:t>
            </a:r>
            <a:endParaRPr lang="en-US" sz="1600" i="1" dirty="0"/>
          </a:p>
        </p:txBody>
      </p:sp>
      <p:cxnSp>
        <p:nvCxnSpPr>
          <p:cNvPr id="77" name="Elbow Connector 76"/>
          <p:cNvCxnSpPr>
            <a:stCxn id="6" idx="2"/>
            <a:endCxn id="18" idx="1"/>
          </p:cNvCxnSpPr>
          <p:nvPr/>
        </p:nvCxnSpPr>
        <p:spPr>
          <a:xfrm rot="16200000" flipH="1">
            <a:off x="300580" y="2505742"/>
            <a:ext cx="1890525" cy="1352429"/>
          </a:xfrm>
          <a:prstGeom prst="bentConnector2">
            <a:avLst/>
          </a:prstGeom>
          <a:ln w="28575" cmpd="sng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66843" y="4187306"/>
            <a:ext cx="15865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View and interact with visualizations</a:t>
            </a:r>
            <a:endParaRPr lang="en-US" sz="1600" i="1" dirty="0"/>
          </a:p>
        </p:txBody>
      </p:sp>
      <p:pic>
        <p:nvPicPr>
          <p:cNvPr id="80" name="Picture 79" descr="Screen Shot 2013-12-07 at 12.59.15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710" y="3742745"/>
            <a:ext cx="812800" cy="647700"/>
          </a:xfrm>
          <a:prstGeom prst="rect">
            <a:avLst/>
          </a:prstGeom>
        </p:spPr>
      </p:pic>
      <p:pic>
        <p:nvPicPr>
          <p:cNvPr id="81" name="Picture 80" descr="Screen Shot 2013-12-07 at 1.00.04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674" y="3782465"/>
            <a:ext cx="711200" cy="609600"/>
          </a:xfrm>
          <a:prstGeom prst="rect">
            <a:avLst/>
          </a:prstGeom>
        </p:spPr>
      </p:pic>
      <p:pic>
        <p:nvPicPr>
          <p:cNvPr id="82" name="Picture 81" descr="Screen Shot 2013-12-07 at 1.00.47 P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746" y="4354974"/>
            <a:ext cx="13716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144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335499" y="1456344"/>
            <a:ext cx="586925" cy="780351"/>
            <a:chOff x="713107" y="1456344"/>
            <a:chExt cx="586925" cy="780351"/>
          </a:xfrm>
        </p:grpSpPr>
        <p:pic>
          <p:nvPicPr>
            <p:cNvPr id="6" name="Picture 35" descr="person_icon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27789" y="1769486"/>
              <a:ext cx="438893" cy="467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Rectangle 46"/>
            <p:cNvSpPr>
              <a:spLocks noChangeArrowheads="1"/>
            </p:cNvSpPr>
            <p:nvPr/>
          </p:nvSpPr>
          <p:spPr bwMode="auto">
            <a:xfrm>
              <a:off x="713107" y="1456344"/>
              <a:ext cx="586925" cy="323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427" tIns="45713" rIns="91427" bIns="45713">
              <a:prstTxWarp prst="textNoShape">
                <a:avLst/>
              </a:prstTxWarp>
              <a:spAutoFit/>
            </a:bodyPr>
            <a:lstStyle/>
            <a:p>
              <a:r>
                <a:rPr lang="en-US" sz="1500" i="1" dirty="0">
                  <a:latin typeface="Calibri" charset="0"/>
                  <a:ea typeface="Calibri" charset="0"/>
                  <a:cs typeface="Calibri" charset="0"/>
                </a:rPr>
                <a:t>User </a:t>
              </a:r>
              <a:endParaRPr lang="en-US" sz="1500" dirty="0"/>
            </a:p>
          </p:txBody>
        </p:sp>
      </p:grpSp>
      <p:sp>
        <p:nvSpPr>
          <p:cNvPr id="28" name="Rectangle 50"/>
          <p:cNvSpPr>
            <a:spLocks noChangeArrowheads="1"/>
          </p:cNvSpPr>
          <p:nvPr/>
        </p:nvSpPr>
        <p:spPr bwMode="auto">
          <a:xfrm>
            <a:off x="4186210" y="2422509"/>
            <a:ext cx="749644" cy="400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7" tIns="45713" rIns="91427" bIns="45713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i="1" dirty="0" smtClean="0">
                <a:latin typeface="Calibri" charset="0"/>
                <a:ea typeface="Calibri" charset="0"/>
                <a:cs typeface="Calibri" charset="0"/>
              </a:rPr>
              <a:t>Q</a:t>
            </a:r>
            <a:endParaRPr lang="en-US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836145" y="1693804"/>
            <a:ext cx="122304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Selection criteria</a:t>
            </a:r>
            <a:endParaRPr lang="en-US" sz="1600" i="1" dirty="0"/>
          </a:p>
        </p:txBody>
      </p:sp>
      <p:grpSp>
        <p:nvGrpSpPr>
          <p:cNvPr id="69" name="Group 68"/>
          <p:cNvGrpSpPr/>
          <p:nvPr/>
        </p:nvGrpSpPr>
        <p:grpSpPr>
          <a:xfrm>
            <a:off x="1785033" y="1926420"/>
            <a:ext cx="2311319" cy="3342033"/>
            <a:chOff x="2833556" y="1926421"/>
            <a:chExt cx="2035176" cy="2921804"/>
          </a:xfrm>
        </p:grpSpPr>
        <p:sp>
          <p:nvSpPr>
            <p:cNvPr id="16" name="Rectangle 15"/>
            <p:cNvSpPr/>
            <p:nvPr/>
          </p:nvSpPr>
          <p:spPr>
            <a:xfrm>
              <a:off x="2833556" y="1945471"/>
              <a:ext cx="2035176" cy="322892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 smtClean="0"/>
                <a:t>SeeDB</a:t>
              </a:r>
              <a:r>
                <a:rPr lang="en-US" b="1" dirty="0" smtClean="0"/>
                <a:t> Client</a:t>
              </a:r>
              <a:endParaRPr lang="en-US" b="1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954209" y="2459052"/>
              <a:ext cx="1736190" cy="362458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644" tIns="34322" rIns="68644" bIns="34322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Query Builder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954209" y="2995632"/>
              <a:ext cx="1736190" cy="1709719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644" tIns="34322" rIns="68644" bIns="34322"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833557" y="1926421"/>
              <a:ext cx="2035175" cy="2921804"/>
            </a:xfrm>
            <a:prstGeom prst="roundRect">
              <a:avLst/>
            </a:prstGeom>
            <a:noFill/>
            <a:ln w="254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2833556" y="2307004"/>
              <a:ext cx="2035176" cy="1588"/>
            </a:xfrm>
            <a:prstGeom prst="line">
              <a:avLst/>
            </a:prstGeom>
            <a:ln>
              <a:solidFill>
                <a:schemeClr val="accent1"/>
              </a:solidFill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9"/>
            <p:cNvSpPr txBox="1">
              <a:spLocks noChangeArrowheads="1"/>
            </p:cNvSpPr>
            <p:nvPr/>
          </p:nvSpPr>
          <p:spPr bwMode="auto">
            <a:xfrm>
              <a:off x="2971374" y="3015406"/>
              <a:ext cx="1703872" cy="58476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lIns="91427" tIns="45713" rIns="91427" bIns="45713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i="1" dirty="0" err="1" smtClean="0">
                  <a:latin typeface="Calibri" charset="0"/>
                  <a:ea typeface="Calibri" charset="0"/>
                  <a:cs typeface="Calibri" charset="0"/>
                </a:rPr>
                <a:t>SeeDB</a:t>
              </a:r>
              <a:r>
                <a:rPr lang="en-US" sz="1600" i="1" dirty="0" smtClean="0">
                  <a:latin typeface="Calibri" charset="0"/>
                  <a:ea typeface="Calibri" charset="0"/>
                  <a:cs typeface="Calibri" charset="0"/>
                </a:rPr>
                <a:t> generated visualizations</a:t>
              </a:r>
              <a:endParaRPr lang="en-US" sz="1600" i="1" dirty="0"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4977490" y="1916896"/>
            <a:ext cx="2209131" cy="3188134"/>
            <a:chOff x="5269278" y="1916897"/>
            <a:chExt cx="2209131" cy="2735595"/>
          </a:xfrm>
        </p:grpSpPr>
        <p:sp>
          <p:nvSpPr>
            <p:cNvPr id="22" name="Rounded Rectangle 21"/>
            <p:cNvSpPr/>
            <p:nvPr/>
          </p:nvSpPr>
          <p:spPr>
            <a:xfrm>
              <a:off x="5269278" y="1916897"/>
              <a:ext cx="2209130" cy="2735595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402132" y="1945471"/>
              <a:ext cx="1838325" cy="316907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 smtClean="0"/>
                <a:t>SeeDB</a:t>
              </a:r>
              <a:r>
                <a:rPr lang="en-US" b="1" dirty="0" smtClean="0"/>
                <a:t> Server</a:t>
              </a:r>
              <a:endParaRPr lang="en-US" b="1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475685" y="2511822"/>
              <a:ext cx="1730375" cy="39527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644" tIns="34322" rIns="68644" bIns="34322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View Generator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5485952" y="3059343"/>
              <a:ext cx="1735983" cy="94956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Execution Engine</a:t>
              </a: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5269278" y="2368604"/>
              <a:ext cx="2209131" cy="0"/>
            </a:xfrm>
            <a:prstGeom prst="line">
              <a:avLst/>
            </a:prstGeom>
            <a:ln>
              <a:solidFill>
                <a:srgbClr val="FF0000"/>
              </a:solidFill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ounded Rectangle 61"/>
            <p:cNvSpPr/>
            <p:nvPr/>
          </p:nvSpPr>
          <p:spPr>
            <a:xfrm>
              <a:off x="5472724" y="4158141"/>
              <a:ext cx="1735983" cy="341704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View Processor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" name="Straight Arrow Connector 7"/>
          <p:cNvCxnSpPr>
            <a:stCxn id="6" idx="3"/>
            <a:endCxn id="17" idx="1"/>
          </p:cNvCxnSpPr>
          <p:nvPr/>
        </p:nvCxnSpPr>
        <p:spPr>
          <a:xfrm>
            <a:off x="789074" y="2003091"/>
            <a:ext cx="1132983" cy="739861"/>
          </a:xfrm>
          <a:prstGeom prst="straightConnector1">
            <a:avLst/>
          </a:prstGeom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7" idx="3"/>
            <a:endCxn id="29" idx="1"/>
          </p:cNvCxnSpPr>
          <p:nvPr/>
        </p:nvCxnSpPr>
        <p:spPr>
          <a:xfrm>
            <a:off x="3893822" y="2742952"/>
            <a:ext cx="1290075" cy="97614"/>
          </a:xfrm>
          <a:prstGeom prst="straightConnector1">
            <a:avLst/>
          </a:prstGeom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62" idx="1"/>
            <a:endCxn id="18" idx="3"/>
          </p:cNvCxnSpPr>
          <p:nvPr/>
        </p:nvCxnSpPr>
        <p:spPr>
          <a:xfrm flipH="1" flipV="1">
            <a:off x="3893822" y="4127220"/>
            <a:ext cx="1287114" cy="600796"/>
          </a:xfrm>
          <a:prstGeom prst="straightConnector1">
            <a:avLst/>
          </a:prstGeom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041143" y="3494750"/>
            <a:ext cx="997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Most relevant views</a:t>
            </a:r>
            <a:endParaRPr lang="en-US" sz="1600" i="1" dirty="0"/>
          </a:p>
        </p:txBody>
      </p:sp>
      <p:cxnSp>
        <p:nvCxnSpPr>
          <p:cNvPr id="77" name="Elbow Connector 76"/>
          <p:cNvCxnSpPr>
            <a:stCxn id="6" idx="2"/>
            <a:endCxn id="18" idx="1"/>
          </p:cNvCxnSpPr>
          <p:nvPr/>
        </p:nvCxnSpPr>
        <p:spPr>
          <a:xfrm rot="16200000" flipH="1">
            <a:off x="300580" y="2505742"/>
            <a:ext cx="1890525" cy="1352429"/>
          </a:xfrm>
          <a:prstGeom prst="bentConnector2">
            <a:avLst/>
          </a:prstGeom>
          <a:ln w="28575" cmpd="sng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66843" y="4187306"/>
            <a:ext cx="15865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View and interact with visualizations</a:t>
            </a:r>
            <a:endParaRPr lang="en-US" sz="1600" i="1" dirty="0"/>
          </a:p>
        </p:txBody>
      </p:sp>
      <p:pic>
        <p:nvPicPr>
          <p:cNvPr id="80" name="Picture 79" descr="Screen Shot 2013-12-07 at 12.59.1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710" y="3742745"/>
            <a:ext cx="812800" cy="647700"/>
          </a:xfrm>
          <a:prstGeom prst="rect">
            <a:avLst/>
          </a:prstGeom>
        </p:spPr>
      </p:pic>
      <p:pic>
        <p:nvPicPr>
          <p:cNvPr id="81" name="Picture 80" descr="Screen Shot 2013-12-07 at 1.00.0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674" y="3782465"/>
            <a:ext cx="711200" cy="609600"/>
          </a:xfrm>
          <a:prstGeom prst="rect">
            <a:avLst/>
          </a:prstGeom>
        </p:spPr>
      </p:pic>
      <p:pic>
        <p:nvPicPr>
          <p:cNvPr id="82" name="Picture 81" descr="Screen Shot 2013-12-07 at 1.00.47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746" y="4354974"/>
            <a:ext cx="1371600" cy="647700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7175031" y="2914167"/>
            <a:ext cx="1689358" cy="1161166"/>
            <a:chOff x="7287295" y="2145526"/>
            <a:chExt cx="1689358" cy="1161166"/>
          </a:xfrm>
        </p:grpSpPr>
        <p:sp>
          <p:nvSpPr>
            <p:cNvPr id="32" name="Rectangle 31"/>
            <p:cNvSpPr/>
            <p:nvPr/>
          </p:nvSpPr>
          <p:spPr>
            <a:xfrm>
              <a:off x="7867607" y="2598638"/>
              <a:ext cx="708721" cy="7080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644" tIns="34322" rIns="68644" bIns="34322"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 45"/>
            <p:cNvGrpSpPr/>
            <p:nvPr/>
          </p:nvGrpSpPr>
          <p:grpSpPr>
            <a:xfrm>
              <a:off x="7903037" y="2668007"/>
              <a:ext cx="637861" cy="557393"/>
              <a:chOff x="10134600" y="553483"/>
              <a:chExt cx="987553" cy="818117"/>
            </a:xfrm>
            <a:effectLst/>
          </p:grpSpPr>
          <p:pic>
            <p:nvPicPr>
              <p:cNvPr id="38" name="Picture 41" descr="Picture 3.PDF"/>
              <p:cNvPicPr>
                <a:picLocks noChangeAspect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10134600" y="553483"/>
                <a:ext cx="688173" cy="6657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0" name="Picture 39" descr="Picture 4.PDF"/>
              <p:cNvPicPr>
                <a:picLocks noChangeAspect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10439400" y="705883"/>
                <a:ext cx="682753" cy="6657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35" name="Rectangle 34"/>
            <p:cNvSpPr/>
            <p:nvPr/>
          </p:nvSpPr>
          <p:spPr>
            <a:xfrm>
              <a:off x="7478408" y="2145526"/>
              <a:ext cx="1498245" cy="338554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marL="342900" indent="-342900" algn="ctr"/>
              <a:r>
                <a:rPr lang="en-US" sz="1600" i="1" dirty="0" smtClean="0">
                  <a:latin typeface="Calibri" charset="0"/>
                  <a:ea typeface="Calibri" charset="0"/>
                  <a:cs typeface="Calibri" charset="0"/>
                </a:rPr>
                <a:t>DBMS</a:t>
              </a:r>
            </a:p>
          </p:txBody>
        </p:sp>
        <p:cxnSp>
          <p:nvCxnSpPr>
            <p:cNvPr id="36" name="Elbow Connector 35"/>
            <p:cNvCxnSpPr/>
            <p:nvPr/>
          </p:nvCxnSpPr>
          <p:spPr>
            <a:xfrm rot="10800000">
              <a:off x="7289607" y="3139594"/>
              <a:ext cx="578001" cy="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36"/>
            <p:cNvCxnSpPr/>
            <p:nvPr/>
          </p:nvCxnSpPr>
          <p:spPr>
            <a:xfrm rot="10800000" flipH="1">
              <a:off x="7287295" y="2760003"/>
              <a:ext cx="595402" cy="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6455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335499" y="1456344"/>
            <a:ext cx="586925" cy="780351"/>
            <a:chOff x="713107" y="1456344"/>
            <a:chExt cx="586925" cy="780351"/>
          </a:xfrm>
        </p:grpSpPr>
        <p:pic>
          <p:nvPicPr>
            <p:cNvPr id="6" name="Picture 35" descr="person_icon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27789" y="1769486"/>
              <a:ext cx="438893" cy="467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Rectangle 46"/>
            <p:cNvSpPr>
              <a:spLocks noChangeArrowheads="1"/>
            </p:cNvSpPr>
            <p:nvPr/>
          </p:nvSpPr>
          <p:spPr bwMode="auto">
            <a:xfrm>
              <a:off x="713107" y="1456344"/>
              <a:ext cx="586925" cy="323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427" tIns="45713" rIns="91427" bIns="45713">
              <a:prstTxWarp prst="textNoShape">
                <a:avLst/>
              </a:prstTxWarp>
              <a:spAutoFit/>
            </a:bodyPr>
            <a:lstStyle/>
            <a:p>
              <a:r>
                <a:rPr lang="en-US" sz="1500" i="1" dirty="0">
                  <a:latin typeface="Calibri" charset="0"/>
                  <a:ea typeface="Calibri" charset="0"/>
                  <a:cs typeface="Calibri" charset="0"/>
                </a:rPr>
                <a:t>User </a:t>
              </a:r>
              <a:endParaRPr lang="en-US" sz="1500" dirty="0"/>
            </a:p>
          </p:txBody>
        </p:sp>
      </p:grpSp>
      <p:sp>
        <p:nvSpPr>
          <p:cNvPr id="28" name="Rectangle 50"/>
          <p:cNvSpPr>
            <a:spLocks noChangeArrowheads="1"/>
          </p:cNvSpPr>
          <p:nvPr/>
        </p:nvSpPr>
        <p:spPr bwMode="auto">
          <a:xfrm>
            <a:off x="4186210" y="2422509"/>
            <a:ext cx="749644" cy="400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7" tIns="45713" rIns="91427" bIns="45713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i="1" dirty="0" smtClean="0">
                <a:latin typeface="Calibri" charset="0"/>
                <a:ea typeface="Calibri" charset="0"/>
                <a:cs typeface="Calibri" charset="0"/>
              </a:rPr>
              <a:t>Q</a:t>
            </a:r>
            <a:endParaRPr lang="en-US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836145" y="1693804"/>
            <a:ext cx="122304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Selection criteria</a:t>
            </a:r>
            <a:endParaRPr lang="en-US" sz="1600" i="1" dirty="0"/>
          </a:p>
        </p:txBody>
      </p:sp>
      <p:grpSp>
        <p:nvGrpSpPr>
          <p:cNvPr id="69" name="Group 68"/>
          <p:cNvGrpSpPr/>
          <p:nvPr/>
        </p:nvGrpSpPr>
        <p:grpSpPr>
          <a:xfrm>
            <a:off x="1785033" y="1926420"/>
            <a:ext cx="2311319" cy="3342033"/>
            <a:chOff x="2833556" y="1926421"/>
            <a:chExt cx="2035176" cy="2921804"/>
          </a:xfrm>
        </p:grpSpPr>
        <p:sp>
          <p:nvSpPr>
            <p:cNvPr id="16" name="Rectangle 15"/>
            <p:cNvSpPr/>
            <p:nvPr/>
          </p:nvSpPr>
          <p:spPr>
            <a:xfrm>
              <a:off x="2833556" y="1945471"/>
              <a:ext cx="2035176" cy="369332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 smtClean="0"/>
                <a:t>SeeDB</a:t>
              </a:r>
              <a:r>
                <a:rPr lang="en-US" b="1" dirty="0" smtClean="0"/>
                <a:t> Frontend</a:t>
              </a:r>
              <a:endParaRPr lang="en-US" b="1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954209" y="2459052"/>
              <a:ext cx="1736190" cy="46793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644" tIns="34322" rIns="68644" bIns="34322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Query Builder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954209" y="2995632"/>
              <a:ext cx="1736190" cy="1709719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644" tIns="34322" rIns="68644" bIns="34322"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833557" y="1926421"/>
              <a:ext cx="2035175" cy="2921804"/>
            </a:xfrm>
            <a:prstGeom prst="roundRect">
              <a:avLst/>
            </a:prstGeom>
            <a:noFill/>
            <a:ln w="254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2833556" y="2307004"/>
              <a:ext cx="2035176" cy="1588"/>
            </a:xfrm>
            <a:prstGeom prst="line">
              <a:avLst/>
            </a:prstGeom>
            <a:ln>
              <a:solidFill>
                <a:schemeClr val="accent1"/>
              </a:solidFill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9"/>
            <p:cNvSpPr txBox="1">
              <a:spLocks noChangeArrowheads="1"/>
            </p:cNvSpPr>
            <p:nvPr/>
          </p:nvSpPr>
          <p:spPr bwMode="auto">
            <a:xfrm>
              <a:off x="2971374" y="3015406"/>
              <a:ext cx="1703872" cy="58476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lIns="91427" tIns="45713" rIns="91427" bIns="45713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i="1" dirty="0" err="1" smtClean="0">
                  <a:latin typeface="Calibri" charset="0"/>
                  <a:ea typeface="Calibri" charset="0"/>
                  <a:cs typeface="Calibri" charset="0"/>
                </a:rPr>
                <a:t>SeeDB</a:t>
              </a:r>
              <a:r>
                <a:rPr lang="en-US" sz="1600" i="1" dirty="0" smtClean="0">
                  <a:latin typeface="Calibri" charset="0"/>
                  <a:ea typeface="Calibri" charset="0"/>
                  <a:cs typeface="Calibri" charset="0"/>
                </a:rPr>
                <a:t> generated visualizations</a:t>
              </a:r>
              <a:endParaRPr lang="en-US" sz="1600" i="1" dirty="0"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4977489" y="992234"/>
            <a:ext cx="3913341" cy="5450681"/>
            <a:chOff x="5269278" y="2197012"/>
            <a:chExt cx="2209130" cy="2455480"/>
          </a:xfrm>
        </p:grpSpPr>
        <p:sp>
          <p:nvSpPr>
            <p:cNvPr id="22" name="Rounded Rectangle 21"/>
            <p:cNvSpPr/>
            <p:nvPr/>
          </p:nvSpPr>
          <p:spPr>
            <a:xfrm>
              <a:off x="5269278" y="2197012"/>
              <a:ext cx="2209130" cy="2455480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402132" y="2208695"/>
              <a:ext cx="1838325" cy="316907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 smtClean="0"/>
                <a:t>SeeDB</a:t>
              </a:r>
              <a:r>
                <a:rPr lang="en-US" b="1" dirty="0" smtClean="0"/>
                <a:t> Backend</a:t>
              </a:r>
              <a:endParaRPr lang="en-US" b="1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780396" y="2490301"/>
              <a:ext cx="1170174" cy="22740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644" tIns="34322" rIns="68644" bIns="34322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View Generator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5276747" y="2389680"/>
              <a:ext cx="2193644" cy="0"/>
            </a:xfrm>
            <a:prstGeom prst="line">
              <a:avLst/>
            </a:prstGeom>
            <a:ln>
              <a:solidFill>
                <a:srgbClr val="FF0000"/>
              </a:solidFill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ounded Rectangle 61"/>
            <p:cNvSpPr/>
            <p:nvPr/>
          </p:nvSpPr>
          <p:spPr>
            <a:xfrm>
              <a:off x="5849637" y="4402176"/>
              <a:ext cx="989273" cy="194561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View Processor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" name="Straight Arrow Connector 7"/>
          <p:cNvCxnSpPr>
            <a:stCxn id="6" idx="3"/>
            <a:endCxn id="17" idx="1"/>
          </p:cNvCxnSpPr>
          <p:nvPr/>
        </p:nvCxnSpPr>
        <p:spPr>
          <a:xfrm>
            <a:off x="789074" y="2003091"/>
            <a:ext cx="1132983" cy="800185"/>
          </a:xfrm>
          <a:prstGeom prst="straightConnector1">
            <a:avLst/>
          </a:prstGeom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7" idx="3"/>
            <a:endCxn id="29" idx="1"/>
          </p:cNvCxnSpPr>
          <p:nvPr/>
        </p:nvCxnSpPr>
        <p:spPr>
          <a:xfrm flipV="1">
            <a:off x="3893822" y="1895681"/>
            <a:ext cx="1989082" cy="907595"/>
          </a:xfrm>
          <a:prstGeom prst="straightConnector1">
            <a:avLst/>
          </a:prstGeom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62" idx="1"/>
          </p:cNvCxnSpPr>
          <p:nvPr/>
        </p:nvCxnSpPr>
        <p:spPr>
          <a:xfrm flipH="1" flipV="1">
            <a:off x="3876614" y="4747821"/>
            <a:ext cx="2128946" cy="1355386"/>
          </a:xfrm>
          <a:prstGeom prst="straightConnector1">
            <a:avLst/>
          </a:prstGeom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033156" y="4086320"/>
            <a:ext cx="997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Most relevant views</a:t>
            </a:r>
            <a:endParaRPr lang="en-US" sz="1600" i="1" dirty="0"/>
          </a:p>
        </p:txBody>
      </p:sp>
      <p:cxnSp>
        <p:nvCxnSpPr>
          <p:cNvPr id="77" name="Elbow Connector 76"/>
          <p:cNvCxnSpPr>
            <a:stCxn id="6" idx="2"/>
            <a:endCxn id="18" idx="1"/>
          </p:cNvCxnSpPr>
          <p:nvPr/>
        </p:nvCxnSpPr>
        <p:spPr>
          <a:xfrm rot="16200000" flipH="1">
            <a:off x="300580" y="2505742"/>
            <a:ext cx="1890525" cy="1352429"/>
          </a:xfrm>
          <a:prstGeom prst="bentConnector2">
            <a:avLst/>
          </a:prstGeom>
          <a:ln w="28575" cmpd="sng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66843" y="4187306"/>
            <a:ext cx="15865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View and interact with visualizations</a:t>
            </a:r>
            <a:endParaRPr lang="en-US" sz="1600" i="1" dirty="0"/>
          </a:p>
        </p:txBody>
      </p:sp>
      <p:pic>
        <p:nvPicPr>
          <p:cNvPr id="80" name="Picture 79" descr="Screen Shot 2013-12-07 at 12.59.1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710" y="3742745"/>
            <a:ext cx="812800" cy="647700"/>
          </a:xfrm>
          <a:prstGeom prst="rect">
            <a:avLst/>
          </a:prstGeom>
        </p:spPr>
      </p:pic>
      <p:pic>
        <p:nvPicPr>
          <p:cNvPr id="81" name="Picture 80" descr="Screen Shot 2013-12-07 at 1.00.0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674" y="3782465"/>
            <a:ext cx="711200" cy="609600"/>
          </a:xfrm>
          <a:prstGeom prst="rect">
            <a:avLst/>
          </a:prstGeom>
        </p:spPr>
      </p:pic>
      <p:pic>
        <p:nvPicPr>
          <p:cNvPr id="82" name="Picture 81" descr="Screen Shot 2013-12-07 at 1.00.47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746" y="4354974"/>
            <a:ext cx="1371600" cy="647700"/>
          </a:xfrm>
          <a:prstGeom prst="rect">
            <a:avLst/>
          </a:prstGeom>
        </p:spPr>
      </p:pic>
      <p:grpSp>
        <p:nvGrpSpPr>
          <p:cNvPr id="43" name="Group 42"/>
          <p:cNvGrpSpPr/>
          <p:nvPr/>
        </p:nvGrpSpPr>
        <p:grpSpPr>
          <a:xfrm>
            <a:off x="5022022" y="2535657"/>
            <a:ext cx="1993534" cy="2984166"/>
            <a:chOff x="5141074" y="2535657"/>
            <a:chExt cx="1993534" cy="2732796"/>
          </a:xfrm>
        </p:grpSpPr>
        <p:sp>
          <p:nvSpPr>
            <p:cNvPr id="52" name="Rounded Rectangle 51"/>
            <p:cNvSpPr/>
            <p:nvPr/>
          </p:nvSpPr>
          <p:spPr>
            <a:xfrm>
              <a:off x="5227023" y="2535657"/>
              <a:ext cx="1746408" cy="2732796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grpSp>
          <p:nvGrpSpPr>
            <p:cNvPr id="79" name="Group 78"/>
            <p:cNvGrpSpPr/>
            <p:nvPr/>
          </p:nvGrpSpPr>
          <p:grpSpPr>
            <a:xfrm>
              <a:off x="5710769" y="3899122"/>
              <a:ext cx="708721" cy="1068130"/>
              <a:chOff x="7867607" y="2112804"/>
              <a:chExt cx="708721" cy="106813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7867607" y="2472880"/>
                <a:ext cx="708721" cy="70805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68644" tIns="34322" rIns="68644" bIns="34322"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" name="Group 45"/>
              <p:cNvGrpSpPr/>
              <p:nvPr/>
            </p:nvGrpSpPr>
            <p:grpSpPr>
              <a:xfrm>
                <a:off x="7903037" y="2542253"/>
                <a:ext cx="637861" cy="557390"/>
                <a:chOff x="10134600" y="368911"/>
                <a:chExt cx="987553" cy="818114"/>
              </a:xfrm>
              <a:effectLst/>
            </p:grpSpPr>
            <p:pic>
              <p:nvPicPr>
                <p:cNvPr id="26" name="Picture 41" descr="Picture 3.PDF"/>
                <p:cNvPicPr>
                  <a:picLocks noChangeAspect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10134600" y="368911"/>
                  <a:ext cx="688173" cy="6657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27" name="Picture 26" descr="Picture 4.PDF"/>
                <p:cNvPicPr>
                  <a:picLocks noChangeAspect="1"/>
                </p:cNvPicPr>
                <p:nvPr/>
              </p:nvPicPr>
              <p:blipFill>
                <a:blip r:embed="rId7" cstate="print"/>
                <a:srcRect/>
                <a:stretch>
                  <a:fillRect/>
                </a:stretch>
              </p:blipFill>
              <p:spPr bwMode="auto">
                <a:xfrm>
                  <a:off x="10439399" y="521310"/>
                  <a:ext cx="682754" cy="6657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cxnSp>
            <p:nvCxnSpPr>
              <p:cNvPr id="35" name="Elbow Connector 34"/>
              <p:cNvCxnSpPr/>
              <p:nvPr/>
            </p:nvCxnSpPr>
            <p:spPr>
              <a:xfrm rot="16200000">
                <a:off x="8174178" y="2258002"/>
                <a:ext cx="290397" cy="2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Elbow Connector 49"/>
              <p:cNvCxnSpPr/>
              <p:nvPr/>
            </p:nvCxnSpPr>
            <p:spPr>
              <a:xfrm rot="16200000" flipH="1">
                <a:off x="7955690" y="2271893"/>
                <a:ext cx="290396" cy="2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Rounded Rectangle 39"/>
            <p:cNvSpPr/>
            <p:nvPr/>
          </p:nvSpPr>
          <p:spPr>
            <a:xfrm>
              <a:off x="5331884" y="3548985"/>
              <a:ext cx="1454185" cy="302292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SQL Queries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5227024" y="3078232"/>
              <a:ext cx="1754087" cy="0"/>
            </a:xfrm>
            <a:prstGeom prst="line">
              <a:avLst/>
            </a:prstGeom>
            <a:ln>
              <a:solidFill>
                <a:schemeClr val="accent3"/>
              </a:solidFill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/>
            <p:cNvSpPr/>
            <p:nvPr/>
          </p:nvSpPr>
          <p:spPr>
            <a:xfrm>
              <a:off x="5141074" y="2535657"/>
              <a:ext cx="1993534" cy="584776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/>
                <a:t>DBMS-based Execution Engine</a:t>
              </a:r>
              <a:endParaRPr lang="en-US" sz="1600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6887414" y="2780667"/>
            <a:ext cx="1907586" cy="2739156"/>
            <a:chOff x="5141074" y="2535657"/>
            <a:chExt cx="1993534" cy="2530468"/>
          </a:xfrm>
        </p:grpSpPr>
        <p:sp>
          <p:nvSpPr>
            <p:cNvPr id="64" name="Rounded Rectangle 63"/>
            <p:cNvSpPr/>
            <p:nvPr/>
          </p:nvSpPr>
          <p:spPr>
            <a:xfrm>
              <a:off x="5227021" y="2535657"/>
              <a:ext cx="1854673" cy="2530468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67" name="Straight Connector 66"/>
            <p:cNvCxnSpPr/>
            <p:nvPr/>
          </p:nvCxnSpPr>
          <p:spPr>
            <a:xfrm>
              <a:off x="5227023" y="3114047"/>
              <a:ext cx="1854672" cy="0"/>
            </a:xfrm>
            <a:prstGeom prst="line">
              <a:avLst/>
            </a:prstGeom>
            <a:ln>
              <a:solidFill>
                <a:schemeClr val="accent3"/>
              </a:solidFill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69"/>
            <p:cNvSpPr/>
            <p:nvPr/>
          </p:nvSpPr>
          <p:spPr>
            <a:xfrm>
              <a:off x="5141074" y="2535657"/>
              <a:ext cx="1993534" cy="584776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/>
                <a:t>Main Memory Execution Engine</a:t>
              </a:r>
              <a:endParaRPr lang="en-US" sz="1600" dirty="0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5595436" y="5159160"/>
            <a:ext cx="6922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DBMS</a:t>
            </a:r>
            <a:endParaRPr lang="en-US" dirty="0"/>
          </a:p>
        </p:txBody>
      </p:sp>
      <p:sp>
        <p:nvSpPr>
          <p:cNvPr id="87" name="Rectangle 86"/>
          <p:cNvSpPr/>
          <p:nvPr/>
        </p:nvSpPr>
        <p:spPr>
          <a:xfrm>
            <a:off x="7515999" y="4434173"/>
            <a:ext cx="708721" cy="70805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644" tIns="34322" rIns="68644" bIns="34322" rtlCol="0" anchor="ctr"/>
          <a:lstStyle/>
          <a:p>
            <a:pPr algn="ctr"/>
            <a:endParaRPr lang="en-US"/>
          </a:p>
        </p:txBody>
      </p:sp>
      <p:pic>
        <p:nvPicPr>
          <p:cNvPr id="46" name="Picture 45" descr="Filesystems-hd-icon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368" y="4562420"/>
            <a:ext cx="564013" cy="564013"/>
          </a:xfrm>
          <a:prstGeom prst="rect">
            <a:avLst/>
          </a:prstGeom>
        </p:spPr>
      </p:pic>
      <p:sp>
        <p:nvSpPr>
          <p:cNvPr id="86" name="Rectangle 85"/>
          <p:cNvSpPr/>
          <p:nvPr/>
        </p:nvSpPr>
        <p:spPr>
          <a:xfrm>
            <a:off x="7331900" y="5111227"/>
            <a:ext cx="11237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File System</a:t>
            </a:r>
            <a:endParaRPr lang="en-US" dirty="0"/>
          </a:p>
        </p:txBody>
      </p:sp>
      <p:pic>
        <p:nvPicPr>
          <p:cNvPr id="47" name="Picture 46" descr="cpu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369" y="3509895"/>
            <a:ext cx="602382" cy="602382"/>
          </a:xfrm>
          <a:prstGeom prst="rect">
            <a:avLst/>
          </a:prstGeom>
        </p:spPr>
      </p:pic>
      <p:cxnSp>
        <p:nvCxnSpPr>
          <p:cNvPr id="88" name="Elbow Connector 87"/>
          <p:cNvCxnSpPr/>
          <p:nvPr/>
        </p:nvCxnSpPr>
        <p:spPr>
          <a:xfrm rot="16200000">
            <a:off x="7844505" y="4237902"/>
            <a:ext cx="274320" cy="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/>
          <p:nvPr/>
        </p:nvCxnSpPr>
        <p:spPr>
          <a:xfrm rot="16200000" flipH="1">
            <a:off x="7626018" y="4263912"/>
            <a:ext cx="274320" cy="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29" idx="2"/>
            <a:endCxn id="64" idx="0"/>
          </p:cNvCxnSpPr>
          <p:nvPr/>
        </p:nvCxnSpPr>
        <p:spPr>
          <a:xfrm rot="16200000" flipH="1">
            <a:off x="7071889" y="1995543"/>
            <a:ext cx="632585" cy="937661"/>
          </a:xfrm>
          <a:prstGeom prst="bentConnector3">
            <a:avLst>
              <a:gd name="adj1" fmla="val 31178"/>
            </a:avLst>
          </a:prstGeom>
          <a:ln w="19050" cmpd="sng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29" idx="2"/>
            <a:endCxn id="52" idx="0"/>
          </p:cNvCxnSpPr>
          <p:nvPr/>
        </p:nvCxnSpPr>
        <p:spPr>
          <a:xfrm rot="5400000">
            <a:off x="6256476" y="1872781"/>
            <a:ext cx="387575" cy="938176"/>
          </a:xfrm>
          <a:prstGeom prst="bentConnector3">
            <a:avLst>
              <a:gd name="adj1" fmla="val 50000"/>
            </a:avLst>
          </a:prstGeom>
          <a:ln w="19050" cmpd="sng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52" idx="2"/>
            <a:endCxn id="62" idx="0"/>
          </p:cNvCxnSpPr>
          <p:nvPr/>
        </p:nvCxnSpPr>
        <p:spPr>
          <a:xfrm>
            <a:off x="5981175" y="5519823"/>
            <a:ext cx="900604" cy="36744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64" idx="2"/>
            <a:endCxn id="62" idx="0"/>
          </p:cNvCxnSpPr>
          <p:nvPr/>
        </p:nvCxnSpPr>
        <p:spPr>
          <a:xfrm flipH="1">
            <a:off x="6881779" y="5519823"/>
            <a:ext cx="975233" cy="36744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Rounded Rectangle 113"/>
          <p:cNvSpPr/>
          <p:nvPr/>
        </p:nvSpPr>
        <p:spPr>
          <a:xfrm>
            <a:off x="5348997" y="3212474"/>
            <a:ext cx="1172509" cy="33009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Optimizer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359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34873</TotalTime>
  <Words>183</Words>
  <Application>Microsoft Macintosh PowerPoint</Application>
  <PresentationFormat>On-screen Show (4:3)</PresentationFormat>
  <Paragraphs>81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SeeDB: what’s interesting about my query?</vt:lpstr>
      <vt:lpstr>Introduction</vt:lpstr>
      <vt:lpstr>System Architecture</vt:lpstr>
      <vt:lpstr>Demo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SeeDB: what’s interesting about my query?</dc:title>
  <dc:creator>Manasi Vartak</dc:creator>
  <cp:lastModifiedBy>Manasi Vartak</cp:lastModifiedBy>
  <cp:revision>61</cp:revision>
  <cp:lastPrinted>2015-06-28T12:04:03Z</cp:lastPrinted>
  <dcterms:created xsi:type="dcterms:W3CDTF">2013-11-29T15:12:48Z</dcterms:created>
  <dcterms:modified xsi:type="dcterms:W3CDTF">2015-06-28T12:17:54Z</dcterms:modified>
</cp:coreProperties>
</file>