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8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F79D-D9B7-9C42-8302-8904B689693A}" type="datetimeFigureOut">
              <a:rPr lang="en-US" smtClean="0"/>
              <a:t>10/26/14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E2DF5-E6AB-B44E-87A9-62DE60D5C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5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SeeDB</a:t>
            </a:r>
            <a:r>
              <a:rPr lang="en-US" dirty="0" smtClean="0"/>
              <a:t>: what’s interesting about my query?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this:</a:t>
            </a:r>
          </a:p>
          <a:p>
            <a:pPr lvl="1"/>
            <a:r>
              <a:rPr lang="en-US" dirty="0" smtClean="0"/>
              <a:t>Visualizations can identify interesting trends and help gain insights</a:t>
            </a:r>
          </a:p>
          <a:p>
            <a:pPr lvl="1"/>
            <a:r>
              <a:rPr lang="en-US" dirty="0" smtClean="0"/>
              <a:t>But picking the right visualization that will show interesting trends is challenging and requires significant trial and error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group-by + aggregate</a:t>
            </a:r>
          </a:p>
          <a:p>
            <a:r>
              <a:rPr lang="en-US" dirty="0" smtClean="0"/>
              <a:t>Compute utility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UI</a:t>
            </a:r>
          </a:p>
          <a:p>
            <a:r>
              <a:rPr lang="en-US" dirty="0" smtClean="0"/>
              <a:t>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1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7201475" y="2145526"/>
            <a:ext cx="1689358" cy="1161166"/>
            <a:chOff x="7287295" y="2145526"/>
            <a:chExt cx="1689358" cy="1161166"/>
          </a:xfrm>
        </p:grpSpPr>
        <p:sp>
          <p:nvSpPr>
            <p:cNvPr id="24" name="Rectangle 23"/>
            <p:cNvSpPr/>
            <p:nvPr/>
          </p:nvSpPr>
          <p:spPr>
            <a:xfrm>
              <a:off x="7867607" y="2598638"/>
              <a:ext cx="708721" cy="7080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45"/>
            <p:cNvGrpSpPr/>
            <p:nvPr/>
          </p:nvGrpSpPr>
          <p:grpSpPr>
            <a:xfrm>
              <a:off x="7903037" y="2668007"/>
              <a:ext cx="637861" cy="557393"/>
              <a:chOff x="10134600" y="553483"/>
              <a:chExt cx="987553" cy="818117"/>
            </a:xfrm>
            <a:effectLst/>
          </p:grpSpPr>
          <p:pic>
            <p:nvPicPr>
              <p:cNvPr id="26" name="Picture 41" descr="Picture 3.PDF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134600" y="553483"/>
                <a:ext cx="68817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26" descr="Picture 4.PDF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439400" y="705883"/>
                <a:ext cx="682753" cy="665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1" name="Rectangle 30"/>
            <p:cNvSpPr/>
            <p:nvPr/>
          </p:nvSpPr>
          <p:spPr>
            <a:xfrm>
              <a:off x="7478408" y="2145526"/>
              <a:ext cx="1498245" cy="338554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Backend DBMS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 rot="10800000">
              <a:off x="7289607" y="3139594"/>
              <a:ext cx="578001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10800000" flipH="1">
              <a:off x="7287295" y="2760003"/>
              <a:ext cx="595402" cy="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engine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62457" y="2511821"/>
              <a:ext cx="1730375" cy="54859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Query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72724" y="3198348"/>
              <a:ext cx="1735983" cy="5084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SeeDB</a:t>
              </a:r>
              <a:r>
                <a:rPr lang="en-US" sz="1600" dirty="0" smtClean="0">
                  <a:solidFill>
                    <a:schemeClr val="tx1"/>
                  </a:solidFill>
                </a:rPr>
                <a:t> Optimizer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3850492"/>
              <a:ext cx="1735983" cy="683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Utility Computation and View Selection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803276"/>
            <a:ext cx="1276847" cy="12663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44137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4278" y="4386881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362458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90" y="1916896"/>
            <a:ext cx="2209131" cy="3188134"/>
            <a:chOff x="5269278" y="1916897"/>
            <a:chExt cx="2209131" cy="2735595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1916897"/>
              <a:ext cx="2209130" cy="273559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1945471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</a:t>
              </a:r>
              <a:r>
                <a:rPr lang="en-US" b="1" dirty="0" smtClean="0"/>
                <a:t>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75685" y="2511822"/>
              <a:ext cx="1730375" cy="39527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</a:t>
              </a:r>
              <a:r>
                <a:rPr lang="en-US" sz="1600" dirty="0" smtClean="0">
                  <a:solidFill>
                    <a:schemeClr val="tx1"/>
                  </a:solidFill>
                </a:rPr>
                <a:t>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485952" y="3059343"/>
              <a:ext cx="1735983" cy="94956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Execution Engine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(DBMS-backed </a:t>
              </a:r>
              <a:r>
                <a:rPr lang="en-US" sz="1600" smtClean="0">
                  <a:solidFill>
                    <a:schemeClr val="tx1"/>
                  </a:solidFill>
                </a:rPr>
                <a:t>or Custom)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69278" y="2368604"/>
              <a:ext cx="220913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472724" y="4158141"/>
              <a:ext cx="1735983" cy="34170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73986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>
            <a:off x="3893822" y="2742952"/>
            <a:ext cx="1290075" cy="9761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  <a:endCxn id="18" idx="3"/>
          </p:cNvCxnSpPr>
          <p:nvPr/>
        </p:nvCxnSpPr>
        <p:spPr>
          <a:xfrm flipH="1" flipV="1">
            <a:off x="3893822" y="4127220"/>
            <a:ext cx="1287114" cy="60079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41143" y="349475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35499" y="1456344"/>
            <a:ext cx="586925" cy="780351"/>
            <a:chOff x="713107" y="1456344"/>
            <a:chExt cx="586925" cy="780351"/>
          </a:xfrm>
        </p:grpSpPr>
        <p:pic>
          <p:nvPicPr>
            <p:cNvPr id="6" name="Picture 35" descr="person_icon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7789" y="1769486"/>
              <a:ext cx="438893" cy="467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713107" y="1456344"/>
              <a:ext cx="586925" cy="323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7" tIns="45713" rIns="91427" bIns="45713">
              <a:prstTxWarp prst="textNoShape">
                <a:avLst/>
              </a:prstTxWarp>
              <a:spAutoFit/>
            </a:bodyPr>
            <a:lstStyle/>
            <a:p>
              <a:r>
                <a:rPr lang="en-US" sz="1500" i="1" dirty="0">
                  <a:latin typeface="Calibri" charset="0"/>
                  <a:ea typeface="Calibri" charset="0"/>
                  <a:cs typeface="Calibri" charset="0"/>
                </a:rPr>
                <a:t>User </a:t>
              </a:r>
              <a:endParaRPr lang="en-US" sz="1500" dirty="0"/>
            </a:p>
          </p:txBody>
        </p:sp>
      </p:grpSp>
      <p:sp>
        <p:nvSpPr>
          <p:cNvPr id="28" name="Rectangle 50"/>
          <p:cNvSpPr>
            <a:spLocks noChangeArrowheads="1"/>
          </p:cNvSpPr>
          <p:nvPr/>
        </p:nvSpPr>
        <p:spPr bwMode="auto">
          <a:xfrm>
            <a:off x="4186210" y="2422509"/>
            <a:ext cx="749644" cy="40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7" tIns="45713" rIns="91427" bIns="45713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i="1" dirty="0" smtClean="0">
                <a:latin typeface="Calibri" charset="0"/>
                <a:ea typeface="Calibri" charset="0"/>
                <a:cs typeface="Calibri" charset="0"/>
              </a:rPr>
              <a:t>Q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836145" y="1693804"/>
            <a:ext cx="12230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Selection criteria</a:t>
            </a:r>
            <a:endParaRPr lang="en-US" sz="1600" i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1785033" y="1926420"/>
            <a:ext cx="2311319" cy="3342033"/>
            <a:chOff x="2833556" y="1926421"/>
            <a:chExt cx="2035176" cy="2921804"/>
          </a:xfrm>
        </p:grpSpPr>
        <p:sp>
          <p:nvSpPr>
            <p:cNvPr id="16" name="Rectangle 15"/>
            <p:cNvSpPr/>
            <p:nvPr/>
          </p:nvSpPr>
          <p:spPr>
            <a:xfrm>
              <a:off x="2833556" y="1945471"/>
              <a:ext cx="2035176" cy="369332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Frontend</a:t>
              </a:r>
              <a:endParaRPr lang="en-US" b="1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4209" y="2459052"/>
              <a:ext cx="1736190" cy="4679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Query Builder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54209" y="2995632"/>
              <a:ext cx="1736190" cy="1709719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833557" y="1926421"/>
              <a:ext cx="2035175" cy="2921804"/>
            </a:xfrm>
            <a:prstGeom prst="roundRect">
              <a:avLst/>
            </a:prstGeom>
            <a:noFill/>
            <a:ln w="2540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33556" y="2307004"/>
              <a:ext cx="2035176" cy="1588"/>
            </a:xfrm>
            <a:prstGeom prst="line">
              <a:avLst/>
            </a:prstGeom>
            <a:ln>
              <a:solidFill>
                <a:schemeClr val="accent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9"/>
            <p:cNvSpPr txBox="1">
              <a:spLocks noChangeArrowheads="1"/>
            </p:cNvSpPr>
            <p:nvPr/>
          </p:nvSpPr>
          <p:spPr bwMode="auto">
            <a:xfrm>
              <a:off x="2971374" y="3015406"/>
              <a:ext cx="1703872" cy="58476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7" tIns="45713" rIns="91427" bIns="45713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i="1" dirty="0" err="1" smtClean="0">
                  <a:latin typeface="Calibri" charset="0"/>
                  <a:ea typeface="Calibri" charset="0"/>
                  <a:cs typeface="Calibri" charset="0"/>
                </a:rPr>
                <a:t>SeeDB</a:t>
              </a:r>
              <a:r>
                <a:rPr lang="en-US" sz="1600" i="1" dirty="0" smtClean="0">
                  <a:latin typeface="Calibri" charset="0"/>
                  <a:ea typeface="Calibri" charset="0"/>
                  <a:cs typeface="Calibri" charset="0"/>
                </a:rPr>
                <a:t> generated visualizations</a:t>
              </a:r>
              <a:endParaRPr lang="en-US" sz="1600" i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77489" y="992234"/>
            <a:ext cx="3913341" cy="5450681"/>
            <a:chOff x="5269278" y="2197012"/>
            <a:chExt cx="2209130" cy="2455480"/>
          </a:xfrm>
        </p:grpSpPr>
        <p:sp>
          <p:nvSpPr>
            <p:cNvPr id="22" name="Rounded Rectangle 21"/>
            <p:cNvSpPr/>
            <p:nvPr/>
          </p:nvSpPr>
          <p:spPr>
            <a:xfrm>
              <a:off x="5269278" y="2197012"/>
              <a:ext cx="2209130" cy="245548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02132" y="2208695"/>
              <a:ext cx="1838325" cy="316907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 smtClean="0"/>
                <a:t>SeeDB</a:t>
              </a:r>
              <a:r>
                <a:rPr lang="en-US" b="1" dirty="0" smtClean="0"/>
                <a:t> Backend</a:t>
              </a:r>
              <a:endParaRPr lang="en-US" b="1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80396" y="2490301"/>
              <a:ext cx="1170174" cy="2274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644" tIns="34322" rIns="68644" bIns="34322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Generator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276747" y="2389680"/>
              <a:ext cx="2193644" cy="0"/>
            </a:xfrm>
            <a:prstGeom prst="line">
              <a:avLst/>
            </a:prstGeom>
            <a:ln>
              <a:solidFill>
                <a:srgbClr val="FF0000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5849637" y="4402176"/>
              <a:ext cx="989273" cy="19456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View Processor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/>
          <p:cNvCxnSpPr>
            <a:stCxn id="6" idx="3"/>
            <a:endCxn id="17" idx="1"/>
          </p:cNvCxnSpPr>
          <p:nvPr/>
        </p:nvCxnSpPr>
        <p:spPr>
          <a:xfrm>
            <a:off x="789074" y="2003091"/>
            <a:ext cx="1132983" cy="80018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29" idx="1"/>
          </p:cNvCxnSpPr>
          <p:nvPr/>
        </p:nvCxnSpPr>
        <p:spPr>
          <a:xfrm flipV="1">
            <a:off x="3893822" y="1895681"/>
            <a:ext cx="1989082" cy="907595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2" idx="1"/>
          </p:cNvCxnSpPr>
          <p:nvPr/>
        </p:nvCxnSpPr>
        <p:spPr>
          <a:xfrm flipH="1" flipV="1">
            <a:off x="3876614" y="4747821"/>
            <a:ext cx="2128946" cy="1355386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033156" y="4086320"/>
            <a:ext cx="997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Most relevant views</a:t>
            </a:r>
            <a:endParaRPr lang="en-US" sz="1600" i="1" dirty="0"/>
          </a:p>
        </p:txBody>
      </p:sp>
      <p:cxnSp>
        <p:nvCxnSpPr>
          <p:cNvPr id="77" name="Elbow Connector 76"/>
          <p:cNvCxnSpPr>
            <a:stCxn id="6" idx="2"/>
            <a:endCxn id="18" idx="1"/>
          </p:cNvCxnSpPr>
          <p:nvPr/>
        </p:nvCxnSpPr>
        <p:spPr>
          <a:xfrm rot="16200000" flipH="1">
            <a:off x="300580" y="2505742"/>
            <a:ext cx="1890525" cy="1352429"/>
          </a:xfrm>
          <a:prstGeom prst="bentConnector2">
            <a:avLst/>
          </a:prstGeom>
          <a:ln w="28575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66843" y="4187306"/>
            <a:ext cx="1586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View and interact with visualizations</a:t>
            </a:r>
            <a:endParaRPr lang="en-US" sz="1600" i="1" dirty="0"/>
          </a:p>
        </p:txBody>
      </p:sp>
      <p:pic>
        <p:nvPicPr>
          <p:cNvPr id="80" name="Picture 79" descr="Screen Shot 2013-12-07 at 12.59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10" y="3742745"/>
            <a:ext cx="812800" cy="647700"/>
          </a:xfrm>
          <a:prstGeom prst="rect">
            <a:avLst/>
          </a:prstGeom>
        </p:spPr>
      </p:pic>
      <p:pic>
        <p:nvPicPr>
          <p:cNvPr id="81" name="Picture 80" descr="Screen Shot 2013-12-07 at 1.00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74" y="3782465"/>
            <a:ext cx="711200" cy="609600"/>
          </a:xfrm>
          <a:prstGeom prst="rect">
            <a:avLst/>
          </a:prstGeom>
        </p:spPr>
      </p:pic>
      <p:pic>
        <p:nvPicPr>
          <p:cNvPr id="82" name="Picture 81" descr="Screen Shot 2013-12-07 at 1.0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46" y="4354974"/>
            <a:ext cx="1371600" cy="6477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022022" y="2535657"/>
            <a:ext cx="1993534" cy="2984166"/>
            <a:chOff x="5141074" y="2535657"/>
            <a:chExt cx="1993534" cy="2732796"/>
          </a:xfrm>
        </p:grpSpPr>
        <p:sp>
          <p:nvSpPr>
            <p:cNvPr id="52" name="Rounded Rectangle 51"/>
            <p:cNvSpPr/>
            <p:nvPr/>
          </p:nvSpPr>
          <p:spPr>
            <a:xfrm>
              <a:off x="5227023" y="2535657"/>
              <a:ext cx="1746408" cy="2732796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710769" y="3899122"/>
              <a:ext cx="708721" cy="1068130"/>
              <a:chOff x="7867607" y="2112804"/>
              <a:chExt cx="708721" cy="106813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867607" y="2472880"/>
                <a:ext cx="708721" cy="70805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68644" tIns="34322" rIns="68644" bIns="34322"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" name="Group 45"/>
              <p:cNvGrpSpPr/>
              <p:nvPr/>
            </p:nvGrpSpPr>
            <p:grpSpPr>
              <a:xfrm>
                <a:off x="7903037" y="2542253"/>
                <a:ext cx="637861" cy="557390"/>
                <a:chOff x="10134600" y="368911"/>
                <a:chExt cx="987553" cy="818114"/>
              </a:xfrm>
              <a:effectLst/>
            </p:grpSpPr>
            <p:pic>
              <p:nvPicPr>
                <p:cNvPr id="26" name="Picture 41" descr="Picture 3.PDF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10134600" y="368911"/>
                  <a:ext cx="688173" cy="665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6" descr="Picture 4.PDF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0439399" y="521310"/>
                  <a:ext cx="682754" cy="66571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35" name="Elbow Connector 34"/>
              <p:cNvCxnSpPr/>
              <p:nvPr/>
            </p:nvCxnSpPr>
            <p:spPr>
              <a:xfrm rot="16200000">
                <a:off x="8174178" y="2258002"/>
                <a:ext cx="290397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lbow Connector 49"/>
              <p:cNvCxnSpPr/>
              <p:nvPr/>
            </p:nvCxnSpPr>
            <p:spPr>
              <a:xfrm rot="16200000" flipH="1">
                <a:off x="7955690" y="2271893"/>
                <a:ext cx="290396" cy="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ounded Rectangle 39"/>
            <p:cNvSpPr/>
            <p:nvPr/>
          </p:nvSpPr>
          <p:spPr>
            <a:xfrm>
              <a:off x="5331884" y="3548985"/>
              <a:ext cx="1454185" cy="30229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SQL Queries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227024" y="3078232"/>
              <a:ext cx="1754087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DBMS-based Execution Engine</a:t>
              </a:r>
              <a:endParaRPr lang="en-US" sz="16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87414" y="2780667"/>
            <a:ext cx="1907586" cy="2739156"/>
            <a:chOff x="5141074" y="2535657"/>
            <a:chExt cx="1993534" cy="2530468"/>
          </a:xfrm>
        </p:grpSpPr>
        <p:sp>
          <p:nvSpPr>
            <p:cNvPr id="64" name="Rounded Rectangle 63"/>
            <p:cNvSpPr/>
            <p:nvPr/>
          </p:nvSpPr>
          <p:spPr>
            <a:xfrm>
              <a:off x="5227021" y="2535657"/>
              <a:ext cx="1854673" cy="253046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5227023" y="3114047"/>
              <a:ext cx="1854672" cy="0"/>
            </a:xfrm>
            <a:prstGeom prst="line">
              <a:avLst/>
            </a:prstGeom>
            <a:ln>
              <a:solidFill>
                <a:schemeClr val="accent3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5141074" y="2535657"/>
              <a:ext cx="1993534" cy="584776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Main Memory Execution Engine</a:t>
              </a:r>
              <a:endParaRPr lang="en-US" sz="16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5595436" y="5159160"/>
            <a:ext cx="692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DBMS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7515999" y="4434173"/>
            <a:ext cx="708721" cy="70805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644" tIns="34322" rIns="68644" bIns="34322" rtlCol="0" anchor="ctr"/>
          <a:lstStyle/>
          <a:p>
            <a:pPr algn="ctr"/>
            <a:endParaRPr lang="en-US"/>
          </a:p>
        </p:txBody>
      </p:sp>
      <p:pic>
        <p:nvPicPr>
          <p:cNvPr id="46" name="Picture 45" descr="Filesystems-hd-icon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8" y="4562420"/>
            <a:ext cx="564013" cy="56401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7331900" y="5111227"/>
            <a:ext cx="11237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File System</a:t>
            </a:r>
            <a:endParaRPr lang="en-US" dirty="0"/>
          </a:p>
        </p:txBody>
      </p:sp>
      <p:pic>
        <p:nvPicPr>
          <p:cNvPr id="47" name="Picture 46" descr="cpu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69" y="3509895"/>
            <a:ext cx="602382" cy="602382"/>
          </a:xfrm>
          <a:prstGeom prst="rect">
            <a:avLst/>
          </a:prstGeom>
        </p:spPr>
      </p:pic>
      <p:cxnSp>
        <p:nvCxnSpPr>
          <p:cNvPr id="88" name="Elbow Connector 87"/>
          <p:cNvCxnSpPr/>
          <p:nvPr/>
        </p:nvCxnSpPr>
        <p:spPr>
          <a:xfrm rot="16200000">
            <a:off x="7844505" y="423790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7626018" y="4263912"/>
            <a:ext cx="27432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29" idx="2"/>
            <a:endCxn id="64" idx="0"/>
          </p:cNvCxnSpPr>
          <p:nvPr/>
        </p:nvCxnSpPr>
        <p:spPr>
          <a:xfrm rot="16200000" flipH="1">
            <a:off x="7071889" y="1995543"/>
            <a:ext cx="632585" cy="937661"/>
          </a:xfrm>
          <a:prstGeom prst="bentConnector3">
            <a:avLst>
              <a:gd name="adj1" fmla="val 31178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29" idx="2"/>
            <a:endCxn id="52" idx="0"/>
          </p:cNvCxnSpPr>
          <p:nvPr/>
        </p:nvCxnSpPr>
        <p:spPr>
          <a:xfrm rot="5400000">
            <a:off x="6256476" y="1872781"/>
            <a:ext cx="387575" cy="938176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2" idx="2"/>
            <a:endCxn id="62" idx="0"/>
          </p:cNvCxnSpPr>
          <p:nvPr/>
        </p:nvCxnSpPr>
        <p:spPr>
          <a:xfrm>
            <a:off x="5981175" y="5519823"/>
            <a:ext cx="900604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4" idx="2"/>
            <a:endCxn id="62" idx="0"/>
          </p:cNvCxnSpPr>
          <p:nvPr/>
        </p:nvCxnSpPr>
        <p:spPr>
          <a:xfrm flipH="1">
            <a:off x="6881779" y="5519823"/>
            <a:ext cx="975233" cy="36744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5348997" y="3212474"/>
            <a:ext cx="1172509" cy="3300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5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380462" y="1124054"/>
            <a:ext cx="0" cy="18288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V="1">
            <a:off x="3666462" y="666854"/>
            <a:ext cx="0" cy="45720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V="1">
            <a:off x="2011783" y="209834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V="1">
            <a:off x="2000323" y="133585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002514" y="2332796"/>
            <a:ext cx="0" cy="621792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V="1">
            <a:off x="2792313" y="226439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V="1">
            <a:off x="2780853" y="177501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2783044" y="249958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V="1">
            <a:off x="3559188" y="243045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V="1">
            <a:off x="3547728" y="196837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3549919" y="2675514"/>
            <a:ext cx="0" cy="283464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V="1">
            <a:off x="4339718" y="250092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V="1">
            <a:off x="4328258" y="2352913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4330449" y="2750862"/>
            <a:ext cx="0" cy="210311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V="1">
            <a:off x="5215833" y="261235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5204373" y="2382418"/>
            <a:ext cx="0" cy="45720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5206564" y="2839989"/>
            <a:ext cx="0" cy="109720"/>
          </a:xfrm>
          <a:prstGeom prst="straightConnector1">
            <a:avLst/>
          </a:prstGeom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V="1">
            <a:off x="3666462" y="203412"/>
            <a:ext cx="0" cy="4572000"/>
          </a:xfrm>
          <a:prstGeom prst="straightConnector1">
            <a:avLst/>
          </a:prstGeom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71723" y="1124054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2552253" y="1564458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15589" y="1734296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11118" y="2062663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987233" y="2088567"/>
            <a:ext cx="46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10077" y="1957656"/>
            <a:ext cx="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825354" y="2990342"/>
            <a:ext cx="99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33923</TotalTime>
  <Words>172</Words>
  <Application>Microsoft Macintosh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SeeDB: what’s interesting about my query?</vt:lpstr>
      <vt:lpstr>Introduction</vt:lpstr>
      <vt:lpstr>System Architecture</vt:lpstr>
      <vt:lpstr>Demo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SeeDB: what’s interesting about my query?</dc:title>
  <dc:creator>Manasi Vartak</dc:creator>
  <cp:lastModifiedBy>Manasi Vartak</cp:lastModifiedBy>
  <cp:revision>52</cp:revision>
  <cp:lastPrinted>2014-10-31T01:25:04Z</cp:lastPrinted>
  <dcterms:created xsi:type="dcterms:W3CDTF">2013-11-29T15:12:48Z</dcterms:created>
  <dcterms:modified xsi:type="dcterms:W3CDTF">2014-11-06T15:57:03Z</dcterms:modified>
</cp:coreProperties>
</file>