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2" r:id="rId1"/>
  </p:sldMasterIdLst>
  <p:sldIdLst>
    <p:sldId id="256" r:id="rId2"/>
    <p:sldId id="290" r:id="rId3"/>
    <p:sldId id="291" r:id="rId4"/>
    <p:sldId id="292" r:id="rId5"/>
    <p:sldId id="293" r:id="rId6"/>
    <p:sldId id="294" r:id="rId7"/>
    <p:sldId id="295" r:id="rId8"/>
    <p:sldId id="298" r:id="rId9"/>
    <p:sldId id="296" r:id="rId10"/>
    <p:sldId id="297" r:id="rId11"/>
    <p:sldId id="289" r:id="rId12"/>
    <p:sldId id="29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654"/>
  </p:normalViewPr>
  <p:slideViewPr>
    <p:cSldViewPr snapToGrid="0" snapToObjects="1">
      <p:cViewPr varScale="1">
        <p:scale>
          <a:sx n="90" d="100"/>
          <a:sy n="90" d="100"/>
        </p:scale>
        <p:origin x="232" y="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B72D36-3EAC-4F74-924A-600F07361ACB}"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DE522556-3CA2-4D36-ADB7-5AFF91633905}">
      <dgm:prSet/>
      <dgm:spPr/>
      <dgm:t>
        <a:bodyPr/>
        <a:lstStyle/>
        <a:p>
          <a:r>
            <a:rPr lang="en-US"/>
            <a:t>The problem</a:t>
          </a:r>
        </a:p>
      </dgm:t>
    </dgm:pt>
    <dgm:pt modelId="{C4D0C6D0-94B8-4E3F-8CA8-915AE4094951}" type="parTrans" cxnId="{12D7971E-FD11-4785-8D05-B06DA4DE6855}">
      <dgm:prSet/>
      <dgm:spPr/>
      <dgm:t>
        <a:bodyPr/>
        <a:lstStyle/>
        <a:p>
          <a:endParaRPr lang="en-US"/>
        </a:p>
      </dgm:t>
    </dgm:pt>
    <dgm:pt modelId="{A6EE11A6-B6B9-4934-BF06-FAC416E8B28D}" type="sibTrans" cxnId="{12D7971E-FD11-4785-8D05-B06DA4DE6855}">
      <dgm:prSet/>
      <dgm:spPr/>
      <dgm:t>
        <a:bodyPr/>
        <a:lstStyle/>
        <a:p>
          <a:endParaRPr lang="en-US"/>
        </a:p>
      </dgm:t>
    </dgm:pt>
    <dgm:pt modelId="{52C93EB4-A0CC-47D7-BE4B-6E27A7EBF7D3}">
      <dgm:prSet/>
      <dgm:spPr/>
      <dgm:t>
        <a:bodyPr/>
        <a:lstStyle/>
        <a:p>
          <a:r>
            <a:rPr lang="en-US"/>
            <a:t>Background</a:t>
          </a:r>
        </a:p>
      </dgm:t>
    </dgm:pt>
    <dgm:pt modelId="{EF51C392-CA65-4BBE-8FD7-6CED4826547F}" type="parTrans" cxnId="{919A5FBE-4435-460B-BD26-183F8414F452}">
      <dgm:prSet/>
      <dgm:spPr/>
      <dgm:t>
        <a:bodyPr/>
        <a:lstStyle/>
        <a:p>
          <a:endParaRPr lang="en-US"/>
        </a:p>
      </dgm:t>
    </dgm:pt>
    <dgm:pt modelId="{5AEB8EE2-4458-4497-870C-AE477441A67D}" type="sibTrans" cxnId="{919A5FBE-4435-460B-BD26-183F8414F452}">
      <dgm:prSet/>
      <dgm:spPr/>
      <dgm:t>
        <a:bodyPr/>
        <a:lstStyle/>
        <a:p>
          <a:endParaRPr lang="en-US"/>
        </a:p>
      </dgm:t>
    </dgm:pt>
    <dgm:pt modelId="{E69E7F9F-9A42-4F91-843C-4BC6C3E90155}">
      <dgm:prSet/>
      <dgm:spPr/>
      <dgm:t>
        <a:bodyPr/>
        <a:lstStyle/>
        <a:p>
          <a:r>
            <a:rPr lang="en-US"/>
            <a:t>Data explanation</a:t>
          </a:r>
        </a:p>
      </dgm:t>
    </dgm:pt>
    <dgm:pt modelId="{06DFDD2D-FF46-4758-9014-40D755F5B86C}" type="parTrans" cxnId="{BDC96821-5593-41D3-98EE-4099DCCA6145}">
      <dgm:prSet/>
      <dgm:spPr/>
      <dgm:t>
        <a:bodyPr/>
        <a:lstStyle/>
        <a:p>
          <a:endParaRPr lang="en-US"/>
        </a:p>
      </dgm:t>
    </dgm:pt>
    <dgm:pt modelId="{622C8502-81DB-412D-83A5-0246FFCDC281}" type="sibTrans" cxnId="{BDC96821-5593-41D3-98EE-4099DCCA6145}">
      <dgm:prSet/>
      <dgm:spPr/>
      <dgm:t>
        <a:bodyPr/>
        <a:lstStyle/>
        <a:p>
          <a:endParaRPr lang="en-US"/>
        </a:p>
      </dgm:t>
    </dgm:pt>
    <dgm:pt modelId="{DBA209FE-B31D-4093-8F34-2E8929F2D450}">
      <dgm:prSet/>
      <dgm:spPr/>
      <dgm:t>
        <a:bodyPr/>
        <a:lstStyle/>
        <a:p>
          <a:r>
            <a:rPr lang="en-US"/>
            <a:t>Methods</a:t>
          </a:r>
        </a:p>
      </dgm:t>
    </dgm:pt>
    <dgm:pt modelId="{378F23D9-64D3-47BA-96ED-9EF39D1005CC}" type="parTrans" cxnId="{F1D39081-6DD0-441B-987A-46E745CDA4AB}">
      <dgm:prSet/>
      <dgm:spPr/>
      <dgm:t>
        <a:bodyPr/>
        <a:lstStyle/>
        <a:p>
          <a:endParaRPr lang="en-US"/>
        </a:p>
      </dgm:t>
    </dgm:pt>
    <dgm:pt modelId="{061A1AD3-DCCF-44AF-937C-10EC7E9CE235}" type="sibTrans" cxnId="{F1D39081-6DD0-441B-987A-46E745CDA4AB}">
      <dgm:prSet/>
      <dgm:spPr/>
      <dgm:t>
        <a:bodyPr/>
        <a:lstStyle/>
        <a:p>
          <a:endParaRPr lang="en-US"/>
        </a:p>
      </dgm:t>
    </dgm:pt>
    <dgm:pt modelId="{5FF8B6CD-F311-4B83-92ED-AA659562BFBE}">
      <dgm:prSet/>
      <dgm:spPr/>
      <dgm:t>
        <a:bodyPr/>
        <a:lstStyle/>
        <a:p>
          <a:r>
            <a:rPr lang="en-US"/>
            <a:t>Analysis</a:t>
          </a:r>
        </a:p>
      </dgm:t>
    </dgm:pt>
    <dgm:pt modelId="{EB6C3EAF-98D6-42D5-BE8F-E9AD0EEED850}" type="parTrans" cxnId="{4AFB2F6B-FD61-4611-B638-BE0CF6C569C0}">
      <dgm:prSet/>
      <dgm:spPr/>
      <dgm:t>
        <a:bodyPr/>
        <a:lstStyle/>
        <a:p>
          <a:endParaRPr lang="en-US"/>
        </a:p>
      </dgm:t>
    </dgm:pt>
    <dgm:pt modelId="{9A5EE7B6-0DAF-48FF-BC53-89E3286F3496}" type="sibTrans" cxnId="{4AFB2F6B-FD61-4611-B638-BE0CF6C569C0}">
      <dgm:prSet/>
      <dgm:spPr/>
      <dgm:t>
        <a:bodyPr/>
        <a:lstStyle/>
        <a:p>
          <a:endParaRPr lang="en-US"/>
        </a:p>
      </dgm:t>
    </dgm:pt>
    <dgm:pt modelId="{69DCC1F1-39B5-495D-8A36-4A4746B66C8D}">
      <dgm:prSet/>
      <dgm:spPr/>
      <dgm:t>
        <a:bodyPr/>
        <a:lstStyle/>
        <a:p>
          <a:r>
            <a:rPr lang="en-US"/>
            <a:t>Conclusion</a:t>
          </a:r>
        </a:p>
      </dgm:t>
    </dgm:pt>
    <dgm:pt modelId="{DCC0811B-EAF1-429A-8A97-D1544BC96099}" type="parTrans" cxnId="{945004C4-D723-4A61-9E90-32666004E355}">
      <dgm:prSet/>
      <dgm:spPr/>
      <dgm:t>
        <a:bodyPr/>
        <a:lstStyle/>
        <a:p>
          <a:endParaRPr lang="en-US"/>
        </a:p>
      </dgm:t>
    </dgm:pt>
    <dgm:pt modelId="{C668DB07-FCE7-4336-BC2B-F89AE4BA549E}" type="sibTrans" cxnId="{945004C4-D723-4A61-9E90-32666004E355}">
      <dgm:prSet/>
      <dgm:spPr/>
      <dgm:t>
        <a:bodyPr/>
        <a:lstStyle/>
        <a:p>
          <a:endParaRPr lang="en-US"/>
        </a:p>
      </dgm:t>
    </dgm:pt>
    <dgm:pt modelId="{98AAD17D-265A-7D48-9399-4AEA10306069}" type="pres">
      <dgm:prSet presAssocID="{B9B72D36-3EAC-4F74-924A-600F07361ACB}" presName="vert0" presStyleCnt="0">
        <dgm:presLayoutVars>
          <dgm:dir/>
          <dgm:animOne val="branch"/>
          <dgm:animLvl val="lvl"/>
        </dgm:presLayoutVars>
      </dgm:prSet>
      <dgm:spPr/>
    </dgm:pt>
    <dgm:pt modelId="{9AD5BC37-4470-9A45-A18D-597D83B86A92}" type="pres">
      <dgm:prSet presAssocID="{DE522556-3CA2-4D36-ADB7-5AFF91633905}" presName="thickLine" presStyleLbl="alignNode1" presStyleIdx="0" presStyleCnt="6"/>
      <dgm:spPr/>
    </dgm:pt>
    <dgm:pt modelId="{000BE31A-B0CE-F54E-B8CE-96A99C2BE85C}" type="pres">
      <dgm:prSet presAssocID="{DE522556-3CA2-4D36-ADB7-5AFF91633905}" presName="horz1" presStyleCnt="0"/>
      <dgm:spPr/>
    </dgm:pt>
    <dgm:pt modelId="{63E519FE-D658-2B4B-8750-95C11A87EAAB}" type="pres">
      <dgm:prSet presAssocID="{DE522556-3CA2-4D36-ADB7-5AFF91633905}" presName="tx1" presStyleLbl="revTx" presStyleIdx="0" presStyleCnt="6"/>
      <dgm:spPr/>
    </dgm:pt>
    <dgm:pt modelId="{21EB2CF2-6FF3-7D48-B91B-14D3AF9163A4}" type="pres">
      <dgm:prSet presAssocID="{DE522556-3CA2-4D36-ADB7-5AFF91633905}" presName="vert1" presStyleCnt="0"/>
      <dgm:spPr/>
    </dgm:pt>
    <dgm:pt modelId="{FE0823F9-A913-604C-A6DE-E73488100B73}" type="pres">
      <dgm:prSet presAssocID="{52C93EB4-A0CC-47D7-BE4B-6E27A7EBF7D3}" presName="thickLine" presStyleLbl="alignNode1" presStyleIdx="1" presStyleCnt="6"/>
      <dgm:spPr/>
    </dgm:pt>
    <dgm:pt modelId="{4E2673E8-83C6-144B-B3CA-06F7D2E9C87C}" type="pres">
      <dgm:prSet presAssocID="{52C93EB4-A0CC-47D7-BE4B-6E27A7EBF7D3}" presName="horz1" presStyleCnt="0"/>
      <dgm:spPr/>
    </dgm:pt>
    <dgm:pt modelId="{093A3CA3-8D54-3C46-ADC6-ADDD82B58339}" type="pres">
      <dgm:prSet presAssocID="{52C93EB4-A0CC-47D7-BE4B-6E27A7EBF7D3}" presName="tx1" presStyleLbl="revTx" presStyleIdx="1" presStyleCnt="6"/>
      <dgm:spPr/>
    </dgm:pt>
    <dgm:pt modelId="{C463430E-858C-8648-A110-25FEA04AF034}" type="pres">
      <dgm:prSet presAssocID="{52C93EB4-A0CC-47D7-BE4B-6E27A7EBF7D3}" presName="vert1" presStyleCnt="0"/>
      <dgm:spPr/>
    </dgm:pt>
    <dgm:pt modelId="{198463A9-19DB-CD4F-83A8-7DB65779A484}" type="pres">
      <dgm:prSet presAssocID="{E69E7F9F-9A42-4F91-843C-4BC6C3E90155}" presName="thickLine" presStyleLbl="alignNode1" presStyleIdx="2" presStyleCnt="6"/>
      <dgm:spPr/>
    </dgm:pt>
    <dgm:pt modelId="{C9617A76-2C62-9C4F-BD4A-EE8E83AF50AC}" type="pres">
      <dgm:prSet presAssocID="{E69E7F9F-9A42-4F91-843C-4BC6C3E90155}" presName="horz1" presStyleCnt="0"/>
      <dgm:spPr/>
    </dgm:pt>
    <dgm:pt modelId="{7EBF63DB-AF10-2C46-9AE2-84B65887308E}" type="pres">
      <dgm:prSet presAssocID="{E69E7F9F-9A42-4F91-843C-4BC6C3E90155}" presName="tx1" presStyleLbl="revTx" presStyleIdx="2" presStyleCnt="6"/>
      <dgm:spPr/>
    </dgm:pt>
    <dgm:pt modelId="{7A67700E-2873-6E44-91B1-06F482BB7760}" type="pres">
      <dgm:prSet presAssocID="{E69E7F9F-9A42-4F91-843C-4BC6C3E90155}" presName="vert1" presStyleCnt="0"/>
      <dgm:spPr/>
    </dgm:pt>
    <dgm:pt modelId="{243877B7-B8B6-044E-8142-851D38EBA953}" type="pres">
      <dgm:prSet presAssocID="{DBA209FE-B31D-4093-8F34-2E8929F2D450}" presName="thickLine" presStyleLbl="alignNode1" presStyleIdx="3" presStyleCnt="6"/>
      <dgm:spPr/>
    </dgm:pt>
    <dgm:pt modelId="{B0B83461-7DD0-D241-9C13-D6E630FE2E33}" type="pres">
      <dgm:prSet presAssocID="{DBA209FE-B31D-4093-8F34-2E8929F2D450}" presName="horz1" presStyleCnt="0"/>
      <dgm:spPr/>
    </dgm:pt>
    <dgm:pt modelId="{1E1C919D-98CC-6B44-9FA2-384C10F138B2}" type="pres">
      <dgm:prSet presAssocID="{DBA209FE-B31D-4093-8F34-2E8929F2D450}" presName="tx1" presStyleLbl="revTx" presStyleIdx="3" presStyleCnt="6"/>
      <dgm:spPr/>
    </dgm:pt>
    <dgm:pt modelId="{1FC676AA-8458-5343-A850-7EC7A46C4EE3}" type="pres">
      <dgm:prSet presAssocID="{DBA209FE-B31D-4093-8F34-2E8929F2D450}" presName="vert1" presStyleCnt="0"/>
      <dgm:spPr/>
    </dgm:pt>
    <dgm:pt modelId="{95D6B139-618A-D448-B6CE-8FB944DC43CA}" type="pres">
      <dgm:prSet presAssocID="{5FF8B6CD-F311-4B83-92ED-AA659562BFBE}" presName="thickLine" presStyleLbl="alignNode1" presStyleIdx="4" presStyleCnt="6"/>
      <dgm:spPr/>
    </dgm:pt>
    <dgm:pt modelId="{0B8D9CA9-F8FF-5F4F-BB95-3A4F83A4C132}" type="pres">
      <dgm:prSet presAssocID="{5FF8B6CD-F311-4B83-92ED-AA659562BFBE}" presName="horz1" presStyleCnt="0"/>
      <dgm:spPr/>
    </dgm:pt>
    <dgm:pt modelId="{328CF3EF-A01F-634B-B32D-966671DDFC52}" type="pres">
      <dgm:prSet presAssocID="{5FF8B6CD-F311-4B83-92ED-AA659562BFBE}" presName="tx1" presStyleLbl="revTx" presStyleIdx="4" presStyleCnt="6"/>
      <dgm:spPr/>
    </dgm:pt>
    <dgm:pt modelId="{CF9ECC55-07CF-6A49-B170-E62225E9BF02}" type="pres">
      <dgm:prSet presAssocID="{5FF8B6CD-F311-4B83-92ED-AA659562BFBE}" presName="vert1" presStyleCnt="0"/>
      <dgm:spPr/>
    </dgm:pt>
    <dgm:pt modelId="{0B82DCF5-188A-5C4B-B927-F0397E7BC9BB}" type="pres">
      <dgm:prSet presAssocID="{69DCC1F1-39B5-495D-8A36-4A4746B66C8D}" presName="thickLine" presStyleLbl="alignNode1" presStyleIdx="5" presStyleCnt="6"/>
      <dgm:spPr/>
    </dgm:pt>
    <dgm:pt modelId="{9EA1CE73-446E-284A-A2BD-CBBDCF417B7C}" type="pres">
      <dgm:prSet presAssocID="{69DCC1F1-39B5-495D-8A36-4A4746B66C8D}" presName="horz1" presStyleCnt="0"/>
      <dgm:spPr/>
    </dgm:pt>
    <dgm:pt modelId="{C520A501-6588-784E-89F7-6A1D48C6631D}" type="pres">
      <dgm:prSet presAssocID="{69DCC1F1-39B5-495D-8A36-4A4746B66C8D}" presName="tx1" presStyleLbl="revTx" presStyleIdx="5" presStyleCnt="6"/>
      <dgm:spPr/>
    </dgm:pt>
    <dgm:pt modelId="{A2409FEF-EA70-3340-A05B-C79952D21CC6}" type="pres">
      <dgm:prSet presAssocID="{69DCC1F1-39B5-495D-8A36-4A4746B66C8D}" presName="vert1" presStyleCnt="0"/>
      <dgm:spPr/>
    </dgm:pt>
  </dgm:ptLst>
  <dgm:cxnLst>
    <dgm:cxn modelId="{7943F009-E157-1040-8121-90D0993F7BB9}" type="presOf" srcId="{5FF8B6CD-F311-4B83-92ED-AA659562BFBE}" destId="{328CF3EF-A01F-634B-B32D-966671DDFC52}" srcOrd="0" destOrd="0" presId="urn:microsoft.com/office/officeart/2008/layout/LinedList"/>
    <dgm:cxn modelId="{12D7971E-FD11-4785-8D05-B06DA4DE6855}" srcId="{B9B72D36-3EAC-4F74-924A-600F07361ACB}" destId="{DE522556-3CA2-4D36-ADB7-5AFF91633905}" srcOrd="0" destOrd="0" parTransId="{C4D0C6D0-94B8-4E3F-8CA8-915AE4094951}" sibTransId="{A6EE11A6-B6B9-4934-BF06-FAC416E8B28D}"/>
    <dgm:cxn modelId="{BDC96821-5593-41D3-98EE-4099DCCA6145}" srcId="{B9B72D36-3EAC-4F74-924A-600F07361ACB}" destId="{E69E7F9F-9A42-4F91-843C-4BC6C3E90155}" srcOrd="2" destOrd="0" parTransId="{06DFDD2D-FF46-4758-9014-40D755F5B86C}" sibTransId="{622C8502-81DB-412D-83A5-0246FFCDC281}"/>
    <dgm:cxn modelId="{29B5EF21-F794-214E-A75F-A63D2B25C7C5}" type="presOf" srcId="{B9B72D36-3EAC-4F74-924A-600F07361ACB}" destId="{98AAD17D-265A-7D48-9399-4AEA10306069}" srcOrd="0" destOrd="0" presId="urn:microsoft.com/office/officeart/2008/layout/LinedList"/>
    <dgm:cxn modelId="{B245E52B-C717-5C4A-A6A9-1C79A102DB12}" type="presOf" srcId="{52C93EB4-A0CC-47D7-BE4B-6E27A7EBF7D3}" destId="{093A3CA3-8D54-3C46-ADC6-ADDD82B58339}" srcOrd="0" destOrd="0" presId="urn:microsoft.com/office/officeart/2008/layout/LinedList"/>
    <dgm:cxn modelId="{1DD73B50-D5C2-874D-A979-4CB641097D77}" type="presOf" srcId="{E69E7F9F-9A42-4F91-843C-4BC6C3E90155}" destId="{7EBF63DB-AF10-2C46-9AE2-84B65887308E}" srcOrd="0" destOrd="0" presId="urn:microsoft.com/office/officeart/2008/layout/LinedList"/>
    <dgm:cxn modelId="{5A901A6A-F602-0841-849D-0BEEFF0A722F}" type="presOf" srcId="{DE522556-3CA2-4D36-ADB7-5AFF91633905}" destId="{63E519FE-D658-2B4B-8750-95C11A87EAAB}" srcOrd="0" destOrd="0" presId="urn:microsoft.com/office/officeart/2008/layout/LinedList"/>
    <dgm:cxn modelId="{4AFB2F6B-FD61-4611-B638-BE0CF6C569C0}" srcId="{B9B72D36-3EAC-4F74-924A-600F07361ACB}" destId="{5FF8B6CD-F311-4B83-92ED-AA659562BFBE}" srcOrd="4" destOrd="0" parTransId="{EB6C3EAF-98D6-42D5-BE8F-E9AD0EEED850}" sibTransId="{9A5EE7B6-0DAF-48FF-BC53-89E3286F3496}"/>
    <dgm:cxn modelId="{F1D39081-6DD0-441B-987A-46E745CDA4AB}" srcId="{B9B72D36-3EAC-4F74-924A-600F07361ACB}" destId="{DBA209FE-B31D-4093-8F34-2E8929F2D450}" srcOrd="3" destOrd="0" parTransId="{378F23D9-64D3-47BA-96ED-9EF39D1005CC}" sibTransId="{061A1AD3-DCCF-44AF-937C-10EC7E9CE235}"/>
    <dgm:cxn modelId="{CC0B1797-169A-AD4A-A95F-65AE02A29EBD}" type="presOf" srcId="{DBA209FE-B31D-4093-8F34-2E8929F2D450}" destId="{1E1C919D-98CC-6B44-9FA2-384C10F138B2}" srcOrd="0" destOrd="0" presId="urn:microsoft.com/office/officeart/2008/layout/LinedList"/>
    <dgm:cxn modelId="{919A5FBE-4435-460B-BD26-183F8414F452}" srcId="{B9B72D36-3EAC-4F74-924A-600F07361ACB}" destId="{52C93EB4-A0CC-47D7-BE4B-6E27A7EBF7D3}" srcOrd="1" destOrd="0" parTransId="{EF51C392-CA65-4BBE-8FD7-6CED4826547F}" sibTransId="{5AEB8EE2-4458-4497-870C-AE477441A67D}"/>
    <dgm:cxn modelId="{0792C2BF-A257-2B40-9D1E-C6F343D42FD1}" type="presOf" srcId="{69DCC1F1-39B5-495D-8A36-4A4746B66C8D}" destId="{C520A501-6588-784E-89F7-6A1D48C6631D}" srcOrd="0" destOrd="0" presId="urn:microsoft.com/office/officeart/2008/layout/LinedList"/>
    <dgm:cxn modelId="{945004C4-D723-4A61-9E90-32666004E355}" srcId="{B9B72D36-3EAC-4F74-924A-600F07361ACB}" destId="{69DCC1F1-39B5-495D-8A36-4A4746B66C8D}" srcOrd="5" destOrd="0" parTransId="{DCC0811B-EAF1-429A-8A97-D1544BC96099}" sibTransId="{C668DB07-FCE7-4336-BC2B-F89AE4BA549E}"/>
    <dgm:cxn modelId="{8C6F4F76-7856-624E-A71B-E55CFD45BBAF}" type="presParOf" srcId="{98AAD17D-265A-7D48-9399-4AEA10306069}" destId="{9AD5BC37-4470-9A45-A18D-597D83B86A92}" srcOrd="0" destOrd="0" presId="urn:microsoft.com/office/officeart/2008/layout/LinedList"/>
    <dgm:cxn modelId="{2555FBF4-1460-9F49-A708-855CA463F088}" type="presParOf" srcId="{98AAD17D-265A-7D48-9399-4AEA10306069}" destId="{000BE31A-B0CE-F54E-B8CE-96A99C2BE85C}" srcOrd="1" destOrd="0" presId="urn:microsoft.com/office/officeart/2008/layout/LinedList"/>
    <dgm:cxn modelId="{0AF05954-B960-B741-B989-79AE9255ACBA}" type="presParOf" srcId="{000BE31A-B0CE-F54E-B8CE-96A99C2BE85C}" destId="{63E519FE-D658-2B4B-8750-95C11A87EAAB}" srcOrd="0" destOrd="0" presId="urn:microsoft.com/office/officeart/2008/layout/LinedList"/>
    <dgm:cxn modelId="{35665E02-4BAD-DD4F-AFC5-2C63B7A06AEC}" type="presParOf" srcId="{000BE31A-B0CE-F54E-B8CE-96A99C2BE85C}" destId="{21EB2CF2-6FF3-7D48-B91B-14D3AF9163A4}" srcOrd="1" destOrd="0" presId="urn:microsoft.com/office/officeart/2008/layout/LinedList"/>
    <dgm:cxn modelId="{2C0DC5AD-30E0-414B-8235-B315E0029250}" type="presParOf" srcId="{98AAD17D-265A-7D48-9399-4AEA10306069}" destId="{FE0823F9-A913-604C-A6DE-E73488100B73}" srcOrd="2" destOrd="0" presId="urn:microsoft.com/office/officeart/2008/layout/LinedList"/>
    <dgm:cxn modelId="{6A113AD8-07DB-7D43-9787-551107D438C8}" type="presParOf" srcId="{98AAD17D-265A-7D48-9399-4AEA10306069}" destId="{4E2673E8-83C6-144B-B3CA-06F7D2E9C87C}" srcOrd="3" destOrd="0" presId="urn:microsoft.com/office/officeart/2008/layout/LinedList"/>
    <dgm:cxn modelId="{88F9324D-BA2A-B840-B8A7-EDCB2FDB2057}" type="presParOf" srcId="{4E2673E8-83C6-144B-B3CA-06F7D2E9C87C}" destId="{093A3CA3-8D54-3C46-ADC6-ADDD82B58339}" srcOrd="0" destOrd="0" presId="urn:microsoft.com/office/officeart/2008/layout/LinedList"/>
    <dgm:cxn modelId="{188F1F13-81F9-C142-8D30-1A9DA934D997}" type="presParOf" srcId="{4E2673E8-83C6-144B-B3CA-06F7D2E9C87C}" destId="{C463430E-858C-8648-A110-25FEA04AF034}" srcOrd="1" destOrd="0" presId="urn:microsoft.com/office/officeart/2008/layout/LinedList"/>
    <dgm:cxn modelId="{383520D7-C9B3-EA46-A095-D414137E959C}" type="presParOf" srcId="{98AAD17D-265A-7D48-9399-4AEA10306069}" destId="{198463A9-19DB-CD4F-83A8-7DB65779A484}" srcOrd="4" destOrd="0" presId="urn:microsoft.com/office/officeart/2008/layout/LinedList"/>
    <dgm:cxn modelId="{7361CFE0-FCD2-6849-B0E9-A8934C6D1DC4}" type="presParOf" srcId="{98AAD17D-265A-7D48-9399-4AEA10306069}" destId="{C9617A76-2C62-9C4F-BD4A-EE8E83AF50AC}" srcOrd="5" destOrd="0" presId="urn:microsoft.com/office/officeart/2008/layout/LinedList"/>
    <dgm:cxn modelId="{818FAD1C-E824-D142-B6E3-2A248DB250C4}" type="presParOf" srcId="{C9617A76-2C62-9C4F-BD4A-EE8E83AF50AC}" destId="{7EBF63DB-AF10-2C46-9AE2-84B65887308E}" srcOrd="0" destOrd="0" presId="urn:microsoft.com/office/officeart/2008/layout/LinedList"/>
    <dgm:cxn modelId="{F6A34890-8DC8-494C-8263-E8B514636BB5}" type="presParOf" srcId="{C9617A76-2C62-9C4F-BD4A-EE8E83AF50AC}" destId="{7A67700E-2873-6E44-91B1-06F482BB7760}" srcOrd="1" destOrd="0" presId="urn:microsoft.com/office/officeart/2008/layout/LinedList"/>
    <dgm:cxn modelId="{CB37E016-6B0B-3E49-860D-658A3B2EE4EA}" type="presParOf" srcId="{98AAD17D-265A-7D48-9399-4AEA10306069}" destId="{243877B7-B8B6-044E-8142-851D38EBA953}" srcOrd="6" destOrd="0" presId="urn:microsoft.com/office/officeart/2008/layout/LinedList"/>
    <dgm:cxn modelId="{BB8E30D0-52B4-1C4F-B395-43FD7BD9DF73}" type="presParOf" srcId="{98AAD17D-265A-7D48-9399-4AEA10306069}" destId="{B0B83461-7DD0-D241-9C13-D6E630FE2E33}" srcOrd="7" destOrd="0" presId="urn:microsoft.com/office/officeart/2008/layout/LinedList"/>
    <dgm:cxn modelId="{B47B0DA7-789A-684C-A03E-7B35F4576E34}" type="presParOf" srcId="{B0B83461-7DD0-D241-9C13-D6E630FE2E33}" destId="{1E1C919D-98CC-6B44-9FA2-384C10F138B2}" srcOrd="0" destOrd="0" presId="urn:microsoft.com/office/officeart/2008/layout/LinedList"/>
    <dgm:cxn modelId="{71531781-F579-4141-A105-5B313F08FD5A}" type="presParOf" srcId="{B0B83461-7DD0-D241-9C13-D6E630FE2E33}" destId="{1FC676AA-8458-5343-A850-7EC7A46C4EE3}" srcOrd="1" destOrd="0" presId="urn:microsoft.com/office/officeart/2008/layout/LinedList"/>
    <dgm:cxn modelId="{1D68686E-F597-F94A-8EB3-B881A4FE5AC4}" type="presParOf" srcId="{98AAD17D-265A-7D48-9399-4AEA10306069}" destId="{95D6B139-618A-D448-B6CE-8FB944DC43CA}" srcOrd="8" destOrd="0" presId="urn:microsoft.com/office/officeart/2008/layout/LinedList"/>
    <dgm:cxn modelId="{787B2970-39FB-BD40-9EAC-7421BD5A07A8}" type="presParOf" srcId="{98AAD17D-265A-7D48-9399-4AEA10306069}" destId="{0B8D9CA9-F8FF-5F4F-BB95-3A4F83A4C132}" srcOrd="9" destOrd="0" presId="urn:microsoft.com/office/officeart/2008/layout/LinedList"/>
    <dgm:cxn modelId="{0C5B253C-B87D-D442-BDEB-2E259800F947}" type="presParOf" srcId="{0B8D9CA9-F8FF-5F4F-BB95-3A4F83A4C132}" destId="{328CF3EF-A01F-634B-B32D-966671DDFC52}" srcOrd="0" destOrd="0" presId="urn:microsoft.com/office/officeart/2008/layout/LinedList"/>
    <dgm:cxn modelId="{640429DE-EFBB-7A42-ACA0-7A69E5BA9D0E}" type="presParOf" srcId="{0B8D9CA9-F8FF-5F4F-BB95-3A4F83A4C132}" destId="{CF9ECC55-07CF-6A49-B170-E62225E9BF02}" srcOrd="1" destOrd="0" presId="urn:microsoft.com/office/officeart/2008/layout/LinedList"/>
    <dgm:cxn modelId="{775E89A5-53B5-414E-9F02-81AAAC7A9E23}" type="presParOf" srcId="{98AAD17D-265A-7D48-9399-4AEA10306069}" destId="{0B82DCF5-188A-5C4B-B927-F0397E7BC9BB}" srcOrd="10" destOrd="0" presId="urn:microsoft.com/office/officeart/2008/layout/LinedList"/>
    <dgm:cxn modelId="{4AEE1D5E-0D8B-E643-90E3-2F56213ED42D}" type="presParOf" srcId="{98AAD17D-265A-7D48-9399-4AEA10306069}" destId="{9EA1CE73-446E-284A-A2BD-CBBDCF417B7C}" srcOrd="11" destOrd="0" presId="urn:microsoft.com/office/officeart/2008/layout/LinedList"/>
    <dgm:cxn modelId="{742D46C2-4C34-3440-A756-E89773788B34}" type="presParOf" srcId="{9EA1CE73-446E-284A-A2BD-CBBDCF417B7C}" destId="{C520A501-6588-784E-89F7-6A1D48C6631D}" srcOrd="0" destOrd="0" presId="urn:microsoft.com/office/officeart/2008/layout/LinedList"/>
    <dgm:cxn modelId="{5FB34BCB-648C-144B-BC5D-C9E29A66FDCD}" type="presParOf" srcId="{9EA1CE73-446E-284A-A2BD-CBBDCF417B7C}" destId="{A2409FEF-EA70-3340-A05B-C79952D21CC6}"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78BD54-84A5-8140-BA5A-2A6B4971981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0AC8271-C946-C94F-B54F-BCE6B3A59491}">
      <dgm:prSet/>
      <dgm:spPr/>
      <dgm:t>
        <a:bodyPr/>
        <a:lstStyle/>
        <a:p>
          <a:r>
            <a:rPr lang="en-US" dirty="0"/>
            <a:t>Diabetes</a:t>
          </a:r>
        </a:p>
      </dgm:t>
    </dgm:pt>
    <dgm:pt modelId="{14752315-2F9E-724B-A605-35C62E76A084}" type="parTrans" cxnId="{C984B5C1-1835-DB45-B04D-C6339C0CD8EB}">
      <dgm:prSet/>
      <dgm:spPr/>
      <dgm:t>
        <a:bodyPr/>
        <a:lstStyle/>
        <a:p>
          <a:endParaRPr lang="en-US"/>
        </a:p>
      </dgm:t>
    </dgm:pt>
    <dgm:pt modelId="{F54265E7-FEB1-814C-992F-9AB4A2DDC185}" type="sibTrans" cxnId="{C984B5C1-1835-DB45-B04D-C6339C0CD8EB}">
      <dgm:prSet/>
      <dgm:spPr/>
      <dgm:t>
        <a:bodyPr/>
        <a:lstStyle/>
        <a:p>
          <a:endParaRPr lang="en-US"/>
        </a:p>
      </dgm:t>
    </dgm:pt>
    <dgm:pt modelId="{7D0D5C85-65ED-A24D-B324-3F6074DD5E8C}">
      <dgm:prSet/>
      <dgm:spPr/>
      <dgm:t>
        <a:bodyPr/>
        <a:lstStyle/>
        <a:p>
          <a:r>
            <a:rPr lang="en-US"/>
            <a:t>Hypertension</a:t>
          </a:r>
        </a:p>
      </dgm:t>
    </dgm:pt>
    <dgm:pt modelId="{69B959E4-D732-8F4C-9DA3-84996C5DC648}" type="parTrans" cxnId="{04B6850B-352C-CE42-B75B-FE1A828B0922}">
      <dgm:prSet/>
      <dgm:spPr/>
      <dgm:t>
        <a:bodyPr/>
        <a:lstStyle/>
        <a:p>
          <a:endParaRPr lang="en-US"/>
        </a:p>
      </dgm:t>
    </dgm:pt>
    <dgm:pt modelId="{9B440FAD-CF26-C043-8145-A6F37DAF7041}" type="sibTrans" cxnId="{04B6850B-352C-CE42-B75B-FE1A828B0922}">
      <dgm:prSet/>
      <dgm:spPr/>
      <dgm:t>
        <a:bodyPr/>
        <a:lstStyle/>
        <a:p>
          <a:endParaRPr lang="en-US"/>
        </a:p>
      </dgm:t>
    </dgm:pt>
    <dgm:pt modelId="{DE4AAFF5-B67A-8E4C-A78E-1EDC44DDB92C}" type="pres">
      <dgm:prSet presAssocID="{2A78BD54-84A5-8140-BA5A-2A6B49719819}" presName="linear" presStyleCnt="0">
        <dgm:presLayoutVars>
          <dgm:animLvl val="lvl"/>
          <dgm:resizeHandles val="exact"/>
        </dgm:presLayoutVars>
      </dgm:prSet>
      <dgm:spPr/>
    </dgm:pt>
    <dgm:pt modelId="{83D26584-7BB2-9E42-B50D-97087571FE9A}" type="pres">
      <dgm:prSet presAssocID="{90AC8271-C946-C94F-B54F-BCE6B3A59491}" presName="parentText" presStyleLbl="node1" presStyleIdx="0" presStyleCnt="2">
        <dgm:presLayoutVars>
          <dgm:chMax val="0"/>
          <dgm:bulletEnabled val="1"/>
        </dgm:presLayoutVars>
      </dgm:prSet>
      <dgm:spPr/>
    </dgm:pt>
    <dgm:pt modelId="{9AC9B423-844D-A04E-AB3C-53D23E752E4D}" type="pres">
      <dgm:prSet presAssocID="{F54265E7-FEB1-814C-992F-9AB4A2DDC185}" presName="spacer" presStyleCnt="0"/>
      <dgm:spPr/>
    </dgm:pt>
    <dgm:pt modelId="{B5AE6BF5-6DF2-9C4B-A461-FA9B20C94AAF}" type="pres">
      <dgm:prSet presAssocID="{7D0D5C85-65ED-A24D-B324-3F6074DD5E8C}" presName="parentText" presStyleLbl="node1" presStyleIdx="1" presStyleCnt="2">
        <dgm:presLayoutVars>
          <dgm:chMax val="0"/>
          <dgm:bulletEnabled val="1"/>
        </dgm:presLayoutVars>
      </dgm:prSet>
      <dgm:spPr/>
    </dgm:pt>
  </dgm:ptLst>
  <dgm:cxnLst>
    <dgm:cxn modelId="{04B6850B-352C-CE42-B75B-FE1A828B0922}" srcId="{2A78BD54-84A5-8140-BA5A-2A6B49719819}" destId="{7D0D5C85-65ED-A24D-B324-3F6074DD5E8C}" srcOrd="1" destOrd="0" parTransId="{69B959E4-D732-8F4C-9DA3-84996C5DC648}" sibTransId="{9B440FAD-CF26-C043-8145-A6F37DAF7041}"/>
    <dgm:cxn modelId="{3CE76A6B-D4BD-F84F-96D8-C96FF09CC690}" type="presOf" srcId="{90AC8271-C946-C94F-B54F-BCE6B3A59491}" destId="{83D26584-7BB2-9E42-B50D-97087571FE9A}" srcOrd="0" destOrd="0" presId="urn:microsoft.com/office/officeart/2005/8/layout/vList2"/>
    <dgm:cxn modelId="{BEAD9BB4-7B1F-5B4A-978A-D7047032695F}" type="presOf" srcId="{2A78BD54-84A5-8140-BA5A-2A6B49719819}" destId="{DE4AAFF5-B67A-8E4C-A78E-1EDC44DDB92C}" srcOrd="0" destOrd="0" presId="urn:microsoft.com/office/officeart/2005/8/layout/vList2"/>
    <dgm:cxn modelId="{C984B5C1-1835-DB45-B04D-C6339C0CD8EB}" srcId="{2A78BD54-84A5-8140-BA5A-2A6B49719819}" destId="{90AC8271-C946-C94F-B54F-BCE6B3A59491}" srcOrd="0" destOrd="0" parTransId="{14752315-2F9E-724B-A605-35C62E76A084}" sibTransId="{F54265E7-FEB1-814C-992F-9AB4A2DDC185}"/>
    <dgm:cxn modelId="{6B0F03FE-3CFF-824A-AEAC-E4183C521F7B}" type="presOf" srcId="{7D0D5C85-65ED-A24D-B324-3F6074DD5E8C}" destId="{B5AE6BF5-6DF2-9C4B-A461-FA9B20C94AAF}" srcOrd="0" destOrd="0" presId="urn:microsoft.com/office/officeart/2005/8/layout/vList2"/>
    <dgm:cxn modelId="{BC0B18EE-45DE-5947-A339-72BFDFE11A4A}" type="presParOf" srcId="{DE4AAFF5-B67A-8E4C-A78E-1EDC44DDB92C}" destId="{83D26584-7BB2-9E42-B50D-97087571FE9A}" srcOrd="0" destOrd="0" presId="urn:microsoft.com/office/officeart/2005/8/layout/vList2"/>
    <dgm:cxn modelId="{A48EA28A-DFEC-F543-AAB0-DD4E3E94FA14}" type="presParOf" srcId="{DE4AAFF5-B67A-8E4C-A78E-1EDC44DDB92C}" destId="{9AC9B423-844D-A04E-AB3C-53D23E752E4D}" srcOrd="1" destOrd="0" presId="urn:microsoft.com/office/officeart/2005/8/layout/vList2"/>
    <dgm:cxn modelId="{B4CC9403-1619-7145-A02D-D4F698518F59}" type="presParOf" srcId="{DE4AAFF5-B67A-8E4C-A78E-1EDC44DDB92C}" destId="{B5AE6BF5-6DF2-9C4B-A461-FA9B20C94AAF}"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771EC8-C8F4-4EBE-AB29-D0D8977CCA8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2D591579-5106-4BEB-AAAE-A3F009FCF504}">
      <dgm:prSet/>
      <dgm:spPr/>
      <dgm:t>
        <a:bodyPr/>
        <a:lstStyle/>
        <a:p>
          <a:r>
            <a:rPr lang="en-US"/>
            <a:t>A </a:t>
          </a:r>
          <a:r>
            <a:rPr lang="en-US" b="1"/>
            <a:t>Kaplan Meier Model </a:t>
          </a:r>
          <a:r>
            <a:rPr lang="en-US"/>
            <a:t>which showed the number of individuals who did not survive each year as well as the percentage of survival continued to decrease, which was expected. </a:t>
          </a:r>
        </a:p>
      </dgm:t>
    </dgm:pt>
    <dgm:pt modelId="{027F015F-BCA4-4DE4-9C5E-CE2E8CFFFA23}" type="parTrans" cxnId="{205A7FAA-800E-42A2-956C-50AA911FB669}">
      <dgm:prSet/>
      <dgm:spPr/>
      <dgm:t>
        <a:bodyPr/>
        <a:lstStyle/>
        <a:p>
          <a:endParaRPr lang="en-US"/>
        </a:p>
      </dgm:t>
    </dgm:pt>
    <dgm:pt modelId="{0AD775D9-D26F-4236-8A72-D5D86A1EF9D7}" type="sibTrans" cxnId="{205A7FAA-800E-42A2-956C-50AA911FB669}">
      <dgm:prSet/>
      <dgm:spPr/>
      <dgm:t>
        <a:bodyPr/>
        <a:lstStyle/>
        <a:p>
          <a:endParaRPr lang="en-US"/>
        </a:p>
      </dgm:t>
    </dgm:pt>
    <dgm:pt modelId="{1F3112AA-2825-43DD-AA52-0AB5E648846F}">
      <dgm:prSet/>
      <dgm:spPr/>
      <dgm:t>
        <a:bodyPr/>
        <a:lstStyle/>
        <a:p>
          <a:r>
            <a:rPr lang="en-US" dirty="0"/>
            <a:t>Using </a:t>
          </a:r>
          <a:r>
            <a:rPr lang="en-US" b="1" dirty="0"/>
            <a:t>Binary Logistic Regression, </a:t>
          </a:r>
          <a:r>
            <a:rPr lang="en-US" dirty="0"/>
            <a:t>the frequency tables showed us our variables of interest are binary. After splitting the data set in train and test data to train a model, two attempts were made: one with all variables and one with a selected number of variables. Both attempts ran for a long time and finally gave a non-convergence message meaning that the function was unable to estimate parameters for the variables.</a:t>
          </a:r>
        </a:p>
      </dgm:t>
    </dgm:pt>
    <dgm:pt modelId="{FC1F2951-86BA-474E-AB9D-8F1CF7F3A83B}" type="parTrans" cxnId="{1D73CD89-658A-4B81-9593-C4BDFAEB4B5D}">
      <dgm:prSet/>
      <dgm:spPr/>
      <dgm:t>
        <a:bodyPr/>
        <a:lstStyle/>
        <a:p>
          <a:endParaRPr lang="en-US"/>
        </a:p>
      </dgm:t>
    </dgm:pt>
    <dgm:pt modelId="{1C327974-0A45-471E-8993-7059ECBCE480}" type="sibTrans" cxnId="{1D73CD89-658A-4B81-9593-C4BDFAEB4B5D}">
      <dgm:prSet/>
      <dgm:spPr/>
      <dgm:t>
        <a:bodyPr/>
        <a:lstStyle/>
        <a:p>
          <a:endParaRPr lang="en-US"/>
        </a:p>
      </dgm:t>
    </dgm:pt>
    <dgm:pt modelId="{00DC9001-EA36-2241-95D3-11E38F5F3A7F}" type="pres">
      <dgm:prSet presAssocID="{3F771EC8-C8F4-4EBE-AB29-D0D8977CCA85}" presName="hierChild1" presStyleCnt="0">
        <dgm:presLayoutVars>
          <dgm:chPref val="1"/>
          <dgm:dir/>
          <dgm:animOne val="branch"/>
          <dgm:animLvl val="lvl"/>
          <dgm:resizeHandles/>
        </dgm:presLayoutVars>
      </dgm:prSet>
      <dgm:spPr/>
    </dgm:pt>
    <dgm:pt modelId="{44F0845A-07D5-8D48-A7B2-B9C971C557B9}" type="pres">
      <dgm:prSet presAssocID="{2D591579-5106-4BEB-AAAE-A3F009FCF504}" presName="hierRoot1" presStyleCnt="0"/>
      <dgm:spPr/>
    </dgm:pt>
    <dgm:pt modelId="{4BF7A846-35F9-3C4C-A341-607964E375A9}" type="pres">
      <dgm:prSet presAssocID="{2D591579-5106-4BEB-AAAE-A3F009FCF504}" presName="composite" presStyleCnt="0"/>
      <dgm:spPr/>
    </dgm:pt>
    <dgm:pt modelId="{B3F14F80-1D16-5841-A41A-252D8405D1B3}" type="pres">
      <dgm:prSet presAssocID="{2D591579-5106-4BEB-AAAE-A3F009FCF504}" presName="background" presStyleLbl="node0" presStyleIdx="0" presStyleCnt="2"/>
      <dgm:spPr/>
    </dgm:pt>
    <dgm:pt modelId="{1712B006-0DA8-304C-8C61-A556136D1500}" type="pres">
      <dgm:prSet presAssocID="{2D591579-5106-4BEB-AAAE-A3F009FCF504}" presName="text" presStyleLbl="fgAcc0" presStyleIdx="0" presStyleCnt="2">
        <dgm:presLayoutVars>
          <dgm:chPref val="3"/>
        </dgm:presLayoutVars>
      </dgm:prSet>
      <dgm:spPr/>
    </dgm:pt>
    <dgm:pt modelId="{BCBB7E59-A159-D841-98C4-5F26B565DDDA}" type="pres">
      <dgm:prSet presAssocID="{2D591579-5106-4BEB-AAAE-A3F009FCF504}" presName="hierChild2" presStyleCnt="0"/>
      <dgm:spPr/>
    </dgm:pt>
    <dgm:pt modelId="{29C156AB-D610-3E4C-894A-6FB8AB05808B}" type="pres">
      <dgm:prSet presAssocID="{1F3112AA-2825-43DD-AA52-0AB5E648846F}" presName="hierRoot1" presStyleCnt="0"/>
      <dgm:spPr/>
    </dgm:pt>
    <dgm:pt modelId="{8D966619-30D7-7C45-876D-E11DA9256FDF}" type="pres">
      <dgm:prSet presAssocID="{1F3112AA-2825-43DD-AA52-0AB5E648846F}" presName="composite" presStyleCnt="0"/>
      <dgm:spPr/>
    </dgm:pt>
    <dgm:pt modelId="{C22C51F0-9CD2-3D44-8D53-DB52611749FC}" type="pres">
      <dgm:prSet presAssocID="{1F3112AA-2825-43DD-AA52-0AB5E648846F}" presName="background" presStyleLbl="node0" presStyleIdx="1" presStyleCnt="2"/>
      <dgm:spPr/>
    </dgm:pt>
    <dgm:pt modelId="{E78A0BE1-7FB7-9440-ABD2-0D0559E830FD}" type="pres">
      <dgm:prSet presAssocID="{1F3112AA-2825-43DD-AA52-0AB5E648846F}" presName="text" presStyleLbl="fgAcc0" presStyleIdx="1" presStyleCnt="2">
        <dgm:presLayoutVars>
          <dgm:chPref val="3"/>
        </dgm:presLayoutVars>
      </dgm:prSet>
      <dgm:spPr/>
    </dgm:pt>
    <dgm:pt modelId="{7B3F5928-329C-C840-A3D8-26D88A131BF2}" type="pres">
      <dgm:prSet presAssocID="{1F3112AA-2825-43DD-AA52-0AB5E648846F}" presName="hierChild2" presStyleCnt="0"/>
      <dgm:spPr/>
    </dgm:pt>
  </dgm:ptLst>
  <dgm:cxnLst>
    <dgm:cxn modelId="{D162AC0A-B003-4C4F-A287-D60D9F6B6EC9}" type="presOf" srcId="{3F771EC8-C8F4-4EBE-AB29-D0D8977CCA85}" destId="{00DC9001-EA36-2241-95D3-11E38F5F3A7F}" srcOrd="0" destOrd="0" presId="urn:microsoft.com/office/officeart/2005/8/layout/hierarchy1"/>
    <dgm:cxn modelId="{2E2BF52B-CB7E-C740-9CC3-2F757CFFED99}" type="presOf" srcId="{2D591579-5106-4BEB-AAAE-A3F009FCF504}" destId="{1712B006-0DA8-304C-8C61-A556136D1500}" srcOrd="0" destOrd="0" presId="urn:microsoft.com/office/officeart/2005/8/layout/hierarchy1"/>
    <dgm:cxn modelId="{3C169470-9BB9-F747-819F-13CC577EEC97}" type="presOf" srcId="{1F3112AA-2825-43DD-AA52-0AB5E648846F}" destId="{E78A0BE1-7FB7-9440-ABD2-0D0559E830FD}" srcOrd="0" destOrd="0" presId="urn:microsoft.com/office/officeart/2005/8/layout/hierarchy1"/>
    <dgm:cxn modelId="{1D73CD89-658A-4B81-9593-C4BDFAEB4B5D}" srcId="{3F771EC8-C8F4-4EBE-AB29-D0D8977CCA85}" destId="{1F3112AA-2825-43DD-AA52-0AB5E648846F}" srcOrd="1" destOrd="0" parTransId="{FC1F2951-86BA-474E-AB9D-8F1CF7F3A83B}" sibTransId="{1C327974-0A45-471E-8993-7059ECBCE480}"/>
    <dgm:cxn modelId="{205A7FAA-800E-42A2-956C-50AA911FB669}" srcId="{3F771EC8-C8F4-4EBE-AB29-D0D8977CCA85}" destId="{2D591579-5106-4BEB-AAAE-A3F009FCF504}" srcOrd="0" destOrd="0" parTransId="{027F015F-BCA4-4DE4-9C5E-CE2E8CFFFA23}" sibTransId="{0AD775D9-D26F-4236-8A72-D5D86A1EF9D7}"/>
    <dgm:cxn modelId="{1F9C1E90-36B3-354A-95E5-08E96586197D}" type="presParOf" srcId="{00DC9001-EA36-2241-95D3-11E38F5F3A7F}" destId="{44F0845A-07D5-8D48-A7B2-B9C971C557B9}" srcOrd="0" destOrd="0" presId="urn:microsoft.com/office/officeart/2005/8/layout/hierarchy1"/>
    <dgm:cxn modelId="{9B87D2A4-0BC9-304E-A57D-840EF596AE44}" type="presParOf" srcId="{44F0845A-07D5-8D48-A7B2-B9C971C557B9}" destId="{4BF7A846-35F9-3C4C-A341-607964E375A9}" srcOrd="0" destOrd="0" presId="urn:microsoft.com/office/officeart/2005/8/layout/hierarchy1"/>
    <dgm:cxn modelId="{0C23315F-F81A-7948-B94C-6896FB329FAC}" type="presParOf" srcId="{4BF7A846-35F9-3C4C-A341-607964E375A9}" destId="{B3F14F80-1D16-5841-A41A-252D8405D1B3}" srcOrd="0" destOrd="0" presId="urn:microsoft.com/office/officeart/2005/8/layout/hierarchy1"/>
    <dgm:cxn modelId="{FD8D21F7-7DDB-8344-BF3D-FF88B43C0311}" type="presParOf" srcId="{4BF7A846-35F9-3C4C-A341-607964E375A9}" destId="{1712B006-0DA8-304C-8C61-A556136D1500}" srcOrd="1" destOrd="0" presId="urn:microsoft.com/office/officeart/2005/8/layout/hierarchy1"/>
    <dgm:cxn modelId="{861BE7C1-9BAD-1744-B0B1-2B747C7C1126}" type="presParOf" srcId="{44F0845A-07D5-8D48-A7B2-B9C971C557B9}" destId="{BCBB7E59-A159-D841-98C4-5F26B565DDDA}" srcOrd="1" destOrd="0" presId="urn:microsoft.com/office/officeart/2005/8/layout/hierarchy1"/>
    <dgm:cxn modelId="{67734C07-3C7B-9A4E-80C9-B04EC88C03C1}" type="presParOf" srcId="{00DC9001-EA36-2241-95D3-11E38F5F3A7F}" destId="{29C156AB-D610-3E4C-894A-6FB8AB05808B}" srcOrd="1" destOrd="0" presId="urn:microsoft.com/office/officeart/2005/8/layout/hierarchy1"/>
    <dgm:cxn modelId="{EE306A13-1570-FD48-BF3A-E3D475F09E3F}" type="presParOf" srcId="{29C156AB-D610-3E4C-894A-6FB8AB05808B}" destId="{8D966619-30D7-7C45-876D-E11DA9256FDF}" srcOrd="0" destOrd="0" presId="urn:microsoft.com/office/officeart/2005/8/layout/hierarchy1"/>
    <dgm:cxn modelId="{9D2ECD52-F457-5C43-92CA-3501CFFBDA75}" type="presParOf" srcId="{8D966619-30D7-7C45-876D-E11DA9256FDF}" destId="{C22C51F0-9CD2-3D44-8D53-DB52611749FC}" srcOrd="0" destOrd="0" presId="urn:microsoft.com/office/officeart/2005/8/layout/hierarchy1"/>
    <dgm:cxn modelId="{92F168C4-B2A0-CA43-ADA9-854CAA2868C6}" type="presParOf" srcId="{8D966619-30D7-7C45-876D-E11DA9256FDF}" destId="{E78A0BE1-7FB7-9440-ABD2-0D0559E830FD}" srcOrd="1" destOrd="0" presId="urn:microsoft.com/office/officeart/2005/8/layout/hierarchy1"/>
    <dgm:cxn modelId="{3E5A60E4-7154-F44C-ACA1-4FED9B1DB422}" type="presParOf" srcId="{29C156AB-D610-3E4C-894A-6FB8AB05808B}" destId="{7B3F5928-329C-C840-A3D8-26D88A131BF2}"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8FD88B4-D88F-42AB-81E9-5CC44B31FC22}"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C2CECB21-C210-45F2-A4BC-5B6CCB0BBAD4}">
      <dgm:prSet/>
      <dgm:spPr/>
      <dgm:t>
        <a:bodyPr/>
        <a:lstStyle/>
        <a:p>
          <a:r>
            <a:rPr lang="en-US"/>
            <a:t>Based on the linear model we can see that diabetes has some influence in the mortality status of the individuals surveyed. The models we attempted to use to predict the mortality status were unsuccessful at this time and will require more time to be developed. It is also possible that due to the lack of important variables like the age of the participant or the number of years until death we are unable to reach a prediction model that can be useful.</a:t>
          </a:r>
        </a:p>
      </dgm:t>
    </dgm:pt>
    <dgm:pt modelId="{E50E23AC-1FF2-42D7-A6BA-947BB66CA352}" type="parTrans" cxnId="{D2CD554B-3BAA-4B23-A712-42A73DCC8993}">
      <dgm:prSet/>
      <dgm:spPr/>
      <dgm:t>
        <a:bodyPr/>
        <a:lstStyle/>
        <a:p>
          <a:endParaRPr lang="en-US"/>
        </a:p>
      </dgm:t>
    </dgm:pt>
    <dgm:pt modelId="{A6E1A866-F44F-4DFF-B1EC-6DEC7B8DC82E}" type="sibTrans" cxnId="{D2CD554B-3BAA-4B23-A712-42A73DCC8993}">
      <dgm:prSet/>
      <dgm:spPr/>
      <dgm:t>
        <a:bodyPr/>
        <a:lstStyle/>
        <a:p>
          <a:endParaRPr lang="en-US"/>
        </a:p>
      </dgm:t>
    </dgm:pt>
    <dgm:pt modelId="{C30F9F66-44F3-4942-8ADD-886837736420}">
      <dgm:prSet/>
      <dgm:spPr/>
      <dgm:t>
        <a:bodyPr/>
        <a:lstStyle/>
        <a:p>
          <a:r>
            <a:rPr lang="en-US"/>
            <a:t>The greatest limitation so far is the removal by the agency of all direct personal identifiers from analytic files and additional important variables. These public-use LMFs include a limited set of variables for adult participants only and were subjected to data perturbation techniques to reduce participant disclosure risk. Synthetic data were substituted for follow-up time or underlying cause of death for select records. The lack of crucial variables needed for survival analysis, like the age or a date of birth made it impossible to perform the modelling as initially thought.</a:t>
          </a:r>
        </a:p>
      </dgm:t>
    </dgm:pt>
    <dgm:pt modelId="{7F5D15D1-28BF-4D11-BE35-F6EC04E78F07}" type="parTrans" cxnId="{BE9F9B6B-AFB2-4597-B8FC-9CC4C249CB33}">
      <dgm:prSet/>
      <dgm:spPr/>
      <dgm:t>
        <a:bodyPr/>
        <a:lstStyle/>
        <a:p>
          <a:endParaRPr lang="en-US"/>
        </a:p>
      </dgm:t>
    </dgm:pt>
    <dgm:pt modelId="{A2E4B578-5E48-453E-A593-E34B4CEC4B96}" type="sibTrans" cxnId="{BE9F9B6B-AFB2-4597-B8FC-9CC4C249CB33}">
      <dgm:prSet/>
      <dgm:spPr/>
      <dgm:t>
        <a:bodyPr/>
        <a:lstStyle/>
        <a:p>
          <a:endParaRPr lang="en-US"/>
        </a:p>
      </dgm:t>
    </dgm:pt>
    <dgm:pt modelId="{2D6A06D0-BC84-AA4E-B511-2010560F1F67}" type="pres">
      <dgm:prSet presAssocID="{08FD88B4-D88F-42AB-81E9-5CC44B31FC22}" presName="hierChild1" presStyleCnt="0">
        <dgm:presLayoutVars>
          <dgm:chPref val="1"/>
          <dgm:dir/>
          <dgm:animOne val="branch"/>
          <dgm:animLvl val="lvl"/>
          <dgm:resizeHandles/>
        </dgm:presLayoutVars>
      </dgm:prSet>
      <dgm:spPr/>
    </dgm:pt>
    <dgm:pt modelId="{282E5F16-2D7F-0C4B-B34E-BEAE7ABB0E78}" type="pres">
      <dgm:prSet presAssocID="{C2CECB21-C210-45F2-A4BC-5B6CCB0BBAD4}" presName="hierRoot1" presStyleCnt="0"/>
      <dgm:spPr/>
    </dgm:pt>
    <dgm:pt modelId="{A6D260C0-11C9-A143-8B8A-B98733DE4483}" type="pres">
      <dgm:prSet presAssocID="{C2CECB21-C210-45F2-A4BC-5B6CCB0BBAD4}" presName="composite" presStyleCnt="0"/>
      <dgm:spPr/>
    </dgm:pt>
    <dgm:pt modelId="{65B0114A-A199-D743-889B-66FB7D29950E}" type="pres">
      <dgm:prSet presAssocID="{C2CECB21-C210-45F2-A4BC-5B6CCB0BBAD4}" presName="background" presStyleLbl="node0" presStyleIdx="0" presStyleCnt="2"/>
      <dgm:spPr/>
    </dgm:pt>
    <dgm:pt modelId="{850540B9-501A-F64C-A343-B253032846B9}" type="pres">
      <dgm:prSet presAssocID="{C2CECB21-C210-45F2-A4BC-5B6CCB0BBAD4}" presName="text" presStyleLbl="fgAcc0" presStyleIdx="0" presStyleCnt="2">
        <dgm:presLayoutVars>
          <dgm:chPref val="3"/>
        </dgm:presLayoutVars>
      </dgm:prSet>
      <dgm:spPr/>
    </dgm:pt>
    <dgm:pt modelId="{680E82B7-32C0-1449-BC30-24D3DAF3003E}" type="pres">
      <dgm:prSet presAssocID="{C2CECB21-C210-45F2-A4BC-5B6CCB0BBAD4}" presName="hierChild2" presStyleCnt="0"/>
      <dgm:spPr/>
    </dgm:pt>
    <dgm:pt modelId="{25F9BEEB-7E69-5143-BC08-AAE55429BE8E}" type="pres">
      <dgm:prSet presAssocID="{C30F9F66-44F3-4942-8ADD-886837736420}" presName="hierRoot1" presStyleCnt="0"/>
      <dgm:spPr/>
    </dgm:pt>
    <dgm:pt modelId="{A5D4EAFF-D9D3-A84C-A351-0F706E114366}" type="pres">
      <dgm:prSet presAssocID="{C30F9F66-44F3-4942-8ADD-886837736420}" presName="composite" presStyleCnt="0"/>
      <dgm:spPr/>
    </dgm:pt>
    <dgm:pt modelId="{9D14612D-75E3-0F47-AAC8-EEB99E3BB055}" type="pres">
      <dgm:prSet presAssocID="{C30F9F66-44F3-4942-8ADD-886837736420}" presName="background" presStyleLbl="node0" presStyleIdx="1" presStyleCnt="2"/>
      <dgm:spPr/>
    </dgm:pt>
    <dgm:pt modelId="{18CC2A56-C87B-294E-8EA5-CEA7201F04C6}" type="pres">
      <dgm:prSet presAssocID="{C30F9F66-44F3-4942-8ADD-886837736420}" presName="text" presStyleLbl="fgAcc0" presStyleIdx="1" presStyleCnt="2">
        <dgm:presLayoutVars>
          <dgm:chPref val="3"/>
        </dgm:presLayoutVars>
      </dgm:prSet>
      <dgm:spPr/>
    </dgm:pt>
    <dgm:pt modelId="{9B430DA4-C672-3445-87ED-C15647E9827E}" type="pres">
      <dgm:prSet presAssocID="{C30F9F66-44F3-4942-8ADD-886837736420}" presName="hierChild2" presStyleCnt="0"/>
      <dgm:spPr/>
    </dgm:pt>
  </dgm:ptLst>
  <dgm:cxnLst>
    <dgm:cxn modelId="{4D0B403E-D6FE-B043-BF24-BAC6BDBB313E}" type="presOf" srcId="{C30F9F66-44F3-4942-8ADD-886837736420}" destId="{18CC2A56-C87B-294E-8EA5-CEA7201F04C6}" srcOrd="0" destOrd="0" presId="urn:microsoft.com/office/officeart/2005/8/layout/hierarchy1"/>
    <dgm:cxn modelId="{D2CD554B-3BAA-4B23-A712-42A73DCC8993}" srcId="{08FD88B4-D88F-42AB-81E9-5CC44B31FC22}" destId="{C2CECB21-C210-45F2-A4BC-5B6CCB0BBAD4}" srcOrd="0" destOrd="0" parTransId="{E50E23AC-1FF2-42D7-A6BA-947BB66CA352}" sibTransId="{A6E1A866-F44F-4DFF-B1EC-6DEC7B8DC82E}"/>
    <dgm:cxn modelId="{BE9F9B6B-AFB2-4597-B8FC-9CC4C249CB33}" srcId="{08FD88B4-D88F-42AB-81E9-5CC44B31FC22}" destId="{C30F9F66-44F3-4942-8ADD-886837736420}" srcOrd="1" destOrd="0" parTransId="{7F5D15D1-28BF-4D11-BE35-F6EC04E78F07}" sibTransId="{A2E4B578-5E48-453E-A593-E34B4CEC4B96}"/>
    <dgm:cxn modelId="{94E11886-C232-F749-9BF3-4A4C68A6990C}" type="presOf" srcId="{C2CECB21-C210-45F2-A4BC-5B6CCB0BBAD4}" destId="{850540B9-501A-F64C-A343-B253032846B9}" srcOrd="0" destOrd="0" presId="urn:microsoft.com/office/officeart/2005/8/layout/hierarchy1"/>
    <dgm:cxn modelId="{983C90DF-2C42-9A4A-9FA6-724C55707F87}" type="presOf" srcId="{08FD88B4-D88F-42AB-81E9-5CC44B31FC22}" destId="{2D6A06D0-BC84-AA4E-B511-2010560F1F67}" srcOrd="0" destOrd="0" presId="urn:microsoft.com/office/officeart/2005/8/layout/hierarchy1"/>
    <dgm:cxn modelId="{DEA1876D-3C10-1A41-A6BF-D835E8522AF6}" type="presParOf" srcId="{2D6A06D0-BC84-AA4E-B511-2010560F1F67}" destId="{282E5F16-2D7F-0C4B-B34E-BEAE7ABB0E78}" srcOrd="0" destOrd="0" presId="urn:microsoft.com/office/officeart/2005/8/layout/hierarchy1"/>
    <dgm:cxn modelId="{F9CB8612-CB3A-DD4C-AB59-CF30C271DC4B}" type="presParOf" srcId="{282E5F16-2D7F-0C4B-B34E-BEAE7ABB0E78}" destId="{A6D260C0-11C9-A143-8B8A-B98733DE4483}" srcOrd="0" destOrd="0" presId="urn:microsoft.com/office/officeart/2005/8/layout/hierarchy1"/>
    <dgm:cxn modelId="{1EC93738-FB90-FD4D-B97C-DD72E56B2B71}" type="presParOf" srcId="{A6D260C0-11C9-A143-8B8A-B98733DE4483}" destId="{65B0114A-A199-D743-889B-66FB7D29950E}" srcOrd="0" destOrd="0" presId="urn:microsoft.com/office/officeart/2005/8/layout/hierarchy1"/>
    <dgm:cxn modelId="{A5873165-DBE3-C648-B59F-78E943C4A087}" type="presParOf" srcId="{A6D260C0-11C9-A143-8B8A-B98733DE4483}" destId="{850540B9-501A-F64C-A343-B253032846B9}" srcOrd="1" destOrd="0" presId="urn:microsoft.com/office/officeart/2005/8/layout/hierarchy1"/>
    <dgm:cxn modelId="{D2A4D832-C76E-EF40-88DF-01980D7293E4}" type="presParOf" srcId="{282E5F16-2D7F-0C4B-B34E-BEAE7ABB0E78}" destId="{680E82B7-32C0-1449-BC30-24D3DAF3003E}" srcOrd="1" destOrd="0" presId="urn:microsoft.com/office/officeart/2005/8/layout/hierarchy1"/>
    <dgm:cxn modelId="{B99C23F1-7BE8-7048-9C2A-C882C86407B8}" type="presParOf" srcId="{2D6A06D0-BC84-AA4E-B511-2010560F1F67}" destId="{25F9BEEB-7E69-5143-BC08-AAE55429BE8E}" srcOrd="1" destOrd="0" presId="urn:microsoft.com/office/officeart/2005/8/layout/hierarchy1"/>
    <dgm:cxn modelId="{0FD677B4-445E-DB4F-A0B4-659EAE6E1944}" type="presParOf" srcId="{25F9BEEB-7E69-5143-BC08-AAE55429BE8E}" destId="{A5D4EAFF-D9D3-A84C-A351-0F706E114366}" srcOrd="0" destOrd="0" presId="urn:microsoft.com/office/officeart/2005/8/layout/hierarchy1"/>
    <dgm:cxn modelId="{8BFBA2F2-2A16-A548-8AC5-81D6BC0E7932}" type="presParOf" srcId="{A5D4EAFF-D9D3-A84C-A351-0F706E114366}" destId="{9D14612D-75E3-0F47-AAC8-EEB99E3BB055}" srcOrd="0" destOrd="0" presId="urn:microsoft.com/office/officeart/2005/8/layout/hierarchy1"/>
    <dgm:cxn modelId="{512D7F54-CCD3-6345-909F-570BE8AB3D61}" type="presParOf" srcId="{A5D4EAFF-D9D3-A84C-A351-0F706E114366}" destId="{18CC2A56-C87B-294E-8EA5-CEA7201F04C6}" srcOrd="1" destOrd="0" presId="urn:microsoft.com/office/officeart/2005/8/layout/hierarchy1"/>
    <dgm:cxn modelId="{0231CA30-0E16-144F-94FB-3652CB51D8FD}" type="presParOf" srcId="{25F9BEEB-7E69-5143-BC08-AAE55429BE8E}" destId="{9B430DA4-C672-3445-87ED-C15647E9827E}"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8B151BB-F7C4-43AB-8F58-8A7B2C0D2979}"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671FA3EC-10A5-49A9-8861-59B8B4FFE0ED}">
      <dgm:prSet/>
      <dgm:spPr/>
      <dgm:t>
        <a:bodyPr/>
        <a:lstStyle/>
        <a:p>
          <a:r>
            <a:rPr lang="en-US"/>
            <a:t>The files include a limited set of mortality variables for adult participants only. The public-use versions of the NCHS Linked Mortality Files were subjected to data perturbation techniques to reduce the risk of participant re-identification. For select records, synthetic data were substituted for follow-up time or underlying cause of death. This may limit the accuracy of the data. We have also found that the lack of age or year of birth prevents us from using a survival model.</a:t>
          </a:r>
        </a:p>
      </dgm:t>
    </dgm:pt>
    <dgm:pt modelId="{7F8F80B2-B590-4F61-B5BD-1A724A19A773}" type="parTrans" cxnId="{2E66E0D8-7254-48E0-982D-210BAE61284E}">
      <dgm:prSet/>
      <dgm:spPr/>
      <dgm:t>
        <a:bodyPr/>
        <a:lstStyle/>
        <a:p>
          <a:endParaRPr lang="en-US"/>
        </a:p>
      </dgm:t>
    </dgm:pt>
    <dgm:pt modelId="{94B0047E-4C7A-4E3A-8472-2611BDEB0A22}" type="sibTrans" cxnId="{2E66E0D8-7254-48E0-982D-210BAE61284E}">
      <dgm:prSet/>
      <dgm:spPr/>
      <dgm:t>
        <a:bodyPr/>
        <a:lstStyle/>
        <a:p>
          <a:endParaRPr lang="en-US"/>
        </a:p>
      </dgm:t>
    </dgm:pt>
    <dgm:pt modelId="{FEF45B7F-F26E-4097-9569-B1849ABAD72E}">
      <dgm:prSet/>
      <dgm:spPr/>
      <dgm:t>
        <a:bodyPr/>
        <a:lstStyle/>
        <a:p>
          <a:r>
            <a:rPr lang="en-US"/>
            <a:t>Another ethical consideration is the fact that people could have an underlying condition of diabetes and/or hypertension and die of an unrelated cause, for example an accident. These circumstances are not being considered in my project.</a:t>
          </a:r>
        </a:p>
      </dgm:t>
    </dgm:pt>
    <dgm:pt modelId="{1D9E3895-3793-450F-A1D1-D772E45022EE}" type="parTrans" cxnId="{38DAD90C-0D4A-4EF0-B48A-87B738B8481D}">
      <dgm:prSet/>
      <dgm:spPr/>
      <dgm:t>
        <a:bodyPr/>
        <a:lstStyle/>
        <a:p>
          <a:endParaRPr lang="en-US"/>
        </a:p>
      </dgm:t>
    </dgm:pt>
    <dgm:pt modelId="{736E35BB-BEA9-4CA9-A7DD-5010DC60AF7D}" type="sibTrans" cxnId="{38DAD90C-0D4A-4EF0-B48A-87B738B8481D}">
      <dgm:prSet/>
      <dgm:spPr/>
      <dgm:t>
        <a:bodyPr/>
        <a:lstStyle/>
        <a:p>
          <a:endParaRPr lang="en-US"/>
        </a:p>
      </dgm:t>
    </dgm:pt>
    <dgm:pt modelId="{AC4956BE-CB5A-C243-AC56-480243007F8B}" type="pres">
      <dgm:prSet presAssocID="{98B151BB-F7C4-43AB-8F58-8A7B2C0D2979}" presName="Name0" presStyleCnt="0">
        <dgm:presLayoutVars>
          <dgm:dir/>
          <dgm:animLvl val="lvl"/>
          <dgm:resizeHandles val="exact"/>
        </dgm:presLayoutVars>
      </dgm:prSet>
      <dgm:spPr/>
    </dgm:pt>
    <dgm:pt modelId="{AF9C0B27-1CCA-D440-AA83-516F8F6E7825}" type="pres">
      <dgm:prSet presAssocID="{FEF45B7F-F26E-4097-9569-B1849ABAD72E}" presName="boxAndChildren" presStyleCnt="0"/>
      <dgm:spPr/>
    </dgm:pt>
    <dgm:pt modelId="{B5982DED-8844-2042-9673-515D3266138B}" type="pres">
      <dgm:prSet presAssocID="{FEF45B7F-F26E-4097-9569-B1849ABAD72E}" presName="parentTextBox" presStyleLbl="node1" presStyleIdx="0" presStyleCnt="2"/>
      <dgm:spPr/>
    </dgm:pt>
    <dgm:pt modelId="{23F8A64D-C8C0-754E-99BA-2052337E9F5B}" type="pres">
      <dgm:prSet presAssocID="{94B0047E-4C7A-4E3A-8472-2611BDEB0A22}" presName="sp" presStyleCnt="0"/>
      <dgm:spPr/>
    </dgm:pt>
    <dgm:pt modelId="{66B0B8E0-0610-1240-B57E-A2109A235617}" type="pres">
      <dgm:prSet presAssocID="{671FA3EC-10A5-49A9-8861-59B8B4FFE0ED}" presName="arrowAndChildren" presStyleCnt="0"/>
      <dgm:spPr/>
    </dgm:pt>
    <dgm:pt modelId="{BCD6BBE6-8A33-1F45-9E47-479A3E88F14F}" type="pres">
      <dgm:prSet presAssocID="{671FA3EC-10A5-49A9-8861-59B8B4FFE0ED}" presName="parentTextArrow" presStyleLbl="node1" presStyleIdx="1" presStyleCnt="2"/>
      <dgm:spPr/>
    </dgm:pt>
  </dgm:ptLst>
  <dgm:cxnLst>
    <dgm:cxn modelId="{38DAD90C-0D4A-4EF0-B48A-87B738B8481D}" srcId="{98B151BB-F7C4-43AB-8F58-8A7B2C0D2979}" destId="{FEF45B7F-F26E-4097-9569-B1849ABAD72E}" srcOrd="1" destOrd="0" parTransId="{1D9E3895-3793-450F-A1D1-D772E45022EE}" sibTransId="{736E35BB-BEA9-4CA9-A7DD-5010DC60AF7D}"/>
    <dgm:cxn modelId="{82E07644-E7A4-7047-8D64-86FC7D994799}" type="presOf" srcId="{671FA3EC-10A5-49A9-8861-59B8B4FFE0ED}" destId="{BCD6BBE6-8A33-1F45-9E47-479A3E88F14F}" srcOrd="0" destOrd="0" presId="urn:microsoft.com/office/officeart/2005/8/layout/process4"/>
    <dgm:cxn modelId="{26E7B7A8-972A-BC4D-8238-9998CDB078F6}" type="presOf" srcId="{98B151BB-F7C4-43AB-8F58-8A7B2C0D2979}" destId="{AC4956BE-CB5A-C243-AC56-480243007F8B}" srcOrd="0" destOrd="0" presId="urn:microsoft.com/office/officeart/2005/8/layout/process4"/>
    <dgm:cxn modelId="{86849EC3-D075-7F45-BA7C-09B26E9F18E5}" type="presOf" srcId="{FEF45B7F-F26E-4097-9569-B1849ABAD72E}" destId="{B5982DED-8844-2042-9673-515D3266138B}" srcOrd="0" destOrd="0" presId="urn:microsoft.com/office/officeart/2005/8/layout/process4"/>
    <dgm:cxn modelId="{2E66E0D8-7254-48E0-982D-210BAE61284E}" srcId="{98B151BB-F7C4-43AB-8F58-8A7B2C0D2979}" destId="{671FA3EC-10A5-49A9-8861-59B8B4FFE0ED}" srcOrd="0" destOrd="0" parTransId="{7F8F80B2-B590-4F61-B5BD-1A724A19A773}" sibTransId="{94B0047E-4C7A-4E3A-8472-2611BDEB0A22}"/>
    <dgm:cxn modelId="{71200417-D201-9D45-A36E-AC1E834BFA5A}" type="presParOf" srcId="{AC4956BE-CB5A-C243-AC56-480243007F8B}" destId="{AF9C0B27-1CCA-D440-AA83-516F8F6E7825}" srcOrd="0" destOrd="0" presId="urn:microsoft.com/office/officeart/2005/8/layout/process4"/>
    <dgm:cxn modelId="{A956E7AF-5192-9844-95D7-212A9C3C74F8}" type="presParOf" srcId="{AF9C0B27-1CCA-D440-AA83-516F8F6E7825}" destId="{B5982DED-8844-2042-9673-515D3266138B}" srcOrd="0" destOrd="0" presId="urn:microsoft.com/office/officeart/2005/8/layout/process4"/>
    <dgm:cxn modelId="{696A3B89-5A79-F447-9D51-490159317B4A}" type="presParOf" srcId="{AC4956BE-CB5A-C243-AC56-480243007F8B}" destId="{23F8A64D-C8C0-754E-99BA-2052337E9F5B}" srcOrd="1" destOrd="0" presId="urn:microsoft.com/office/officeart/2005/8/layout/process4"/>
    <dgm:cxn modelId="{6CC563AC-E002-5F4F-A349-2F993F7950B1}" type="presParOf" srcId="{AC4956BE-CB5A-C243-AC56-480243007F8B}" destId="{66B0B8E0-0610-1240-B57E-A2109A235617}" srcOrd="2" destOrd="0" presId="urn:microsoft.com/office/officeart/2005/8/layout/process4"/>
    <dgm:cxn modelId="{50D899A1-1C22-D449-828C-A4210CFBE004}" type="presParOf" srcId="{66B0B8E0-0610-1240-B57E-A2109A235617}" destId="{BCD6BBE6-8A33-1F45-9E47-479A3E88F14F}"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D5BC37-4470-9A45-A18D-597D83B86A92}">
      <dsp:nvSpPr>
        <dsp:cNvPr id="0" name=""/>
        <dsp:cNvSpPr/>
      </dsp:nvSpPr>
      <dsp:spPr>
        <a:xfrm>
          <a:off x="0" y="1803"/>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E519FE-D658-2B4B-8750-95C11A87EAAB}">
      <dsp:nvSpPr>
        <dsp:cNvPr id="0" name=""/>
        <dsp:cNvSpPr/>
      </dsp:nvSpPr>
      <dsp:spPr>
        <a:xfrm>
          <a:off x="0" y="1803"/>
          <a:ext cx="10168127" cy="615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The problem</a:t>
          </a:r>
        </a:p>
      </dsp:txBody>
      <dsp:txXfrm>
        <a:off x="0" y="1803"/>
        <a:ext cx="10168127" cy="615094"/>
      </dsp:txXfrm>
    </dsp:sp>
    <dsp:sp modelId="{FE0823F9-A913-604C-A6DE-E73488100B73}">
      <dsp:nvSpPr>
        <dsp:cNvPr id="0" name=""/>
        <dsp:cNvSpPr/>
      </dsp:nvSpPr>
      <dsp:spPr>
        <a:xfrm>
          <a:off x="0" y="616898"/>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3A3CA3-8D54-3C46-ADC6-ADDD82B58339}">
      <dsp:nvSpPr>
        <dsp:cNvPr id="0" name=""/>
        <dsp:cNvSpPr/>
      </dsp:nvSpPr>
      <dsp:spPr>
        <a:xfrm>
          <a:off x="0" y="616898"/>
          <a:ext cx="10168127" cy="615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Background</a:t>
          </a:r>
        </a:p>
      </dsp:txBody>
      <dsp:txXfrm>
        <a:off x="0" y="616898"/>
        <a:ext cx="10168127" cy="615094"/>
      </dsp:txXfrm>
    </dsp:sp>
    <dsp:sp modelId="{198463A9-19DB-CD4F-83A8-7DB65779A484}">
      <dsp:nvSpPr>
        <dsp:cNvPr id="0" name=""/>
        <dsp:cNvSpPr/>
      </dsp:nvSpPr>
      <dsp:spPr>
        <a:xfrm>
          <a:off x="0" y="1231993"/>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BF63DB-AF10-2C46-9AE2-84B65887308E}">
      <dsp:nvSpPr>
        <dsp:cNvPr id="0" name=""/>
        <dsp:cNvSpPr/>
      </dsp:nvSpPr>
      <dsp:spPr>
        <a:xfrm>
          <a:off x="0" y="1231993"/>
          <a:ext cx="10168127" cy="615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Data explanation</a:t>
          </a:r>
        </a:p>
      </dsp:txBody>
      <dsp:txXfrm>
        <a:off x="0" y="1231993"/>
        <a:ext cx="10168127" cy="615094"/>
      </dsp:txXfrm>
    </dsp:sp>
    <dsp:sp modelId="{243877B7-B8B6-044E-8142-851D38EBA953}">
      <dsp:nvSpPr>
        <dsp:cNvPr id="0" name=""/>
        <dsp:cNvSpPr/>
      </dsp:nvSpPr>
      <dsp:spPr>
        <a:xfrm>
          <a:off x="0" y="1847087"/>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1C919D-98CC-6B44-9FA2-384C10F138B2}">
      <dsp:nvSpPr>
        <dsp:cNvPr id="0" name=""/>
        <dsp:cNvSpPr/>
      </dsp:nvSpPr>
      <dsp:spPr>
        <a:xfrm>
          <a:off x="0" y="1847088"/>
          <a:ext cx="10168127" cy="615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Methods</a:t>
          </a:r>
        </a:p>
      </dsp:txBody>
      <dsp:txXfrm>
        <a:off x="0" y="1847088"/>
        <a:ext cx="10168127" cy="615094"/>
      </dsp:txXfrm>
    </dsp:sp>
    <dsp:sp modelId="{95D6B139-618A-D448-B6CE-8FB944DC43CA}">
      <dsp:nvSpPr>
        <dsp:cNvPr id="0" name=""/>
        <dsp:cNvSpPr/>
      </dsp:nvSpPr>
      <dsp:spPr>
        <a:xfrm>
          <a:off x="0" y="2462182"/>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8CF3EF-A01F-634B-B32D-966671DDFC52}">
      <dsp:nvSpPr>
        <dsp:cNvPr id="0" name=""/>
        <dsp:cNvSpPr/>
      </dsp:nvSpPr>
      <dsp:spPr>
        <a:xfrm>
          <a:off x="0" y="2462182"/>
          <a:ext cx="10168127" cy="615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Analysis</a:t>
          </a:r>
        </a:p>
      </dsp:txBody>
      <dsp:txXfrm>
        <a:off x="0" y="2462182"/>
        <a:ext cx="10168127" cy="615094"/>
      </dsp:txXfrm>
    </dsp:sp>
    <dsp:sp modelId="{0B82DCF5-188A-5C4B-B927-F0397E7BC9BB}">
      <dsp:nvSpPr>
        <dsp:cNvPr id="0" name=""/>
        <dsp:cNvSpPr/>
      </dsp:nvSpPr>
      <dsp:spPr>
        <a:xfrm>
          <a:off x="0" y="3077277"/>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20A501-6588-784E-89F7-6A1D48C6631D}">
      <dsp:nvSpPr>
        <dsp:cNvPr id="0" name=""/>
        <dsp:cNvSpPr/>
      </dsp:nvSpPr>
      <dsp:spPr>
        <a:xfrm>
          <a:off x="0" y="3077277"/>
          <a:ext cx="10168127" cy="615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Conclusion</a:t>
          </a:r>
        </a:p>
      </dsp:txBody>
      <dsp:txXfrm>
        <a:off x="0" y="3077277"/>
        <a:ext cx="10168127" cy="6150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D26584-7BB2-9E42-B50D-97087571FE9A}">
      <dsp:nvSpPr>
        <dsp:cNvPr id="0" name=""/>
        <dsp:cNvSpPr/>
      </dsp:nvSpPr>
      <dsp:spPr>
        <a:xfrm>
          <a:off x="0" y="4014"/>
          <a:ext cx="2085821"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Diabetes</a:t>
          </a:r>
        </a:p>
      </dsp:txBody>
      <dsp:txXfrm>
        <a:off x="21075" y="25089"/>
        <a:ext cx="2043671" cy="389580"/>
      </dsp:txXfrm>
    </dsp:sp>
    <dsp:sp modelId="{B5AE6BF5-6DF2-9C4B-A461-FA9B20C94AAF}">
      <dsp:nvSpPr>
        <dsp:cNvPr id="0" name=""/>
        <dsp:cNvSpPr/>
      </dsp:nvSpPr>
      <dsp:spPr>
        <a:xfrm>
          <a:off x="0" y="487585"/>
          <a:ext cx="2085821"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Hypertension</a:t>
          </a:r>
        </a:p>
      </dsp:txBody>
      <dsp:txXfrm>
        <a:off x="21075" y="508660"/>
        <a:ext cx="2043671" cy="3895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F14F80-1D16-5841-A41A-252D8405D1B3}">
      <dsp:nvSpPr>
        <dsp:cNvPr id="0" name=""/>
        <dsp:cNvSpPr/>
      </dsp:nvSpPr>
      <dsp:spPr>
        <a:xfrm>
          <a:off x="1283" y="510443"/>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12B006-0DA8-304C-8C61-A556136D1500}">
      <dsp:nvSpPr>
        <dsp:cNvPr id="0" name=""/>
        <dsp:cNvSpPr/>
      </dsp:nvSpPr>
      <dsp:spPr>
        <a:xfrm>
          <a:off x="501904" y="986033"/>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A </a:t>
          </a:r>
          <a:r>
            <a:rPr lang="en-US" sz="1600" b="1" kern="1200"/>
            <a:t>Kaplan Meier Model </a:t>
          </a:r>
          <a:r>
            <a:rPr lang="en-US" sz="1600" kern="1200"/>
            <a:t>which showed the number of individuals who did not survive each year as well as the percentage of survival continued to decrease, which was expected. </a:t>
          </a:r>
        </a:p>
      </dsp:txBody>
      <dsp:txXfrm>
        <a:off x="585701" y="1069830"/>
        <a:ext cx="4337991" cy="2693452"/>
      </dsp:txXfrm>
    </dsp:sp>
    <dsp:sp modelId="{C22C51F0-9CD2-3D44-8D53-DB52611749FC}">
      <dsp:nvSpPr>
        <dsp:cNvPr id="0" name=""/>
        <dsp:cNvSpPr/>
      </dsp:nvSpPr>
      <dsp:spPr>
        <a:xfrm>
          <a:off x="5508110" y="510443"/>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8A0BE1-7FB7-9440-ABD2-0D0559E830FD}">
      <dsp:nvSpPr>
        <dsp:cNvPr id="0" name=""/>
        <dsp:cNvSpPr/>
      </dsp:nvSpPr>
      <dsp:spPr>
        <a:xfrm>
          <a:off x="6008730" y="986033"/>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Using </a:t>
          </a:r>
          <a:r>
            <a:rPr lang="en-US" sz="1600" b="1" kern="1200" dirty="0"/>
            <a:t>Binary Logistic Regression, </a:t>
          </a:r>
          <a:r>
            <a:rPr lang="en-US" sz="1600" kern="1200" dirty="0"/>
            <a:t>the frequency tables showed us our variables of interest are binary. After splitting the data set in train and test data to train a model, two attempts were made: one with all variables and one with a selected number of variables. Both attempts ran for a long time and finally gave a non-convergence message meaning that the function was unable to estimate parameters for the variables.</a:t>
          </a:r>
        </a:p>
      </dsp:txBody>
      <dsp:txXfrm>
        <a:off x="6092527" y="1069830"/>
        <a:ext cx="4337991" cy="26934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B0114A-A199-D743-889B-66FB7D29950E}">
      <dsp:nvSpPr>
        <dsp:cNvPr id="0" name=""/>
        <dsp:cNvSpPr/>
      </dsp:nvSpPr>
      <dsp:spPr>
        <a:xfrm>
          <a:off x="1241" y="233896"/>
          <a:ext cx="4356705" cy="27665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0540B9-501A-F64C-A343-B253032846B9}">
      <dsp:nvSpPr>
        <dsp:cNvPr id="0" name=""/>
        <dsp:cNvSpPr/>
      </dsp:nvSpPr>
      <dsp:spPr>
        <a:xfrm>
          <a:off x="485319" y="693771"/>
          <a:ext cx="4356705" cy="27665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Based on the linear model we can see that diabetes has some influence in the mortality status of the individuals surveyed. The models we attempted to use to predict the mortality status were unsuccessful at this time and will require more time to be developed. It is also possible that due to the lack of important variables like the age of the participant or the number of years until death we are unable to reach a prediction model that can be useful.</a:t>
          </a:r>
        </a:p>
      </dsp:txBody>
      <dsp:txXfrm>
        <a:off x="566347" y="774799"/>
        <a:ext cx="4194649" cy="2604451"/>
      </dsp:txXfrm>
    </dsp:sp>
    <dsp:sp modelId="{9D14612D-75E3-0F47-AAC8-EEB99E3BB055}">
      <dsp:nvSpPr>
        <dsp:cNvPr id="0" name=""/>
        <dsp:cNvSpPr/>
      </dsp:nvSpPr>
      <dsp:spPr>
        <a:xfrm>
          <a:off x="5326103" y="233896"/>
          <a:ext cx="4356705" cy="27665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CC2A56-C87B-294E-8EA5-CEA7201F04C6}">
      <dsp:nvSpPr>
        <dsp:cNvPr id="0" name=""/>
        <dsp:cNvSpPr/>
      </dsp:nvSpPr>
      <dsp:spPr>
        <a:xfrm>
          <a:off x="5810181" y="693771"/>
          <a:ext cx="4356705" cy="27665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The greatest limitation so far is the removal by the agency of all direct personal identifiers from analytic files and additional important variables. These public-use LMFs include a limited set of variables for adult participants only and were subjected to data perturbation techniques to reduce participant disclosure risk. Synthetic data were substituted for follow-up time or underlying cause of death for select records. The lack of crucial variables needed for survival analysis, like the age or a date of birth made it impossible to perform the modelling as initially thought.</a:t>
          </a:r>
        </a:p>
      </dsp:txBody>
      <dsp:txXfrm>
        <a:off x="5891209" y="774799"/>
        <a:ext cx="4194649" cy="260445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82DED-8844-2042-9673-515D3266138B}">
      <dsp:nvSpPr>
        <dsp:cNvPr id="0" name=""/>
        <dsp:cNvSpPr/>
      </dsp:nvSpPr>
      <dsp:spPr>
        <a:xfrm>
          <a:off x="0" y="3327889"/>
          <a:ext cx="6364224" cy="218345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Another ethical consideration is the fact that people could have an underlying condition of diabetes and/or hypertension and die of an unrelated cause, for example an accident. These circumstances are not being considered in my project.</a:t>
          </a:r>
        </a:p>
      </dsp:txBody>
      <dsp:txXfrm>
        <a:off x="0" y="3327889"/>
        <a:ext cx="6364224" cy="2183455"/>
      </dsp:txXfrm>
    </dsp:sp>
    <dsp:sp modelId="{BCD6BBE6-8A33-1F45-9E47-479A3E88F14F}">
      <dsp:nvSpPr>
        <dsp:cNvPr id="0" name=""/>
        <dsp:cNvSpPr/>
      </dsp:nvSpPr>
      <dsp:spPr>
        <a:xfrm rot="10800000">
          <a:off x="0" y="2486"/>
          <a:ext cx="6364224" cy="3358155"/>
        </a:xfrm>
        <a:prstGeom prst="upArrowCallout">
          <a:avLst/>
        </a:prstGeom>
        <a:solidFill>
          <a:schemeClr val="accent2">
            <a:hueOff val="-838013"/>
            <a:satOff val="-8950"/>
            <a:lumOff val="-31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The files include a limited set of mortality variables for adult participants only. The public-use versions of the NCHS Linked Mortality Files were subjected to data perturbation techniques to reduce the risk of participant re-identification. For select records, synthetic data were substituted for follow-up time or underlying cause of death. This may limit the accuracy of the data. We have also found that the lack of age or year of birth prevents us from using a survival model.</a:t>
          </a:r>
        </a:p>
      </dsp:txBody>
      <dsp:txXfrm rot="10800000">
        <a:off x="0" y="2486"/>
        <a:ext cx="6364224" cy="218202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9/24/22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7644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9/24/22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04742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9/24/22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08748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9/24/22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5480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9/24/22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69787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9/24/22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77840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9/24/22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11898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9/24/22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98358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9/24/22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50201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9/24/22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9883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9/24/22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3357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9/24/22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704716453"/>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51" r:id="rId6"/>
    <p:sldLayoutId id="2147483746" r:id="rId7"/>
    <p:sldLayoutId id="2147483747" r:id="rId8"/>
    <p:sldLayoutId id="2147483748" r:id="rId9"/>
    <p:sldLayoutId id="2147483750" r:id="rId10"/>
    <p:sldLayoutId id="2147483749"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slideLayout" Target="../slideLayouts/slideLayout2.xml"/><Relationship Id="rId7" Type="http://schemas.openxmlformats.org/officeDocument/2006/relationships/diagramColors" Target="../diagrams/colors5.xml"/><Relationship Id="rId2" Type="http://schemas.openxmlformats.org/officeDocument/2006/relationships/audio" Target="../media/media10.m4a"/><Relationship Id="rId1" Type="http://schemas.microsoft.com/office/2007/relationships/media" Target="../media/media10.m4a"/><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 Id="rId9"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png"/><Relationship Id="rId2" Type="http://schemas.openxmlformats.org/officeDocument/2006/relationships/audio" Target="../media/media11.m4a"/><Relationship Id="rId1" Type="http://schemas.microsoft.com/office/2007/relationships/media" Target="../media/media11.m4a"/><Relationship Id="rId6" Type="http://schemas.openxmlformats.org/officeDocument/2006/relationships/hyperlink" Target="https://ftp.cdc.gov/pub/Health_Statistics/NCHS/datalinkage/linked_mortality/" TargetMode="External"/><Relationship Id="rId5" Type="http://schemas.openxmlformats.org/officeDocument/2006/relationships/hyperlink" Target="https://www.cdc.gov/nchs/data/datalinkage/public-use-linked-mortality-files-data-dictionary.pdf" TargetMode="External"/><Relationship Id="rId4" Type="http://schemas.openxmlformats.org/officeDocument/2006/relationships/hyperlink" Target="https://www.cdc.gov/nchs/data-linkage/mortality-public.htm"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slideLayout" Target="../slideLayouts/slideLayout2.xml"/><Relationship Id="rId7" Type="http://schemas.openxmlformats.org/officeDocument/2006/relationships/diagramColors" Target="../diagrams/colors1.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slideLayout" Target="../slideLayouts/slideLayout2.xml"/><Relationship Id="rId7" Type="http://schemas.openxmlformats.org/officeDocument/2006/relationships/diagramColors" Target="../diagrams/colors2.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5" Type="http://schemas.openxmlformats.org/officeDocument/2006/relationships/image" Target="../media/image2.pn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slideLayout" Target="../slideLayouts/slideLayout2.xml"/><Relationship Id="rId7" Type="http://schemas.openxmlformats.org/officeDocument/2006/relationships/diagramColors" Target="../diagrams/colors3.xml"/><Relationship Id="rId2" Type="http://schemas.openxmlformats.org/officeDocument/2006/relationships/audio" Target="../media/media8.m4a"/><Relationship Id="rId1" Type="http://schemas.microsoft.com/office/2007/relationships/media" Target="../media/media8.m4a"/><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slideLayout" Target="../slideLayouts/slideLayout2.xml"/><Relationship Id="rId7" Type="http://schemas.openxmlformats.org/officeDocument/2006/relationships/diagramColors" Target="../diagrams/colors4.xml"/><Relationship Id="rId2" Type="http://schemas.openxmlformats.org/officeDocument/2006/relationships/audio" Target="../media/media9.m4a"/><Relationship Id="rId1" Type="http://schemas.microsoft.com/office/2007/relationships/media" Target="../media/media9.m4a"/><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E0C28A69-9B26-45AC-AFF7-719A7A50A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7BBE09-F4D4-EB49-8B51-014CEFDAA3CA}"/>
              </a:ext>
            </a:extLst>
          </p:cNvPr>
          <p:cNvSpPr>
            <a:spLocks noGrp="1"/>
          </p:cNvSpPr>
          <p:nvPr>
            <p:ph type="ctrTitle"/>
          </p:nvPr>
        </p:nvSpPr>
        <p:spPr>
          <a:xfrm>
            <a:off x="6887688" y="296884"/>
            <a:ext cx="5304291" cy="2912648"/>
          </a:xfrm>
        </p:spPr>
        <p:txBody>
          <a:bodyPr vert="horz" lIns="91440" tIns="45720" rIns="91440" bIns="45720" rtlCol="0" anchor="b">
            <a:normAutofit/>
          </a:bodyPr>
          <a:lstStyle/>
          <a:p>
            <a:r>
              <a:rPr lang="en-US" sz="2800" dirty="0"/>
              <a:t>Bellevue University </a:t>
            </a:r>
            <a:br>
              <a:rPr lang="en-US" sz="2800" dirty="0"/>
            </a:br>
            <a:r>
              <a:rPr lang="en-US" sz="2800" dirty="0"/>
              <a:t>Applied Data Science</a:t>
            </a:r>
            <a:br>
              <a:rPr lang="en-US" sz="2800" dirty="0"/>
            </a:br>
            <a:r>
              <a:rPr lang="en-US" sz="2800" dirty="0">
                <a:solidFill>
                  <a:schemeClr val="accent6">
                    <a:lumMod val="75000"/>
                  </a:schemeClr>
                </a:solidFill>
              </a:rPr>
              <a:t>NIHS Health Survey Data</a:t>
            </a:r>
            <a:br>
              <a:rPr lang="en-US" sz="2800" dirty="0"/>
            </a:br>
            <a:br>
              <a:rPr lang="en-US" sz="2800" dirty="0"/>
            </a:br>
            <a:r>
              <a:rPr lang="en-US" sz="2800" dirty="0"/>
              <a:t>Prof. Catherine Williams</a:t>
            </a:r>
          </a:p>
        </p:txBody>
      </p:sp>
      <p:pic>
        <p:nvPicPr>
          <p:cNvPr id="4" name="Picture 3">
            <a:extLst>
              <a:ext uri="{FF2B5EF4-FFF2-40B4-BE49-F238E27FC236}">
                <a16:creationId xmlns:a16="http://schemas.microsoft.com/office/drawing/2014/main" id="{18C69CCF-709B-4406-A1DB-3D3D005FC3C9}"/>
              </a:ext>
            </a:extLst>
          </p:cNvPr>
          <p:cNvPicPr>
            <a:picLocks noChangeAspect="1"/>
          </p:cNvPicPr>
          <p:nvPr/>
        </p:nvPicPr>
        <p:blipFill rotWithShape="1">
          <a:blip r:embed="rId4"/>
          <a:srcRect l="2473"/>
          <a:stretch/>
        </p:blipFill>
        <p:spPr>
          <a:xfrm>
            <a:off x="-29356" y="0"/>
            <a:ext cx="6688434" cy="6858000"/>
          </a:xfrm>
          <a:prstGeom prst="rect">
            <a:avLst/>
          </a:prstGeom>
        </p:spPr>
      </p:pic>
      <p:sp>
        <p:nvSpPr>
          <p:cNvPr id="17" name="Rectangle 16">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83398"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55" y="2285541"/>
            <a:ext cx="457200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88697558-CCBC-7447-A6E9-D4EB99B8F9E9}"/>
              </a:ext>
            </a:extLst>
          </p:cNvPr>
          <p:cNvSpPr>
            <a:spLocks noGrp="1"/>
          </p:cNvSpPr>
          <p:nvPr>
            <p:ph type="subTitle" idx="1"/>
          </p:nvPr>
        </p:nvSpPr>
        <p:spPr>
          <a:xfrm>
            <a:off x="7145654" y="3857817"/>
            <a:ext cx="4646295" cy="2319146"/>
          </a:xfrm>
        </p:spPr>
        <p:txBody>
          <a:bodyPr vert="horz" lIns="91440" tIns="45720" rIns="91440" bIns="45720" rtlCol="0">
            <a:normAutofit/>
          </a:bodyPr>
          <a:lstStyle/>
          <a:p>
            <a:endParaRPr lang="en-US" sz="1700" dirty="0"/>
          </a:p>
          <a:p>
            <a:endParaRPr lang="en-US" sz="1700" dirty="0"/>
          </a:p>
          <a:p>
            <a:r>
              <a:rPr lang="en-US" sz="1700" dirty="0"/>
              <a:t>Astrid Fuentes</a:t>
            </a:r>
          </a:p>
          <a:p>
            <a:r>
              <a:rPr lang="en-US" sz="1700" dirty="0"/>
              <a:t>September 2022</a:t>
            </a:r>
          </a:p>
        </p:txBody>
      </p:sp>
      <p:pic>
        <p:nvPicPr>
          <p:cNvPr id="7" name="Audio Recording Sep 25, 2022 at 10:08:45 PM" descr="Audio Recording Sep 25, 2022 at 10:08:45 PM">
            <a:hlinkClick r:id="" action="ppaction://media"/>
            <a:extLst>
              <a:ext uri="{FF2B5EF4-FFF2-40B4-BE49-F238E27FC236}">
                <a16:creationId xmlns:a16="http://schemas.microsoft.com/office/drawing/2014/main" id="{65F0E3E9-D604-F3BA-8061-45E5A82987F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046605" y="5962943"/>
            <a:ext cx="812800" cy="812800"/>
          </a:xfrm>
          <a:prstGeom prst="rect">
            <a:avLst/>
          </a:prstGeom>
        </p:spPr>
      </p:pic>
    </p:spTree>
    <p:extLst>
      <p:ext uri="{BB962C8B-B14F-4D97-AF65-F5344CB8AC3E}">
        <p14:creationId xmlns:p14="http://schemas.microsoft.com/office/powerpoint/2010/main" val="95605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840"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7"/>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9780EA3-EA1F-AAF8-5A3E-DB2DDC04009F}"/>
              </a:ext>
            </a:extLst>
          </p:cNvPr>
          <p:cNvSpPr>
            <a:spLocks noGrp="1"/>
          </p:cNvSpPr>
          <p:nvPr>
            <p:ph type="title"/>
          </p:nvPr>
        </p:nvSpPr>
        <p:spPr>
          <a:xfrm>
            <a:off x="621792" y="1161288"/>
            <a:ext cx="3602736" cy="4526280"/>
          </a:xfrm>
        </p:spPr>
        <p:txBody>
          <a:bodyPr>
            <a:normAutofit/>
          </a:bodyPr>
          <a:lstStyle/>
          <a:p>
            <a:r>
              <a:rPr lang="es-ES_tradnl" sz="3400"/>
              <a:t>Ethical Considerations</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3D69783F-EEBC-75EC-1EAB-C6749D1364F1}"/>
              </a:ext>
            </a:extLst>
          </p:cNvPr>
          <p:cNvGraphicFramePr>
            <a:graphicFrameLocks noGrp="1"/>
          </p:cNvGraphicFramePr>
          <p:nvPr>
            <p:ph idx="1"/>
            <p:extLst>
              <p:ext uri="{D42A27DB-BD31-4B8C-83A1-F6EECF244321}">
                <p14:modId xmlns:p14="http://schemas.microsoft.com/office/powerpoint/2010/main" val="419922336"/>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Audio Recording Sep 25, 2022 at 10:27:01 PM" descr="Audio Recording Sep 25, 2022 at 10:27:01 PM">
            <a:hlinkClick r:id="" action="ppaction://media"/>
            <a:extLst>
              <a:ext uri="{FF2B5EF4-FFF2-40B4-BE49-F238E27FC236}">
                <a16:creationId xmlns:a16="http://schemas.microsoft.com/office/drawing/2014/main" id="{9176EA91-069C-A9A8-A160-E283E3B7EAAC}"/>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1339576" y="6074981"/>
            <a:ext cx="812800" cy="812800"/>
          </a:xfrm>
          <a:prstGeom prst="rect">
            <a:avLst/>
          </a:prstGeom>
        </p:spPr>
      </p:pic>
    </p:spTree>
    <p:extLst>
      <p:ext uri="{BB962C8B-B14F-4D97-AF65-F5344CB8AC3E}">
        <p14:creationId xmlns:p14="http://schemas.microsoft.com/office/powerpoint/2010/main" val="104907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912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62E5B2-0138-1D4D-809C-E1C7281E705D}"/>
              </a:ext>
            </a:extLst>
          </p:cNvPr>
          <p:cNvSpPr>
            <a:spLocks noGrp="1"/>
          </p:cNvSpPr>
          <p:nvPr>
            <p:ph type="title"/>
          </p:nvPr>
        </p:nvSpPr>
        <p:spPr>
          <a:xfrm>
            <a:off x="621792" y="1161288"/>
            <a:ext cx="3602736" cy="4526280"/>
          </a:xfrm>
        </p:spPr>
        <p:txBody>
          <a:bodyPr>
            <a:normAutofit/>
          </a:bodyPr>
          <a:lstStyle/>
          <a:p>
            <a:r>
              <a:rPr lang="en-US" dirty="0"/>
              <a:t>References</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4E36CBE-C773-AB40-9FBE-1808E4D83F99}"/>
              </a:ext>
            </a:extLst>
          </p:cNvPr>
          <p:cNvSpPr>
            <a:spLocks noGrp="1"/>
          </p:cNvSpPr>
          <p:nvPr>
            <p:ph idx="1"/>
          </p:nvPr>
        </p:nvSpPr>
        <p:spPr>
          <a:xfrm>
            <a:off x="5434149" y="932688"/>
            <a:ext cx="5916603" cy="4992624"/>
          </a:xfrm>
        </p:spPr>
        <p:txBody>
          <a:bodyPr anchor="ctr">
            <a:normAutofit/>
          </a:bodyPr>
          <a:lstStyle/>
          <a:p>
            <a:pPr marL="57150" marR="0" indent="0">
              <a:lnSpc>
                <a:spcPct val="100000"/>
              </a:lnSpc>
              <a:spcBef>
                <a:spcPts val="0"/>
              </a:spcBef>
              <a:spcAft>
                <a:spcPts val="0"/>
              </a:spcAft>
              <a:buNone/>
            </a:pPr>
            <a:r>
              <a:rPr lang="en-US" sz="2000">
                <a:effectLst/>
                <a:latin typeface="Times New Roman" panose="02020603050405020304" pitchFamily="18" charset="0"/>
                <a:ea typeface="Calibri" panose="020F0502020204030204" pitchFamily="34" charset="0"/>
                <a:cs typeface="Times New Roman" panose="02020603050405020304" pitchFamily="18" charset="0"/>
              </a:rPr>
              <a:t>Center For Disease Control and Prevention (CDC). 2019 Public-Use Linked Mortality Files. </a:t>
            </a:r>
            <a:r>
              <a:rPr lang="en-US" sz="2000" u="sng">
                <a:effectLst/>
                <a:latin typeface="Times New Roman" panose="02020603050405020304" pitchFamily="18" charset="0"/>
                <a:ea typeface="Calibri" panose="020F0502020204030204" pitchFamily="34" charset="0"/>
                <a:cs typeface="Times New Roman" panose="02020603050405020304" pitchFamily="18" charset="0"/>
                <a:hlinkClick r:id="rId4"/>
              </a:rPr>
              <a:t>https://www.cdc.gov/nchs/data-linkage/mortality-public.htm</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57150" marR="0" indent="0">
              <a:lnSpc>
                <a:spcPct val="100000"/>
              </a:lnSpc>
              <a:spcBef>
                <a:spcPts val="0"/>
              </a:spcBef>
              <a:spcAft>
                <a:spcPts val="0"/>
              </a:spcAft>
              <a:buNone/>
            </a:pPr>
            <a:r>
              <a:rPr lang="en-US" sz="20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57150" marR="0" indent="0">
              <a:lnSpc>
                <a:spcPct val="100000"/>
              </a:lnSpc>
              <a:spcBef>
                <a:spcPts val="0"/>
              </a:spcBef>
              <a:spcAft>
                <a:spcPts val="0"/>
              </a:spcAft>
              <a:buNone/>
            </a:pPr>
            <a:r>
              <a:rPr lang="en-US" sz="2000">
                <a:effectLst/>
                <a:latin typeface="Times New Roman" panose="02020603050405020304" pitchFamily="18" charset="0"/>
                <a:ea typeface="Calibri" panose="020F0502020204030204" pitchFamily="34" charset="0"/>
                <a:cs typeface="Times New Roman" panose="02020603050405020304" pitchFamily="18" charset="0"/>
              </a:rPr>
              <a:t>Center For Disease Control and Prevention (CDC). 2019 Public-Use Linked Mortality Files Data Dictionary. </a:t>
            </a:r>
            <a:r>
              <a:rPr lang="en-US" sz="2000" u="sng">
                <a:effectLst/>
                <a:latin typeface="Times New Roman" panose="02020603050405020304" pitchFamily="18" charset="0"/>
                <a:ea typeface="Calibri" panose="020F0502020204030204" pitchFamily="34" charset="0"/>
                <a:cs typeface="Times New Roman" panose="02020603050405020304" pitchFamily="18" charset="0"/>
                <a:hlinkClick r:id="rId5"/>
              </a:rPr>
              <a:t>https://www.cdc.gov/nchs/data/datalinkage/public-use-linked-mortality-files-data-dictionary.pdf</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57150" marR="0" indent="0">
              <a:lnSpc>
                <a:spcPct val="100000"/>
              </a:lnSpc>
              <a:spcBef>
                <a:spcPts val="0"/>
              </a:spcBef>
              <a:spcAft>
                <a:spcPts val="0"/>
              </a:spcAft>
              <a:buNone/>
            </a:pPr>
            <a:r>
              <a:rPr lang="en-US" sz="20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57150" marR="0" indent="0">
              <a:lnSpc>
                <a:spcPct val="100000"/>
              </a:lnSpc>
              <a:spcBef>
                <a:spcPts val="0"/>
              </a:spcBef>
              <a:spcAft>
                <a:spcPts val="0"/>
              </a:spcAft>
              <a:buNone/>
            </a:pPr>
            <a:r>
              <a:rPr lang="en-US" sz="2000">
                <a:effectLst/>
                <a:latin typeface="Times New Roman" panose="02020603050405020304" pitchFamily="18" charset="0"/>
                <a:ea typeface="Calibri" panose="020F0502020204030204" pitchFamily="34" charset="0"/>
                <a:cs typeface="Times New Roman" panose="02020603050405020304" pitchFamily="18" charset="0"/>
              </a:rPr>
              <a:t>Center For Disease Control and Prevention (CDC). 2019 Public-Use Linked Mortality Files Data Files. </a:t>
            </a:r>
            <a:r>
              <a:rPr lang="en-US" sz="2000" u="sng">
                <a:effectLst/>
                <a:latin typeface="Times New Roman" panose="02020603050405020304" pitchFamily="18" charset="0"/>
                <a:ea typeface="Calibri" panose="020F0502020204030204" pitchFamily="34" charset="0"/>
                <a:cs typeface="Times New Roman" panose="02020603050405020304" pitchFamily="18" charset="0"/>
                <a:hlinkClick r:id="rId6"/>
              </a:rPr>
              <a:t>https://ftp.cdc.gov/pub/Health_Statistics/NCHS/datalinkage/linked_mortality/</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None/>
            </a:pPr>
            <a:endParaRPr lang="en-US" sz="2000"/>
          </a:p>
        </p:txBody>
      </p:sp>
      <p:pic>
        <p:nvPicPr>
          <p:cNvPr id="4" name="Audio Recording Sep 25, 2022 at 10:27:52 PM" descr="Audio Recording Sep 25, 2022 at 10:27:52 PM">
            <a:hlinkClick r:id="" action="ppaction://media"/>
            <a:extLst>
              <a:ext uri="{FF2B5EF4-FFF2-40B4-BE49-F238E27FC236}">
                <a16:creationId xmlns:a16="http://schemas.microsoft.com/office/drawing/2014/main" id="{3D0B44D1-AEC9-ED85-4BAF-D47BCC370E4A}"/>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0972803" y="5925312"/>
            <a:ext cx="812800" cy="812800"/>
          </a:xfrm>
          <a:prstGeom prst="rect">
            <a:avLst/>
          </a:prstGeom>
        </p:spPr>
      </p:pic>
    </p:spTree>
    <p:extLst>
      <p:ext uri="{BB962C8B-B14F-4D97-AF65-F5344CB8AC3E}">
        <p14:creationId xmlns:p14="http://schemas.microsoft.com/office/powerpoint/2010/main" val="247535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977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9" name="Rectangle 4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descr="Wood human figure">
            <a:extLst>
              <a:ext uri="{FF2B5EF4-FFF2-40B4-BE49-F238E27FC236}">
                <a16:creationId xmlns:a16="http://schemas.microsoft.com/office/drawing/2014/main" id="{B5693A74-CDE4-5DE8-D197-340F73BCADC8}"/>
              </a:ext>
            </a:extLst>
          </p:cNvPr>
          <p:cNvPicPr>
            <a:picLocks noChangeAspect="1"/>
          </p:cNvPicPr>
          <p:nvPr/>
        </p:nvPicPr>
        <p:blipFill rotWithShape="1">
          <a:blip r:embed="rId2"/>
          <a:srcRect r="15627" b="-1"/>
          <a:stretch/>
        </p:blipFill>
        <p:spPr>
          <a:xfrm>
            <a:off x="20" y="10"/>
            <a:ext cx="8668492" cy="6857990"/>
          </a:xfrm>
          <a:prstGeom prst="rect">
            <a:avLst/>
          </a:prstGeom>
        </p:spPr>
      </p:pic>
      <p:sp>
        <p:nvSpPr>
          <p:cNvPr id="51" name="Rectangle 5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F68070-86AA-D837-D7FA-6D1284F259CC}"/>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a:t>Thank you for your Attention</a:t>
            </a:r>
          </a:p>
        </p:txBody>
      </p:sp>
      <p:sp>
        <p:nvSpPr>
          <p:cNvPr id="53" name="Rectangle 5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2764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E54AB-21BE-6608-B323-D9BC1D471841}"/>
              </a:ext>
            </a:extLst>
          </p:cNvPr>
          <p:cNvSpPr>
            <a:spLocks noGrp="1"/>
          </p:cNvSpPr>
          <p:nvPr>
            <p:ph type="title"/>
          </p:nvPr>
        </p:nvSpPr>
        <p:spPr/>
        <p:txBody>
          <a:bodyPr/>
          <a:lstStyle/>
          <a:p>
            <a:r>
              <a:rPr lang="es-ES_tradnl" dirty="0"/>
              <a:t>Content</a:t>
            </a:r>
          </a:p>
        </p:txBody>
      </p:sp>
      <p:graphicFrame>
        <p:nvGraphicFramePr>
          <p:cNvPr id="6" name="Content Placeholder 2">
            <a:extLst>
              <a:ext uri="{FF2B5EF4-FFF2-40B4-BE49-F238E27FC236}">
                <a16:creationId xmlns:a16="http://schemas.microsoft.com/office/drawing/2014/main" id="{0FC69EAB-C84D-8386-E952-66396528BB62}"/>
              </a:ext>
            </a:extLst>
          </p:cNvPr>
          <p:cNvGraphicFramePr>
            <a:graphicFrameLocks noGrp="1"/>
          </p:cNvGraphicFramePr>
          <p:nvPr>
            <p:ph idx="1"/>
          </p:nvPr>
        </p:nvGraphicFramePr>
        <p:xfrm>
          <a:off x="1115568" y="2478024"/>
          <a:ext cx="10168128" cy="36941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Audio Recording Sep 25, 2022 at 10:09:09 PM" descr="Audio Recording Sep 25, 2022 at 10:09:09 PM">
            <a:hlinkClick r:id="" action="ppaction://media"/>
            <a:extLst>
              <a:ext uri="{FF2B5EF4-FFF2-40B4-BE49-F238E27FC236}">
                <a16:creationId xmlns:a16="http://schemas.microsoft.com/office/drawing/2014/main" id="{089C0878-929A-90CB-2CC0-C2EC1A6BC001}"/>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0877296" y="5765800"/>
            <a:ext cx="812800" cy="812800"/>
          </a:xfrm>
          <a:prstGeom prst="rect">
            <a:avLst/>
          </a:prstGeom>
        </p:spPr>
      </p:pic>
    </p:spTree>
    <p:extLst>
      <p:ext uri="{BB962C8B-B14F-4D97-AF65-F5344CB8AC3E}">
        <p14:creationId xmlns:p14="http://schemas.microsoft.com/office/powerpoint/2010/main" val="418578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344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8C55E7-10BE-079C-8354-78BEBF2110D7}"/>
              </a:ext>
            </a:extLst>
          </p:cNvPr>
          <p:cNvSpPr>
            <a:spLocks noGrp="1"/>
          </p:cNvSpPr>
          <p:nvPr>
            <p:ph type="title"/>
          </p:nvPr>
        </p:nvSpPr>
        <p:spPr>
          <a:xfrm>
            <a:off x="841248" y="1683169"/>
            <a:ext cx="4068849" cy="4148586"/>
          </a:xfrm>
        </p:spPr>
        <p:txBody>
          <a:bodyPr anchor="t">
            <a:normAutofit/>
          </a:bodyPr>
          <a:lstStyle/>
          <a:p>
            <a:r>
              <a:rPr lang="es-ES_tradnl" sz="4800"/>
              <a:t>The Problem</a:t>
            </a:r>
          </a:p>
        </p:txBody>
      </p:sp>
      <p:sp>
        <p:nvSpPr>
          <p:cNvPr id="3" name="Content Placeholder 2">
            <a:extLst>
              <a:ext uri="{FF2B5EF4-FFF2-40B4-BE49-F238E27FC236}">
                <a16:creationId xmlns:a16="http://schemas.microsoft.com/office/drawing/2014/main" id="{5F8D21BE-EFEB-F5F4-3B64-4BB38084CA1E}"/>
              </a:ext>
            </a:extLst>
          </p:cNvPr>
          <p:cNvSpPr>
            <a:spLocks noGrp="1"/>
          </p:cNvSpPr>
          <p:nvPr>
            <p:ph idx="1"/>
          </p:nvPr>
        </p:nvSpPr>
        <p:spPr>
          <a:xfrm>
            <a:off x="5532504" y="1683170"/>
            <a:ext cx="5818248" cy="2249323"/>
          </a:xfrm>
        </p:spPr>
        <p:txBody>
          <a:bodyPr>
            <a:normAutofit/>
          </a:bodyPr>
          <a:lstStyle/>
          <a:p>
            <a:pPr marL="0" indent="0">
              <a:buNone/>
            </a:pPr>
            <a:r>
              <a:rPr lang="en-US" sz="2000" dirty="0">
                <a:effectLst/>
                <a:latin typeface="Times New Roman" panose="02020603050405020304" pitchFamily="18" charset="0"/>
                <a:ea typeface="Times New Roman" panose="02020603050405020304" pitchFamily="18" charset="0"/>
              </a:rPr>
              <a:t>As a data scientist working for a life insurance company, I have been assigned to evaluate the different causes of deaths and how these have been changing throughout the years. The idea is to be able to predict if an individual with certain health conditions is more likely to die. </a:t>
            </a:r>
          </a:p>
          <a:p>
            <a:pPr marL="0" indent="0">
              <a:buNone/>
            </a:pPr>
            <a:endParaRPr lang="en-US" sz="2000" dirty="0">
              <a:latin typeface="Times New Roman" panose="02020603050405020304" pitchFamily="18" charset="0"/>
            </a:endParaRPr>
          </a:p>
          <a:p>
            <a:pPr marL="0" indent="0">
              <a:buNone/>
            </a:pPr>
            <a:endParaRPr lang="es-ES_tradnl" sz="2000" dirty="0"/>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Diagram 4">
            <a:extLst>
              <a:ext uri="{FF2B5EF4-FFF2-40B4-BE49-F238E27FC236}">
                <a16:creationId xmlns:a16="http://schemas.microsoft.com/office/drawing/2014/main" id="{9C8DF713-45CA-8F4D-76FF-4B51857B5887}"/>
              </a:ext>
            </a:extLst>
          </p:cNvPr>
          <p:cNvGraphicFramePr/>
          <p:nvPr/>
        </p:nvGraphicFramePr>
        <p:xfrm>
          <a:off x="5943600" y="4129088"/>
          <a:ext cx="2085821" cy="9233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Audio Recording Sep 25, 2022 at 10:12:52 PM" descr="Audio Recording Sep 25, 2022 at 10:12:52 PM">
            <a:hlinkClick r:id="" action="ppaction://media"/>
            <a:extLst>
              <a:ext uri="{FF2B5EF4-FFF2-40B4-BE49-F238E27FC236}">
                <a16:creationId xmlns:a16="http://schemas.microsoft.com/office/drawing/2014/main" id="{32300105-849A-3097-3851-134B50FDFE9F}"/>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0941304" y="6045200"/>
            <a:ext cx="812800" cy="812800"/>
          </a:xfrm>
          <a:prstGeom prst="rect">
            <a:avLst/>
          </a:prstGeom>
        </p:spPr>
      </p:pic>
    </p:spTree>
    <p:extLst>
      <p:ext uri="{BB962C8B-B14F-4D97-AF65-F5344CB8AC3E}">
        <p14:creationId xmlns:p14="http://schemas.microsoft.com/office/powerpoint/2010/main" val="36432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2256"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7"/>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B62E9-DD0F-30A3-DAF5-A3C88A45C407}"/>
              </a:ext>
            </a:extLst>
          </p:cNvPr>
          <p:cNvSpPr>
            <a:spLocks noGrp="1"/>
          </p:cNvSpPr>
          <p:nvPr>
            <p:ph type="title"/>
          </p:nvPr>
        </p:nvSpPr>
        <p:spPr/>
        <p:txBody>
          <a:bodyPr/>
          <a:lstStyle/>
          <a:p>
            <a:r>
              <a:rPr lang="es-ES_tradnl" dirty="0" err="1"/>
              <a:t>Background</a:t>
            </a:r>
            <a:endParaRPr lang="es-ES_tradnl" dirty="0"/>
          </a:p>
        </p:txBody>
      </p:sp>
      <p:sp>
        <p:nvSpPr>
          <p:cNvPr id="3" name="Content Placeholder 2">
            <a:extLst>
              <a:ext uri="{FF2B5EF4-FFF2-40B4-BE49-F238E27FC236}">
                <a16:creationId xmlns:a16="http://schemas.microsoft.com/office/drawing/2014/main" id="{135AEF04-CD66-46E3-2327-672BDFC0894F}"/>
              </a:ext>
            </a:extLst>
          </p:cNvPr>
          <p:cNvSpPr>
            <a:spLocks noGrp="1"/>
          </p:cNvSpPr>
          <p:nvPr>
            <p:ph idx="1"/>
          </p:nvPr>
        </p:nvSpPr>
        <p:spPr/>
        <p:txBody>
          <a:bodyPr>
            <a:normAutofit fontScale="70000" lnSpcReduction="20000"/>
          </a:bodyPr>
          <a:lstStyle/>
          <a:p>
            <a:pPr marL="0" marR="0" indent="0" algn="ctr">
              <a:lnSpc>
                <a:spcPct val="200000"/>
              </a:lnSpc>
              <a:spcBef>
                <a:spcPts val="0"/>
              </a:spcBef>
              <a:spcAft>
                <a:spcPts val="0"/>
              </a:spcAft>
              <a:buNone/>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200000"/>
              </a:lnSpc>
              <a:spcBef>
                <a:spcPts val="0"/>
              </a:spcBef>
              <a:spcAft>
                <a:spcPts val="0"/>
              </a:spcAft>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NHIS is a nationally representative, cross-sectional household interview survey that serves as an important source of information on the health of the civilian, noninstitutionalized population of the United States. It is a multistage sample survey with primary sampling units of counties or adjacent counties, secondary sampling units of clusters of houses, tertiary sampling units of households, and finally, persons within households. It has been conducted continuously since 1957 and the content of the survey is periodically updated. NHIS has been used as the sampling frame for other NCHS surveys focusing on specialized populations, including LSOA II.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200000"/>
              </a:lnSpc>
              <a:spcBef>
                <a:spcPts val="0"/>
              </a:spcBef>
              <a:spcAft>
                <a:spcPts val="0"/>
              </a:spcAft>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Prior to 2007, NHIS collected full nine-digit Social Security Numbers (SSN) from survey participants. However, in attempt to address respondents’ increasing refusal to provide SSN and consent for linkage, NHIS began, in 2007, to collect only the last four digits of SSN and added an explicit question about linkage for those who refused to provide SSN.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200000"/>
              </a:lnSpc>
              <a:spcBef>
                <a:spcPts val="0"/>
              </a:spcBef>
              <a:spcAft>
                <a:spcPts val="0"/>
              </a:spcAft>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ES_tradnl" dirty="0"/>
          </a:p>
        </p:txBody>
      </p:sp>
      <p:pic>
        <p:nvPicPr>
          <p:cNvPr id="4" name="Audio Recording Sep 25, 2022 at 10:15:45 PM" descr="Audio Recording Sep 25, 2022 at 10:15:45 PM">
            <a:hlinkClick r:id="" action="ppaction://media"/>
            <a:extLst>
              <a:ext uri="{FF2B5EF4-FFF2-40B4-BE49-F238E27FC236}">
                <a16:creationId xmlns:a16="http://schemas.microsoft.com/office/drawing/2014/main" id="{B384C87F-EE77-FF50-28DA-6F4197A7D741}"/>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076432" y="5902960"/>
            <a:ext cx="812800" cy="812800"/>
          </a:xfrm>
          <a:prstGeom prst="rect">
            <a:avLst/>
          </a:prstGeom>
        </p:spPr>
      </p:pic>
    </p:spTree>
    <p:extLst>
      <p:ext uri="{BB962C8B-B14F-4D97-AF65-F5344CB8AC3E}">
        <p14:creationId xmlns:p14="http://schemas.microsoft.com/office/powerpoint/2010/main" val="1712011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288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A008E-D1C1-C949-EB83-FA8E823AE7A4}"/>
              </a:ext>
            </a:extLst>
          </p:cNvPr>
          <p:cNvSpPr>
            <a:spLocks noGrp="1"/>
          </p:cNvSpPr>
          <p:nvPr>
            <p:ph type="title"/>
          </p:nvPr>
        </p:nvSpPr>
        <p:spPr/>
        <p:txBody>
          <a:bodyPr>
            <a:normAutofit fontScale="90000"/>
          </a:bodyPr>
          <a:lstStyle/>
          <a:p>
            <a:r>
              <a:rPr lang="en-US" dirty="0"/>
              <a:t>Data explanation</a:t>
            </a:r>
            <a:br>
              <a:rPr lang="en-US" dirty="0"/>
            </a:br>
            <a:endParaRPr lang="es-ES_tradnl" dirty="0"/>
          </a:p>
        </p:txBody>
      </p:sp>
      <p:sp>
        <p:nvSpPr>
          <p:cNvPr id="3" name="Content Placeholder 2">
            <a:extLst>
              <a:ext uri="{FF2B5EF4-FFF2-40B4-BE49-F238E27FC236}">
                <a16:creationId xmlns:a16="http://schemas.microsoft.com/office/drawing/2014/main" id="{4E3DAF44-303D-CB65-8C40-D33A496CA4B3}"/>
              </a:ext>
            </a:extLst>
          </p:cNvPr>
          <p:cNvSpPr>
            <a:spLocks noGrp="1"/>
          </p:cNvSpPr>
          <p:nvPr>
            <p:ph idx="1"/>
          </p:nvPr>
        </p:nvSpPr>
        <p:spPr/>
        <p:txBody>
          <a:bodyPr/>
          <a:lstStyle/>
          <a:p>
            <a:pPr marL="0" indent="0">
              <a:buNone/>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 will be Using the National Center for Health Statistics (NHCS) 2019 Public-Use Linked Mortality Files available for 2009-2014 NHIS. That is found in .</a:t>
            </a:r>
            <a:r>
              <a:rPr lang="en-US" sz="2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t>
            </a: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format which can be easily read in R. There is one file per year with 10 variables each, including: mortality status, diabetic, hypertense, and eligibility for next year’s assessment. </a:t>
            </a:r>
            <a:endParaRPr lang="es-ES_tradnl" dirty="0"/>
          </a:p>
        </p:txBody>
      </p:sp>
      <p:pic>
        <p:nvPicPr>
          <p:cNvPr id="4" name="Audio Recording Sep 25, 2022 at 10:17:20 PM" descr="Audio Recording Sep 25, 2022 at 10:17:20 PM">
            <a:hlinkClick r:id="" action="ppaction://media"/>
            <a:extLst>
              <a:ext uri="{FF2B5EF4-FFF2-40B4-BE49-F238E27FC236}">
                <a16:creationId xmlns:a16="http://schemas.microsoft.com/office/drawing/2014/main" id="{8E225801-A628-28B0-7BA1-4E21AC36FB28}"/>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71682" y="6045200"/>
            <a:ext cx="812800" cy="812800"/>
          </a:xfrm>
          <a:prstGeom prst="rect">
            <a:avLst/>
          </a:prstGeom>
        </p:spPr>
      </p:pic>
    </p:spTree>
    <p:extLst>
      <p:ext uri="{BB962C8B-B14F-4D97-AF65-F5344CB8AC3E}">
        <p14:creationId xmlns:p14="http://schemas.microsoft.com/office/powerpoint/2010/main" val="3043749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380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52054-51C0-1B02-BBE9-E79888826DAB}"/>
              </a:ext>
            </a:extLst>
          </p:cNvPr>
          <p:cNvSpPr>
            <a:spLocks noGrp="1"/>
          </p:cNvSpPr>
          <p:nvPr>
            <p:ph type="title"/>
          </p:nvPr>
        </p:nvSpPr>
        <p:spPr/>
        <p:txBody>
          <a:bodyPr/>
          <a:lstStyle/>
          <a:p>
            <a:r>
              <a:rPr lang="es-ES_tradnl" dirty="0" err="1"/>
              <a:t>Methods</a:t>
            </a:r>
            <a:endParaRPr lang="es-ES_tradnl" dirty="0"/>
          </a:p>
        </p:txBody>
      </p:sp>
      <p:sp>
        <p:nvSpPr>
          <p:cNvPr id="3" name="Content Placeholder 2">
            <a:extLst>
              <a:ext uri="{FF2B5EF4-FFF2-40B4-BE49-F238E27FC236}">
                <a16:creationId xmlns:a16="http://schemas.microsoft.com/office/drawing/2014/main" id="{45F0605D-6BF1-C651-7CA6-84CD51FD8E55}"/>
              </a:ext>
            </a:extLst>
          </p:cNvPr>
          <p:cNvSpPr>
            <a:spLocks noGrp="1"/>
          </p:cNvSpPr>
          <p:nvPr>
            <p:ph idx="1"/>
          </p:nvPr>
        </p:nvSpPr>
        <p:spPr/>
        <p:txBody>
          <a:bodyPr/>
          <a:lstStyle/>
          <a:p>
            <a:pPr marL="0" indent="0">
              <a:buNone/>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 started using some statistical analysis to identify correlation and other statistical measurements. After that, I built a linear regression model to attempt to predict the mortality status of an individual based on the presence of underlying health issues like diabetes and hypertension. I also attempted to implement a classification model using logistic regression to predict the outcome of an individual (either Dead or Alive) based on underlying health conditions. I was unable to perform survival analysis as initially thought because there is no variable that tell us when the event occurs, like age at death or years until death.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_tradnl" dirty="0"/>
          </a:p>
        </p:txBody>
      </p:sp>
      <p:pic>
        <p:nvPicPr>
          <p:cNvPr id="4" name="Audio Recording Sep 25, 2022 at 10:18:39 PM" descr="Audio Recording Sep 25, 2022 at 10:18:39 PM">
            <a:hlinkClick r:id="" action="ppaction://media"/>
            <a:extLst>
              <a:ext uri="{FF2B5EF4-FFF2-40B4-BE49-F238E27FC236}">
                <a16:creationId xmlns:a16="http://schemas.microsoft.com/office/drawing/2014/main" id="{5DEB281B-DCB6-4A35-812F-7D2594723C32}"/>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076432" y="5902960"/>
            <a:ext cx="812800" cy="812800"/>
          </a:xfrm>
          <a:prstGeom prst="rect">
            <a:avLst/>
          </a:prstGeom>
        </p:spPr>
      </p:pic>
    </p:spTree>
    <p:extLst>
      <p:ext uri="{BB962C8B-B14F-4D97-AF65-F5344CB8AC3E}">
        <p14:creationId xmlns:p14="http://schemas.microsoft.com/office/powerpoint/2010/main" val="1181165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708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9" name="Rectangle 1040">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50" name="Rectangle 1042">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AFEB54F-7E4F-8C41-6FC9-98BE44A24AA5}"/>
              </a:ext>
            </a:extLst>
          </p:cNvPr>
          <p:cNvSpPr>
            <a:spLocks noGrp="1"/>
          </p:cNvSpPr>
          <p:nvPr>
            <p:ph type="title"/>
          </p:nvPr>
        </p:nvSpPr>
        <p:spPr>
          <a:xfrm>
            <a:off x="841246" y="978619"/>
            <a:ext cx="5991244" cy="1106424"/>
          </a:xfrm>
        </p:spPr>
        <p:txBody>
          <a:bodyPr>
            <a:normAutofit/>
          </a:bodyPr>
          <a:lstStyle/>
          <a:p>
            <a:r>
              <a:rPr lang="es-ES_tradnl" sz="3200"/>
              <a:t>Analysis</a:t>
            </a:r>
          </a:p>
        </p:txBody>
      </p:sp>
      <p:sp>
        <p:nvSpPr>
          <p:cNvPr id="1051" name="Rectangle 1044">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52" name="Rectangle 104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D3A5573-01A4-866E-FB8B-1E88A074813A}"/>
              </a:ext>
            </a:extLst>
          </p:cNvPr>
          <p:cNvSpPr>
            <a:spLocks noGrp="1"/>
          </p:cNvSpPr>
          <p:nvPr>
            <p:ph idx="1"/>
          </p:nvPr>
        </p:nvSpPr>
        <p:spPr>
          <a:xfrm>
            <a:off x="841248" y="2252870"/>
            <a:ext cx="5993892" cy="3560251"/>
          </a:xfrm>
        </p:spPr>
        <p:txBody>
          <a:bodyPr>
            <a:normAutofit/>
          </a:bodyPr>
          <a:lstStyle/>
          <a:p>
            <a:pPr marL="0" marR="0" lvl="0" indent="0" defTabSz="914400" rtl="0" eaLnBrk="0" fontAlgn="base" latinLnBrk="0" hangingPunct="0">
              <a:spcBef>
                <a:spcPct val="0"/>
              </a:spcBef>
              <a:spcAft>
                <a:spcPct val="0"/>
              </a:spcAft>
              <a:buClrTx/>
              <a:buSzTx/>
              <a:buFontTx/>
              <a:buNone/>
              <a:tabLst/>
            </a:pPr>
            <a:r>
              <a:rPr kumimoji="0" lang="en-US" altLang="en-US" sz="1800" b="0" i="0" u="none" strike="noStrike" cap="none" normalizeH="0" baseline="0" dirty="0">
                <a:ln>
                  <a:noFill/>
                </a:ln>
                <a:effectLst/>
                <a:latin typeface="Calibri" panose="020F0502020204030204" pitchFamily="34" charset="0"/>
                <a:ea typeface="Times New Roman" panose="02020603050405020304" pitchFamily="18" charset="0"/>
                <a:cs typeface="Times New Roman" panose="02020603050405020304" pitchFamily="18" charset="0"/>
              </a:rPr>
              <a:t>After loading NHIS data files for 5 years (2009-2014) I combined all these in one big data file. The initial linear model proposed is as follows: </a:t>
            </a:r>
            <a:r>
              <a:rPr kumimoji="0" lang="en-US" altLang="en-US" sz="1800" b="0" i="1" u="none" strike="noStrike" cap="none" normalizeH="0" baseline="0" dirty="0">
                <a:ln>
                  <a:noFill/>
                </a:ln>
                <a:effectLst/>
                <a:latin typeface="Calibri" panose="020F0502020204030204" pitchFamily="34" charset="0"/>
                <a:ea typeface="Times New Roman" panose="02020603050405020304" pitchFamily="18" charset="0"/>
                <a:cs typeface="Times New Roman" panose="02020603050405020304" pitchFamily="18" charset="0"/>
              </a:rPr>
              <a:t>model_1 &lt;- </a:t>
            </a:r>
            <a:r>
              <a:rPr kumimoji="0" lang="en-US" altLang="en-US" sz="1800" b="0" i="1" u="none" strike="noStrike" cap="none" normalizeH="0" baseline="0" dirty="0" err="1">
                <a:ln>
                  <a:noFill/>
                </a:ln>
                <a:effectLst/>
                <a:latin typeface="Calibri" panose="020F0502020204030204" pitchFamily="34" charset="0"/>
                <a:ea typeface="Times New Roman" panose="02020603050405020304" pitchFamily="18" charset="0"/>
                <a:cs typeface="Times New Roman" panose="02020603050405020304" pitchFamily="18" charset="0"/>
              </a:rPr>
              <a:t>lm</a:t>
            </a:r>
            <a:r>
              <a:rPr kumimoji="0" lang="en-US" altLang="en-US" sz="1800" b="0" i="1" u="none" strike="noStrike" cap="none" normalizeH="0" baseline="0" dirty="0">
                <a:ln>
                  <a:noFill/>
                </a:ln>
                <a:effectLst/>
                <a:latin typeface="Calibri" panose="020F0502020204030204" pitchFamily="34" charset="0"/>
                <a:ea typeface="Times New Roman" panose="02020603050405020304" pitchFamily="18" charset="0"/>
                <a:cs typeface="Times New Roman" panose="02020603050405020304" pitchFamily="18" charset="0"/>
              </a:rPr>
              <a:t>(</a:t>
            </a:r>
            <a:r>
              <a:rPr kumimoji="0" lang="en-US" altLang="en-US" sz="1800" b="0" i="1" u="none" strike="noStrike" cap="none" normalizeH="0" baseline="0" dirty="0" err="1">
                <a:ln>
                  <a:noFill/>
                </a:ln>
                <a:effectLst/>
                <a:latin typeface="Calibri" panose="020F0502020204030204" pitchFamily="34" charset="0"/>
                <a:ea typeface="Times New Roman" panose="02020603050405020304" pitchFamily="18" charset="0"/>
                <a:cs typeface="Times New Roman" panose="02020603050405020304" pitchFamily="18" charset="0"/>
              </a:rPr>
              <a:t>mortstat</a:t>
            </a:r>
            <a:r>
              <a:rPr kumimoji="0" lang="en-US" altLang="en-US" sz="1800" b="0" i="1" u="none" strike="noStrike" cap="none" normalizeH="0" baseline="0" dirty="0">
                <a:ln>
                  <a:noFill/>
                </a:ln>
                <a:effectLst/>
                <a:latin typeface="Calibri" panose="020F0502020204030204" pitchFamily="34" charset="0"/>
                <a:ea typeface="Times New Roman" panose="02020603050405020304" pitchFamily="18" charset="0"/>
                <a:cs typeface="Times New Roman" panose="02020603050405020304" pitchFamily="18" charset="0"/>
              </a:rPr>
              <a:t> ~ </a:t>
            </a:r>
            <a:r>
              <a:rPr kumimoji="0" lang="en-US" altLang="en-US" sz="1800" b="0" i="1" u="none" strike="noStrike" cap="none" normalizeH="0" baseline="0" dirty="0" err="1">
                <a:ln>
                  <a:noFill/>
                </a:ln>
                <a:effectLst/>
                <a:latin typeface="Calibri" panose="020F0502020204030204" pitchFamily="34" charset="0"/>
                <a:ea typeface="Times New Roman" panose="02020603050405020304" pitchFamily="18" charset="0"/>
                <a:cs typeface="Times New Roman" panose="02020603050405020304" pitchFamily="18" charset="0"/>
              </a:rPr>
              <a:t>eligstat</a:t>
            </a:r>
            <a:r>
              <a:rPr kumimoji="0" lang="en-US" altLang="en-US" sz="1800" b="0" i="1" u="none" strike="noStrike" cap="none" normalizeH="0" baseline="0" dirty="0">
                <a:ln>
                  <a:noFill/>
                </a:ln>
                <a:effectLst/>
                <a:latin typeface="Calibri" panose="020F0502020204030204" pitchFamily="34" charset="0"/>
                <a:ea typeface="Times New Roman" panose="02020603050405020304" pitchFamily="18" charset="0"/>
                <a:cs typeface="Times New Roman" panose="02020603050405020304" pitchFamily="18" charset="0"/>
              </a:rPr>
              <a:t> + diabetes + </a:t>
            </a:r>
            <a:r>
              <a:rPr kumimoji="0" lang="en-US" altLang="en-US" sz="1800" b="0" i="1" u="none" strike="noStrike" cap="none" normalizeH="0" baseline="0" dirty="0" err="1">
                <a:ln>
                  <a:noFill/>
                </a:ln>
                <a:effectLst/>
                <a:latin typeface="Calibri" panose="020F0502020204030204" pitchFamily="34" charset="0"/>
                <a:ea typeface="Times New Roman" panose="02020603050405020304" pitchFamily="18" charset="0"/>
                <a:cs typeface="Times New Roman" panose="02020603050405020304" pitchFamily="18" charset="0"/>
              </a:rPr>
              <a:t>hyperten</a:t>
            </a:r>
            <a:r>
              <a:rPr kumimoji="0" lang="en-US" altLang="en-US" sz="1800" b="0" i="1" u="none" strike="noStrike" cap="none" normalizeH="0" baseline="0" dirty="0">
                <a:ln>
                  <a:noFill/>
                </a:ln>
                <a:effectLst/>
                <a:latin typeface="Calibri" panose="020F0502020204030204" pitchFamily="34" charset="0"/>
                <a:ea typeface="Times New Roman" panose="02020603050405020304" pitchFamily="18" charset="0"/>
                <a:cs typeface="Times New Roman" panose="02020603050405020304" pitchFamily="18" charset="0"/>
              </a:rPr>
              <a:t> + year, data = data)</a:t>
            </a:r>
            <a:r>
              <a:rPr kumimoji="0" lang="en-US" altLang="en-US" sz="1800" b="0" i="0" u="none" strike="noStrike" cap="none" normalizeH="0" baseline="0" dirty="0">
                <a:ln>
                  <a:noFill/>
                </a:ln>
                <a:effectLst/>
                <a:latin typeface="Calibri" panose="020F0502020204030204" pitchFamily="34" charset="0"/>
                <a:ea typeface="Times New Roman" panose="02020603050405020304" pitchFamily="18" charset="0"/>
                <a:cs typeface="Times New Roman" panose="02020603050405020304" pitchFamily="18" charset="0"/>
              </a:rPr>
              <a:t> where the variables we were interested to use in predicting the mortality status were the eligibility status, diabetes, hypertension, and year. Only diabetes seems to have a statistically significant influence in the outcome of the participant with chances of non-survival being 0.191% higher for those individuals with this condition. </a:t>
            </a:r>
            <a:endParaRPr lang="es-ES_tradnl" sz="1800" dirty="0"/>
          </a:p>
        </p:txBody>
      </p:sp>
      <p:pic>
        <p:nvPicPr>
          <p:cNvPr id="1025" name="Picture 7" descr="Chart, scatter chart&#10;&#10;Description automatically generated">
            <a:extLst>
              <a:ext uri="{FF2B5EF4-FFF2-40B4-BE49-F238E27FC236}">
                <a16:creationId xmlns:a16="http://schemas.microsoft.com/office/drawing/2014/main" id="{20BB77CA-621F-98DE-22DC-9C61D22B338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679814" y="1596227"/>
            <a:ext cx="4097657" cy="3564961"/>
          </a:xfrm>
          <a:prstGeom prst="rect">
            <a:avLst/>
          </a:prstGeom>
          <a:noFill/>
          <a:extLst>
            <a:ext uri="{909E8E84-426E-40DD-AFC4-6F175D3DCCD1}">
              <a14:hiddenFill xmlns:a14="http://schemas.microsoft.com/office/drawing/2010/main">
                <a:solidFill>
                  <a:srgbClr val="FFFFFF"/>
                </a:solidFill>
              </a14:hiddenFill>
            </a:ext>
          </a:extLst>
        </p:spPr>
      </p:pic>
      <p:pic>
        <p:nvPicPr>
          <p:cNvPr id="8" name="Audio Recording Sep 25, 2022 at 10:20:48 PM" descr="Audio Recording Sep 25, 2022 at 10:20:48 PM">
            <a:hlinkClick r:id="" action="ppaction://media"/>
            <a:extLst>
              <a:ext uri="{FF2B5EF4-FFF2-40B4-BE49-F238E27FC236}">
                <a16:creationId xmlns:a16="http://schemas.microsoft.com/office/drawing/2014/main" id="{AA22322D-FDBC-8814-13EC-FE5C2640A56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0790238" y="5603194"/>
            <a:ext cx="812800" cy="812800"/>
          </a:xfrm>
          <a:prstGeom prst="rect">
            <a:avLst/>
          </a:prstGeom>
        </p:spPr>
      </p:pic>
    </p:spTree>
    <p:extLst>
      <p:ext uri="{BB962C8B-B14F-4D97-AF65-F5344CB8AC3E}">
        <p14:creationId xmlns:p14="http://schemas.microsoft.com/office/powerpoint/2010/main" val="3351753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0192"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8"/>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5EAEEE-F9AD-F524-4866-5343B8A44829}"/>
              </a:ext>
            </a:extLst>
          </p:cNvPr>
          <p:cNvSpPr>
            <a:spLocks noGrp="1"/>
          </p:cNvSpPr>
          <p:nvPr>
            <p:ph type="title"/>
          </p:nvPr>
        </p:nvSpPr>
        <p:spPr>
          <a:xfrm>
            <a:off x="841248" y="256032"/>
            <a:ext cx="10506456" cy="1014984"/>
          </a:xfrm>
        </p:spPr>
        <p:txBody>
          <a:bodyPr anchor="b">
            <a:normAutofit/>
          </a:bodyPr>
          <a:lstStyle/>
          <a:p>
            <a:r>
              <a:rPr lang="es-ES_tradnl" dirty="0" err="1"/>
              <a:t>Analysis</a:t>
            </a:r>
            <a:endParaRPr lang="es-ES_tradnl"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EDF2BE6D-BDAD-7862-86C7-A945E03C1FB8}"/>
              </a:ext>
            </a:extLst>
          </p:cNvPr>
          <p:cNvGraphicFramePr>
            <a:graphicFrameLocks noGrp="1"/>
          </p:cNvGraphicFramePr>
          <p:nvPr>
            <p:ph idx="1"/>
            <p:extLst>
              <p:ext uri="{D42A27DB-BD31-4B8C-83A1-F6EECF244321}">
                <p14:modId xmlns:p14="http://schemas.microsoft.com/office/powerpoint/2010/main" val="717725049"/>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Audio Recording Sep 25, 2022 at 10:22:10 PM" descr="Audio Recording Sep 25, 2022 at 10:22:10 PM">
            <a:hlinkClick r:id="" action="ppaction://media"/>
            <a:extLst>
              <a:ext uri="{FF2B5EF4-FFF2-40B4-BE49-F238E27FC236}">
                <a16:creationId xmlns:a16="http://schemas.microsoft.com/office/drawing/2014/main" id="{706B584B-CC89-18DF-DE50-FC0B34CBEBAD}"/>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1317545" y="5837260"/>
            <a:ext cx="812800" cy="812800"/>
          </a:xfrm>
          <a:prstGeom prst="rect">
            <a:avLst/>
          </a:prstGeom>
        </p:spPr>
      </p:pic>
    </p:spTree>
    <p:extLst>
      <p:ext uri="{BB962C8B-B14F-4D97-AF65-F5344CB8AC3E}">
        <p14:creationId xmlns:p14="http://schemas.microsoft.com/office/powerpoint/2010/main" val="266974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44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B7377-50B4-6686-007C-4A00235FA510}"/>
              </a:ext>
            </a:extLst>
          </p:cNvPr>
          <p:cNvSpPr>
            <a:spLocks noGrp="1"/>
          </p:cNvSpPr>
          <p:nvPr>
            <p:ph type="title"/>
          </p:nvPr>
        </p:nvSpPr>
        <p:spPr/>
        <p:txBody>
          <a:bodyPr/>
          <a:lstStyle/>
          <a:p>
            <a:r>
              <a:rPr lang="es-ES_tradnl" dirty="0" err="1"/>
              <a:t>Conclusions</a:t>
            </a:r>
            <a:endParaRPr lang="es-ES_tradnl" dirty="0"/>
          </a:p>
        </p:txBody>
      </p:sp>
      <p:graphicFrame>
        <p:nvGraphicFramePr>
          <p:cNvPr id="6" name="Content Placeholder 2">
            <a:extLst>
              <a:ext uri="{FF2B5EF4-FFF2-40B4-BE49-F238E27FC236}">
                <a16:creationId xmlns:a16="http://schemas.microsoft.com/office/drawing/2014/main" id="{2F1FE65D-6752-275C-F1AF-796EF1EBFA70}"/>
              </a:ext>
            </a:extLst>
          </p:cNvPr>
          <p:cNvGraphicFramePr>
            <a:graphicFrameLocks noGrp="1"/>
          </p:cNvGraphicFramePr>
          <p:nvPr>
            <p:ph idx="1"/>
          </p:nvPr>
        </p:nvGraphicFramePr>
        <p:xfrm>
          <a:off x="1115568" y="2478024"/>
          <a:ext cx="10168128" cy="36941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Audio Recording Sep 25, 2022 at 10:25:18 PM" descr="Audio Recording Sep 25, 2022 at 10:25:18 PM">
            <a:hlinkClick r:id="" action="ppaction://media"/>
            <a:extLst>
              <a:ext uri="{FF2B5EF4-FFF2-40B4-BE49-F238E27FC236}">
                <a16:creationId xmlns:a16="http://schemas.microsoft.com/office/drawing/2014/main" id="{DE8DA95F-AA7D-7FBC-AA8C-3C50015C7CFB}"/>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1283696" y="6030912"/>
            <a:ext cx="812800" cy="812800"/>
          </a:xfrm>
          <a:prstGeom prst="rect">
            <a:avLst/>
          </a:prstGeom>
        </p:spPr>
      </p:pic>
    </p:spTree>
    <p:extLst>
      <p:ext uri="{BB962C8B-B14F-4D97-AF65-F5344CB8AC3E}">
        <p14:creationId xmlns:p14="http://schemas.microsoft.com/office/powerpoint/2010/main" val="1935572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691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theme/theme1.xml><?xml version="1.0" encoding="utf-8"?>
<a:theme xmlns:a="http://schemas.openxmlformats.org/drawingml/2006/main" name="AccentBoxVTI">
  <a:themeElements>
    <a:clrScheme name="Blue">
      <a:dk1>
        <a:srgbClr val="000000"/>
      </a:dk1>
      <a:lt1>
        <a:srgbClr val="FFFFFF"/>
      </a:lt1>
      <a:dk2>
        <a:srgbClr val="153A63"/>
      </a:dk2>
      <a:lt2>
        <a:srgbClr val="DBEFF9"/>
      </a:lt2>
      <a:accent1>
        <a:srgbClr val="0F6FC6"/>
      </a:accent1>
      <a:accent2>
        <a:srgbClr val="009DD9"/>
      </a:accent2>
      <a:accent3>
        <a:srgbClr val="09B8C0"/>
      </a:accent3>
      <a:accent4>
        <a:srgbClr val="0EBC8C"/>
      </a:accent4>
      <a:accent5>
        <a:srgbClr val="71B959"/>
      </a:accent5>
      <a:accent6>
        <a:srgbClr val="96B042"/>
      </a:accent6>
      <a:hlink>
        <a:srgbClr val="C37400"/>
      </a:hlink>
      <a:folHlink>
        <a:srgbClr val="4F9085"/>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22596</TotalTime>
  <Words>1074</Words>
  <Application>Microsoft Macintosh PowerPoint</Application>
  <PresentationFormat>Widescreen</PresentationFormat>
  <Paragraphs>43</Paragraphs>
  <Slides>12</Slides>
  <Notes>0</Notes>
  <HiddenSlides>0</HiddenSlides>
  <MMClips>11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Avenir Next LT Pro</vt:lpstr>
      <vt:lpstr>Calibri</vt:lpstr>
      <vt:lpstr>Times New Roman</vt:lpstr>
      <vt:lpstr>AccentBoxVTI</vt:lpstr>
      <vt:lpstr>Bellevue University  Applied Data Science NIHS Health Survey Data  Prof. Catherine Williams</vt:lpstr>
      <vt:lpstr>Content</vt:lpstr>
      <vt:lpstr>The Problem</vt:lpstr>
      <vt:lpstr>Background</vt:lpstr>
      <vt:lpstr>Data explanation </vt:lpstr>
      <vt:lpstr>Methods</vt:lpstr>
      <vt:lpstr>Analysis</vt:lpstr>
      <vt:lpstr>Analysis</vt:lpstr>
      <vt:lpstr>Conclusions</vt:lpstr>
      <vt:lpstr>Ethical Considerations</vt:lpstr>
      <vt:lpstr>References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 530 Term Project</dc:title>
  <dc:creator>Astrid Fuentes</dc:creator>
  <cp:lastModifiedBy>Astrid Fuentes</cp:lastModifiedBy>
  <cp:revision>27</cp:revision>
  <dcterms:created xsi:type="dcterms:W3CDTF">2021-03-05T21:39:39Z</dcterms:created>
  <dcterms:modified xsi:type="dcterms:W3CDTF">2022-09-26T02:39:18Z</dcterms:modified>
</cp:coreProperties>
</file>