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57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 Бод – это скорость модуляции, при которой 1 единичный элемент передается за 1 секунду.</a:t>
            </a:r>
            <a:endParaRPr lang="en-US"/>
          </a:p>
          <a:p>
            <a:r>
              <a:rPr lang="ru-RU" dirty="0" smtClean="0">
                <a:sym typeface="+mn-ea"/>
              </a:rPr>
              <a:t>Поэтому </a:t>
            </a:r>
            <a:r>
              <a:rPr lang="ru-RU" dirty="0">
                <a:sym typeface="+mn-ea"/>
              </a:rPr>
              <a:t>десятки фирм включились в гонку создания специального аппаратного (сетевых плат) и программного обеспечения, причем скорость передачи данных достигла сотен мегабит в секунду. </a:t>
            </a:r>
            <a:endParaRPr lang="ru-RU" dirty="0" smtClean="0"/>
          </a:p>
          <a:p>
            <a:r>
              <a:rPr lang="ru-RU" dirty="0" smtClean="0">
                <a:sym typeface="+mn-ea"/>
              </a:rPr>
              <a:t>Поначалу, каждая </a:t>
            </a:r>
            <a:r>
              <a:rPr lang="ru-RU" dirty="0">
                <a:sym typeface="+mn-ea"/>
              </a:rPr>
              <a:t>фирма предлагала свой стандарт передачи данных и собственное программное </a:t>
            </a:r>
            <a:r>
              <a:rPr lang="ru-RU" dirty="0" smtClean="0">
                <a:sym typeface="+mn-ea"/>
              </a:rPr>
              <a:t>обеспечение.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0" indent="0">
              <a:buNone/>
            </a:pPr>
            <a:r>
              <a:rPr lang="ru-RU" dirty="0" smtClean="0">
                <a:sym typeface="+mn-ea"/>
              </a:rPr>
              <a:t>В последнее время фирмы-производители программного обеспечения существенно продвинулись вперёд в вопросах совместимости.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ym typeface="+mn-ea"/>
              </a:rPr>
              <a:t>Но до конца эта проблема ещё не решена.</a:t>
            </a:r>
            <a:endParaRPr lang="ru-RU" dirty="0"/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Сеть — ничто без программного обес­печения.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0" indent="0">
              <a:buNone/>
            </a:pPr>
            <a:r>
              <a:rPr lang="en-US" dirty="0">
                <a:sym typeface="+mn-ea"/>
              </a:rPr>
              <a:t>p2p:  </a:t>
            </a:r>
            <a:r>
              <a:rPr lang="ru-RU" dirty="0">
                <a:sym typeface="+mn-ea"/>
              </a:rPr>
              <a:t>• </a:t>
            </a:r>
            <a:r>
              <a:rPr lang="ru-RU" dirty="0" smtClean="0">
                <a:sym typeface="+mn-ea"/>
              </a:rPr>
              <a:t>Простота </a:t>
            </a:r>
            <a:r>
              <a:rPr lang="ru-RU" dirty="0">
                <a:sym typeface="+mn-ea"/>
              </a:rPr>
              <a:t>инсталляции. 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sym typeface="+mn-ea"/>
              </a:rPr>
              <a:t> </a:t>
            </a:r>
            <a:r>
              <a:rPr lang="ru-RU" dirty="0">
                <a:sym typeface="+mn-ea"/>
              </a:rPr>
              <a:t>• </a:t>
            </a:r>
            <a:r>
              <a:rPr lang="ru-RU" dirty="0" smtClean="0">
                <a:sym typeface="+mn-ea"/>
              </a:rPr>
              <a:t>Обеспечение доступа </a:t>
            </a:r>
            <a:r>
              <a:rPr lang="ru-RU" dirty="0">
                <a:sym typeface="+mn-ea"/>
              </a:rPr>
              <a:t>к ресурсам других рабочих станций</a:t>
            </a:r>
            <a:r>
              <a:rPr lang="ru-RU" dirty="0" smtClean="0">
                <a:sym typeface="+mn-ea"/>
              </a:rPr>
              <a:t>.</a:t>
            </a:r>
            <a:endParaRPr lang="ru-RU" dirty="0" smtClean="0"/>
          </a:p>
          <a:p>
            <a:pPr marL="0" indent="0">
              <a:buNone/>
            </a:pPr>
            <a:r>
              <a:rPr lang="en-US"/>
              <a:t>DFSN: </a:t>
            </a:r>
            <a:r>
              <a:rPr lang="en-US" dirty="0">
                <a:sym typeface="+mn-ea"/>
              </a:rPr>
              <a:t> </a:t>
            </a:r>
            <a:r>
              <a:rPr lang="ru-RU" dirty="0">
                <a:sym typeface="+mn-ea"/>
              </a:rPr>
              <a:t>• </a:t>
            </a:r>
            <a:r>
              <a:rPr lang="ru-RU" dirty="0" smtClean="0">
                <a:sym typeface="+mn-ea"/>
              </a:rPr>
              <a:t>Наличие </a:t>
            </a:r>
            <a:r>
              <a:rPr lang="ru-RU" dirty="0">
                <a:sym typeface="+mn-ea"/>
              </a:rPr>
              <a:t>развитых средств управления и администрирования в сети. 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sym typeface="+mn-ea"/>
              </a:rPr>
              <a:t> </a:t>
            </a:r>
            <a:r>
              <a:rPr lang="ru-RU" dirty="0">
                <a:sym typeface="+mn-ea"/>
              </a:rPr>
              <a:t>• </a:t>
            </a:r>
            <a:r>
              <a:rPr lang="ru-RU" dirty="0" smtClean="0">
                <a:sym typeface="+mn-ea"/>
              </a:rPr>
              <a:t>Обеспечение режима </a:t>
            </a:r>
            <a:r>
              <a:rPr lang="ru-RU" dirty="0">
                <a:sym typeface="+mn-ea"/>
              </a:rPr>
              <a:t>работы СУБД "клиент-сервер</a:t>
            </a:r>
            <a:r>
              <a:rPr lang="ru-RU" dirty="0" smtClean="0">
                <a:sym typeface="+mn-ea"/>
              </a:rPr>
              <a:t>".</a:t>
            </a:r>
            <a:endParaRPr lang="ru-RU" dirty="0" smtClean="0"/>
          </a:p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0" indent="0">
              <a:buNone/>
            </a:pPr>
            <a:r>
              <a:rPr lang="ru-RU" dirty="0" smtClean="0">
                <a:sym typeface="+mn-ea"/>
              </a:rPr>
              <a:t>  Функции </a:t>
            </a:r>
            <a:r>
              <a:rPr lang="ru-RU" b="1" dirty="0">
                <a:sym typeface="+mn-ea"/>
              </a:rPr>
              <a:t>модуля клиента </a:t>
            </a:r>
            <a:r>
              <a:rPr lang="ru-RU" dirty="0">
                <a:sym typeface="+mn-ea"/>
              </a:rPr>
              <a:t>операционных систем</a:t>
            </a:r>
            <a:r>
              <a:rPr lang="ru-RU" dirty="0" smtClean="0">
                <a:sym typeface="+mn-ea"/>
              </a:rPr>
              <a:t> -   </a:t>
            </a:r>
            <a:r>
              <a:rPr lang="ru-RU" dirty="0">
                <a:sym typeface="+mn-ea"/>
              </a:rPr>
              <a:t>исполнение пользовательских приложений;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sym typeface="+mn-ea"/>
              </a:rPr>
              <a:t>   -   </a:t>
            </a:r>
            <a:r>
              <a:rPr lang="ru-RU" dirty="0">
                <a:sym typeface="+mn-ea"/>
              </a:rPr>
              <a:t>реализация интерфейса пользователя с сетью;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sym typeface="+mn-ea"/>
              </a:rPr>
              <a:t>   -   обеспечение </a:t>
            </a:r>
            <a:r>
              <a:rPr lang="ru-RU" dirty="0">
                <a:sym typeface="+mn-ea"/>
              </a:rPr>
              <a:t>соединения с сетью.</a:t>
            </a:r>
            <a:endParaRPr lang="ru-RU" dirty="0">
              <a:sym typeface="+mn-ea"/>
            </a:endParaRPr>
          </a:p>
          <a:p>
            <a:pPr marL="0" indent="0">
              <a:buNone/>
            </a:pPr>
            <a:r>
              <a:rPr lang="ru-RU" b="1" dirty="0">
                <a:sym typeface="+mn-ea"/>
              </a:rPr>
              <a:t>модуля сервера</a:t>
            </a:r>
            <a:r>
              <a:rPr lang="en-US" altLang="ru-RU" b="1" dirty="0">
                <a:sym typeface="+mn-ea"/>
              </a:rPr>
              <a:t> </a:t>
            </a:r>
            <a:r>
              <a:rPr lang="ru-RU" dirty="0" smtClean="0">
                <a:sym typeface="+mn-ea"/>
              </a:rPr>
              <a:t>- </a:t>
            </a:r>
            <a:r>
              <a:rPr lang="ru-RU" dirty="0">
                <a:sym typeface="+mn-ea"/>
              </a:rPr>
              <a:t>управление учетными записями;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sym typeface="+mn-ea"/>
              </a:rPr>
              <a:t>- </a:t>
            </a:r>
            <a:r>
              <a:rPr lang="ru-RU" dirty="0">
                <a:sym typeface="+mn-ea"/>
              </a:rPr>
              <a:t>защита доступа;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sym typeface="+mn-ea"/>
              </a:rPr>
              <a:t>- </a:t>
            </a:r>
            <a:r>
              <a:rPr lang="ru-RU" dirty="0">
                <a:sym typeface="+mn-ea"/>
              </a:rPr>
              <a:t>централизованное лицензирование;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sym typeface="+mn-ea"/>
              </a:rPr>
              <a:t>- </a:t>
            </a:r>
            <a:r>
              <a:rPr lang="ru-RU" dirty="0">
                <a:sym typeface="+mn-ea"/>
              </a:rPr>
              <a:t>защита данных;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sym typeface="+mn-ea"/>
              </a:rPr>
              <a:t>- </a:t>
            </a:r>
            <a:r>
              <a:rPr lang="ru-RU" dirty="0">
                <a:sym typeface="+mn-ea"/>
              </a:rPr>
              <a:t>многозадачность и многопроцессорная обработка.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itle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sz="4400" kern="1200" baseline="0">
                <a:latin typeface="Arial" panose="02080604020202020204" pitchFamily="34" charset="0"/>
                <a:ea typeface="SimSun" pitchFamily="2" charset="-122"/>
              </a:rPr>
              <a:t>Общие понятия сетевых приложений и технологий</a:t>
            </a:r>
            <a:endParaRPr lang="en-US" sz="4400" kern="1200" baseline="0"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3075" name="Subtitle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p>
            <a:pPr defTabSz="914400">
              <a:buClrTx/>
              <a:buSzTx/>
              <a:buFontTx/>
            </a:pPr>
            <a:r>
              <a:rPr lang="ru-RU" altLang="en-US" sz="3200" kern="1200" baseline="0">
                <a:latin typeface="Arial" panose="02080604020202020204" pitchFamily="34" charset="0"/>
                <a:ea typeface="SimSun" pitchFamily="2" charset="-122"/>
              </a:rPr>
              <a:t>Абдурахмонов Самандар 655-20</a:t>
            </a:r>
            <a:endParaRPr lang="ru-RU" altLang="en-US" sz="3200" kern="1200" baseline="0"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Модель ISO/OSI </a:t>
            </a:r>
            <a:r>
              <a:rPr lang="ru-RU" altLang="en-US"/>
              <a:t>и </a:t>
            </a:r>
            <a:r>
              <a:rPr lang="en-US" altLang="ru-RU"/>
              <a:t>TCP/IP</a:t>
            </a:r>
            <a:r>
              <a:rPr lang="en-US"/>
              <a:t>. Протоколы передачи данных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8085" y="1531620"/>
            <a:ext cx="7880985" cy="5903595"/>
          </a:xfrm>
          <a:prstGeom prst="rect">
            <a:avLst/>
          </a:prstGeom>
        </p:spPr>
      </p:pic>
      <p:pic>
        <p:nvPicPr>
          <p:cNvPr id="9" name="Объект 3"/>
          <p:cNvPicPr>
            <a:picLocks noGr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1417955"/>
            <a:ext cx="8504555" cy="61315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3560" y="260350"/>
            <a:ext cx="8056880" cy="60432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Литература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https://conlex.kz/neobxodimo-razlichat-ponyatiya-setevyx-prilozhenij-i-protokolov-prikladnogo-urovnya/</a:t>
            </a:r>
            <a:endParaRPr lang="en-US" sz="2000"/>
          </a:p>
          <a:p>
            <a:r>
              <a:rPr lang="en-US" sz="2000"/>
              <a:t>https://ppt-online.org/708038</a:t>
            </a:r>
            <a:endParaRPr lang="en-US" sz="2000"/>
          </a:p>
          <a:p>
            <a:r>
              <a:rPr lang="en-US" sz="2000"/>
              <a:t>https://i-flashdrive.ru/raznoe/1-bod-skolko-bit-v-chem-raznica-mezhdu-bit-v-sekundu-i-bod-xabr-qa.html</a:t>
            </a:r>
            <a:endParaRPr lang="en-US" sz="2000"/>
          </a:p>
          <a:p>
            <a:r>
              <a:rPr lang="en-US" sz="2000"/>
              <a:t>https://studopedia.ru/3_26107_osnovnie-ponyatiya-setevih-tehnologiy.html</a:t>
            </a:r>
            <a:endParaRPr lang="en-US" sz="2000"/>
          </a:p>
          <a:p>
            <a:r>
              <a:rPr lang="en-US" sz="2000"/>
              <a:t>https://www.techsoup.org/support/articles-and-how-tos/networking-101-concepts-and-definitions</a:t>
            </a:r>
            <a:endParaRPr lang="en-US" sz="2000"/>
          </a:p>
        </p:txBody>
      </p:sp>
      <p:sp>
        <p:nvSpPr>
          <p:cNvPr id="4" name="Text Box 3"/>
          <p:cNvSpPr txBox="1"/>
          <p:nvPr/>
        </p:nvSpPr>
        <p:spPr>
          <a:xfrm>
            <a:off x="2257425" y="18078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8775" y="4615180"/>
            <a:ext cx="2400935" cy="1475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ЭВМ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dirty="0" smtClean="0">
                <a:sym typeface="+mn-ea"/>
              </a:rPr>
              <a:t>У первых персональных ЭВМ имелись порты </a:t>
            </a:r>
            <a:r>
              <a:rPr lang="ru-RU" dirty="0">
                <a:sym typeface="+mn-ea"/>
              </a:rPr>
              <a:t>для последовательного обмена </a:t>
            </a:r>
            <a:r>
              <a:rPr lang="ru-RU" dirty="0" smtClean="0">
                <a:sym typeface="+mn-ea"/>
              </a:rPr>
              <a:t>данными  </a:t>
            </a:r>
            <a:r>
              <a:rPr lang="ru-RU" dirty="0">
                <a:sym typeface="+mn-ea"/>
              </a:rPr>
              <a:t>со  скорость  до  4800  </a:t>
            </a:r>
            <a:r>
              <a:rPr lang="ru-RU" dirty="0" smtClean="0">
                <a:sym typeface="+mn-ea"/>
              </a:rPr>
              <a:t>бод.  </a:t>
            </a:r>
            <a:endParaRPr lang="ru-RU" dirty="0" smtClean="0"/>
          </a:p>
          <a:p>
            <a:pPr marL="0" indent="0">
              <a:buNone/>
            </a:pPr>
            <a:r>
              <a:rPr lang="ru-RU" dirty="0">
                <a:sym typeface="+mn-ea"/>
              </a:rPr>
              <a:t>Однако такая скорость передачи данных по мере роста объема памяти и быстродействия ЭВМ быстро оказалась слишком малой для практического </a:t>
            </a:r>
            <a:r>
              <a:rPr lang="ru-RU" dirty="0" smtClean="0">
                <a:sym typeface="+mn-ea"/>
              </a:rPr>
              <a:t>применения.</a:t>
            </a:r>
            <a:endParaRPr lang="ru-RU" dirty="0" smtClean="0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7990" y="2493010"/>
            <a:ext cx="3336290" cy="20808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30"/>
            <a:ext cx="8229600" cy="5648960"/>
          </a:xfrm>
        </p:spPr>
        <p:txBody>
          <a:bodyPr/>
          <a:p>
            <a:r>
              <a:rPr lang="ru-RU" dirty="0">
                <a:sym typeface="+mn-ea"/>
              </a:rPr>
              <a:t>Возможности современных ОС позволяют программисту разрабатывать свои собственные приложения, пользуясь средствами встроенной в ОС сетевой поддержки.</a:t>
            </a:r>
            <a:endParaRPr lang="ru-RU" dirty="0"/>
          </a:p>
          <a:p>
            <a:r>
              <a:rPr lang="ru-RU" dirty="0">
                <a:sym typeface="+mn-ea"/>
              </a:rPr>
              <a:t>проблемой развития компьютерных сетей является далеко недостаточная совместимость ос</a:t>
            </a:r>
            <a:endParaRPr lang="ru-RU" dirty="0">
              <a:sym typeface="+mn-ea"/>
            </a:endParaRPr>
          </a:p>
          <a:p>
            <a:r>
              <a:rPr lang="ru-RU" dirty="0" smtClean="0">
                <a:sym typeface="+mn-ea"/>
              </a:rPr>
              <a:t>Проблемы оставались </a:t>
            </a:r>
            <a:r>
              <a:rPr lang="ru-RU" dirty="0">
                <a:sym typeface="+mn-ea"/>
              </a:rPr>
              <a:t>даже после выработки стандартов на сетевые платы и </a:t>
            </a:r>
            <a:r>
              <a:rPr lang="ru-RU" dirty="0" smtClean="0">
                <a:sym typeface="+mn-ea"/>
              </a:rPr>
              <a:t>протоколы. </a:t>
            </a:r>
            <a:endParaRPr lang="ru-RU" dirty="0" smtClean="0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Сеть ЭВМ- комплекс аппаратного и программного обеспечения, поддерживающий функции обмена информацией между отдельно расположенными (на расстояниях от нескольких метров до тысяч километров) компьютерами.</a:t>
            </a:r>
            <a:endParaRPr lang="en-US"/>
          </a:p>
          <a:p>
            <a:r>
              <a:rPr lang="en-US"/>
              <a:t>Локальная вычислительная сеть (ЛВС) </a:t>
            </a:r>
            <a:endParaRPr lang="en-US"/>
          </a:p>
          <a:p>
            <a:r>
              <a:rPr lang="en-US"/>
              <a:t>Корпоративная вычислительная сеть</a:t>
            </a:r>
            <a:endParaRPr lang="en-US"/>
          </a:p>
          <a:p>
            <a:r>
              <a:rPr lang="en-US"/>
              <a:t>Глобальная вычислительная сеть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955"/>
            <a:ext cx="8229600" cy="4525963"/>
          </a:xfrm>
        </p:spPr>
        <p:txBody>
          <a:bodyPr/>
          <a:p>
            <a:pPr marL="0" indent="0">
              <a:buNone/>
            </a:pPr>
            <a:r>
              <a:rPr lang="ru-RU" dirty="0">
                <a:sym typeface="+mn-ea"/>
              </a:rPr>
              <a:t>Для управления сетью существуют </a:t>
            </a:r>
            <a:r>
              <a:rPr lang="ru-RU" b="1" dirty="0">
                <a:sym typeface="+mn-ea"/>
              </a:rPr>
              <a:t>специальные сетевые операционные системы</a:t>
            </a:r>
            <a:r>
              <a:rPr lang="ru-RU" dirty="0">
                <a:sym typeface="+mn-ea"/>
              </a:rPr>
              <a:t>, которые по своей организации можно разделить </a:t>
            </a:r>
            <a:r>
              <a:rPr lang="ru-RU" dirty="0" smtClean="0">
                <a:sym typeface="+mn-ea"/>
              </a:rPr>
              <a:t>на: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55650" y="3213100"/>
            <a:ext cx="3227070" cy="1833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0" indent="0">
              <a:buNone/>
            </a:pPr>
            <a:r>
              <a:rPr lang="ru-RU" dirty="0">
                <a:sym typeface="+mn-ea"/>
              </a:rPr>
              <a:t>•</a:t>
            </a:r>
            <a:r>
              <a:rPr lang="ru-RU" dirty="0" smtClean="0">
                <a:sym typeface="+mn-ea"/>
              </a:rPr>
              <a:t> </a:t>
            </a:r>
            <a:r>
              <a:rPr lang="ru-RU" dirty="0" err="1">
                <a:sym typeface="+mn-ea"/>
              </a:rPr>
              <a:t>одноранговые</a:t>
            </a:r>
            <a:r>
              <a:rPr lang="ru-RU" dirty="0">
                <a:sym typeface="+mn-ea"/>
              </a:rPr>
              <a:t> (</a:t>
            </a:r>
            <a:r>
              <a:rPr lang="ru-RU" dirty="0" err="1">
                <a:sym typeface="+mn-ea"/>
              </a:rPr>
              <a:t>Peer-To-Peer</a:t>
            </a:r>
            <a:r>
              <a:rPr lang="ru-RU" dirty="0">
                <a:sym typeface="+mn-ea"/>
              </a:rPr>
              <a:t> </a:t>
            </a:r>
            <a:r>
              <a:rPr lang="ru-RU" dirty="0" err="1" smtClean="0">
                <a:sym typeface="+mn-ea"/>
              </a:rPr>
              <a:t>Network</a:t>
            </a:r>
            <a:r>
              <a:rPr lang="ru-RU" dirty="0" smtClean="0">
                <a:sym typeface="+mn-ea"/>
              </a:rPr>
              <a:t>,</a:t>
            </a:r>
            <a:endParaRPr lang="ru-RU" dirty="0" smtClean="0"/>
          </a:p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139690" y="3213100"/>
            <a:ext cx="3547110" cy="1833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0" indent="0">
              <a:buNone/>
            </a:pPr>
            <a:r>
              <a:rPr lang="ru-RU" dirty="0">
                <a:sym typeface="+mn-ea"/>
              </a:rPr>
              <a:t>•</a:t>
            </a:r>
            <a:r>
              <a:rPr lang="ru-RU" dirty="0" smtClean="0">
                <a:sym typeface="+mn-ea"/>
              </a:rPr>
              <a:t> с </a:t>
            </a:r>
            <a:r>
              <a:rPr lang="ru-RU" dirty="0">
                <a:sym typeface="+mn-ea"/>
              </a:rPr>
              <a:t>выделенным файловым сервером (</a:t>
            </a:r>
            <a:r>
              <a:rPr lang="ru-RU" dirty="0" err="1">
                <a:sym typeface="+mn-ea"/>
              </a:rPr>
              <a:t>Dedicated</a:t>
            </a:r>
            <a:r>
              <a:rPr lang="ru-RU" dirty="0">
                <a:sym typeface="+mn-ea"/>
              </a:rPr>
              <a:t> </a:t>
            </a:r>
            <a:r>
              <a:rPr lang="ru-RU" dirty="0" err="1">
                <a:sym typeface="+mn-ea"/>
              </a:rPr>
              <a:t>File</a:t>
            </a:r>
            <a:r>
              <a:rPr lang="ru-RU" dirty="0">
                <a:sym typeface="+mn-ea"/>
              </a:rPr>
              <a:t> </a:t>
            </a:r>
            <a:r>
              <a:rPr lang="ru-RU" dirty="0" err="1">
                <a:sym typeface="+mn-ea"/>
              </a:rPr>
              <a:t>Server</a:t>
            </a:r>
            <a:r>
              <a:rPr lang="ru-RU" dirty="0">
                <a:sym typeface="+mn-ea"/>
              </a:rPr>
              <a:t> </a:t>
            </a:r>
            <a:r>
              <a:rPr lang="ru-RU" dirty="0" err="1">
                <a:sym typeface="+mn-ea"/>
              </a:rPr>
              <a:t>Network</a:t>
            </a:r>
            <a:r>
              <a:rPr lang="ru-RU" dirty="0" smtClean="0">
                <a:sym typeface="+mn-ea"/>
              </a:rPr>
              <a:t>).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Рисунок 1"/>
          <p:cNvPicPr>
            <a:picLocks noChangeAspect="1"/>
          </p:cNvPicPr>
          <p:nvPr>
            <p:ph idx="1"/>
          </p:nvPr>
        </p:nvPicPr>
        <p:blipFill rotWithShape="1">
          <a:blip r:embed="rId1"/>
          <a:srcRect l="4297" t="9669" r="14323" b="5150"/>
          <a:stretch>
            <a:fillRect/>
          </a:stretch>
        </p:blipFill>
        <p:spPr>
          <a:xfrm>
            <a:off x="971550" y="548640"/>
            <a:ext cx="7184390" cy="5381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 Спам-фильтр (Spamprotexx, Anti-Spam) - программа для защиты Ваших почтовых ящиков от спама (бесплатная рекламная рассылка и т.п.).</a:t>
            </a:r>
            <a:endParaRPr lang="en-US"/>
          </a:p>
          <a:p>
            <a:r>
              <a:rPr lang="en-US"/>
              <a:t>     Межсетевой экран (брандмауэр, firewall) - комплекс аппаратных и/или программных средств, осуществляющий контроль и фильтрацию проходящих через него сетевых пакетов.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Прокси – сервер (Proxy) – это программа для подключения локальных пользователей к сети Интернет через один внешний IP-адрес. </a:t>
            </a:r>
            <a:endParaRPr lang="en-US"/>
          </a:p>
          <a:p>
            <a:r>
              <a:rPr lang="en-US"/>
              <a:t> Антивирусы- это компьютерные программы, специально созданные для поиска и обезвреживания вирусов, спама, хакерских атак и троянских программ.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Трафик (traffic) - поток сообщений в разделяемой среде передачи данных, часто используется для грубой оценки уровня использования передающей среды (тяжелый, средний, легкий трафик).</a:t>
            </a:r>
            <a:endParaRPr lang="en-US"/>
          </a:p>
          <a:p>
            <a:r>
              <a:rPr lang="en-US"/>
              <a:t>Узел (host)- подключенное к сети устройство (обычно компьютер), идентифицируемое собственным адресом.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2479</Words>
  <Application>WPS Presentation</Application>
  <PresentationFormat/>
  <Paragraphs>47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Nimbus Roman No9 L</vt:lpstr>
      <vt:lpstr>Droid Sans Fallback</vt:lpstr>
      <vt:lpstr>Microsoft YaHei</vt:lpstr>
      <vt:lpstr>Arial Unicode MS</vt:lpstr>
      <vt:lpstr>Calibri</vt:lpstr>
      <vt:lpstr>DejaVu Sans</vt:lpstr>
      <vt:lpstr>OpenSymbol</vt:lpstr>
      <vt:lpstr>默认设计模板</vt:lpstr>
      <vt:lpstr>Общие понятия сетевых приложений и технологий</vt:lpstr>
      <vt:lpstr>ЭВМ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Модель ISO/OSI и TCP/IP. Протоколы передачи данных</vt:lpstr>
      <vt:lpstr>PowerPoint 演示文稿</vt:lpstr>
      <vt:lpstr>Литература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Общие понятия сетевых приложений и технологий</dc:title>
  <dc:creator>wps</dc:creator>
  <cp:lastModifiedBy>asf</cp:lastModifiedBy>
  <cp:revision>8</cp:revision>
  <dcterms:created xsi:type="dcterms:W3CDTF">2022-11-07T09:41:00Z</dcterms:created>
  <dcterms:modified xsi:type="dcterms:W3CDTF">2022-11-07T09:41:00Z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