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57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Бод – это скорость модуляции, при которой 1 единичный элемент передается за 1 секунду.</a:t>
            </a:r>
            <a:endParaRPr lang="en-US"/>
          </a:p>
          <a:p>
            <a:r>
              <a:rPr lang="ru-RU" dirty="0" smtClean="0">
                <a:sym typeface="+mn-ea"/>
              </a:rPr>
              <a:t>Поэтому </a:t>
            </a:r>
            <a:r>
              <a:rPr lang="ru-RU" dirty="0">
                <a:sym typeface="+mn-ea"/>
              </a:rPr>
              <a:t>десятки фирм включились в гонку создания специального аппаратного (сетевых плат) и программного обеспечения, причем скорость передачи данных достигла сотен мегабит в секунду. 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Поначалу, каждая </a:t>
            </a:r>
            <a:r>
              <a:rPr lang="ru-RU" dirty="0">
                <a:sym typeface="+mn-ea"/>
              </a:rPr>
              <a:t>фирма предлагала свой стандарт передачи данных и собственное программное </a:t>
            </a:r>
            <a:r>
              <a:rPr lang="ru-RU" dirty="0" smtClean="0">
                <a:sym typeface="+mn-ea"/>
              </a:rPr>
              <a:t>обеспечение.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В последнее время фирмы-производители программного обеспечения существенно продвинулись вперёд в вопросах совместимости.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Но до конца эта проблема ещё не решена.</a:t>
            </a: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Сеть — ничто без программного обес­печения.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p2p: 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Простота </a:t>
            </a:r>
            <a:r>
              <a:rPr lang="ru-RU" dirty="0">
                <a:sym typeface="+mn-ea"/>
              </a:rPr>
              <a:t>инсталляции.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доступа </a:t>
            </a:r>
            <a:r>
              <a:rPr lang="ru-RU" dirty="0">
                <a:sym typeface="+mn-ea"/>
              </a:rPr>
              <a:t>к ресурсам других рабочих станций</a:t>
            </a:r>
            <a:r>
              <a:rPr lang="ru-RU" dirty="0" smtClean="0">
                <a:sym typeface="+mn-ea"/>
              </a:rPr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/>
              <a:t>DFSN: </a:t>
            </a: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Наличие </a:t>
            </a:r>
            <a:r>
              <a:rPr lang="ru-RU" dirty="0">
                <a:sym typeface="+mn-ea"/>
              </a:rPr>
              <a:t>развитых средств управления и администрирования в сети.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режима </a:t>
            </a:r>
            <a:r>
              <a:rPr lang="ru-RU" dirty="0">
                <a:sym typeface="+mn-ea"/>
              </a:rPr>
              <a:t>работы СУБД "клиент-сервер</a:t>
            </a:r>
            <a:r>
              <a:rPr lang="ru-RU" dirty="0" smtClean="0">
                <a:sym typeface="+mn-ea"/>
              </a:rPr>
              <a:t>".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  Функции </a:t>
            </a:r>
            <a:r>
              <a:rPr lang="ru-RU" b="1" dirty="0">
                <a:sym typeface="+mn-ea"/>
              </a:rPr>
              <a:t>модуля клиента </a:t>
            </a:r>
            <a:r>
              <a:rPr lang="ru-RU" dirty="0">
                <a:sym typeface="+mn-ea"/>
              </a:rPr>
              <a:t>операционных систем</a:t>
            </a:r>
            <a:r>
              <a:rPr lang="ru-RU" dirty="0" smtClean="0">
                <a:sym typeface="+mn-ea"/>
              </a:rPr>
              <a:t> -   </a:t>
            </a:r>
            <a:r>
              <a:rPr lang="ru-RU" dirty="0">
                <a:sym typeface="+mn-ea"/>
              </a:rPr>
              <a:t>исполнение пользовательских приложений;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</a:t>
            </a:r>
            <a:r>
              <a:rPr lang="ru-RU" dirty="0">
                <a:sym typeface="+mn-ea"/>
              </a:rPr>
              <a:t>реализация интерфейса пользователя с сетью;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обеспечение </a:t>
            </a:r>
            <a:r>
              <a:rPr lang="ru-RU" dirty="0">
                <a:sym typeface="+mn-ea"/>
              </a:rPr>
              <a:t>соединения с сетью.</a:t>
            </a:r>
            <a:endParaRPr lang="ru-RU" dirty="0">
              <a:sym typeface="+mn-ea"/>
            </a:endParaRPr>
          </a:p>
          <a:p>
            <a:pPr marL="0" indent="0">
              <a:buNone/>
            </a:pPr>
            <a:r>
              <a:rPr lang="ru-RU" b="1" dirty="0">
                <a:sym typeface="+mn-ea"/>
              </a:rPr>
              <a:t>модуля сервера</a:t>
            </a:r>
            <a:r>
              <a:rPr lang="en-US" altLang="ru-RU" b="1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управление учетными записями;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доступа;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централизованное лицензирование;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данных;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многозадачность и многопроцессорная обработка.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80604020202020204" pitchFamily="34" charset="0"/>
                <a:ea typeface="SimSun" pitchFamily="2" charset="-122"/>
              </a:rPr>
              <a:t>Общие понятия сетевых приложений и технологий</a:t>
            </a:r>
            <a:endParaRPr lang="en-US" sz="44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ru-RU" altLang="en-US" sz="3200" kern="1200" baseline="0">
                <a:latin typeface="Arial" panose="02080604020202020204" pitchFamily="34" charset="0"/>
                <a:ea typeface="SimSun" pitchFamily="2" charset="-122"/>
              </a:rPr>
              <a:t>Абдурахмонов Самандар 655-20</a:t>
            </a:r>
            <a:endParaRPr lang="ru-RU" altLang="en-US" sz="32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Модель ISO/OSI </a:t>
            </a:r>
            <a:r>
              <a:rPr lang="ru-RU" altLang="en-US"/>
              <a:t>и </a:t>
            </a:r>
            <a:r>
              <a:rPr lang="en-US" altLang="ru-RU"/>
              <a:t>TCP/IP</a:t>
            </a:r>
            <a:r>
              <a:rPr lang="en-US"/>
              <a:t>. Протоколы передачи данных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085" y="1531620"/>
            <a:ext cx="7880985" cy="5903595"/>
          </a:xfrm>
          <a:prstGeom prst="rect">
            <a:avLst/>
          </a:prstGeom>
        </p:spPr>
      </p:pic>
      <p:pic>
        <p:nvPicPr>
          <p:cNvPr id="9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7955"/>
            <a:ext cx="8504555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560" y="260350"/>
            <a:ext cx="8056880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Литература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https://conlex.kz/neobxodimo-razlichat-ponyatiya-setevyx-prilozhenij-i-protokolov-prikladnogo-urovnya/</a:t>
            </a:r>
            <a:endParaRPr lang="en-US" sz="2000"/>
          </a:p>
          <a:p>
            <a:r>
              <a:rPr lang="en-US" sz="2000"/>
              <a:t>https://ppt-online.org/708038</a:t>
            </a:r>
            <a:endParaRPr lang="en-US" sz="2000"/>
          </a:p>
          <a:p>
            <a:r>
              <a:rPr lang="en-US" sz="2000"/>
              <a:t>https://i-flashdrive.ru/raznoe/1-bod-skolko-bit-v-chem-raznica-mezhdu-bit-v-sekundu-i-bod-xabr-qa.html</a:t>
            </a:r>
            <a:endParaRPr lang="en-US" sz="2000"/>
          </a:p>
          <a:p>
            <a:r>
              <a:rPr lang="en-US" sz="2000"/>
              <a:t>https://studopedia.ru/3_26107_osnovnie-ponyatiya-setevih-tehnologiy.html</a:t>
            </a:r>
            <a:endParaRPr lang="en-US" sz="2000"/>
          </a:p>
          <a:p>
            <a:r>
              <a:rPr lang="en-US" sz="2000"/>
              <a:t>https://www.techsoup.org/support/articles-and-how-tos/networking-101-concepts-and-definitions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257425" y="180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75" y="4615180"/>
            <a:ext cx="2400935" cy="1475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ЭВМ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У первых персональных ЭВМ имелись порты </a:t>
            </a:r>
            <a:r>
              <a:rPr lang="ru-RU" dirty="0">
                <a:sym typeface="+mn-ea"/>
              </a:rPr>
              <a:t>для последовательного обмена </a:t>
            </a:r>
            <a:r>
              <a:rPr lang="ru-RU" dirty="0" smtClean="0">
                <a:sym typeface="+mn-ea"/>
              </a:rPr>
              <a:t>данными  </a:t>
            </a:r>
            <a:r>
              <a:rPr lang="ru-RU" dirty="0">
                <a:sym typeface="+mn-ea"/>
              </a:rPr>
              <a:t>со  скорость  до  4800  </a:t>
            </a:r>
            <a:r>
              <a:rPr lang="ru-RU" dirty="0" smtClean="0">
                <a:sym typeface="+mn-ea"/>
              </a:rPr>
              <a:t>бод. 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ym typeface="+mn-ea"/>
              </a:rPr>
              <a:t>Однако такая скорость передачи данных по мере роста объема памяти и быстродействия ЭВМ быстро оказалась слишком малой для практического </a:t>
            </a:r>
            <a:r>
              <a:rPr lang="ru-RU" dirty="0" smtClean="0">
                <a:sym typeface="+mn-ea"/>
              </a:rPr>
              <a:t>применения.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336290" cy="2080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5648960"/>
          </a:xfrm>
        </p:spPr>
        <p:txBody>
          <a:bodyPr/>
          <a:p>
            <a:r>
              <a:rPr lang="ru-RU" dirty="0">
                <a:sym typeface="+mn-ea"/>
              </a:rPr>
              <a:t>Возможности современных ОС позволяют программисту разрабатывать свои собственные приложения, пользуясь средствами встроенной в ОС сетевой поддержки.</a:t>
            </a:r>
            <a:endParaRPr lang="ru-RU" dirty="0"/>
          </a:p>
          <a:p>
            <a:r>
              <a:rPr lang="ru-RU" dirty="0">
                <a:sym typeface="+mn-ea"/>
              </a:rPr>
              <a:t>проблемой развития компьютерных сетей является далеко недостаточная совместимость ос</a:t>
            </a:r>
            <a:endParaRPr lang="ru-RU" dirty="0">
              <a:sym typeface="+mn-ea"/>
            </a:endParaRPr>
          </a:p>
          <a:p>
            <a:r>
              <a:rPr lang="ru-RU" dirty="0" smtClean="0">
                <a:sym typeface="+mn-ea"/>
              </a:rPr>
              <a:t>Проблемы оставались </a:t>
            </a:r>
            <a:r>
              <a:rPr lang="ru-RU" dirty="0">
                <a:sym typeface="+mn-ea"/>
              </a:rPr>
              <a:t>даже после выработки стандартов на сетевые платы и </a:t>
            </a:r>
            <a:r>
              <a:rPr lang="ru-RU" dirty="0" smtClean="0">
                <a:sym typeface="+mn-ea"/>
              </a:rPr>
              <a:t>протоколы. 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Сеть ЭВМ- комплекс аппаратного и программного обеспечения, поддерживающий функции обмена информацией между отдельно расположенными (на расстояниях от нескольких метров до тысяч километров) компьютерами.</a:t>
            </a:r>
            <a:endParaRPr lang="en-US"/>
          </a:p>
          <a:p>
            <a:r>
              <a:rPr lang="en-US"/>
              <a:t>Локальная вычислительная сеть (ЛВС) </a:t>
            </a:r>
            <a:endParaRPr lang="en-US"/>
          </a:p>
          <a:p>
            <a:r>
              <a:rPr lang="en-US"/>
              <a:t>Корпоративная вычислительная сеть</a:t>
            </a:r>
            <a:endParaRPr lang="en-US"/>
          </a:p>
          <a:p>
            <a:r>
              <a:rPr lang="en-US"/>
              <a:t>Глобальная вычислительная сеть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955"/>
            <a:ext cx="8229600" cy="4525963"/>
          </a:xfrm>
        </p:spPr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Для управления сетью существуют </a:t>
            </a:r>
            <a:r>
              <a:rPr lang="ru-RU" b="1" dirty="0">
                <a:sym typeface="+mn-ea"/>
              </a:rPr>
              <a:t>специальные сетевые операционные системы</a:t>
            </a:r>
            <a:r>
              <a:rPr lang="ru-RU" dirty="0">
                <a:sym typeface="+mn-ea"/>
              </a:rPr>
              <a:t>, которые по своей организации можно разделить </a:t>
            </a:r>
            <a:r>
              <a:rPr lang="ru-RU" dirty="0" smtClean="0">
                <a:sym typeface="+mn-ea"/>
              </a:rPr>
              <a:t>на: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5650" y="3213100"/>
            <a:ext cx="322707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</a:t>
            </a:r>
            <a:r>
              <a:rPr lang="ru-RU" dirty="0" err="1">
                <a:sym typeface="+mn-ea"/>
              </a:rPr>
              <a:t>одноранговые</a:t>
            </a:r>
            <a:r>
              <a:rPr lang="ru-RU" dirty="0">
                <a:sym typeface="+mn-ea"/>
              </a:rPr>
              <a:t> (</a:t>
            </a:r>
            <a:r>
              <a:rPr lang="ru-RU" dirty="0" err="1">
                <a:sym typeface="+mn-ea"/>
              </a:rPr>
              <a:t>Peer-To-Peer</a:t>
            </a:r>
            <a:r>
              <a:rPr lang="ru-RU" dirty="0">
                <a:sym typeface="+mn-ea"/>
              </a:rPr>
              <a:t> </a:t>
            </a:r>
            <a:r>
              <a:rPr lang="ru-RU" dirty="0" err="1" smtClean="0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,</a:t>
            </a:r>
            <a:endParaRPr lang="ru-RU" dirty="0" smtClean="0"/>
          </a:p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39690" y="3213100"/>
            <a:ext cx="354711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с </a:t>
            </a:r>
            <a:r>
              <a:rPr lang="ru-RU" dirty="0">
                <a:sym typeface="+mn-ea"/>
              </a:rPr>
              <a:t>выделенным файловым сервером (</a:t>
            </a:r>
            <a:r>
              <a:rPr lang="ru-RU" dirty="0" err="1">
                <a:sym typeface="+mn-ea"/>
              </a:rPr>
              <a:t>Dedicated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File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Server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Рисунок 1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4297" t="9669" r="14323" b="5150"/>
          <a:stretch>
            <a:fillRect/>
          </a:stretch>
        </p:blipFill>
        <p:spPr>
          <a:xfrm>
            <a:off x="971550" y="548640"/>
            <a:ext cx="718439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Спам-фильтр (Spamprotexx, Anti-Spam) - программа для защиты Ваших почтовых ящиков от спама (бесплатная рекламная рассылка и т.п.).</a:t>
            </a:r>
            <a:endParaRPr lang="en-US"/>
          </a:p>
          <a:p>
            <a:r>
              <a:rPr lang="en-US"/>
              <a:t>     Межсетевой экран (брандмауэр, firewall) - комплекс аппаратных и/или программных средств, осуществляющий контроль и фильтрацию проходящих через него сетевых пакетов.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Прокси – сервер (Proxy) – это программа для подключения локальных пользователей к сети Интернет через один внешний IP-адрес. </a:t>
            </a:r>
            <a:endParaRPr lang="en-US"/>
          </a:p>
          <a:p>
            <a:r>
              <a:rPr lang="en-US"/>
              <a:t> Антивирусы- это компьютерные программы, специально созданные для поиска и обезвреживания вирусов, спама, хакерских атак и троянских программ.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Трафик (traffic) - поток сообщений в разделяемой среде передачи данных, часто используется для грубой оценки уровня использования передающей среды (тяжелый, средний, легкий трафик).</a:t>
            </a:r>
            <a:endParaRPr lang="en-US"/>
          </a:p>
          <a:p>
            <a:r>
              <a:rPr lang="en-US"/>
              <a:t>Узел (host)- подключенное к сети устройство (обычно компьютер), идентифицируемое собственным адресом.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Presentation</Application>
  <PresentationFormat/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OpenSymbol</vt:lpstr>
      <vt:lpstr>默认设计模板</vt:lpstr>
      <vt:lpstr>Общие понятия сетевых приложений и технологий</vt:lpstr>
      <vt:lpstr>ЭВМ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Модель ISO/OSI и TCP/IP. Протоколы передачи данных</vt:lpstr>
      <vt:lpstr>PowerPoint 演示文稿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понятия сетевых приложений и технологий</dc:title>
  <dc:creator>wps</dc:creator>
  <cp:lastModifiedBy>asf</cp:lastModifiedBy>
  <cp:revision>10</cp:revision>
  <dcterms:created xsi:type="dcterms:W3CDTF">2022-11-24T06:56:19Z</dcterms:created>
  <dcterms:modified xsi:type="dcterms:W3CDTF">2022-11-24T06:56:19Z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