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56" r:id="rId4"/>
    <p:sldId id="261" r:id="rId5"/>
    <p:sldId id="265" r:id="rId6"/>
    <p:sldId id="258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Описать интерфейс пакета Cisco Packet Tracer. Скриншоты.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Абдурахмонов Самандар</a:t>
            </a:r>
            <a:endParaRPr lang="en-US">
              <a:sym typeface="+mn-ea"/>
            </a:endParaRPr>
          </a:p>
          <a:p>
            <a:r>
              <a:rPr lang="en-US"/>
              <a:t>Перед просмотром рекомендуется нажать </a:t>
            </a:r>
            <a:r>
              <a:rPr lang="en-US" b="1"/>
              <a:t>F5</a:t>
            </a:r>
            <a:r>
              <a:rPr lang="en-US"/>
              <a:t>(показ слайдов) и “листать” вручную</a:t>
            </a:r>
            <a:endParaRPr lang="en-US"/>
          </a:p>
          <a:p>
            <a:r>
              <a:rPr lang="en-US"/>
              <a:t>Полная статья или ссылка для комментариев: https://teletype.in/@asfuz/gSjfcDHNGf-</a:t>
            </a:r>
            <a:endParaRPr lang="en-US"/>
          </a:p>
          <a:p>
            <a:r>
              <a:rPr lang="en-US" sz="1000"/>
              <a:t>P.S. Тут только скриншоты с краткими описаниями,</a:t>
            </a:r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65735" cy="33356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-33020" y="1077595"/>
            <a:ext cx="6615430" cy="32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6582410" y="1242060"/>
            <a:ext cx="10985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680960" y="1076960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Главное меню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525" y="1456690"/>
            <a:ext cx="10744200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10753725" y="1753870"/>
            <a:ext cx="988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854055" y="1456690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Панель</a:t>
            </a:r>
            <a:endParaRPr lang="en-US"/>
          </a:p>
          <a:p>
            <a:r>
              <a:rPr lang="en-US"/>
              <a:t>инструментов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680960" y="2264410"/>
            <a:ext cx="2012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Графическое меню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0" y="2125980"/>
            <a:ext cx="638873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88735" y="2421890"/>
            <a:ext cx="10985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75095" y="2743835"/>
            <a:ext cx="5266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Переключатель организации (физический или логический)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-33020" y="2623185"/>
            <a:ext cx="5431790" cy="7423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5398770" y="2994660"/>
            <a:ext cx="863600" cy="29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9" grpId="1" animBg="1"/>
      <p:bldP spid="11" grpId="1"/>
      <p:bldP spid="13" grpId="0" bldLvl="0" animBg="1"/>
      <p:bldP spid="13" grpId="1" bldLvl="0" animBg="1"/>
      <p:bldP spid="12" grpId="0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0" y="0"/>
            <a:ext cx="11103610" cy="6883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270000" y="5082540"/>
            <a:ext cx="16510" cy="907415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131445" y="4340225"/>
            <a:ext cx="150114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Автоматический тип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391410" y="4488815"/>
            <a:ext cx="33655" cy="150114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ounded Rectangle 7"/>
          <p:cNvSpPr/>
          <p:nvPr/>
        </p:nvSpPr>
        <p:spPr>
          <a:xfrm>
            <a:off x="1435100" y="3877945"/>
            <a:ext cx="150114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Консоль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Connector 8"/>
          <p:cNvCxnSpPr>
            <a:endCxn id="10" idx="2"/>
          </p:cNvCxnSpPr>
          <p:nvPr/>
        </p:nvCxnSpPr>
        <p:spPr>
          <a:xfrm flipH="1" flipV="1">
            <a:off x="3175635" y="3509645"/>
            <a:ext cx="205740" cy="260731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" name="Rounded Rectangle 9"/>
          <p:cNvSpPr/>
          <p:nvPr/>
        </p:nvSpPr>
        <p:spPr>
          <a:xfrm>
            <a:off x="2425065" y="2899410"/>
            <a:ext cx="150114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Медь прямой 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endCxn id="12" idx="2"/>
          </p:cNvCxnSpPr>
          <p:nvPr/>
        </p:nvCxnSpPr>
        <p:spPr>
          <a:xfrm flipH="1" flipV="1">
            <a:off x="4131945" y="4488180"/>
            <a:ext cx="74295" cy="141478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" name="Rounded Rectangle 11"/>
          <p:cNvSpPr/>
          <p:nvPr/>
        </p:nvSpPr>
        <p:spPr>
          <a:xfrm>
            <a:off x="3381375" y="3877945"/>
            <a:ext cx="150114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Медь кроссовер 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 flipV="1">
            <a:off x="4965065" y="3035935"/>
            <a:ext cx="40640" cy="295402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4255135" y="2425700"/>
            <a:ext cx="150114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Оптика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 flipV="1">
            <a:off x="5938520" y="4119880"/>
            <a:ext cx="82550" cy="195961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" name="Rounded Rectangle 15"/>
          <p:cNvSpPr/>
          <p:nvPr/>
        </p:nvSpPr>
        <p:spPr>
          <a:xfrm>
            <a:off x="5270500" y="3509645"/>
            <a:ext cx="150114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Телефонный кабель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 flipV="1">
            <a:off x="6730365" y="5082540"/>
            <a:ext cx="64770" cy="87122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8" name="Rounded Rectangle 17"/>
          <p:cNvSpPr/>
          <p:nvPr/>
        </p:nvSpPr>
        <p:spPr>
          <a:xfrm>
            <a:off x="5937885" y="4472305"/>
            <a:ext cx="171450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Коаксиальный кабель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 flipV="1">
            <a:off x="7687310" y="4119880"/>
            <a:ext cx="329565" cy="1936115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Rounded Rectangle 19"/>
          <p:cNvSpPr/>
          <p:nvPr/>
        </p:nvSpPr>
        <p:spPr>
          <a:xfrm>
            <a:off x="7159625" y="3509645"/>
            <a:ext cx="171450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Серийный DCE 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 flipV="1">
            <a:off x="8528685" y="5082540"/>
            <a:ext cx="180340" cy="90932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2" name="Rounded Rectangle 21"/>
          <p:cNvSpPr/>
          <p:nvPr/>
        </p:nvSpPr>
        <p:spPr>
          <a:xfrm>
            <a:off x="7851775" y="4472305"/>
            <a:ext cx="171450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Серийный DТE 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Connector 22"/>
          <p:cNvCxnSpPr>
            <a:endCxn id="24" idx="2"/>
          </p:cNvCxnSpPr>
          <p:nvPr/>
        </p:nvCxnSpPr>
        <p:spPr>
          <a:xfrm flipV="1">
            <a:off x="9436100" y="3877945"/>
            <a:ext cx="295275" cy="219456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8874125" y="3267710"/>
            <a:ext cx="171450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Octal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endCxn id="26" idx="2"/>
          </p:cNvCxnSpPr>
          <p:nvPr/>
        </p:nvCxnSpPr>
        <p:spPr>
          <a:xfrm flipH="1" flipV="1">
            <a:off x="10306050" y="3035935"/>
            <a:ext cx="103505" cy="300355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6" name="Rounded Rectangle 25"/>
          <p:cNvSpPr/>
          <p:nvPr/>
        </p:nvSpPr>
        <p:spPr>
          <a:xfrm>
            <a:off x="9448800" y="2425700"/>
            <a:ext cx="171450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 Custom Cable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>
            <a:endCxn id="28" idx="2"/>
          </p:cNvCxnSpPr>
          <p:nvPr/>
        </p:nvCxnSpPr>
        <p:spPr>
          <a:xfrm flipH="1" flipV="1">
            <a:off x="11066145" y="4719955"/>
            <a:ext cx="151765" cy="1268095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0208895" y="4109720"/>
            <a:ext cx="1714500" cy="6102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USB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0" grpId="0" bldLvl="0" animBg="1"/>
      <p:bldP spid="12" grpId="0" bldLvl="0" animBg="1"/>
      <p:bldP spid="14" grpId="0" bldLvl="0" animBg="1"/>
      <p:bldP spid="16" grpId="0" bldLvl="0" animBg="1"/>
      <p:bldP spid="18" grpId="0" bldLvl="0" animBg="1"/>
      <p:bldP spid="20" grpId="0" bldLvl="0" animBg="1"/>
      <p:bldP spid="22" grpId="0" bldLvl="0" animBg="1"/>
      <p:bldP spid="24" grpId="0" bldLvl="0" animBg="1"/>
      <p:bldP spid="26" grpId="0" bldLvl="0" animBg="1"/>
      <p:bldP spid="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6995" y="27305"/>
            <a:ext cx="6557645" cy="68027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15895" y="1105535"/>
            <a:ext cx="1404620" cy="4331970"/>
          </a:xfrm>
          <a:prstGeom prst="rect">
            <a:avLst/>
          </a:prstGeom>
          <a:noFill/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94000" y="4434205"/>
            <a:ext cx="132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Модули устройства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187190" y="1256030"/>
            <a:ext cx="4867275" cy="3679825"/>
          </a:xfrm>
          <a:prstGeom prst="rect">
            <a:avLst/>
          </a:prstGeom>
          <a:noFill/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461760" y="2773680"/>
            <a:ext cx="2322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Просмотр внешнего вида устройства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816225" y="5487670"/>
            <a:ext cx="6238240" cy="986790"/>
          </a:xfrm>
          <a:prstGeom prst="rect">
            <a:avLst/>
          </a:prstGeom>
          <a:noFill/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83560" y="6089650"/>
            <a:ext cx="5665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Описание и внешний вид выбранного модуля устройства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358130" y="319405"/>
            <a:ext cx="3161030" cy="4019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461760" y="336550"/>
            <a:ext cx="173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Название уст-ва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ldLvl="0" animBg="1"/>
      <p:bldP spid="8" grpId="0"/>
      <p:bldP spid="7" grpId="0" bldLvl="0" animBg="1"/>
      <p:bldP spid="9" grpId="0" bldLvl="0" animBg="1"/>
      <p:bldP spid="10" grpId="0"/>
      <p:bldP spid="12" grpId="0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58445"/>
            <a:ext cx="781050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183890" y="4827905"/>
            <a:ext cx="60534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1. Главное меню</a:t>
            </a:r>
            <a:endParaRPr lang="en-US"/>
          </a:p>
          <a:p>
            <a:pPr algn="l"/>
            <a:r>
              <a:rPr lang="en-US"/>
              <a:t>2. Панель инструментов</a:t>
            </a:r>
            <a:endParaRPr lang="en-US"/>
          </a:p>
          <a:p>
            <a:pPr algn="l"/>
            <a:r>
              <a:rPr lang="en-US"/>
              <a:t>3. Графическое меню</a:t>
            </a:r>
            <a:endParaRPr lang="en-US"/>
          </a:p>
          <a:p>
            <a:pPr algn="l"/>
            <a:r>
              <a:rPr lang="en-US"/>
              <a:t>4. Переключатель организации (физический или логический)</a:t>
            </a:r>
            <a:endParaRPr lang="en-US"/>
          </a:p>
          <a:p>
            <a:pPr algn="l"/>
            <a:r>
              <a:rPr lang="en-US"/>
              <a:t>5. Выбор устройства сети</a:t>
            </a:r>
            <a:endParaRPr lang="en-US"/>
          </a:p>
          <a:p>
            <a:pPr algn="l"/>
            <a:r>
              <a:rPr lang="en-US"/>
              <a:t>6. Выбор типа устройства</a:t>
            </a:r>
            <a:endParaRPr lang="en-US"/>
          </a:p>
          <a:p>
            <a:pPr algn="l"/>
            <a:r>
              <a:rPr lang="en-US"/>
              <a:t>7. Переключатель Реальнего времени и симуляции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Устройства сети</a:t>
            </a:r>
            <a:endParaRPr lang="en-US"/>
          </a:p>
          <a:p>
            <a:r>
              <a:rPr lang="en-US"/>
              <a:t>Конечные устройства</a:t>
            </a:r>
            <a:endParaRPr lang="en-US"/>
          </a:p>
          <a:p>
            <a:r>
              <a:rPr lang="en-US"/>
              <a:t>Компоненты</a:t>
            </a:r>
            <a:endParaRPr lang="en-US"/>
          </a:p>
          <a:p>
            <a:r>
              <a:rPr lang="en-US"/>
              <a:t>Смешанное(Избранные)</a:t>
            </a:r>
            <a:endParaRPr lang="en-US"/>
          </a:p>
          <a:p>
            <a:r>
              <a:rPr lang="en-US"/>
              <a:t>Мультипользовательское соединение</a:t>
            </a:r>
            <a:endParaRPr lang="en-US"/>
          </a:p>
          <a:p>
            <a:r>
              <a:rPr lang="en-US"/>
              <a:t>Маршрутизаторы(Роутеры)</a:t>
            </a:r>
            <a:endParaRPr lang="en-US"/>
          </a:p>
          <a:p>
            <a:r>
              <a:rPr lang="en-US"/>
              <a:t>Switches</a:t>
            </a:r>
            <a:endParaRPr lang="en-US"/>
          </a:p>
          <a:p>
            <a:r>
              <a:rPr lang="en-US"/>
              <a:t>Hubs</a:t>
            </a:r>
            <a:endParaRPr lang="en-US"/>
          </a:p>
          <a:p>
            <a:r>
              <a:rPr lang="en-US"/>
              <a:t> Беспроволные устройства</a:t>
            </a:r>
            <a:endParaRPr lang="en-US"/>
          </a:p>
          <a:p>
            <a:r>
              <a:rPr lang="en-US"/>
              <a:t>Безопасность</a:t>
            </a:r>
            <a:endParaRPr lang="en-US"/>
          </a:p>
          <a:p>
            <a:r>
              <a:rPr lang="en-US"/>
              <a:t>Эмуляция WAN</a:t>
            </a:r>
            <a:endParaRPr lang="en-US"/>
          </a:p>
          <a:p>
            <a:r>
              <a:rPr lang="en-US"/>
              <a:t>Виды выбранного устройства(роутера)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265" y="744220"/>
            <a:ext cx="67437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Панель инструментов:</a:t>
            </a:r>
            <a:endParaRPr lang="en-US"/>
          </a:p>
          <a:p>
            <a:endParaRPr lang="en-US"/>
          </a:p>
          <a:p>
            <a:r>
              <a:rPr lang="en-US"/>
              <a:t>Новый</a:t>
            </a:r>
            <a:endParaRPr lang="en-US"/>
          </a:p>
          <a:p>
            <a:r>
              <a:rPr lang="en-US"/>
              <a:t>Открыть</a:t>
            </a:r>
            <a:endParaRPr lang="en-US"/>
          </a:p>
          <a:p>
            <a:r>
              <a:rPr lang="en-US"/>
              <a:t>Сохранить</a:t>
            </a:r>
            <a:endParaRPr lang="en-US"/>
          </a:p>
          <a:p>
            <a:r>
              <a:rPr lang="en-US"/>
              <a:t>Печать</a:t>
            </a:r>
            <a:endParaRPr lang="en-US"/>
          </a:p>
          <a:p>
            <a:r>
              <a:rPr lang="en-US"/>
              <a:t>Информация о связи</a:t>
            </a:r>
            <a:endParaRPr lang="en-US"/>
          </a:p>
          <a:p>
            <a:r>
              <a:rPr lang="en-US"/>
              <a:t>Копировать</a:t>
            </a:r>
            <a:endParaRPr lang="en-US"/>
          </a:p>
          <a:p>
            <a:r>
              <a:rPr lang="en-US"/>
              <a:t>Вставить</a:t>
            </a:r>
            <a:endParaRPr lang="en-US"/>
          </a:p>
          <a:p>
            <a:r>
              <a:rPr lang="en-US"/>
              <a:t>Отменить</a:t>
            </a:r>
            <a:endParaRPr lang="en-US"/>
          </a:p>
          <a:p>
            <a:r>
              <a:rPr lang="en-US"/>
              <a:t>Увеличение/уменьшение масшатаба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9525"/>
            <a:ext cx="6896100" cy="6838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13530" y="1875155"/>
            <a:ext cx="834580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/>
              <a:t>Автоматический тип </a:t>
            </a:r>
            <a:r>
              <a:rPr lang="en-US" sz="1400"/>
              <a:t>– при данном типе соединения Packet Tracer автоматически выбирает наиболее предпочтительные тип соединения для выбранных устройств.</a:t>
            </a:r>
            <a:endParaRPr lang="en-US" sz="1400"/>
          </a:p>
          <a:p>
            <a:pPr algn="l"/>
            <a:r>
              <a:rPr lang="en-US" sz="1400" b="1"/>
              <a:t>Консоль </a:t>
            </a:r>
            <a:r>
              <a:rPr lang="en-US" sz="1400"/>
              <a:t>– консольные соединение. Консольное соединение может быть выполнено между ПК и маршрутизаторами или коммутаторами.</a:t>
            </a:r>
            <a:endParaRPr lang="en-US" sz="1400"/>
          </a:p>
          <a:p>
            <a:pPr algn="l"/>
            <a:r>
              <a:rPr lang="en-US" sz="1400" b="1"/>
              <a:t>Медь прямой</a:t>
            </a:r>
            <a:r>
              <a:rPr lang="en-US" sz="1400"/>
              <a:t> – соединение медным кабелем типа витая пара, оба конца кабеля обжаты в одинаковой раскладке.</a:t>
            </a:r>
            <a:endParaRPr lang="en-US" sz="1400"/>
          </a:p>
          <a:p>
            <a:pPr algn="l"/>
            <a:r>
              <a:rPr lang="en-US" sz="1400" b="1"/>
              <a:t>Медь кроссовер</a:t>
            </a:r>
            <a:r>
              <a:rPr lang="en-US" sz="1400"/>
              <a:t> – соединение медным кабелем типа витая пара, концы кабеля обжаты как кроссовер.</a:t>
            </a:r>
            <a:endParaRPr lang="en-US" sz="1400"/>
          </a:p>
          <a:p>
            <a:pPr algn="l"/>
            <a:r>
              <a:rPr lang="en-US" sz="1400" b="1"/>
              <a:t>Оптика </a:t>
            </a:r>
            <a:r>
              <a:rPr lang="en-US" sz="1400"/>
              <a:t>– соединение при помощи оптического кабеля, необходимо для соединения устройств, имеющих оптические интерфейсы.</a:t>
            </a:r>
            <a:endParaRPr lang="en-US" sz="1400"/>
          </a:p>
          <a:p>
            <a:pPr algn="l"/>
            <a:r>
              <a:rPr lang="en-US" sz="1400" b="1"/>
              <a:t>Телефонный кабель</a:t>
            </a:r>
            <a:r>
              <a:rPr lang="en-US" sz="1400"/>
              <a:t> – кабель для подключения телефонных аппаратов. Соединение через телефонную линию может быть осуществлено между устройствами, имеющими модемные порты. Пример - ПК, дозванивающийся в сетевое облако.</a:t>
            </a:r>
            <a:endParaRPr lang="en-US" sz="1400"/>
          </a:p>
          <a:p>
            <a:pPr algn="l"/>
            <a:r>
              <a:rPr lang="en-US" sz="1400" b="1"/>
              <a:t>Коаксиальный кабель</a:t>
            </a:r>
            <a:r>
              <a:rPr lang="en-US" sz="1400"/>
              <a:t> – соединение устройств с помощью коаксиального кабеля. Используется для соединения между кабельным модемом и облаком.</a:t>
            </a:r>
            <a:endParaRPr lang="en-US" sz="1400"/>
          </a:p>
          <a:p>
            <a:pPr algn="l"/>
            <a:r>
              <a:rPr lang="en-US" sz="1400" b="1"/>
              <a:t>Серийный DCE и серийный DTE </a:t>
            </a:r>
            <a:r>
              <a:rPr lang="en-US" sz="1400"/>
              <a:t>- соединения через последовательные порты для связей Интернет. Для настройки таких соединений необходимо установить синхронизацию на стороне DCE-устройства. Сторону DCE можно определить по маленькой иконке "часов" рядом с портом.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6510" y="6617970"/>
            <a:ext cx="14852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/>
              <a:t>не останавливайтесь изучать...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WPS Presentation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Описать интерфейс пакета Cisco Packet Tracer. Скриншоты.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asf</cp:lastModifiedBy>
  <cp:revision>9</cp:revision>
  <dcterms:created xsi:type="dcterms:W3CDTF">2022-10-28T12:02:11Z</dcterms:created>
  <dcterms:modified xsi:type="dcterms:W3CDTF">2022-10-28T12:02:11Z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