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4" r:id="rId10"/>
    <p:sldId id="265" r:id="rId11"/>
    <p:sldId id="266" r:id="rId12"/>
    <p:sldId id="274" r:id="rId13"/>
    <p:sldId id="275" r:id="rId14"/>
    <p:sldId id="276" r:id="rId15"/>
    <p:sldId id="277" r:id="rId16"/>
    <p:sldId id="267" r:id="rId17"/>
    <p:sldId id="278" r:id="rId18"/>
    <p:sldId id="279" r:id="rId19"/>
    <p:sldId id="280" r:id="rId20"/>
    <p:sldId id="268" r:id="rId21"/>
    <p:sldId id="262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ru-RU" altLang="en-US"/>
              <a:t>Анализатор представляет собой совокупность </a:t>
            </a:r>
            <a:r>
              <a:rPr lang="ru-RU" altLang="en-US" b="1"/>
              <a:t>нейронов</a:t>
            </a:r>
            <a:r>
              <a:rPr lang="ru-RU" altLang="en-US"/>
              <a:t>, участвующих в</a:t>
            </a:r>
            <a:r>
              <a:rPr lang="ru-RU" altLang="en-US" b="1"/>
              <a:t> </a:t>
            </a:r>
            <a:r>
              <a:rPr lang="ru-RU" altLang="en-US" b="1"/>
              <a:t>восприятии раздражений</a:t>
            </a:r>
            <a:r>
              <a:rPr lang="ru-RU" altLang="en-US"/>
              <a:t>, проведении возбуждения и в анализе раздражения.</a:t>
            </a:r>
            <a:endParaRPr lang="ru-RU" altLang="en-US"/>
          </a:p>
          <a:p>
            <a:r>
              <a:rPr lang="ru-RU" altLang="en-US">
                <a:sym typeface="+mn-ea"/>
              </a:rPr>
              <a:t>Это  зрительный, слуховой, вестибулярный, вкусовой, обонятельный, кожный, мышечный и другие анализаторы. 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ru-RU" altLang="en-US">
                <a:sym typeface="+mn-ea"/>
              </a:rPr>
              <a:t>(образование более крупных единиц на основе связывания элементов ситуации между собой)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(узнавание частей конечной ситуации в исходной проблемной ситуации)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(выработка принципов и правил решения задач).</a:t>
            </a:r>
            <a:endParaRPr lang="ru-R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ru-RU" altLang="en-US" b="1"/>
              <a:t> Эту подушечку пользователь помещает на кончик языка, а к микропроцессорной плате Arduino подключается какой-либо датчик. </a:t>
            </a:r>
            <a:r>
              <a:rPr lang="ru-RU" altLang="en-US"/>
              <a:t>Микропроцессор измеряет сигнал от датчика и преобразует его в последовательность импульсов слабого электрического тока, которые раздражают вкусовые рецепторы на языке человека и вызывают определенные вкусовые ощущения.</a:t>
            </a:r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ru-RU" altLang="en-US"/>
              <a:t>Память можно определить как способность мозга сохранять и восстанавливать информацию.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целом идеи о том, что человеческая память не является единой сущностью, возникли ещё в 19 веке.</a:t>
            </a:r>
            <a:endParaRPr lang="ru-RU" altLang="en-US"/>
          </a:p>
          <a:p>
            <a:r>
              <a:rPr lang="ru-RU" altLang="en-US"/>
              <a:t>Американский психолог Джордж Миллер в своей работе «Магическое число семь плюс-минус два</a:t>
            </a:r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ru-RU" altLang="en-US"/>
              <a:t>Недавно открыл для себя термин “</a:t>
            </a:r>
            <a:r>
              <a:rPr lang="ru-RU" altLang="en-US" b="1"/>
              <a:t>гипертимезия</a:t>
            </a:r>
            <a:r>
              <a:rPr lang="ru-RU" altLang="en-US"/>
              <a:t>” — способность личности помнить и воспроизводить предельно высокое количество информации о её собственной жизни.</a:t>
            </a:r>
            <a:endParaRPr lang="ru-R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ru-RU" altLang="en-US"/>
              <a:t>Чтобы полностью запомнить текст песни</a:t>
            </a:r>
            <a:endParaRPr lang="ru-RU" altLang="en-US"/>
          </a:p>
          <a:p>
            <a:r>
              <a:rPr lang="ru-RU" altLang="en-US"/>
              <a:t>Чтобы выучить не слишком длинный стих</a:t>
            </a:r>
            <a:endParaRPr lang="ru-R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ru-RU" altLang="en-US"/>
              <a:t>Тот самый Эббингауз определил, что осмысленное запоминания в 9 раз эффективнее зазубривания. То есть, если что-то вам интересно, вы выучите это в 9 раз быстрее и лучше, чем что-нибудь, что не вызывает никаких эмоций.</a:t>
            </a:r>
            <a:endParaRPr lang="ru-R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ru-RU" altLang="en-US"/>
              <a:t>Анализ Big Data студента позволяет увидеть и использовать неочевидные моменты обучения каждого конкретного студента. Система отслеживает и анализирует все действия студента, его ответы и динамику изучения, на основе чего формирует план занятий. К примеру, человек часто делает ошибки во фразовых глаголах. Система это видит, поэтому в дальнейшем дает ему больше упражнений на фразовые глаголы. И так до тех пор, пока владение ими не улучшится в достаточной мере.</a:t>
            </a:r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115" y="635"/>
            <a:ext cx="10081260" cy="51282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Виды анализаторов человека. Особенности восприятия. Память и мышление. Основные формы памяти. Оперативное мышление и его составляющие.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07025" y="6046788"/>
            <a:ext cx="9144000" cy="1655762"/>
          </a:xfrm>
        </p:spPr>
        <p:txBody>
          <a:bodyPr/>
          <a:lstStyle/>
          <a:p>
            <a:r>
              <a:rPr lang="ru-RU"/>
              <a:t>Абдурахмонов Самадар 655-20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9310" y="422910"/>
            <a:ext cx="10164445" cy="6161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172720"/>
            <a:ext cx="10522585" cy="6732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647065" y="1825625"/>
            <a:ext cx="10516235" cy="4351655"/>
          </a:xfrm>
        </p:spPr>
        <p:txBody>
          <a:bodyPr/>
          <a:p>
            <a:r>
              <a:rPr lang="ru-RU" altLang="en-US" sz="3600"/>
              <a:t>Мышление и отношение к запоминаемой информации играет огромную роль. И разная информация будет запоминаться с разной скоростью. Можно даже провести небольшой эксперимент.</a:t>
            </a:r>
            <a:endParaRPr lang="ru-RU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543810"/>
            <a:ext cx="5181600" cy="2914650"/>
          </a:xfrm>
          <a:prstGeom prst="rect">
            <a:avLst/>
          </a:prstGeom>
        </p:spPr>
      </p:pic>
      <p:pic>
        <p:nvPicPr>
          <p:cNvPr id="8" name="Замещающее содержимое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6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ее содержимое 3"/>
          <p:cNvSpPr/>
          <p:nvPr>
            <p:ph sz="half" idx="1"/>
          </p:nvPr>
        </p:nvSpPr>
        <p:spPr/>
        <p:txBody>
          <a:bodyPr/>
          <a:p>
            <a:r>
              <a:rPr lang="ru-RU" altLang="en-US"/>
              <a:t>– орудие высшей ориентировки человека в окружающем мире и в себе самом (И. П. Павлов).</a:t>
            </a:r>
            <a:endParaRPr lang="ru-RU" altLang="en-US"/>
          </a:p>
        </p:txBody>
      </p:sp>
      <p:sp>
        <p:nvSpPr>
          <p:cNvPr id="5" name="Заголовок 4"/>
          <p:cNvSpPr/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Мышление </a:t>
            </a:r>
            <a:endParaRPr lang="ru-RU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1800" y="3723640"/>
            <a:ext cx="5181600" cy="2840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516235" cy="4351655"/>
          </a:xfrm>
        </p:spPr>
        <p:txBody>
          <a:bodyPr/>
          <a:p>
            <a:r>
              <a:rPr lang="ru-RU" altLang="en-US"/>
              <a:t>Это и есть влияние мышления. Чем интереснее информация, тем быстрее создаются нейронные связи в мозге, и тем лучше она запоминается.</a:t>
            </a:r>
            <a:endParaRPr lang="ru-RU" altLang="en-US"/>
          </a:p>
          <a:p>
            <a:r>
              <a:rPr lang="ru-RU" altLang="en-US"/>
              <a:t>Но реалии таковы, что далеко не вся информация, которая нам нужна, является интересной. Да и «интересно» — это понятие очень субъективное. Что интересно одному, будет скучно второму.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Изучение иностранных языков одновременно основывается на двух столпах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515600" cy="4351655"/>
          </a:xfrm>
        </p:spPr>
        <p:txBody>
          <a:bodyPr/>
          <a:p>
            <a:r>
              <a:rPr lang="ru-RU" altLang="en-US"/>
              <a:t>Сделать изучение интересным и подключить механизмы мышления к запоминанию.</a:t>
            </a:r>
            <a:endParaRPr lang="ru-RU" altLang="en-US"/>
          </a:p>
          <a:p>
            <a:r>
              <a:rPr lang="ru-RU" altLang="en-US"/>
              <a:t>Сделать процесс запоминания максимально эффективным там, где нельзя подключить механизмы мышления.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515600" cy="4351655"/>
          </a:xfrm>
        </p:spPr>
        <p:txBody>
          <a:bodyPr>
            <a:normAutofit lnSpcReduction="1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0 повторение — изучение.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1 повторение — сразу после изучения.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2 повторение — через 10-20 минут после первого.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3 повторение — через 8-12 часов после второго.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4 повторение — через 24-32 часа после третьего.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5 повторение — через 3-5 дней после четвертого.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Оперативное мышление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ru-RU" altLang="en-US" sz="5300"/>
              <a:t>— такой процесс решения практических задач, в том числе и задач управления, в результате которого формируется субъективная модель предполагаемой совокупности действий, обеспечивающей решение поставленной задачи. </a:t>
            </a:r>
            <a:endParaRPr lang="ru-RU" altLang="en-US" sz="5300"/>
          </a:p>
          <a:p>
            <a:r>
              <a:rPr lang="ru-RU" altLang="en-US" sz="2700"/>
              <a:t>Основными компонентами оперативного мышления являются: структурирование, динамическое узнавание  и формирование алгоритма решения </a:t>
            </a:r>
            <a:endParaRPr lang="ru-RU" altLang="en-US"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Литература	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https://foxford.ru/wiki/biologiya/analizatory-obschiy-plan-stroeniya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https://technews2.pp.ua/taste-of-physics/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https://www.medgadget.com/2013/02/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https://student.fbtuit.uz/education/resources?subject=62&amp;download=26426&amp;index=0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https://habr.com/ru/company/macloud/blog/561526/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https://getbootstrap.com/docs/5.2/examples/headers/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https://habr.com/ru/post/531438/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википедия</a:t>
            </a:r>
            <a:endParaRPr lang="ru-RU" alt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яндекс картинки</a:t>
            </a:r>
            <a:endParaRPr lang="ru-RU" alt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https://habr.com/ru/company/englishdom/blog/497162/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Анализатор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4800"/>
              <a:t>—  функциональная единица, отвечающая за восприятие и анализ сенсорной информации одного вида (И. П. Павлов).</a:t>
            </a:r>
            <a:endParaRPr lang="en-US" altLang="ru-RU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Наименьший размер поля зрения — у зелёного цвета, наибольший — у синего.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3440" y="1471295"/>
            <a:ext cx="3470275" cy="261302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550" y="3911600"/>
            <a:ext cx="4907280" cy="2576195"/>
          </a:xfrm>
          <a:prstGeom prst="rect">
            <a:avLst/>
          </a:prstGeom>
        </p:spPr>
      </p:pic>
      <p:pic>
        <p:nvPicPr>
          <p:cNvPr id="100" name="Изображение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042150" y="1471295"/>
            <a:ext cx="3622040" cy="2150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Tongueduino</a:t>
            </a: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1787525"/>
            <a:ext cx="2505075" cy="1714500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3963035"/>
            <a:ext cx="3704590" cy="208407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4472305" y="1238250"/>
            <a:ext cx="75139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/>
              <a:t>Джершон Даблон (Gershon Dublon), исследователь из Массачусетского технологического института (Massachusetts Institute of Technology), разработал устройство, мягкую подушечку, на которой изготовлена сетка из крошечных электродов, размерами 5 на 5 электродов, соединенную с микропроцессорной системой управления.</a:t>
            </a:r>
            <a:endParaRPr lang="ru-RU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Восприятие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4000"/>
              <a:t>– целостное отражение предметов и явлений при их непосредственном воздействии на органы чувств. Это результат деятельности системы анализаторов.</a:t>
            </a:r>
            <a:endParaRPr lang="ru-RU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Виды восприятий: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31290"/>
            <a:ext cx="10515600" cy="5427345"/>
          </a:xfrm>
        </p:spPr>
        <p:txBody>
          <a:bodyPr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600">
                <a:sym typeface="+mn-ea"/>
              </a:rPr>
              <a:t>В зависимости от форм отражения:</a:t>
            </a:r>
            <a:endParaRPr lang="ru-RU" altLang="en-US" sz="360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 sz="3200"/>
              <a:t>Пространства</a:t>
            </a:r>
            <a:endParaRPr lang="ru-RU" alt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 sz="3200"/>
              <a:t>Времени</a:t>
            </a:r>
            <a:endParaRPr lang="ru-RU" alt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 sz="3200"/>
              <a:t>Движения </a:t>
            </a:r>
            <a:endParaRPr lang="ru-RU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600"/>
              <a:t>В зависимости от цели:</a:t>
            </a:r>
            <a:endParaRPr lang="ru-RU" altLang="en-US" sz="36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 sz="3200"/>
              <a:t>Преднамеренное</a:t>
            </a:r>
            <a:endParaRPr lang="ru-RU" alt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 sz="3200"/>
              <a:t>Непреднамеренное </a:t>
            </a:r>
            <a:endParaRPr lang="ru-RU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600"/>
              <a:t>В зависимости от степени организации:</a:t>
            </a:r>
            <a:endParaRPr lang="ru-RU" altLang="en-US" sz="36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 sz="3200"/>
              <a:t>Организованное</a:t>
            </a:r>
            <a:endParaRPr lang="ru-RU" alt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 sz="3200"/>
              <a:t>Неорганизованное </a:t>
            </a:r>
            <a:endParaRPr lang="ru-RU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Воображение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4000"/>
              <a:t>– психический процесс создания новых образов (представлений) путем переработки материала восприятий и представлений, полученных в предшествующем опыте.</a:t>
            </a:r>
            <a:endParaRPr lang="ru-RU" alt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Па́мять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404620"/>
          </a:xfrm>
        </p:spPr>
        <p:txBody>
          <a:bodyPr/>
          <a:p>
            <a:r>
              <a:rPr lang="ru-RU" altLang="en-US"/>
              <a:t>— обозначение комплекса познавательных способностей и высших психических функций, относящихся к накоплению, сохранению и воспроизведению знаний, умений и навыков.</a:t>
            </a:r>
            <a:endParaRPr lang="ru-RU" altLang="en-US"/>
          </a:p>
          <a:p>
            <a:endParaRPr lang="ru-RU" altLang="en-US"/>
          </a:p>
        </p:txBody>
      </p:sp>
      <p:sp>
        <p:nvSpPr>
          <p:cNvPr id="8" name="Заголовок 1"/>
          <p:cNvSpPr>
            <a:spLocks noGrp="1"/>
          </p:cNvSpPr>
          <p:nvPr/>
        </p:nvSpPr>
        <p:spPr>
          <a:xfrm>
            <a:off x="647700" y="323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/>
              <a:t>Модель Аткинсона-Шиффрина</a:t>
            </a:r>
            <a:endParaRPr lang="ru-RU" altLang="en-US"/>
          </a:p>
        </p:txBody>
      </p:sp>
      <p:sp>
        <p:nvSpPr>
          <p:cNvPr id="9" name="Замещающее содержимое 2"/>
          <p:cNvSpPr>
            <a:spLocks noGrp="1"/>
          </p:cNvSpPr>
          <p:nvPr/>
        </p:nvSpPr>
        <p:spPr>
          <a:xfrm>
            <a:off x="647700" y="479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Сенсорная память.</a:t>
            </a:r>
            <a:endParaRPr lang="ru-RU" altLang="en-US"/>
          </a:p>
          <a:p>
            <a:r>
              <a:rPr lang="ru-RU" altLang="en-US"/>
              <a:t>Кратковременная память.</a:t>
            </a:r>
            <a:endParaRPr lang="ru-RU" altLang="en-US"/>
          </a:p>
          <a:p>
            <a:r>
              <a:rPr lang="ru-RU" altLang="en-US"/>
              <a:t>Долгосрочная память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Эвалюция </a:t>
            </a:r>
            <a:r>
              <a:rPr lang="en-US" altLang="ru-RU"/>
              <a:t>header navbar:</a:t>
            </a:r>
            <a:r>
              <a:rPr lang="ru-RU" altLang="en-US"/>
              <a:t> (</a:t>
            </a:r>
            <a:r>
              <a:rPr lang="ru-RU" altLang="en-US">
                <a:sym typeface="+mn-ea"/>
              </a:rPr>
              <a:t>гипертимезия)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3868420"/>
            <a:ext cx="5181600" cy="26479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468880"/>
            <a:ext cx="10877550" cy="51435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312795"/>
            <a:ext cx="10858500" cy="1247775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" y="4994910"/>
            <a:ext cx="3295650" cy="62865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950" y="4994910"/>
            <a:ext cx="5975350" cy="112966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548765"/>
            <a:ext cx="11096625" cy="59055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6748145" y="22523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3349</Words>
  <Application>WPS Presentation</Application>
  <PresentationFormat>宽屏</PresentationFormat>
  <Paragraphs>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Виды анализаторов человека. Особенности восприятия. Память и мышление. Основные формы памяти. Оперативное мышление и его составляющие.</vt:lpstr>
      <vt:lpstr>Анализатор </vt:lpstr>
      <vt:lpstr>Наименьший размер поля зрения — у зелёного цвета, наибольший — у синего.</vt:lpstr>
      <vt:lpstr>Tongueduino</vt:lpstr>
      <vt:lpstr>Восприятие </vt:lpstr>
      <vt:lpstr>Виды восприятий:</vt:lpstr>
      <vt:lpstr>Воображение </vt:lpstr>
      <vt:lpstr>Па́мять </vt:lpstr>
      <vt:lpstr>Эвалюция header navbar: (гипертимезия)</vt:lpstr>
      <vt:lpstr>PowerPoint 演示文稿</vt:lpstr>
      <vt:lpstr>PowerPoint 演示文稿</vt:lpstr>
      <vt:lpstr>PowerPoint 演示文稿</vt:lpstr>
      <vt:lpstr>PowerPoint 演示文稿</vt:lpstr>
      <vt:lpstr>Мышление </vt:lpstr>
      <vt:lpstr>PowerPoint 演示文稿</vt:lpstr>
      <vt:lpstr>PowerPoint 演示文稿</vt:lpstr>
      <vt:lpstr>PowerPoint 演示文稿</vt:lpstr>
      <vt:lpstr>PowerPoint 演示文稿</vt:lpstr>
      <vt:lpstr>Литература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Samandar</cp:lastModifiedBy>
  <cp:revision>4</cp:revision>
  <dcterms:created xsi:type="dcterms:W3CDTF">2022-11-22T06:30:00Z</dcterms:created>
  <dcterms:modified xsi:type="dcterms:W3CDTF">2022-11-22T10:41:45Z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1049-11.2.0.11380</vt:lpwstr>
  </property>
  <property fmtid="{D5CDD505-2E9C-101B-9397-08002B2CF9AE}" pid="3" name="ICV">
    <vt:lpwstr>B852D037658E4D0F87138D61AEE073B0</vt:lpwstr>
  </property>
</Properties>
</file>