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590" r:id="rId3"/>
    <p:sldId id="324" r:id="rId4"/>
    <p:sldId id="447" r:id="rId5"/>
    <p:sldId id="496" r:id="rId6"/>
    <p:sldId id="450" r:id="rId7"/>
    <p:sldId id="463" r:id="rId8"/>
    <p:sldId id="465" r:id="rId9"/>
    <p:sldId id="497" r:id="rId10"/>
    <p:sldId id="464" r:id="rId11"/>
    <p:sldId id="517" r:id="rId12"/>
    <p:sldId id="352" r:id="rId13"/>
    <p:sldId id="353" r:id="rId14"/>
    <p:sldId id="395" r:id="rId15"/>
    <p:sldId id="399" r:id="rId16"/>
    <p:sldId id="401" r:id="rId17"/>
    <p:sldId id="402" r:id="rId18"/>
    <p:sldId id="466" r:id="rId19"/>
    <p:sldId id="467" r:id="rId20"/>
    <p:sldId id="468" r:id="rId21"/>
    <p:sldId id="469" r:id="rId22"/>
    <p:sldId id="403" r:id="rId23"/>
    <p:sldId id="404" r:id="rId24"/>
    <p:sldId id="405" r:id="rId25"/>
    <p:sldId id="406" r:id="rId26"/>
    <p:sldId id="407" r:id="rId27"/>
    <p:sldId id="408" r:id="rId28"/>
    <p:sldId id="409" r:id="rId29"/>
    <p:sldId id="410" r:id="rId30"/>
    <p:sldId id="471" r:id="rId31"/>
    <p:sldId id="411" r:id="rId32"/>
    <p:sldId id="412" r:id="rId33"/>
    <p:sldId id="413" r:id="rId34"/>
    <p:sldId id="444" r:id="rId35"/>
    <p:sldId id="416" r:id="rId36"/>
    <p:sldId id="417" r:id="rId37"/>
    <p:sldId id="418" r:id="rId38"/>
    <p:sldId id="419" r:id="rId39"/>
    <p:sldId id="420" r:id="rId40"/>
    <p:sldId id="421" r:id="rId41"/>
    <p:sldId id="422" r:id="rId42"/>
    <p:sldId id="423" r:id="rId43"/>
    <p:sldId id="424" r:id="rId44"/>
    <p:sldId id="425" r:id="rId45"/>
    <p:sldId id="426" r:id="rId46"/>
    <p:sldId id="427" r:id="rId47"/>
    <p:sldId id="428" r:id="rId48"/>
    <p:sldId id="429" r:id="rId49"/>
    <p:sldId id="431" r:id="rId50"/>
    <p:sldId id="432" r:id="rId51"/>
    <p:sldId id="478" r:id="rId53"/>
    <p:sldId id="477" r:id="rId54"/>
    <p:sldId id="499" r:id="rId55"/>
    <p:sldId id="498" r:id="rId56"/>
    <p:sldId id="433" r:id="rId57"/>
    <p:sldId id="500" r:id="rId58"/>
    <p:sldId id="501" r:id="rId59"/>
    <p:sldId id="502" r:id="rId60"/>
    <p:sldId id="503" r:id="rId61"/>
    <p:sldId id="434" r:id="rId62"/>
    <p:sldId id="435" r:id="rId63"/>
    <p:sldId id="472" r:id="rId64"/>
    <p:sldId id="436" r:id="rId65"/>
    <p:sldId id="510" r:id="rId66"/>
    <p:sldId id="437" r:id="rId67"/>
    <p:sldId id="511" r:id="rId68"/>
    <p:sldId id="438" r:id="rId69"/>
    <p:sldId id="508" r:id="rId70"/>
    <p:sldId id="509" r:id="rId71"/>
    <p:sldId id="507" r:id="rId72"/>
    <p:sldId id="506" r:id="rId73"/>
    <p:sldId id="473" r:id="rId74"/>
    <p:sldId id="474" r:id="rId75"/>
    <p:sldId id="440" r:id="rId76"/>
    <p:sldId id="505" r:id="rId77"/>
    <p:sldId id="442" r:id="rId78"/>
    <p:sldId id="479" r:id="rId79"/>
    <p:sldId id="441" r:id="rId80"/>
    <p:sldId id="443" r:id="rId81"/>
    <p:sldId id="504" r:id="rId82"/>
    <p:sldId id="475" r:id="rId83"/>
    <p:sldId id="476" r:id="rId84"/>
    <p:sldId id="257" r:id="rId8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anose="02080604020202020204" pitchFamily="34" charset="0"/>
        <a:ea typeface="+mn-ea"/>
        <a:cs typeface="Arial" panose="02080604020202020204" pitchFamily="34" charset="0"/>
      </a:defRPr>
    </a:lvl1pPr>
    <a:lvl2pPr marL="457200" algn="l" rtl="0" fontAlgn="base">
      <a:spcBef>
        <a:spcPct val="0"/>
      </a:spcBef>
      <a:spcAft>
        <a:spcPct val="0"/>
      </a:spcAft>
      <a:defRPr sz="2400" kern="1200">
        <a:solidFill>
          <a:schemeClr val="tx1"/>
        </a:solidFill>
        <a:latin typeface="Arial" panose="02080604020202020204" pitchFamily="34" charset="0"/>
        <a:ea typeface="+mn-ea"/>
        <a:cs typeface="Arial" panose="02080604020202020204" pitchFamily="34" charset="0"/>
      </a:defRPr>
    </a:lvl2pPr>
    <a:lvl3pPr marL="914400" algn="l" rtl="0" fontAlgn="base">
      <a:spcBef>
        <a:spcPct val="0"/>
      </a:spcBef>
      <a:spcAft>
        <a:spcPct val="0"/>
      </a:spcAft>
      <a:defRPr sz="2400" kern="1200">
        <a:solidFill>
          <a:schemeClr val="tx1"/>
        </a:solidFill>
        <a:latin typeface="Arial" panose="02080604020202020204" pitchFamily="34" charset="0"/>
        <a:ea typeface="+mn-ea"/>
        <a:cs typeface="Arial" panose="02080604020202020204" pitchFamily="34" charset="0"/>
      </a:defRPr>
    </a:lvl3pPr>
    <a:lvl4pPr marL="1371600" algn="l" rtl="0" fontAlgn="base">
      <a:spcBef>
        <a:spcPct val="0"/>
      </a:spcBef>
      <a:spcAft>
        <a:spcPct val="0"/>
      </a:spcAft>
      <a:defRPr sz="2400" kern="1200">
        <a:solidFill>
          <a:schemeClr val="tx1"/>
        </a:solidFill>
        <a:latin typeface="Arial" panose="02080604020202020204" pitchFamily="34" charset="0"/>
        <a:ea typeface="+mn-ea"/>
        <a:cs typeface="Arial" panose="02080604020202020204" pitchFamily="34" charset="0"/>
      </a:defRPr>
    </a:lvl4pPr>
    <a:lvl5pPr marL="1828800" algn="l" rtl="0" fontAlgn="base">
      <a:spcBef>
        <a:spcPct val="0"/>
      </a:spcBef>
      <a:spcAft>
        <a:spcPct val="0"/>
      </a:spcAft>
      <a:defRPr sz="2400" kern="1200">
        <a:solidFill>
          <a:schemeClr val="tx1"/>
        </a:solidFill>
        <a:latin typeface="Arial" panose="02080604020202020204" pitchFamily="34" charset="0"/>
        <a:ea typeface="+mn-ea"/>
        <a:cs typeface="Arial" panose="02080604020202020204" pitchFamily="34" charset="0"/>
      </a:defRPr>
    </a:lvl5pPr>
    <a:lvl6pPr marL="2286000" algn="l" defTabSz="914400" rtl="0" eaLnBrk="1" latinLnBrk="0" hangingPunct="1">
      <a:defRPr sz="2400" kern="1200">
        <a:solidFill>
          <a:schemeClr val="tx1"/>
        </a:solidFill>
        <a:latin typeface="Arial" panose="02080604020202020204" pitchFamily="34" charset="0"/>
        <a:ea typeface="+mn-ea"/>
        <a:cs typeface="Arial" panose="02080604020202020204" pitchFamily="34" charset="0"/>
      </a:defRPr>
    </a:lvl6pPr>
    <a:lvl7pPr marL="2743200" algn="l" defTabSz="914400" rtl="0" eaLnBrk="1" latinLnBrk="0" hangingPunct="1">
      <a:defRPr sz="2400" kern="1200">
        <a:solidFill>
          <a:schemeClr val="tx1"/>
        </a:solidFill>
        <a:latin typeface="Arial" panose="02080604020202020204" pitchFamily="34" charset="0"/>
        <a:ea typeface="+mn-ea"/>
        <a:cs typeface="Arial" panose="02080604020202020204" pitchFamily="34" charset="0"/>
      </a:defRPr>
    </a:lvl7pPr>
    <a:lvl8pPr marL="3200400" algn="l" defTabSz="914400" rtl="0" eaLnBrk="1" latinLnBrk="0" hangingPunct="1">
      <a:defRPr sz="2400" kern="1200">
        <a:solidFill>
          <a:schemeClr val="tx1"/>
        </a:solidFill>
        <a:latin typeface="Arial" panose="02080604020202020204" pitchFamily="34" charset="0"/>
        <a:ea typeface="+mn-ea"/>
        <a:cs typeface="Arial" panose="02080604020202020204" pitchFamily="34" charset="0"/>
      </a:defRPr>
    </a:lvl8pPr>
    <a:lvl9pPr marL="3657600" algn="l" defTabSz="914400" rtl="0" eaLnBrk="1" latinLnBrk="0" hangingPunct="1">
      <a:defRPr sz="2400" kern="1200">
        <a:solidFill>
          <a:schemeClr val="tx1"/>
        </a:solidFill>
        <a:latin typeface="Arial" panose="02080604020202020204" pitchFamily="34" charset="0"/>
        <a:ea typeface="+mn-ea"/>
        <a:cs typeface="Arial" panose="0208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CC00CC"/>
    <a:srgbClr val="FBA61B"/>
    <a:srgbClr val="FAFED4"/>
    <a:srgbClr val="671F28"/>
    <a:srgbClr val="E9B5BB"/>
    <a:srgbClr val="AEF0F0"/>
    <a:srgbClr val="FBFE8A"/>
    <a:srgbClr val="FD8B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615" autoAdjust="0"/>
    <p:restoredTop sz="86447" autoAdjust="0"/>
  </p:normalViewPr>
  <p:slideViewPr>
    <p:cSldViewPr>
      <p:cViewPr varScale="1">
        <p:scale>
          <a:sx n="116" d="100"/>
          <a:sy n="116" d="100"/>
        </p:scale>
        <p:origin x="-2364" y="-114"/>
      </p:cViewPr>
      <p:guideLst>
        <p:guide orient="horz" pos="2160"/>
        <p:guide pos="2880"/>
      </p:guideLst>
    </p:cSldViewPr>
  </p:slideViewPr>
  <p:outlineViewPr>
    <p:cViewPr>
      <p:scale>
        <a:sx n="33" d="100"/>
        <a:sy n="33" d="100"/>
      </p:scale>
      <p:origin x="288" y="0"/>
    </p:cViewPr>
  </p:outlineViewPr>
  <p:notesTextViewPr>
    <p:cViewPr>
      <p:scale>
        <a:sx n="100" d="100"/>
        <a:sy n="100" d="100"/>
      </p:scale>
      <p:origin x="0" y="0"/>
    </p:cViewPr>
  </p:notesTextViewPr>
  <p:sorterViewPr>
    <p:cViewPr>
      <p:scale>
        <a:sx n="100" d="100"/>
        <a:sy n="100" d="100"/>
      </p:scale>
      <p:origin x="0" y="3177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8" Type="http://schemas.openxmlformats.org/officeDocument/2006/relationships/tableStyles" Target="tableStyles.xml"/><Relationship Id="rId87" Type="http://schemas.openxmlformats.org/officeDocument/2006/relationships/viewProps" Target="viewProps.xml"/><Relationship Id="rId86" Type="http://schemas.openxmlformats.org/officeDocument/2006/relationships/presProps" Target="presProps.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notesMaster" Target="notesMasters/notesMaster1.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376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Times New Roman" pitchFamily="18" charset="0"/>
              </a:defRPr>
            </a:lvl1pPr>
          </a:lstStyle>
          <a:p>
            <a:pPr>
              <a:defRPr/>
            </a:pPr>
            <a:endParaRPr lang="ru-RU"/>
          </a:p>
        </p:txBody>
      </p:sp>
      <p:sp>
        <p:nvSpPr>
          <p:cNvPr id="37376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imes New Roman" pitchFamily="18" charset="0"/>
              </a:defRPr>
            </a:lvl1pPr>
          </a:lstStyle>
          <a:p>
            <a:pPr>
              <a:defRPr/>
            </a:pPr>
            <a:endParaRPr lang="ru-RU"/>
          </a:p>
        </p:txBody>
      </p:sp>
      <p:sp>
        <p:nvSpPr>
          <p:cNvPr id="849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37376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ru-RU" noProof="0" smtClean="0"/>
              <a:t>Образец текста</a:t>
            </a:r>
            <a:endParaRPr lang="ru-RU" noProof="0" smtClean="0"/>
          </a:p>
          <a:p>
            <a:pPr lvl="1"/>
            <a:r>
              <a:rPr lang="ru-RU" noProof="0" smtClean="0"/>
              <a:t>Второй уровень</a:t>
            </a:r>
            <a:endParaRPr lang="ru-RU" noProof="0" smtClean="0"/>
          </a:p>
          <a:p>
            <a:pPr lvl="2"/>
            <a:r>
              <a:rPr lang="ru-RU" noProof="0" smtClean="0"/>
              <a:t>Третий уровень</a:t>
            </a:r>
            <a:endParaRPr lang="ru-RU" noProof="0" smtClean="0"/>
          </a:p>
          <a:p>
            <a:pPr lvl="3"/>
            <a:r>
              <a:rPr lang="ru-RU" noProof="0" smtClean="0"/>
              <a:t>Четвертый уровень</a:t>
            </a:r>
            <a:endParaRPr lang="ru-RU" noProof="0" smtClean="0"/>
          </a:p>
          <a:p>
            <a:pPr lvl="4"/>
            <a:r>
              <a:rPr lang="ru-RU" noProof="0" smtClean="0"/>
              <a:t>Пятый уровень</a:t>
            </a:r>
            <a:endParaRPr lang="ru-RU" noProof="0" smtClean="0"/>
          </a:p>
        </p:txBody>
      </p:sp>
      <p:sp>
        <p:nvSpPr>
          <p:cNvPr id="37376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Times New Roman" pitchFamily="18" charset="0"/>
              </a:defRPr>
            </a:lvl1pPr>
          </a:lstStyle>
          <a:p>
            <a:pPr>
              <a:defRPr/>
            </a:pPr>
            <a:endParaRPr lang="ru-RU"/>
          </a:p>
        </p:txBody>
      </p:sp>
      <p:sp>
        <p:nvSpPr>
          <p:cNvPr id="373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imes New Roman" pitchFamily="18" charset="0"/>
              </a:defRPr>
            </a:lvl1pPr>
          </a:lstStyle>
          <a:p>
            <a:pPr>
              <a:defRPr/>
            </a:pPr>
            <a:fld id="{0C8D276C-DB9D-462A-94FB-F75527FC3384}" type="slidenum">
              <a:rPr lang="ru-RU"/>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panose="02080604020202020204" pitchFamily="34"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panose="02080604020202020204" pitchFamily="34"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panose="02080604020202020204" pitchFamily="34"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panose="02080604020202020204" pitchFamily="34"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panose="0208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628AA62-8A9C-490A-9F50-7778E53B0221}" type="slidenum">
              <a:rPr lang="ru-RU" altLang="ru-RU" smtClean="0"/>
            </a:fld>
            <a:endParaRPr lang="ru-RU" altLang="ru-RU" smtClean="0"/>
          </a:p>
        </p:txBody>
      </p:sp>
      <p:sp>
        <p:nvSpPr>
          <p:cNvPr id="8601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buFont typeface="Times New Roman" pitchFamily="18" charset="0"/>
              <a:buNone/>
            </a:pPr>
            <a:fld id="{3AC3F4A7-5806-4441-8B6E-9B802799F125}" type="slidenum">
              <a:rPr lang="ru-RU" altLang="ru-RU" sz="1200">
                <a:latin typeface="Times New Roman" pitchFamily="18" charset="0"/>
                <a:ea typeface="MS Gothic" pitchFamily="49" charset="-128"/>
              </a:rPr>
            </a:fld>
            <a:endParaRPr lang="ru-RU" altLang="ru-RU" sz="1200">
              <a:latin typeface="Times New Roman" pitchFamily="18" charset="0"/>
              <a:ea typeface="MS Gothic" pitchFamily="49" charset="-128"/>
            </a:endParaRPr>
          </a:p>
        </p:txBody>
      </p:sp>
      <p:sp>
        <p:nvSpPr>
          <p:cNvPr id="86020" name="Rectangle 1"/>
          <p:cNvSpPr>
            <a:spLocks noGrp="1" noRot="1" noChangeAspect="1" noChangeArrowheads="1" noTextEdit="1"/>
          </p:cNvSpPr>
          <p:nvPr>
            <p:ph type="sldImg"/>
          </p:nvPr>
        </p:nvSpPr>
        <p:spPr/>
      </p:sp>
      <p:sp>
        <p:nvSpPr>
          <p:cNvPr id="86021" name="Rectangle 2"/>
          <p:cNvSpPr>
            <a:spLocks noGrp="1" noChangeArrowheads="1"/>
          </p:cNvSpPr>
          <p:nvPr>
            <p:ph type="body" idx="1"/>
          </p:nvPr>
        </p:nvSpPr>
        <p:spPr>
          <a:xfrm>
            <a:off x="685800" y="4343400"/>
            <a:ext cx="5486400" cy="4208463"/>
          </a:xfrm>
          <a:noFill/>
        </p:spPr>
        <p:txBody>
          <a:bodyPr wrap="none" anchor="ctr"/>
          <a:lstStyle/>
          <a:p>
            <a:pPr eaLnBrk="1" hangingPunct="1">
              <a:spcBef>
                <a:spcPct val="0"/>
              </a:spcBef>
            </a:pPr>
            <a:endParaRPr lang="ru-RU" altLang="ru-R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2DCEEB1F-BF86-44A9-A5A4-31F14A12C28F}" type="slidenum">
              <a:rPr lang="ru-RU" altLang="ru-RU" smtClean="0"/>
            </a:fld>
            <a:endParaRPr lang="ru-RU" altLang="ru-RU" smtClean="0"/>
          </a:p>
        </p:txBody>
      </p:sp>
      <p:sp>
        <p:nvSpPr>
          <p:cNvPr id="8704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buFont typeface="Times New Roman" pitchFamily="18" charset="0"/>
              <a:buNone/>
            </a:pPr>
            <a:fld id="{8573DBD6-7EC9-463C-9076-9922BEAD9C38}" type="slidenum">
              <a:rPr lang="ru-RU" altLang="ru-RU" sz="1200">
                <a:latin typeface="Times New Roman" pitchFamily="18" charset="0"/>
                <a:ea typeface="MS Gothic" pitchFamily="49" charset="-128"/>
              </a:rPr>
            </a:fld>
            <a:endParaRPr lang="ru-RU" altLang="ru-RU" sz="1200">
              <a:latin typeface="Times New Roman" pitchFamily="18" charset="0"/>
              <a:ea typeface="MS Gothic" pitchFamily="49" charset="-128"/>
            </a:endParaRPr>
          </a:p>
        </p:txBody>
      </p:sp>
      <p:sp>
        <p:nvSpPr>
          <p:cNvPr id="87044" name="Rectangle 1"/>
          <p:cNvSpPr>
            <a:spLocks noGrp="1" noRot="1" noChangeAspect="1" noChangeArrowheads="1" noTextEdit="1"/>
          </p:cNvSpPr>
          <p:nvPr>
            <p:ph type="sldImg"/>
          </p:nvPr>
        </p:nvSpPr>
        <p:spPr/>
      </p:sp>
      <p:sp>
        <p:nvSpPr>
          <p:cNvPr id="87045" name="Rectangle 2"/>
          <p:cNvSpPr>
            <a:spLocks noGrp="1" noChangeArrowheads="1"/>
          </p:cNvSpPr>
          <p:nvPr>
            <p:ph type="body" idx="1"/>
          </p:nvPr>
        </p:nvSpPr>
        <p:spPr>
          <a:xfrm>
            <a:off x="685800" y="4343400"/>
            <a:ext cx="5486400" cy="4208463"/>
          </a:xfrm>
          <a:noFill/>
        </p:spPr>
        <p:txBody>
          <a:bodyPr wrap="none" anchor="ctr"/>
          <a:lstStyle/>
          <a:p>
            <a:pPr eaLnBrk="1" hangingPunct="1">
              <a:spcBef>
                <a:spcPct val="0"/>
              </a:spcBef>
            </a:pPr>
            <a:endParaRPr lang="ru-RU" altLang="ru-R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8B36681D-7824-405E-A610-FD5AA25DAC3B}" type="slidenum">
              <a:rPr lang="ru-RU" altLang="ru-RU" smtClean="0"/>
            </a:fld>
            <a:endParaRPr lang="ru-RU" altLang="ru-RU" smtClean="0"/>
          </a:p>
        </p:txBody>
      </p:sp>
      <p:sp>
        <p:nvSpPr>
          <p:cNvPr id="88067"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buFont typeface="Times New Roman" pitchFamily="18" charset="0"/>
              <a:buNone/>
            </a:pPr>
            <a:fld id="{227C5488-3462-420F-AB82-EF8C19CAF0A6}" type="slidenum">
              <a:rPr lang="ru-RU" altLang="ru-RU" sz="1200">
                <a:latin typeface="Times New Roman" pitchFamily="18" charset="0"/>
                <a:ea typeface="MS Gothic" pitchFamily="49" charset="-128"/>
              </a:rPr>
            </a:fld>
            <a:endParaRPr lang="ru-RU" altLang="ru-RU" sz="1200">
              <a:latin typeface="Times New Roman" pitchFamily="18" charset="0"/>
              <a:ea typeface="MS Gothic" pitchFamily="49" charset="-128"/>
            </a:endParaRPr>
          </a:p>
        </p:txBody>
      </p:sp>
      <p:sp>
        <p:nvSpPr>
          <p:cNvPr id="88068" name="Rectangle 1"/>
          <p:cNvSpPr>
            <a:spLocks noGrp="1" noRot="1" noChangeAspect="1" noChangeArrowheads="1" noTextEdit="1"/>
          </p:cNvSpPr>
          <p:nvPr>
            <p:ph type="sldImg"/>
          </p:nvPr>
        </p:nvSpPr>
        <p:spPr/>
      </p:sp>
      <p:sp>
        <p:nvSpPr>
          <p:cNvPr id="88069" name="Rectangle 2"/>
          <p:cNvSpPr>
            <a:spLocks noGrp="1" noChangeArrowheads="1"/>
          </p:cNvSpPr>
          <p:nvPr>
            <p:ph type="body" idx="1"/>
          </p:nvPr>
        </p:nvSpPr>
        <p:spPr>
          <a:xfrm>
            <a:off x="685800" y="4343400"/>
            <a:ext cx="5486400" cy="4208463"/>
          </a:xfrm>
          <a:noFill/>
        </p:spPr>
        <p:txBody>
          <a:bodyPr wrap="none" anchor="ctr"/>
          <a:lstStyle/>
          <a:p>
            <a:pPr eaLnBrk="1" hangingPunct="1">
              <a:spcBef>
                <a:spcPct val="0"/>
              </a:spcBef>
            </a:pPr>
            <a:endParaRPr lang="ru-RU" altLang="ru-R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40D5B216-1EF4-44B1-B564-1D2D3EC10B2E}" type="slidenum">
              <a:rPr lang="ru-RU" altLang="ru-RU" smtClean="0"/>
            </a:fld>
            <a:endParaRPr lang="ru-RU" altLang="ru-RU" smtClean="0"/>
          </a:p>
        </p:txBody>
      </p:sp>
      <p:sp>
        <p:nvSpPr>
          <p:cNvPr id="89091"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buFont typeface="Times New Roman" pitchFamily="18" charset="0"/>
              <a:buNone/>
            </a:pPr>
            <a:fld id="{89223692-4225-43C1-B774-D1474AF833AA}" type="slidenum">
              <a:rPr lang="ru-RU" altLang="ru-RU" sz="1200">
                <a:latin typeface="Times New Roman" pitchFamily="18" charset="0"/>
                <a:ea typeface="MS Gothic" pitchFamily="49" charset="-128"/>
              </a:rPr>
            </a:fld>
            <a:endParaRPr lang="ru-RU" altLang="ru-RU" sz="1200">
              <a:latin typeface="Times New Roman" pitchFamily="18" charset="0"/>
              <a:ea typeface="MS Gothic" pitchFamily="49" charset="-128"/>
            </a:endParaRPr>
          </a:p>
        </p:txBody>
      </p:sp>
      <p:sp>
        <p:nvSpPr>
          <p:cNvPr id="89092" name="Rectangle 1"/>
          <p:cNvSpPr>
            <a:spLocks noGrp="1" noRot="1" noChangeAspect="1" noChangeArrowheads="1" noTextEdit="1"/>
          </p:cNvSpPr>
          <p:nvPr>
            <p:ph type="sldImg"/>
          </p:nvPr>
        </p:nvSpPr>
        <p:spPr/>
      </p:sp>
      <p:sp>
        <p:nvSpPr>
          <p:cNvPr id="89093" name="Rectangle 2"/>
          <p:cNvSpPr>
            <a:spLocks noGrp="1" noChangeArrowheads="1"/>
          </p:cNvSpPr>
          <p:nvPr>
            <p:ph type="body" idx="1"/>
          </p:nvPr>
        </p:nvSpPr>
        <p:spPr>
          <a:noFill/>
        </p:spPr>
        <p:txBody>
          <a:bodyPr wrap="none" anchor="ctr"/>
          <a:lstStyle/>
          <a:p>
            <a:pPr eaLnBrk="1" hangingPunct="1">
              <a:spcBef>
                <a:spcPct val="0"/>
              </a:spcBef>
            </a:pPr>
            <a:endParaRPr lang="ru-RU" altLang="ru-R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99E1F14F-69D1-48CC-821A-96F6B0A3EA33}" type="slidenum">
              <a:rPr lang="ru-RU" altLang="ru-RU" smtClean="0"/>
            </a:fld>
            <a:endParaRPr lang="ru-RU" altLang="ru-RU" smtClean="0"/>
          </a:p>
        </p:txBody>
      </p:sp>
      <p:sp>
        <p:nvSpPr>
          <p:cNvPr id="90115"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buFont typeface="Times New Roman" pitchFamily="18" charset="0"/>
              <a:buNone/>
            </a:pPr>
            <a:fld id="{428594B0-DD30-40AB-9F0F-8BC236E34B32}" type="slidenum">
              <a:rPr lang="ru-RU" altLang="ru-RU" sz="1200">
                <a:latin typeface="Times New Roman" pitchFamily="18" charset="0"/>
                <a:ea typeface="MS Gothic" pitchFamily="49" charset="-128"/>
              </a:rPr>
            </a:fld>
            <a:endParaRPr lang="ru-RU" altLang="ru-RU" sz="1200">
              <a:latin typeface="Times New Roman" pitchFamily="18" charset="0"/>
              <a:ea typeface="MS Gothic" pitchFamily="49" charset="-128"/>
            </a:endParaRPr>
          </a:p>
        </p:txBody>
      </p:sp>
      <p:sp>
        <p:nvSpPr>
          <p:cNvPr id="90116" name="Rectangle 1"/>
          <p:cNvSpPr>
            <a:spLocks noGrp="1" noRot="1" noChangeAspect="1" noChangeArrowheads="1" noTextEdit="1"/>
          </p:cNvSpPr>
          <p:nvPr>
            <p:ph type="sldImg"/>
          </p:nvPr>
        </p:nvSpPr>
        <p:spPr/>
      </p:sp>
      <p:sp>
        <p:nvSpPr>
          <p:cNvPr id="90117" name="Rectangle 2"/>
          <p:cNvSpPr>
            <a:spLocks noGrp="1" noChangeArrowheads="1"/>
          </p:cNvSpPr>
          <p:nvPr>
            <p:ph type="body" idx="1"/>
          </p:nvPr>
        </p:nvSpPr>
        <p:spPr>
          <a:xfrm>
            <a:off x="685800" y="4343400"/>
            <a:ext cx="5486400" cy="4208463"/>
          </a:xfrm>
          <a:noFill/>
        </p:spPr>
        <p:txBody>
          <a:bodyPr wrap="none" anchor="ctr"/>
          <a:lstStyle/>
          <a:p>
            <a:pPr eaLnBrk="1" hangingPunct="1">
              <a:spcBef>
                <a:spcPct val="0"/>
              </a:spcBef>
            </a:pPr>
            <a:endParaRPr lang="ru-RU" altLang="ru-R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4FFDB0B6-5D96-45A8-BE79-4A88ED74EC3F}" type="slidenum">
              <a:rPr lang="ru-RU" altLang="ru-RU" smtClean="0"/>
            </a:fld>
            <a:endParaRPr lang="ru-RU" altLang="ru-RU" smtClean="0"/>
          </a:p>
        </p:txBody>
      </p:sp>
      <p:sp>
        <p:nvSpPr>
          <p:cNvPr id="9113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buFont typeface="Times New Roman" pitchFamily="18" charset="0"/>
              <a:buNone/>
            </a:pPr>
            <a:fld id="{34DE3C1D-AB22-44A1-BC50-98C71504F5E4}" type="slidenum">
              <a:rPr lang="ru-RU" altLang="ru-RU" sz="1200">
                <a:latin typeface="Times New Roman" pitchFamily="18" charset="0"/>
                <a:ea typeface="MS Gothic" pitchFamily="49" charset="-128"/>
              </a:rPr>
            </a:fld>
            <a:endParaRPr lang="ru-RU" altLang="ru-RU" sz="1200">
              <a:latin typeface="Times New Roman" pitchFamily="18" charset="0"/>
              <a:ea typeface="MS Gothic" pitchFamily="49" charset="-128"/>
            </a:endParaRPr>
          </a:p>
        </p:txBody>
      </p:sp>
      <p:sp>
        <p:nvSpPr>
          <p:cNvPr id="91140" name="Rectangle 1"/>
          <p:cNvSpPr>
            <a:spLocks noGrp="1" noRot="1" noChangeAspect="1" noChangeArrowheads="1" noTextEdit="1"/>
          </p:cNvSpPr>
          <p:nvPr>
            <p:ph type="sldImg"/>
          </p:nvPr>
        </p:nvSpPr>
        <p:spPr/>
      </p:sp>
      <p:sp>
        <p:nvSpPr>
          <p:cNvPr id="91141" name="Rectangle 2"/>
          <p:cNvSpPr>
            <a:spLocks noGrp="1" noChangeArrowheads="1"/>
          </p:cNvSpPr>
          <p:nvPr>
            <p:ph type="body" idx="1"/>
          </p:nvPr>
        </p:nvSpPr>
        <p:spPr>
          <a:xfrm>
            <a:off x="685800" y="4343400"/>
            <a:ext cx="5486400" cy="4208463"/>
          </a:xfrm>
          <a:noFill/>
        </p:spPr>
        <p:txBody>
          <a:bodyPr wrap="none" anchor="ctr"/>
          <a:lstStyle/>
          <a:p>
            <a:pPr eaLnBrk="1" hangingPunct="1">
              <a:spcBef>
                <a:spcPct val="0"/>
              </a:spcBef>
            </a:pPr>
            <a:endParaRPr lang="ru-RU" altLang="ru-R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6D6E214C-B2A1-4F90-9522-754707661D44}" type="slidenum">
              <a:rPr lang="ru-RU" altLang="ru-RU" smtClean="0"/>
            </a:fld>
            <a:endParaRPr lang="ru-RU" altLang="ru-RU" smtClean="0"/>
          </a:p>
        </p:txBody>
      </p:sp>
      <p:sp>
        <p:nvSpPr>
          <p:cNvPr id="92163"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buFont typeface="Times New Roman" pitchFamily="18" charset="0"/>
              <a:buNone/>
            </a:pPr>
            <a:fld id="{75AB7EDB-13E4-40B5-8848-843735E92B59}" type="slidenum">
              <a:rPr lang="ru-RU" altLang="ru-RU" sz="1200">
                <a:latin typeface="Times New Roman" pitchFamily="18" charset="0"/>
                <a:ea typeface="MS Gothic" pitchFamily="49" charset="-128"/>
              </a:rPr>
            </a:fld>
            <a:endParaRPr lang="ru-RU" altLang="ru-RU" sz="1200">
              <a:latin typeface="Times New Roman" pitchFamily="18" charset="0"/>
              <a:ea typeface="MS Gothic" pitchFamily="49" charset="-128"/>
            </a:endParaRPr>
          </a:p>
        </p:txBody>
      </p:sp>
      <p:sp>
        <p:nvSpPr>
          <p:cNvPr id="92164" name="Rectangle 1"/>
          <p:cNvSpPr>
            <a:spLocks noGrp="1" noRot="1" noChangeAspect="1" noChangeArrowheads="1" noTextEdit="1"/>
          </p:cNvSpPr>
          <p:nvPr>
            <p:ph type="sldImg"/>
          </p:nvPr>
        </p:nvSpPr>
        <p:spPr/>
      </p:sp>
      <p:sp>
        <p:nvSpPr>
          <p:cNvPr id="92165" name="Rectangle 2"/>
          <p:cNvSpPr>
            <a:spLocks noGrp="1" noChangeArrowheads="1"/>
          </p:cNvSpPr>
          <p:nvPr>
            <p:ph type="body" idx="1"/>
          </p:nvPr>
        </p:nvSpPr>
        <p:spPr>
          <a:xfrm>
            <a:off x="685800" y="4343400"/>
            <a:ext cx="5486400" cy="4208463"/>
          </a:xfrm>
          <a:noFill/>
        </p:spPr>
        <p:txBody>
          <a:bodyPr wrap="none" anchor="ctr"/>
          <a:lstStyle/>
          <a:p>
            <a:pPr eaLnBrk="1" hangingPunct="1">
              <a:spcBef>
                <a:spcPct val="0"/>
              </a:spcBef>
            </a:pPr>
            <a:endParaRPr lang="ru-RU" altLang="ru-R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901AA2B-D049-4425-A362-AD35A9BF7513}" type="slidenum">
              <a:rPr lang="ru-RU" altLang="ru-RU" smtClean="0"/>
            </a:fld>
            <a:endParaRPr lang="ru-RU" altLang="ru-RU" smtClean="0"/>
          </a:p>
        </p:txBody>
      </p:sp>
      <p:sp>
        <p:nvSpPr>
          <p:cNvPr id="93187"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buFont typeface="Times New Roman" pitchFamily="18" charset="0"/>
              <a:buNone/>
            </a:pPr>
            <a:fld id="{11A1F075-BADB-4390-B997-EB5FDD3DDE1E}" type="slidenum">
              <a:rPr lang="ru-RU" altLang="ru-RU" sz="1200">
                <a:latin typeface="Times New Roman" pitchFamily="18" charset="0"/>
                <a:ea typeface="MS Gothic" pitchFamily="49" charset="-128"/>
              </a:rPr>
            </a:fld>
            <a:endParaRPr lang="ru-RU" altLang="ru-RU" sz="1200">
              <a:latin typeface="Times New Roman" pitchFamily="18" charset="0"/>
              <a:ea typeface="MS Gothic" pitchFamily="49" charset="-128"/>
            </a:endParaRPr>
          </a:p>
        </p:txBody>
      </p:sp>
      <p:sp>
        <p:nvSpPr>
          <p:cNvPr id="93188" name="Rectangle 1"/>
          <p:cNvSpPr>
            <a:spLocks noGrp="1" noRot="1" noChangeAspect="1" noChangeArrowheads="1" noTextEdit="1"/>
          </p:cNvSpPr>
          <p:nvPr>
            <p:ph type="sldImg"/>
          </p:nvPr>
        </p:nvSpPr>
        <p:spPr/>
      </p:sp>
      <p:sp>
        <p:nvSpPr>
          <p:cNvPr id="93189" name="Rectangle 2"/>
          <p:cNvSpPr>
            <a:spLocks noGrp="1" noChangeArrowheads="1"/>
          </p:cNvSpPr>
          <p:nvPr>
            <p:ph type="body" idx="1"/>
          </p:nvPr>
        </p:nvSpPr>
        <p:spPr>
          <a:xfrm>
            <a:off x="685800" y="4343400"/>
            <a:ext cx="5486400" cy="4208463"/>
          </a:xfrm>
          <a:noFill/>
        </p:spPr>
        <p:txBody>
          <a:bodyPr wrap="none" anchor="ctr"/>
          <a:lstStyle/>
          <a:p>
            <a:pPr eaLnBrk="1" hangingPunct="1">
              <a:spcBef>
                <a:spcPct val="0"/>
              </a:spcBef>
            </a:pPr>
            <a:endParaRPr lang="ru-RU" altLang="ru-R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869933C-6A2E-46B4-8F99-12BC0D1F3B6A}" type="slidenum">
              <a:rPr lang="ru-RU" altLang="ru-RU" smtClean="0"/>
            </a:fld>
            <a:endParaRPr lang="ru-RU" altLang="ru-RU" smtClean="0"/>
          </a:p>
        </p:txBody>
      </p:sp>
      <p:sp>
        <p:nvSpPr>
          <p:cNvPr id="94211"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buFont typeface="Times New Roman" pitchFamily="18" charset="0"/>
              <a:buNone/>
            </a:pPr>
            <a:fld id="{82A1DE7B-ADA4-4195-B0BE-8D4CA363F5FD}" type="slidenum">
              <a:rPr lang="ru-RU" altLang="ru-RU" sz="1200">
                <a:latin typeface="Times New Roman" pitchFamily="18" charset="0"/>
                <a:ea typeface="MS Gothic" pitchFamily="49" charset="-128"/>
              </a:rPr>
            </a:fld>
            <a:endParaRPr lang="ru-RU" altLang="ru-RU" sz="1200">
              <a:latin typeface="Times New Roman" pitchFamily="18" charset="0"/>
              <a:ea typeface="MS Gothic" pitchFamily="49" charset="-128"/>
            </a:endParaRPr>
          </a:p>
        </p:txBody>
      </p:sp>
      <p:sp>
        <p:nvSpPr>
          <p:cNvPr id="94212" name="Rectangle 1"/>
          <p:cNvSpPr>
            <a:spLocks noGrp="1" noRot="1" noChangeAspect="1" noChangeArrowheads="1" noTextEdit="1"/>
          </p:cNvSpPr>
          <p:nvPr>
            <p:ph type="sldImg"/>
          </p:nvPr>
        </p:nvSpPr>
        <p:spPr/>
      </p:sp>
      <p:sp>
        <p:nvSpPr>
          <p:cNvPr id="94213" name="Rectangle 2"/>
          <p:cNvSpPr>
            <a:spLocks noGrp="1" noChangeArrowheads="1"/>
          </p:cNvSpPr>
          <p:nvPr>
            <p:ph type="body" idx="1"/>
          </p:nvPr>
        </p:nvSpPr>
        <p:spPr>
          <a:xfrm>
            <a:off x="685800" y="4343400"/>
            <a:ext cx="5486400" cy="4208463"/>
          </a:xfrm>
          <a:noFill/>
        </p:spPr>
        <p:txBody>
          <a:bodyPr wrap="none" anchor="ctr"/>
          <a:lstStyle/>
          <a:p>
            <a:pPr eaLnBrk="1" hangingPunct="1">
              <a:spcBef>
                <a:spcPct val="0"/>
              </a:spcBef>
            </a:pPr>
            <a:endParaRPr lang="ru-RU" altLang="ru-R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Rectangle 4"/>
          <p:cNvSpPr>
            <a:spLocks noGrp="1" noChangeArrowheads="1"/>
          </p:cNvSpPr>
          <p:nvPr>
            <p:ph type="dt" sz="half" idx="10"/>
          </p:nvPr>
        </p:nvSpPr>
        <p:spPr/>
        <p:txBody>
          <a:bodyPr/>
          <a:lstStyle>
            <a:lvl1pPr>
              <a:defRPr/>
            </a:lvl1pPr>
          </a:lstStyle>
          <a:p>
            <a:pPr>
              <a:defRPr/>
            </a:pPr>
            <a:endParaRPr lang="ru-RU"/>
          </a:p>
        </p:txBody>
      </p:sp>
      <p:sp>
        <p:nvSpPr>
          <p:cNvPr id="5" name="Rectangle 5"/>
          <p:cNvSpPr>
            <a:spLocks noGrp="1" noChangeArrowheads="1"/>
          </p:cNvSpPr>
          <p:nvPr>
            <p:ph type="ftr" sz="quarter" idx="11"/>
          </p:nvPr>
        </p:nvSpPr>
        <p:spPr/>
        <p:txBody>
          <a:bodyPr/>
          <a:lstStyle>
            <a:lvl1pPr>
              <a:defRPr/>
            </a:lvl1pPr>
          </a:lstStyle>
          <a:p>
            <a:pPr>
              <a:defRPr/>
            </a:pPr>
            <a:endParaRPr lang="ru-RU"/>
          </a:p>
        </p:txBody>
      </p:sp>
      <p:sp>
        <p:nvSpPr>
          <p:cNvPr id="6" name="Rectangle 6"/>
          <p:cNvSpPr>
            <a:spLocks noGrp="1" noChangeArrowheads="1"/>
          </p:cNvSpPr>
          <p:nvPr>
            <p:ph type="sldNum" sz="quarter" idx="12"/>
          </p:nvPr>
        </p:nvSpPr>
        <p:spPr/>
        <p:txBody>
          <a:bodyPr/>
          <a:lstStyle>
            <a:lvl1pPr>
              <a:defRPr/>
            </a:lvl1pPr>
          </a:lstStyle>
          <a:p>
            <a:pPr>
              <a:defRPr/>
            </a:pPr>
            <a:fld id="{E4BEB84F-18A3-4FC8-83F0-270D2E9F6B7D}" type="slidenum">
              <a:rPr lang="ru-RU"/>
            </a:fld>
            <a:endParaRPr lang="ru-RU"/>
          </a:p>
        </p:txBody>
      </p:sp>
    </p:spTree>
  </p:cSld>
  <p:clrMapOvr>
    <a:masterClrMapping/>
  </p:clrMapOvr>
  <p:transition>
    <p:cover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Rectangle 4"/>
          <p:cNvSpPr>
            <a:spLocks noGrp="1" noChangeArrowheads="1"/>
          </p:cNvSpPr>
          <p:nvPr>
            <p:ph type="dt" sz="half" idx="10"/>
          </p:nvPr>
        </p:nvSpPr>
        <p:spPr/>
        <p:txBody>
          <a:bodyPr/>
          <a:lstStyle>
            <a:lvl1pPr>
              <a:defRPr/>
            </a:lvl1pPr>
          </a:lstStyle>
          <a:p>
            <a:pPr>
              <a:defRPr/>
            </a:pPr>
            <a:endParaRPr lang="ru-RU"/>
          </a:p>
        </p:txBody>
      </p:sp>
      <p:sp>
        <p:nvSpPr>
          <p:cNvPr id="5" name="Rectangle 5"/>
          <p:cNvSpPr>
            <a:spLocks noGrp="1" noChangeArrowheads="1"/>
          </p:cNvSpPr>
          <p:nvPr>
            <p:ph type="ftr" sz="quarter" idx="11"/>
          </p:nvPr>
        </p:nvSpPr>
        <p:spPr/>
        <p:txBody>
          <a:bodyPr/>
          <a:lstStyle>
            <a:lvl1pPr>
              <a:defRPr/>
            </a:lvl1pPr>
          </a:lstStyle>
          <a:p>
            <a:pPr>
              <a:defRPr/>
            </a:pPr>
            <a:endParaRPr lang="ru-RU"/>
          </a:p>
        </p:txBody>
      </p:sp>
      <p:sp>
        <p:nvSpPr>
          <p:cNvPr id="6" name="Rectangle 6"/>
          <p:cNvSpPr>
            <a:spLocks noGrp="1" noChangeArrowheads="1"/>
          </p:cNvSpPr>
          <p:nvPr>
            <p:ph type="sldNum" sz="quarter" idx="12"/>
          </p:nvPr>
        </p:nvSpPr>
        <p:spPr/>
        <p:txBody>
          <a:bodyPr/>
          <a:lstStyle>
            <a:lvl1pPr>
              <a:defRPr/>
            </a:lvl1pPr>
          </a:lstStyle>
          <a:p>
            <a:pPr>
              <a:defRPr/>
            </a:pPr>
            <a:fld id="{514F626B-0B00-4CBD-AE1E-2D675C9CDB14}" type="slidenum">
              <a:rPr lang="ru-RU"/>
            </a:fld>
            <a:endParaRPr lang="ru-RU"/>
          </a:p>
        </p:txBody>
      </p:sp>
    </p:spTree>
  </p:cSld>
  <p:clrMapOvr>
    <a:masterClrMapping/>
  </p:clrMapOvr>
  <p:transition>
    <p:cover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Rectangle 4"/>
          <p:cNvSpPr>
            <a:spLocks noGrp="1" noChangeArrowheads="1"/>
          </p:cNvSpPr>
          <p:nvPr>
            <p:ph type="dt" sz="half" idx="10"/>
          </p:nvPr>
        </p:nvSpPr>
        <p:spPr/>
        <p:txBody>
          <a:bodyPr/>
          <a:lstStyle>
            <a:lvl1pPr>
              <a:defRPr/>
            </a:lvl1pPr>
          </a:lstStyle>
          <a:p>
            <a:pPr>
              <a:defRPr/>
            </a:pPr>
            <a:endParaRPr lang="ru-RU"/>
          </a:p>
        </p:txBody>
      </p:sp>
      <p:sp>
        <p:nvSpPr>
          <p:cNvPr id="5" name="Rectangle 5"/>
          <p:cNvSpPr>
            <a:spLocks noGrp="1" noChangeArrowheads="1"/>
          </p:cNvSpPr>
          <p:nvPr>
            <p:ph type="ftr" sz="quarter" idx="11"/>
          </p:nvPr>
        </p:nvSpPr>
        <p:spPr/>
        <p:txBody>
          <a:bodyPr/>
          <a:lstStyle>
            <a:lvl1pPr>
              <a:defRPr/>
            </a:lvl1pPr>
          </a:lstStyle>
          <a:p>
            <a:pPr>
              <a:defRPr/>
            </a:pPr>
            <a:endParaRPr lang="ru-RU"/>
          </a:p>
        </p:txBody>
      </p:sp>
      <p:sp>
        <p:nvSpPr>
          <p:cNvPr id="6" name="Rectangle 6"/>
          <p:cNvSpPr>
            <a:spLocks noGrp="1" noChangeArrowheads="1"/>
          </p:cNvSpPr>
          <p:nvPr>
            <p:ph type="sldNum" sz="quarter" idx="12"/>
          </p:nvPr>
        </p:nvSpPr>
        <p:spPr/>
        <p:txBody>
          <a:bodyPr/>
          <a:lstStyle>
            <a:lvl1pPr>
              <a:defRPr/>
            </a:lvl1pPr>
          </a:lstStyle>
          <a:p>
            <a:pPr>
              <a:defRPr/>
            </a:pPr>
            <a:fld id="{4A1F1C32-0531-4712-9399-097E7ADE538C}" type="slidenum">
              <a:rPr lang="ru-RU"/>
            </a:fld>
            <a:endParaRPr lang="ru-RU"/>
          </a:p>
        </p:txBody>
      </p:sp>
    </p:spTree>
  </p:cSld>
  <p:clrMapOvr>
    <a:masterClrMapping/>
  </p:clrMapOvr>
  <p:transition>
    <p:cover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Заголовок и диаграмм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smtClean="0"/>
              <a:t>Образец заголовка</a:t>
            </a:r>
            <a:endParaRPr lang="ru-RU"/>
          </a:p>
        </p:txBody>
      </p:sp>
      <p:sp>
        <p:nvSpPr>
          <p:cNvPr id="3" name="Диаграмма 2"/>
          <p:cNvSpPr>
            <a:spLocks noGrp="1"/>
          </p:cNvSpPr>
          <p:nvPr>
            <p:ph type="chart" idx="1"/>
          </p:nvPr>
        </p:nvSpPr>
        <p:spPr>
          <a:xfrm>
            <a:off x="457200" y="1600200"/>
            <a:ext cx="8229600" cy="4525963"/>
          </a:xfrm>
        </p:spPr>
        <p:txBody>
          <a:bodyPr/>
          <a:lstStyle/>
          <a:p>
            <a:pPr lvl="0"/>
            <a:endParaRPr lang="ru-RU" noProof="0"/>
          </a:p>
        </p:txBody>
      </p:sp>
      <p:sp>
        <p:nvSpPr>
          <p:cNvPr id="4" name="Rectangle 4"/>
          <p:cNvSpPr>
            <a:spLocks noGrp="1" noChangeArrowheads="1"/>
          </p:cNvSpPr>
          <p:nvPr>
            <p:ph type="dt" sz="half" idx="10"/>
          </p:nvPr>
        </p:nvSpPr>
        <p:spPr/>
        <p:txBody>
          <a:bodyPr/>
          <a:lstStyle>
            <a:lvl1pPr>
              <a:defRPr/>
            </a:lvl1pPr>
          </a:lstStyle>
          <a:p>
            <a:pPr>
              <a:defRPr/>
            </a:pPr>
            <a:endParaRPr lang="ru-RU"/>
          </a:p>
        </p:txBody>
      </p:sp>
      <p:sp>
        <p:nvSpPr>
          <p:cNvPr id="5" name="Rectangle 5"/>
          <p:cNvSpPr>
            <a:spLocks noGrp="1" noChangeArrowheads="1"/>
          </p:cNvSpPr>
          <p:nvPr>
            <p:ph type="ftr" sz="quarter" idx="11"/>
          </p:nvPr>
        </p:nvSpPr>
        <p:spPr/>
        <p:txBody>
          <a:bodyPr/>
          <a:lstStyle>
            <a:lvl1pPr>
              <a:defRPr/>
            </a:lvl1pPr>
          </a:lstStyle>
          <a:p>
            <a:pPr>
              <a:defRPr/>
            </a:pPr>
            <a:endParaRPr lang="ru-RU"/>
          </a:p>
        </p:txBody>
      </p:sp>
      <p:sp>
        <p:nvSpPr>
          <p:cNvPr id="6" name="Rectangle 6"/>
          <p:cNvSpPr>
            <a:spLocks noGrp="1" noChangeArrowheads="1"/>
          </p:cNvSpPr>
          <p:nvPr>
            <p:ph type="sldNum" sz="quarter" idx="12"/>
          </p:nvPr>
        </p:nvSpPr>
        <p:spPr/>
        <p:txBody>
          <a:bodyPr/>
          <a:lstStyle>
            <a:lvl1pPr>
              <a:defRPr/>
            </a:lvl1pPr>
          </a:lstStyle>
          <a:p>
            <a:pPr>
              <a:defRPr/>
            </a:pPr>
            <a:fld id="{91993857-BA4A-44E6-BDDF-916437FC1EB2}" type="slidenum">
              <a:rPr lang="ru-RU"/>
            </a:fld>
            <a:endParaRPr lang="ru-RU"/>
          </a:p>
        </p:txBody>
      </p:sp>
    </p:spTree>
  </p:cSld>
  <p:clrMapOvr>
    <a:masterClrMapping/>
  </p:clrMapOvr>
  <p:transition>
    <p:cover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600200"/>
            <a:ext cx="4038600" cy="4525963"/>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Rectangle 4"/>
          <p:cNvSpPr>
            <a:spLocks noGrp="1" noChangeArrowheads="1"/>
          </p:cNvSpPr>
          <p:nvPr>
            <p:ph type="dt" sz="half" idx="10"/>
          </p:nvPr>
        </p:nvSpPr>
        <p:spPr/>
        <p:txBody>
          <a:bodyPr/>
          <a:lstStyle>
            <a:lvl1pPr>
              <a:defRPr/>
            </a:lvl1pPr>
          </a:lstStyle>
          <a:p>
            <a:pPr>
              <a:defRPr/>
            </a:pPr>
            <a:endParaRPr lang="ru-RU"/>
          </a:p>
        </p:txBody>
      </p:sp>
      <p:sp>
        <p:nvSpPr>
          <p:cNvPr id="6" name="Rectangle 5"/>
          <p:cNvSpPr>
            <a:spLocks noGrp="1" noChangeArrowheads="1"/>
          </p:cNvSpPr>
          <p:nvPr>
            <p:ph type="ftr" sz="quarter" idx="11"/>
          </p:nvPr>
        </p:nvSpPr>
        <p:spPr/>
        <p:txBody>
          <a:bodyPr/>
          <a:lstStyle>
            <a:lvl1pPr>
              <a:defRPr/>
            </a:lvl1pPr>
          </a:lstStyle>
          <a:p>
            <a:pPr>
              <a:defRPr/>
            </a:pPr>
            <a:endParaRPr lang="ru-RU"/>
          </a:p>
        </p:txBody>
      </p:sp>
      <p:sp>
        <p:nvSpPr>
          <p:cNvPr id="7" name="Rectangle 6"/>
          <p:cNvSpPr>
            <a:spLocks noGrp="1" noChangeArrowheads="1"/>
          </p:cNvSpPr>
          <p:nvPr>
            <p:ph type="sldNum" sz="quarter" idx="12"/>
          </p:nvPr>
        </p:nvSpPr>
        <p:spPr/>
        <p:txBody>
          <a:bodyPr/>
          <a:lstStyle>
            <a:lvl1pPr>
              <a:defRPr/>
            </a:lvl1pPr>
          </a:lstStyle>
          <a:p>
            <a:pPr>
              <a:defRPr/>
            </a:pPr>
            <a:fld id="{E48AF198-988A-4D6B-A61C-BC9BD66E15BD}" type="slidenum">
              <a:rPr lang="ru-RU"/>
            </a:fld>
            <a:endParaRPr lang="ru-RU"/>
          </a:p>
        </p:txBody>
      </p:sp>
    </p:spTree>
  </p:cSld>
  <p:clrMapOvr>
    <a:masterClrMapping/>
  </p:clrMapOvr>
  <p:transition>
    <p:cover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Объект">
    <p:spTree>
      <p:nvGrpSpPr>
        <p:cNvPr id="1" name=""/>
        <p:cNvGrpSpPr/>
        <p:nvPr/>
      </p:nvGrpSpPr>
      <p:grpSpPr>
        <a:xfrm>
          <a:off x="0" y="0"/>
          <a:ext cx="0" cy="0"/>
          <a:chOff x="0" y="0"/>
          <a:chExt cx="0" cy="0"/>
        </a:xfrm>
      </p:grpSpPr>
      <p:sp>
        <p:nvSpPr>
          <p:cNvPr id="2" name="Содержимое 1"/>
          <p:cNvSpPr>
            <a:spLocks noGrp="1"/>
          </p:cNvSpPr>
          <p:nvPr>
            <p:ph/>
          </p:nvPr>
        </p:nvSpPr>
        <p:spPr>
          <a:xfrm>
            <a:off x="457200" y="274638"/>
            <a:ext cx="8229600" cy="5851525"/>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3" name="Rectangle 4"/>
          <p:cNvSpPr>
            <a:spLocks noGrp="1" noChangeArrowheads="1"/>
          </p:cNvSpPr>
          <p:nvPr>
            <p:ph type="dt" sz="half" idx="10"/>
          </p:nvPr>
        </p:nvSpPr>
        <p:spPr/>
        <p:txBody>
          <a:bodyPr/>
          <a:lstStyle>
            <a:lvl1pPr>
              <a:defRPr/>
            </a:lvl1pPr>
          </a:lstStyle>
          <a:p>
            <a:pPr>
              <a:defRPr/>
            </a:pPr>
            <a:endParaRPr lang="ru-RU"/>
          </a:p>
        </p:txBody>
      </p:sp>
      <p:sp>
        <p:nvSpPr>
          <p:cNvPr id="4" name="Rectangle 5"/>
          <p:cNvSpPr>
            <a:spLocks noGrp="1" noChangeArrowheads="1"/>
          </p:cNvSpPr>
          <p:nvPr>
            <p:ph type="ftr" sz="quarter" idx="11"/>
          </p:nvPr>
        </p:nvSpPr>
        <p:spPr/>
        <p:txBody>
          <a:bodyPr/>
          <a:lstStyle>
            <a:lvl1pPr>
              <a:defRPr/>
            </a:lvl1pPr>
          </a:lstStyle>
          <a:p>
            <a:pPr>
              <a:defRPr/>
            </a:pPr>
            <a:endParaRPr lang="ru-RU"/>
          </a:p>
        </p:txBody>
      </p:sp>
      <p:sp>
        <p:nvSpPr>
          <p:cNvPr id="5" name="Rectangle 6"/>
          <p:cNvSpPr>
            <a:spLocks noGrp="1" noChangeArrowheads="1"/>
          </p:cNvSpPr>
          <p:nvPr>
            <p:ph type="sldNum" sz="quarter" idx="12"/>
          </p:nvPr>
        </p:nvSpPr>
        <p:spPr/>
        <p:txBody>
          <a:bodyPr/>
          <a:lstStyle>
            <a:lvl1pPr>
              <a:defRPr/>
            </a:lvl1pPr>
          </a:lstStyle>
          <a:p>
            <a:pPr>
              <a:defRPr/>
            </a:pPr>
            <a:fld id="{C25B6B45-FF21-47E3-AF25-35877DCEBD63}" type="slidenum">
              <a:rPr lang="ru-RU"/>
            </a:fld>
            <a:endParaRPr lang="ru-RU"/>
          </a:p>
        </p:txBody>
      </p:sp>
    </p:spTree>
  </p:cSld>
  <p:clrMapOvr>
    <a:masterClrMapping/>
  </p:clrMapOvr>
  <p:transition>
    <p:cover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Rectangle 4"/>
          <p:cNvSpPr>
            <a:spLocks noGrp="1" noChangeArrowheads="1"/>
          </p:cNvSpPr>
          <p:nvPr>
            <p:ph type="dt" sz="half" idx="10"/>
          </p:nvPr>
        </p:nvSpPr>
        <p:spPr/>
        <p:txBody>
          <a:bodyPr/>
          <a:lstStyle>
            <a:lvl1pPr>
              <a:defRPr/>
            </a:lvl1pPr>
          </a:lstStyle>
          <a:p>
            <a:pPr>
              <a:defRPr/>
            </a:pPr>
            <a:endParaRPr lang="ru-RU"/>
          </a:p>
        </p:txBody>
      </p:sp>
      <p:sp>
        <p:nvSpPr>
          <p:cNvPr id="5" name="Rectangle 5"/>
          <p:cNvSpPr>
            <a:spLocks noGrp="1" noChangeArrowheads="1"/>
          </p:cNvSpPr>
          <p:nvPr>
            <p:ph type="ftr" sz="quarter" idx="11"/>
          </p:nvPr>
        </p:nvSpPr>
        <p:spPr/>
        <p:txBody>
          <a:bodyPr/>
          <a:lstStyle>
            <a:lvl1pPr>
              <a:defRPr/>
            </a:lvl1pPr>
          </a:lstStyle>
          <a:p>
            <a:pPr>
              <a:defRPr/>
            </a:pPr>
            <a:endParaRPr lang="ru-RU"/>
          </a:p>
        </p:txBody>
      </p:sp>
      <p:sp>
        <p:nvSpPr>
          <p:cNvPr id="6" name="Rectangle 6"/>
          <p:cNvSpPr>
            <a:spLocks noGrp="1" noChangeArrowheads="1"/>
          </p:cNvSpPr>
          <p:nvPr>
            <p:ph type="sldNum" sz="quarter" idx="12"/>
          </p:nvPr>
        </p:nvSpPr>
        <p:spPr/>
        <p:txBody>
          <a:bodyPr/>
          <a:lstStyle>
            <a:lvl1pPr>
              <a:defRPr/>
            </a:lvl1pPr>
          </a:lstStyle>
          <a:p>
            <a:pPr>
              <a:defRPr/>
            </a:pPr>
            <a:fld id="{940F9797-966E-4193-870F-767938BAB745}" type="slidenum">
              <a:rPr lang="ru-RU"/>
            </a:fld>
            <a:endParaRPr lang="ru-RU"/>
          </a:p>
        </p:txBody>
      </p:sp>
    </p:spTree>
  </p:cSld>
  <p:clrMapOvr>
    <a:masterClrMapping/>
  </p:clrMapOvr>
  <p:transition>
    <p:cover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endParaRPr lang="ru-RU" smtClean="0"/>
          </a:p>
        </p:txBody>
      </p:sp>
      <p:sp>
        <p:nvSpPr>
          <p:cNvPr id="4" name="Rectangle 4"/>
          <p:cNvSpPr>
            <a:spLocks noGrp="1" noChangeArrowheads="1"/>
          </p:cNvSpPr>
          <p:nvPr>
            <p:ph type="dt" sz="half" idx="10"/>
          </p:nvPr>
        </p:nvSpPr>
        <p:spPr/>
        <p:txBody>
          <a:bodyPr/>
          <a:lstStyle>
            <a:lvl1pPr>
              <a:defRPr/>
            </a:lvl1pPr>
          </a:lstStyle>
          <a:p>
            <a:pPr>
              <a:defRPr/>
            </a:pPr>
            <a:endParaRPr lang="ru-RU"/>
          </a:p>
        </p:txBody>
      </p:sp>
      <p:sp>
        <p:nvSpPr>
          <p:cNvPr id="5" name="Rectangle 5"/>
          <p:cNvSpPr>
            <a:spLocks noGrp="1" noChangeArrowheads="1"/>
          </p:cNvSpPr>
          <p:nvPr>
            <p:ph type="ftr" sz="quarter" idx="11"/>
          </p:nvPr>
        </p:nvSpPr>
        <p:spPr/>
        <p:txBody>
          <a:bodyPr/>
          <a:lstStyle>
            <a:lvl1pPr>
              <a:defRPr/>
            </a:lvl1pPr>
          </a:lstStyle>
          <a:p>
            <a:pPr>
              <a:defRPr/>
            </a:pPr>
            <a:endParaRPr lang="ru-RU"/>
          </a:p>
        </p:txBody>
      </p:sp>
      <p:sp>
        <p:nvSpPr>
          <p:cNvPr id="6" name="Rectangle 6"/>
          <p:cNvSpPr>
            <a:spLocks noGrp="1" noChangeArrowheads="1"/>
          </p:cNvSpPr>
          <p:nvPr>
            <p:ph type="sldNum" sz="quarter" idx="12"/>
          </p:nvPr>
        </p:nvSpPr>
        <p:spPr/>
        <p:txBody>
          <a:bodyPr/>
          <a:lstStyle>
            <a:lvl1pPr>
              <a:defRPr/>
            </a:lvl1pPr>
          </a:lstStyle>
          <a:p>
            <a:pPr>
              <a:defRPr/>
            </a:pPr>
            <a:fld id="{F1F05114-7581-4A73-B468-88E037583B62}" type="slidenum">
              <a:rPr lang="ru-RU"/>
            </a:fld>
            <a:endParaRPr lang="ru-RU"/>
          </a:p>
        </p:txBody>
      </p:sp>
    </p:spTree>
  </p:cSld>
  <p:clrMapOvr>
    <a:masterClrMapping/>
  </p:clrMapOvr>
  <p:transition>
    <p:cover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Rectangle 4"/>
          <p:cNvSpPr>
            <a:spLocks noGrp="1" noChangeArrowheads="1"/>
          </p:cNvSpPr>
          <p:nvPr>
            <p:ph type="dt" sz="half" idx="10"/>
          </p:nvPr>
        </p:nvSpPr>
        <p:spPr/>
        <p:txBody>
          <a:bodyPr/>
          <a:lstStyle>
            <a:lvl1pPr>
              <a:defRPr/>
            </a:lvl1pPr>
          </a:lstStyle>
          <a:p>
            <a:pPr>
              <a:defRPr/>
            </a:pPr>
            <a:endParaRPr lang="ru-RU"/>
          </a:p>
        </p:txBody>
      </p:sp>
      <p:sp>
        <p:nvSpPr>
          <p:cNvPr id="6" name="Rectangle 5"/>
          <p:cNvSpPr>
            <a:spLocks noGrp="1" noChangeArrowheads="1"/>
          </p:cNvSpPr>
          <p:nvPr>
            <p:ph type="ftr" sz="quarter" idx="11"/>
          </p:nvPr>
        </p:nvSpPr>
        <p:spPr/>
        <p:txBody>
          <a:bodyPr/>
          <a:lstStyle>
            <a:lvl1pPr>
              <a:defRPr/>
            </a:lvl1pPr>
          </a:lstStyle>
          <a:p>
            <a:pPr>
              <a:defRPr/>
            </a:pPr>
            <a:endParaRPr lang="ru-RU"/>
          </a:p>
        </p:txBody>
      </p:sp>
      <p:sp>
        <p:nvSpPr>
          <p:cNvPr id="7" name="Rectangle 6"/>
          <p:cNvSpPr>
            <a:spLocks noGrp="1" noChangeArrowheads="1"/>
          </p:cNvSpPr>
          <p:nvPr>
            <p:ph type="sldNum" sz="quarter" idx="12"/>
          </p:nvPr>
        </p:nvSpPr>
        <p:spPr/>
        <p:txBody>
          <a:bodyPr/>
          <a:lstStyle>
            <a:lvl1pPr>
              <a:defRPr/>
            </a:lvl1pPr>
          </a:lstStyle>
          <a:p>
            <a:pPr>
              <a:defRPr/>
            </a:pPr>
            <a:fld id="{D4E2EB66-5C87-4C58-A32B-E542F415E2A1}" type="slidenum">
              <a:rPr lang="ru-RU"/>
            </a:fld>
            <a:endParaRPr lang="ru-RU"/>
          </a:p>
        </p:txBody>
      </p:sp>
    </p:spTree>
  </p:cSld>
  <p:clrMapOvr>
    <a:masterClrMapping/>
  </p:clrMapOvr>
  <p:transition>
    <p:cover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7" name="Rectangle 4"/>
          <p:cNvSpPr>
            <a:spLocks noGrp="1" noChangeArrowheads="1"/>
          </p:cNvSpPr>
          <p:nvPr>
            <p:ph type="dt" sz="half" idx="10"/>
          </p:nvPr>
        </p:nvSpPr>
        <p:spPr/>
        <p:txBody>
          <a:bodyPr/>
          <a:lstStyle>
            <a:lvl1pPr>
              <a:defRPr/>
            </a:lvl1pPr>
          </a:lstStyle>
          <a:p>
            <a:pPr>
              <a:defRPr/>
            </a:pPr>
            <a:endParaRPr lang="ru-RU"/>
          </a:p>
        </p:txBody>
      </p:sp>
      <p:sp>
        <p:nvSpPr>
          <p:cNvPr id="8" name="Rectangle 5"/>
          <p:cNvSpPr>
            <a:spLocks noGrp="1" noChangeArrowheads="1"/>
          </p:cNvSpPr>
          <p:nvPr>
            <p:ph type="ftr" sz="quarter" idx="11"/>
          </p:nvPr>
        </p:nvSpPr>
        <p:spPr/>
        <p:txBody>
          <a:bodyPr/>
          <a:lstStyle>
            <a:lvl1pPr>
              <a:defRPr/>
            </a:lvl1pPr>
          </a:lstStyle>
          <a:p>
            <a:pPr>
              <a:defRPr/>
            </a:pPr>
            <a:endParaRPr lang="ru-RU"/>
          </a:p>
        </p:txBody>
      </p:sp>
      <p:sp>
        <p:nvSpPr>
          <p:cNvPr id="9" name="Rectangle 6"/>
          <p:cNvSpPr>
            <a:spLocks noGrp="1" noChangeArrowheads="1"/>
          </p:cNvSpPr>
          <p:nvPr>
            <p:ph type="sldNum" sz="quarter" idx="12"/>
          </p:nvPr>
        </p:nvSpPr>
        <p:spPr/>
        <p:txBody>
          <a:bodyPr/>
          <a:lstStyle>
            <a:lvl1pPr>
              <a:defRPr/>
            </a:lvl1pPr>
          </a:lstStyle>
          <a:p>
            <a:pPr>
              <a:defRPr/>
            </a:pPr>
            <a:fld id="{126A6BA2-C189-4C26-8618-FCAB9687509A}" type="slidenum">
              <a:rPr lang="ru-RU"/>
            </a:fld>
            <a:endParaRPr lang="ru-RU"/>
          </a:p>
        </p:txBody>
      </p:sp>
    </p:spTree>
  </p:cSld>
  <p:clrMapOvr>
    <a:masterClrMapping/>
  </p:clrMapOvr>
  <p:transition>
    <p:cover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p:txBody>
          <a:bodyPr/>
          <a:lstStyle>
            <a:lvl1pPr>
              <a:defRPr/>
            </a:lvl1pPr>
          </a:lstStyle>
          <a:p>
            <a:pPr>
              <a:defRPr/>
            </a:pPr>
            <a:endParaRPr lang="ru-RU"/>
          </a:p>
        </p:txBody>
      </p:sp>
      <p:sp>
        <p:nvSpPr>
          <p:cNvPr id="4" name="Rectangle 5"/>
          <p:cNvSpPr>
            <a:spLocks noGrp="1" noChangeArrowheads="1"/>
          </p:cNvSpPr>
          <p:nvPr>
            <p:ph type="ftr" sz="quarter" idx="11"/>
          </p:nvPr>
        </p:nvSpPr>
        <p:spPr/>
        <p:txBody>
          <a:bodyPr/>
          <a:lstStyle>
            <a:lvl1pPr>
              <a:defRPr/>
            </a:lvl1pPr>
          </a:lstStyle>
          <a:p>
            <a:pPr>
              <a:defRPr/>
            </a:pPr>
            <a:endParaRPr lang="ru-RU"/>
          </a:p>
        </p:txBody>
      </p:sp>
      <p:sp>
        <p:nvSpPr>
          <p:cNvPr id="5" name="Rectangle 6"/>
          <p:cNvSpPr>
            <a:spLocks noGrp="1" noChangeArrowheads="1"/>
          </p:cNvSpPr>
          <p:nvPr>
            <p:ph type="sldNum" sz="quarter" idx="12"/>
          </p:nvPr>
        </p:nvSpPr>
        <p:spPr/>
        <p:txBody>
          <a:bodyPr/>
          <a:lstStyle>
            <a:lvl1pPr>
              <a:defRPr/>
            </a:lvl1pPr>
          </a:lstStyle>
          <a:p>
            <a:pPr>
              <a:defRPr/>
            </a:pPr>
            <a:fld id="{0D7CDD7B-A1CB-4D5A-88C2-5D2760B5B50A}" type="slidenum">
              <a:rPr lang="ru-RU"/>
            </a:fld>
            <a:endParaRPr lang="ru-RU"/>
          </a:p>
        </p:txBody>
      </p:sp>
    </p:spTree>
  </p:cSld>
  <p:clrMapOvr>
    <a:masterClrMapping/>
  </p:clrMapOvr>
  <p:transition>
    <p:cover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ru-RU"/>
          </a:p>
        </p:txBody>
      </p:sp>
      <p:sp>
        <p:nvSpPr>
          <p:cNvPr id="3" name="Rectangle 5"/>
          <p:cNvSpPr>
            <a:spLocks noGrp="1" noChangeArrowheads="1"/>
          </p:cNvSpPr>
          <p:nvPr>
            <p:ph type="ftr" sz="quarter" idx="11"/>
          </p:nvPr>
        </p:nvSpPr>
        <p:spPr/>
        <p:txBody>
          <a:bodyPr/>
          <a:lstStyle>
            <a:lvl1pPr>
              <a:defRPr/>
            </a:lvl1pPr>
          </a:lstStyle>
          <a:p>
            <a:pPr>
              <a:defRPr/>
            </a:pPr>
            <a:endParaRPr lang="ru-RU"/>
          </a:p>
        </p:txBody>
      </p:sp>
      <p:sp>
        <p:nvSpPr>
          <p:cNvPr id="4" name="Rectangle 6"/>
          <p:cNvSpPr>
            <a:spLocks noGrp="1" noChangeArrowheads="1"/>
          </p:cNvSpPr>
          <p:nvPr>
            <p:ph type="sldNum" sz="quarter" idx="12"/>
          </p:nvPr>
        </p:nvSpPr>
        <p:spPr/>
        <p:txBody>
          <a:bodyPr/>
          <a:lstStyle>
            <a:lvl1pPr>
              <a:defRPr/>
            </a:lvl1pPr>
          </a:lstStyle>
          <a:p>
            <a:pPr>
              <a:defRPr/>
            </a:pPr>
            <a:fld id="{9761F012-00DA-4CB5-A0D3-2EBB863567E4}" type="slidenum">
              <a:rPr lang="ru-RU"/>
            </a:fld>
            <a:endParaRPr lang="ru-RU"/>
          </a:p>
        </p:txBody>
      </p:sp>
    </p:spTree>
  </p:cSld>
  <p:clrMapOvr>
    <a:masterClrMapping/>
  </p:clrMapOvr>
  <p:transition>
    <p:cover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Rectangle 4"/>
          <p:cNvSpPr>
            <a:spLocks noGrp="1" noChangeArrowheads="1"/>
          </p:cNvSpPr>
          <p:nvPr>
            <p:ph type="dt" sz="half" idx="10"/>
          </p:nvPr>
        </p:nvSpPr>
        <p:spPr/>
        <p:txBody>
          <a:bodyPr/>
          <a:lstStyle>
            <a:lvl1pPr>
              <a:defRPr/>
            </a:lvl1pPr>
          </a:lstStyle>
          <a:p>
            <a:pPr>
              <a:defRPr/>
            </a:pPr>
            <a:endParaRPr lang="ru-RU"/>
          </a:p>
        </p:txBody>
      </p:sp>
      <p:sp>
        <p:nvSpPr>
          <p:cNvPr id="6" name="Rectangle 5"/>
          <p:cNvSpPr>
            <a:spLocks noGrp="1" noChangeArrowheads="1"/>
          </p:cNvSpPr>
          <p:nvPr>
            <p:ph type="ftr" sz="quarter" idx="11"/>
          </p:nvPr>
        </p:nvSpPr>
        <p:spPr/>
        <p:txBody>
          <a:bodyPr/>
          <a:lstStyle>
            <a:lvl1pPr>
              <a:defRPr/>
            </a:lvl1pPr>
          </a:lstStyle>
          <a:p>
            <a:pPr>
              <a:defRPr/>
            </a:pPr>
            <a:endParaRPr lang="ru-RU"/>
          </a:p>
        </p:txBody>
      </p:sp>
      <p:sp>
        <p:nvSpPr>
          <p:cNvPr id="7" name="Rectangle 6"/>
          <p:cNvSpPr>
            <a:spLocks noGrp="1" noChangeArrowheads="1"/>
          </p:cNvSpPr>
          <p:nvPr>
            <p:ph type="sldNum" sz="quarter" idx="12"/>
          </p:nvPr>
        </p:nvSpPr>
        <p:spPr/>
        <p:txBody>
          <a:bodyPr/>
          <a:lstStyle>
            <a:lvl1pPr>
              <a:defRPr/>
            </a:lvl1pPr>
          </a:lstStyle>
          <a:p>
            <a:pPr>
              <a:defRPr/>
            </a:pPr>
            <a:fld id="{1E60B884-8999-4ABA-97BA-43EC9E747F39}" type="slidenum">
              <a:rPr lang="ru-RU"/>
            </a:fld>
            <a:endParaRPr lang="ru-RU"/>
          </a:p>
        </p:txBody>
      </p:sp>
    </p:spTree>
  </p:cSld>
  <p:clrMapOvr>
    <a:masterClrMapping/>
  </p:clrMapOvr>
  <p:transition>
    <p:cover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Rectangle 4"/>
          <p:cNvSpPr>
            <a:spLocks noGrp="1" noChangeArrowheads="1"/>
          </p:cNvSpPr>
          <p:nvPr>
            <p:ph type="dt" sz="half" idx="10"/>
          </p:nvPr>
        </p:nvSpPr>
        <p:spPr/>
        <p:txBody>
          <a:bodyPr/>
          <a:lstStyle>
            <a:lvl1pPr>
              <a:defRPr/>
            </a:lvl1pPr>
          </a:lstStyle>
          <a:p>
            <a:pPr>
              <a:defRPr/>
            </a:pPr>
            <a:endParaRPr lang="ru-RU"/>
          </a:p>
        </p:txBody>
      </p:sp>
      <p:sp>
        <p:nvSpPr>
          <p:cNvPr id="6" name="Rectangle 5"/>
          <p:cNvSpPr>
            <a:spLocks noGrp="1" noChangeArrowheads="1"/>
          </p:cNvSpPr>
          <p:nvPr>
            <p:ph type="ftr" sz="quarter" idx="11"/>
          </p:nvPr>
        </p:nvSpPr>
        <p:spPr/>
        <p:txBody>
          <a:bodyPr/>
          <a:lstStyle>
            <a:lvl1pPr>
              <a:defRPr/>
            </a:lvl1pPr>
          </a:lstStyle>
          <a:p>
            <a:pPr>
              <a:defRPr/>
            </a:pPr>
            <a:endParaRPr lang="ru-RU"/>
          </a:p>
        </p:txBody>
      </p:sp>
      <p:sp>
        <p:nvSpPr>
          <p:cNvPr id="7" name="Rectangle 6"/>
          <p:cNvSpPr>
            <a:spLocks noGrp="1" noChangeArrowheads="1"/>
          </p:cNvSpPr>
          <p:nvPr>
            <p:ph type="sldNum" sz="quarter" idx="12"/>
          </p:nvPr>
        </p:nvSpPr>
        <p:spPr/>
        <p:txBody>
          <a:bodyPr/>
          <a:lstStyle>
            <a:lvl1pPr>
              <a:defRPr/>
            </a:lvl1pPr>
          </a:lstStyle>
          <a:p>
            <a:pPr>
              <a:defRPr/>
            </a:pPr>
            <a:fld id="{E7B55BE5-FEFA-4FCF-A497-02899E5586BE}" type="slidenum">
              <a:rPr lang="ru-RU"/>
            </a:fld>
            <a:endParaRPr lang="ru-RU"/>
          </a:p>
        </p:txBody>
      </p:sp>
    </p:spTree>
  </p:cSld>
  <p:clrMapOvr>
    <a:masterClrMapping/>
  </p:clrMapOvr>
  <p:transition>
    <p:cover dir="d"/>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ru-RU" altLang="ru-RU" smtClean="0"/>
              <a:t>Образец заголовка</a:t>
            </a:r>
            <a:endParaRPr lang="ru-RU" altLang="ru-RU"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ru-RU" altLang="ru-RU" smtClean="0"/>
              <a:t>Образец текста</a:t>
            </a:r>
            <a:endParaRPr lang="ru-RU" altLang="ru-RU" smtClean="0"/>
          </a:p>
          <a:p>
            <a:pPr lvl="1"/>
            <a:r>
              <a:rPr lang="ru-RU" altLang="ru-RU" smtClean="0"/>
              <a:t>Второй уровень</a:t>
            </a:r>
            <a:endParaRPr lang="ru-RU" altLang="ru-RU" smtClean="0"/>
          </a:p>
          <a:p>
            <a:pPr lvl="2"/>
            <a:r>
              <a:rPr lang="ru-RU" altLang="ru-RU" smtClean="0"/>
              <a:t>Третий уровень</a:t>
            </a:r>
            <a:endParaRPr lang="ru-RU" altLang="ru-RU" smtClean="0"/>
          </a:p>
          <a:p>
            <a:pPr lvl="3"/>
            <a:r>
              <a:rPr lang="ru-RU" altLang="ru-RU" smtClean="0"/>
              <a:t>Четвертый уровень</a:t>
            </a:r>
            <a:endParaRPr lang="ru-RU" altLang="ru-RU" smtClean="0"/>
          </a:p>
          <a:p>
            <a:pPr lvl="4"/>
            <a:r>
              <a:rPr lang="ru-RU" altLang="ru-RU" smtClean="0"/>
              <a:t>Пятый уровень</a:t>
            </a:r>
            <a:endParaRPr lang="ru-RU" altLang="ru-RU" smtClean="0"/>
          </a:p>
        </p:txBody>
      </p:sp>
      <p:sp>
        <p:nvSpPr>
          <p:cNvPr id="47718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a:defRPr/>
            </a:pPr>
            <a:endParaRPr lang="ru-RU"/>
          </a:p>
        </p:txBody>
      </p:sp>
      <p:sp>
        <p:nvSpPr>
          <p:cNvPr id="47718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a:defRPr/>
            </a:pPr>
            <a:endParaRPr lang="ru-RU"/>
          </a:p>
        </p:txBody>
      </p:sp>
      <p:sp>
        <p:nvSpPr>
          <p:cNvPr id="47719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a:defRPr/>
            </a:pPr>
            <a:fld id="{F9D378BF-D228-432A-954A-6833307207C7}" type="slidenum">
              <a:rPr lang="ru-RU"/>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cover dir="d"/>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80604020202020204" pitchFamily="34" charset="0"/>
          <a:cs typeface="Arial" panose="02080604020202020204" pitchFamily="34" charset="0"/>
        </a:defRPr>
      </a:lvl2pPr>
      <a:lvl3pPr algn="ctr" rtl="0" eaLnBrk="0" fontAlgn="base" hangingPunct="0">
        <a:spcBef>
          <a:spcPct val="0"/>
        </a:spcBef>
        <a:spcAft>
          <a:spcPct val="0"/>
        </a:spcAft>
        <a:defRPr sz="4400">
          <a:solidFill>
            <a:schemeClr val="tx2"/>
          </a:solidFill>
          <a:latin typeface="Arial" panose="02080604020202020204" pitchFamily="34" charset="0"/>
          <a:cs typeface="Arial" panose="02080604020202020204" pitchFamily="34" charset="0"/>
        </a:defRPr>
      </a:lvl3pPr>
      <a:lvl4pPr algn="ctr" rtl="0" eaLnBrk="0" fontAlgn="base" hangingPunct="0">
        <a:spcBef>
          <a:spcPct val="0"/>
        </a:spcBef>
        <a:spcAft>
          <a:spcPct val="0"/>
        </a:spcAft>
        <a:defRPr sz="4400">
          <a:solidFill>
            <a:schemeClr val="tx2"/>
          </a:solidFill>
          <a:latin typeface="Arial" panose="02080604020202020204" pitchFamily="34" charset="0"/>
          <a:cs typeface="Arial" panose="02080604020202020204" pitchFamily="34" charset="0"/>
        </a:defRPr>
      </a:lvl4pPr>
      <a:lvl5pPr algn="ctr" rtl="0" eaLnBrk="0" fontAlgn="base" hangingPunct="0">
        <a:spcBef>
          <a:spcPct val="0"/>
        </a:spcBef>
        <a:spcAft>
          <a:spcPct val="0"/>
        </a:spcAft>
        <a:defRPr sz="4400">
          <a:solidFill>
            <a:schemeClr val="tx2"/>
          </a:solidFill>
          <a:latin typeface="Arial" panose="02080604020202020204" pitchFamily="34" charset="0"/>
          <a:cs typeface="Arial" panose="02080604020202020204" pitchFamily="34" charset="0"/>
        </a:defRPr>
      </a:lvl5pPr>
      <a:lvl6pPr marL="457200" algn="ctr" rtl="0" fontAlgn="base">
        <a:spcBef>
          <a:spcPct val="0"/>
        </a:spcBef>
        <a:spcAft>
          <a:spcPct val="0"/>
        </a:spcAft>
        <a:defRPr sz="4400">
          <a:solidFill>
            <a:schemeClr val="tx2"/>
          </a:solidFill>
          <a:latin typeface="Arial" panose="02080604020202020204" pitchFamily="34" charset="0"/>
          <a:cs typeface="Arial" panose="02080604020202020204" pitchFamily="34" charset="0"/>
        </a:defRPr>
      </a:lvl6pPr>
      <a:lvl7pPr marL="914400" algn="ctr" rtl="0" fontAlgn="base">
        <a:spcBef>
          <a:spcPct val="0"/>
        </a:spcBef>
        <a:spcAft>
          <a:spcPct val="0"/>
        </a:spcAft>
        <a:defRPr sz="4400">
          <a:solidFill>
            <a:schemeClr val="tx2"/>
          </a:solidFill>
          <a:latin typeface="Arial" panose="02080604020202020204" pitchFamily="34" charset="0"/>
          <a:cs typeface="Arial" panose="02080604020202020204" pitchFamily="34" charset="0"/>
        </a:defRPr>
      </a:lvl7pPr>
      <a:lvl8pPr marL="1371600" algn="ctr" rtl="0" fontAlgn="base">
        <a:spcBef>
          <a:spcPct val="0"/>
        </a:spcBef>
        <a:spcAft>
          <a:spcPct val="0"/>
        </a:spcAft>
        <a:defRPr sz="4400">
          <a:solidFill>
            <a:schemeClr val="tx2"/>
          </a:solidFill>
          <a:latin typeface="Arial" panose="02080604020202020204" pitchFamily="34" charset="0"/>
          <a:cs typeface="Arial" panose="02080604020202020204" pitchFamily="34" charset="0"/>
        </a:defRPr>
      </a:lvl8pPr>
      <a:lvl9pPr marL="1828800" algn="ctr" rtl="0" fontAlgn="base">
        <a:spcBef>
          <a:spcPct val="0"/>
        </a:spcBef>
        <a:spcAft>
          <a:spcPct val="0"/>
        </a:spcAft>
        <a:defRPr sz="4400">
          <a:solidFill>
            <a:schemeClr val="tx2"/>
          </a:solidFill>
          <a:latin typeface="Arial" panose="02080604020202020204" pitchFamily="34" charset="0"/>
          <a:cs typeface="Arial" panose="0208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jpeg"/><Relationship Id="rId1" Type="http://schemas.openxmlformats.org/officeDocument/2006/relationships/hyperlink" Target="http://www.sunhome.ru/foto/portret_molodezhi.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AutoShape 5"/>
          <p:cNvSpPr>
            <a:spLocks noChangeArrowheads="1"/>
          </p:cNvSpPr>
          <p:nvPr/>
        </p:nvSpPr>
        <p:spPr bwMode="auto">
          <a:xfrm>
            <a:off x="0" y="1484630"/>
            <a:ext cx="9041765" cy="2299335"/>
          </a:xfrm>
          <a:prstGeom prst="ribbon2">
            <a:avLst>
              <a:gd name="adj1" fmla="val 12500"/>
              <a:gd name="adj2" fmla="val 50000"/>
            </a:avLst>
          </a:prstGeom>
          <a:solidFill>
            <a:srgbClr val="FCFEAE"/>
          </a:solidFill>
          <a:ln w="9525">
            <a:solidFill>
              <a:schemeClr val="tx1"/>
            </a:solidFill>
            <a:round/>
          </a:ln>
        </p:spPr>
        <p:txBody>
          <a:bodyPr wrap="none" anchor="ctr"/>
          <a:p>
            <a:pPr algn="ctr"/>
            <a:endParaRPr lang="en-US">
              <a:solidFill>
                <a:srgbClr val="FF0000"/>
              </a:solidFill>
              <a:sym typeface="+mn-ea"/>
            </a:endParaRPr>
          </a:p>
          <a:p>
            <a:pPr algn="ctr"/>
            <a:r>
              <a:rPr lang="en-US">
                <a:solidFill>
                  <a:srgbClr val="FF0000"/>
                </a:solidFill>
                <a:sym typeface="+mn-ea"/>
              </a:rPr>
              <a:t>Влияние подросткового и зрелого</a:t>
            </a:r>
            <a:endParaRPr lang="en-US">
              <a:solidFill>
                <a:srgbClr val="FF0000"/>
              </a:solidFill>
              <a:sym typeface="+mn-ea"/>
            </a:endParaRPr>
          </a:p>
          <a:p>
            <a:pPr algn="ctr"/>
            <a:r>
              <a:rPr lang="en-US">
                <a:solidFill>
                  <a:srgbClr val="FF0000"/>
                </a:solidFill>
                <a:sym typeface="+mn-ea"/>
              </a:rPr>
              <a:t> возраста на развитие сознания ppt</a:t>
            </a:r>
            <a:endParaRPr lang="en-US" altLang="ru-RU" b="1" dirty="0">
              <a:solidFill>
                <a:srgbClr val="FF0000"/>
              </a:solidFill>
              <a:latin typeface="Times New Roman" pitchFamily="18" charset="0"/>
              <a:cs typeface="Times New Roman" pitchFamily="18" charset="0"/>
              <a:sym typeface="+mn-ea"/>
            </a:endParaRPr>
          </a:p>
          <a:p>
            <a:pPr algn="ctr"/>
            <a:endParaRPr lang="en-US" altLang="ru-RU" b="1" dirty="0">
              <a:solidFill>
                <a:srgbClr val="FF0000"/>
              </a:solidFill>
              <a:latin typeface="Times New Roman" pitchFamily="18" charset="0"/>
              <a:cs typeface="Times New Roman" pitchFamily="18" charset="0"/>
              <a:sym typeface="+mn-ea"/>
            </a:endParaRPr>
          </a:p>
        </p:txBody>
      </p:sp>
    </p:spTree>
  </p:cSld>
  <p:clrMapOvr>
    <a:masterClrMapping/>
  </p:clrMapOvr>
  <p:transition>
    <p:cover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Oval 5"/>
          <p:cNvSpPr>
            <a:spLocks noChangeArrowheads="1"/>
          </p:cNvSpPr>
          <p:nvPr/>
        </p:nvSpPr>
        <p:spPr bwMode="auto">
          <a:xfrm>
            <a:off x="0" y="765175"/>
            <a:ext cx="9144000" cy="1223963"/>
          </a:xfrm>
          <a:prstGeom prst="ellipse">
            <a:avLst/>
          </a:prstGeom>
          <a:solidFill>
            <a:srgbClr val="FFFF99"/>
          </a:solidFill>
          <a:ln w="9525">
            <a:solidFill>
              <a:schemeClr val="tx1"/>
            </a:solidFill>
            <a:round/>
          </a:ln>
        </p:spPr>
        <p:txBody>
          <a:bodyPr wrap="none" anchor="ctr"/>
          <a:lstStyle/>
          <a:p>
            <a:pPr algn="ctr"/>
            <a:r>
              <a:rPr lang="ru-RU" altLang="ru-RU" sz="1200" b="1"/>
              <a:t>Движущая сила </a:t>
            </a:r>
            <a:r>
              <a:rPr lang="ru-RU" altLang="ru-RU" sz="1200" b="1">
                <a:solidFill>
                  <a:schemeClr val="accent2"/>
                </a:solidFill>
              </a:rPr>
              <a:t>развития</a:t>
            </a:r>
            <a:r>
              <a:rPr lang="ru-RU" altLang="ru-RU" sz="1200" b="1"/>
              <a:t> психики - </a:t>
            </a:r>
            <a:r>
              <a:rPr lang="ru-RU" altLang="ru-RU" sz="1200" b="1">
                <a:solidFill>
                  <a:srgbClr val="CC0000"/>
                </a:solidFill>
              </a:rPr>
              <a:t>обучение. </a:t>
            </a:r>
            <a:endParaRPr lang="en-US" altLang="ru-RU" sz="1200" b="1">
              <a:solidFill>
                <a:srgbClr val="CC0000"/>
              </a:solidFill>
            </a:endParaRPr>
          </a:p>
          <a:p>
            <a:pPr algn="ctr"/>
            <a:r>
              <a:rPr lang="ru-RU" altLang="ru-RU" sz="1200" b="1">
                <a:solidFill>
                  <a:schemeClr val="accent2"/>
                </a:solidFill>
              </a:rPr>
              <a:t>Развитие </a:t>
            </a:r>
            <a:r>
              <a:rPr lang="ru-RU" altLang="ru-RU" sz="1200" b="1"/>
              <a:t>и </a:t>
            </a:r>
            <a:r>
              <a:rPr lang="ru-RU" altLang="ru-RU" sz="1200" b="1">
                <a:solidFill>
                  <a:srgbClr val="CC0000"/>
                </a:solidFill>
              </a:rPr>
              <a:t>обучение </a:t>
            </a:r>
            <a:r>
              <a:rPr lang="ru-RU" altLang="ru-RU" sz="1200" b="1"/>
              <a:t>- разные процессы, </a:t>
            </a:r>
            <a:endParaRPr lang="en-US" altLang="ru-RU" sz="1200" b="1"/>
          </a:p>
          <a:p>
            <a:pPr algn="ctr"/>
            <a:r>
              <a:rPr lang="ru-RU" altLang="ru-RU" sz="1200" b="1"/>
              <a:t>именно </a:t>
            </a:r>
            <a:r>
              <a:rPr lang="ru-RU" altLang="ru-RU" sz="1200" b="1">
                <a:solidFill>
                  <a:schemeClr val="accent2"/>
                </a:solidFill>
              </a:rPr>
              <a:t>обучение приводит в движение внутренние процессы развития</a:t>
            </a:r>
            <a:r>
              <a:rPr lang="ru-RU" altLang="ru-RU" sz="1200" b="1"/>
              <a:t>, </a:t>
            </a:r>
            <a:endParaRPr lang="en-US" altLang="ru-RU" sz="1200" b="1"/>
          </a:p>
          <a:p>
            <a:pPr algn="ctr"/>
            <a:r>
              <a:rPr lang="ru-RU" altLang="ru-RU" sz="1200" b="1"/>
              <a:t>обучение стоит в основе развития. </a:t>
            </a:r>
            <a:endParaRPr lang="en-US" altLang="ru-RU" sz="1200" b="1"/>
          </a:p>
          <a:p>
            <a:pPr algn="ctr"/>
            <a:r>
              <a:rPr lang="ru-RU" altLang="ru-RU" sz="1200" b="1">
                <a:solidFill>
                  <a:srgbClr val="CC0000"/>
                </a:solidFill>
              </a:rPr>
              <a:t>«Обучение только тогда хорошо, когда оно идет впереди развития».</a:t>
            </a:r>
            <a:endParaRPr lang="ru-RU" altLang="ru-RU" sz="1200" b="1">
              <a:solidFill>
                <a:srgbClr val="CC0000"/>
              </a:solidFill>
            </a:endParaRPr>
          </a:p>
        </p:txBody>
      </p:sp>
      <p:grpSp>
        <p:nvGrpSpPr>
          <p:cNvPr id="10243" name="Group 14"/>
          <p:cNvGrpSpPr/>
          <p:nvPr/>
        </p:nvGrpSpPr>
        <p:grpSpPr bwMode="auto">
          <a:xfrm>
            <a:off x="179388" y="2060575"/>
            <a:ext cx="3959225" cy="2879725"/>
            <a:chOff x="567" y="1616"/>
            <a:chExt cx="2494" cy="1814"/>
          </a:xfrm>
        </p:grpSpPr>
        <p:sp>
          <p:nvSpPr>
            <p:cNvPr id="10247" name="Oval 7"/>
            <p:cNvSpPr>
              <a:spLocks noChangeArrowheads="1"/>
            </p:cNvSpPr>
            <p:nvPr/>
          </p:nvSpPr>
          <p:spPr bwMode="auto">
            <a:xfrm>
              <a:off x="567" y="1616"/>
              <a:ext cx="2494" cy="1814"/>
            </a:xfrm>
            <a:prstGeom prst="ellipse">
              <a:avLst/>
            </a:prstGeom>
            <a:solidFill>
              <a:srgbClr val="FF9933"/>
            </a:solidFill>
            <a:ln w="9525">
              <a:solidFill>
                <a:schemeClr val="tx1"/>
              </a:solidFill>
              <a:round/>
            </a:ln>
          </p:spPr>
          <p:txBody>
            <a:bodyPr wrap="none" anchor="ctr"/>
            <a:lstStyle/>
            <a:p>
              <a:endParaRPr lang="ru-RU" altLang="ru-RU" sz="1800"/>
            </a:p>
          </p:txBody>
        </p:sp>
        <p:sp>
          <p:nvSpPr>
            <p:cNvPr id="10248" name="Oval 6"/>
            <p:cNvSpPr>
              <a:spLocks noChangeArrowheads="1"/>
            </p:cNvSpPr>
            <p:nvPr/>
          </p:nvSpPr>
          <p:spPr bwMode="auto">
            <a:xfrm>
              <a:off x="1066" y="2069"/>
              <a:ext cx="1497" cy="907"/>
            </a:xfrm>
            <a:prstGeom prst="ellipse">
              <a:avLst/>
            </a:prstGeom>
            <a:solidFill>
              <a:srgbClr val="FCFEAE"/>
            </a:solidFill>
            <a:ln w="9525">
              <a:solidFill>
                <a:schemeClr val="tx1"/>
              </a:solidFill>
              <a:round/>
            </a:ln>
          </p:spPr>
          <p:txBody>
            <a:bodyPr wrap="none" anchor="ctr"/>
            <a:lstStyle/>
            <a:p>
              <a:pPr algn="ctr"/>
              <a:r>
                <a:rPr lang="ru-RU" altLang="ru-RU" sz="1800" b="1">
                  <a:solidFill>
                    <a:srgbClr val="663300"/>
                  </a:solidFill>
                </a:rPr>
                <a:t>Зона актуального</a:t>
              </a:r>
              <a:endParaRPr lang="ru-RU" altLang="ru-RU" sz="1800" b="1">
                <a:solidFill>
                  <a:srgbClr val="663300"/>
                </a:solidFill>
              </a:endParaRPr>
            </a:p>
            <a:p>
              <a:pPr algn="ctr"/>
              <a:r>
                <a:rPr lang="ru-RU" altLang="ru-RU" sz="1800" b="1">
                  <a:solidFill>
                    <a:srgbClr val="663300"/>
                  </a:solidFill>
                </a:rPr>
                <a:t>развития</a:t>
              </a:r>
              <a:endParaRPr lang="ru-RU" altLang="ru-RU" sz="1800" b="1">
                <a:solidFill>
                  <a:srgbClr val="663300"/>
                </a:solidFill>
              </a:endParaRPr>
            </a:p>
          </p:txBody>
        </p:sp>
        <p:sp>
          <p:nvSpPr>
            <p:cNvPr id="10249" name="Line 8"/>
            <p:cNvSpPr>
              <a:spLocks noChangeShapeType="1"/>
            </p:cNvSpPr>
            <p:nvPr/>
          </p:nvSpPr>
          <p:spPr bwMode="auto">
            <a:xfrm>
              <a:off x="1837" y="2976"/>
              <a:ext cx="0" cy="409"/>
            </a:xfrm>
            <a:prstGeom prst="line">
              <a:avLst/>
            </a:prstGeom>
            <a:noFill/>
            <a:ln w="73025">
              <a:solidFill>
                <a:srgbClr val="FF0000"/>
              </a:solidFill>
              <a:round/>
              <a:tailEnd type="triangle" w="med" len="med"/>
            </a:ln>
          </p:spPr>
          <p:txBody>
            <a:bodyPr/>
            <a:lstStyle/>
            <a:p>
              <a:endParaRPr lang="ru-RU"/>
            </a:p>
          </p:txBody>
        </p:sp>
        <p:sp>
          <p:nvSpPr>
            <p:cNvPr id="10250" name="Line 9"/>
            <p:cNvSpPr>
              <a:spLocks noChangeShapeType="1"/>
            </p:cNvSpPr>
            <p:nvPr/>
          </p:nvSpPr>
          <p:spPr bwMode="auto">
            <a:xfrm flipV="1">
              <a:off x="1837" y="1661"/>
              <a:ext cx="0" cy="408"/>
            </a:xfrm>
            <a:prstGeom prst="line">
              <a:avLst/>
            </a:prstGeom>
            <a:noFill/>
            <a:ln w="95250">
              <a:solidFill>
                <a:srgbClr val="FF0000"/>
              </a:solidFill>
              <a:round/>
              <a:tailEnd type="triangle" w="med" len="med"/>
            </a:ln>
          </p:spPr>
          <p:txBody>
            <a:bodyPr/>
            <a:lstStyle/>
            <a:p>
              <a:endParaRPr lang="ru-RU"/>
            </a:p>
          </p:txBody>
        </p:sp>
        <p:sp>
          <p:nvSpPr>
            <p:cNvPr id="10251" name="Line 10"/>
            <p:cNvSpPr>
              <a:spLocks noChangeShapeType="1"/>
            </p:cNvSpPr>
            <p:nvPr/>
          </p:nvSpPr>
          <p:spPr bwMode="auto">
            <a:xfrm flipH="1">
              <a:off x="567" y="2523"/>
              <a:ext cx="499" cy="0"/>
            </a:xfrm>
            <a:prstGeom prst="line">
              <a:avLst/>
            </a:prstGeom>
            <a:noFill/>
            <a:ln w="101600">
              <a:solidFill>
                <a:srgbClr val="FF0000"/>
              </a:solidFill>
              <a:round/>
              <a:tailEnd type="triangle" w="med" len="med"/>
            </a:ln>
          </p:spPr>
          <p:txBody>
            <a:bodyPr/>
            <a:lstStyle/>
            <a:p>
              <a:endParaRPr lang="ru-RU"/>
            </a:p>
          </p:txBody>
        </p:sp>
        <p:sp>
          <p:nvSpPr>
            <p:cNvPr id="10252" name="Line 11"/>
            <p:cNvSpPr>
              <a:spLocks noChangeShapeType="1"/>
            </p:cNvSpPr>
            <p:nvPr/>
          </p:nvSpPr>
          <p:spPr bwMode="auto">
            <a:xfrm>
              <a:off x="2562" y="2523"/>
              <a:ext cx="454" cy="0"/>
            </a:xfrm>
            <a:prstGeom prst="line">
              <a:avLst/>
            </a:prstGeom>
            <a:noFill/>
            <a:ln w="85725">
              <a:solidFill>
                <a:srgbClr val="FF0000"/>
              </a:solidFill>
              <a:round/>
              <a:tailEnd type="triangle" w="med" len="med"/>
            </a:ln>
          </p:spPr>
          <p:txBody>
            <a:bodyPr/>
            <a:lstStyle/>
            <a:p>
              <a:endParaRPr lang="ru-RU"/>
            </a:p>
          </p:txBody>
        </p:sp>
        <p:sp>
          <p:nvSpPr>
            <p:cNvPr id="10253" name="Text Box 12"/>
            <p:cNvSpPr txBox="1">
              <a:spLocks noChangeArrowheads="1"/>
            </p:cNvSpPr>
            <p:nvPr/>
          </p:nvSpPr>
          <p:spPr bwMode="auto">
            <a:xfrm>
              <a:off x="703" y="1888"/>
              <a:ext cx="2268" cy="231"/>
            </a:xfrm>
            <a:prstGeom prst="rect">
              <a:avLst/>
            </a:prstGeom>
            <a:solidFill>
              <a:srgbClr val="FCFEAE"/>
            </a:solidFill>
            <a:ln w="9525">
              <a:noFill/>
              <a:miter lim="800000"/>
            </a:ln>
          </p:spPr>
          <p:txBody>
            <a:bodyPr>
              <a:spAutoFit/>
            </a:bodyPr>
            <a:lstStyle/>
            <a:p>
              <a:pPr algn="ctr">
                <a:spcBef>
                  <a:spcPct val="50000"/>
                </a:spcBef>
              </a:pPr>
              <a:r>
                <a:rPr lang="ru-RU" altLang="ru-RU" sz="1800" b="1">
                  <a:solidFill>
                    <a:srgbClr val="CC0000"/>
                  </a:solidFill>
                </a:rPr>
                <a:t>Зона ближайшего развития</a:t>
              </a:r>
              <a:endParaRPr lang="ru-RU" altLang="ru-RU" sz="1800" b="1">
                <a:solidFill>
                  <a:srgbClr val="CC0000"/>
                </a:solidFill>
              </a:endParaRPr>
            </a:p>
          </p:txBody>
        </p:sp>
      </p:grpSp>
      <p:sp>
        <p:nvSpPr>
          <p:cNvPr id="10244" name="Rectangle 11"/>
          <p:cNvSpPr>
            <a:spLocks noChangeArrowheads="1"/>
          </p:cNvSpPr>
          <p:nvPr/>
        </p:nvSpPr>
        <p:spPr bwMode="auto">
          <a:xfrm>
            <a:off x="1331913" y="188913"/>
            <a:ext cx="6553200" cy="503237"/>
          </a:xfrm>
          <a:prstGeom prst="rect">
            <a:avLst/>
          </a:prstGeom>
          <a:solidFill>
            <a:srgbClr val="FF9933"/>
          </a:solidFill>
          <a:ln w="9525">
            <a:solidFill>
              <a:schemeClr val="tx1"/>
            </a:solidFill>
            <a:miter lim="800000"/>
          </a:ln>
        </p:spPr>
        <p:txBody>
          <a:bodyPr wrap="none" anchor="ctr"/>
          <a:lstStyle/>
          <a:p>
            <a:pPr algn="ctr"/>
            <a:r>
              <a:rPr lang="ru-RU" altLang="ru-RU" sz="1800" b="1">
                <a:solidFill>
                  <a:srgbClr val="CC0000"/>
                </a:solidFill>
              </a:rPr>
              <a:t>Культурно-историческая теория Л.С. Выготского</a:t>
            </a:r>
            <a:endParaRPr lang="ru-RU" altLang="ru-RU" sz="1800" b="1">
              <a:solidFill>
                <a:srgbClr val="CC0000"/>
              </a:solidFill>
            </a:endParaRPr>
          </a:p>
        </p:txBody>
      </p:sp>
      <p:sp>
        <p:nvSpPr>
          <p:cNvPr id="10245" name="Rectangle 12"/>
          <p:cNvSpPr>
            <a:spLocks noChangeArrowheads="1"/>
          </p:cNvSpPr>
          <p:nvPr/>
        </p:nvSpPr>
        <p:spPr bwMode="auto">
          <a:xfrm>
            <a:off x="179388" y="5013325"/>
            <a:ext cx="4319587" cy="1655763"/>
          </a:xfrm>
          <a:prstGeom prst="rect">
            <a:avLst/>
          </a:prstGeom>
          <a:solidFill>
            <a:srgbClr val="FCFEAE"/>
          </a:solidFill>
          <a:ln w="9525">
            <a:solidFill>
              <a:schemeClr val="tx1"/>
            </a:solidFill>
            <a:miter lim="800000"/>
          </a:ln>
        </p:spPr>
        <p:txBody>
          <a:bodyPr wrap="none" anchor="ctr"/>
          <a:lstStyle/>
          <a:p>
            <a:pPr algn="ctr"/>
            <a:r>
              <a:rPr lang="ru-RU" altLang="ru-RU" sz="1800" b="1">
                <a:solidFill>
                  <a:srgbClr val="800000"/>
                </a:solidFill>
              </a:rPr>
              <a:t>ЗОНА  БЛИЖАЙШЕГО  РАЗВИТИЯ</a:t>
            </a:r>
            <a:r>
              <a:rPr lang="ru-RU" altLang="ru-RU" sz="1800" b="1"/>
              <a:t> – </a:t>
            </a:r>
            <a:endParaRPr lang="ru-RU" altLang="ru-RU" sz="1800" b="1"/>
          </a:p>
          <a:p>
            <a:pPr algn="ctr"/>
            <a:r>
              <a:rPr lang="ru-RU" altLang="ru-RU" sz="1800" b="1">
                <a:solidFill>
                  <a:schemeClr val="accent2"/>
                </a:solidFill>
              </a:rPr>
              <a:t>расстояние между уровнем </a:t>
            </a:r>
            <a:endParaRPr lang="ru-RU" altLang="ru-RU" sz="1800" b="1">
              <a:solidFill>
                <a:schemeClr val="accent2"/>
              </a:solidFill>
            </a:endParaRPr>
          </a:p>
          <a:p>
            <a:pPr algn="ctr"/>
            <a:r>
              <a:rPr lang="ru-RU" altLang="ru-RU" sz="1800" b="1">
                <a:solidFill>
                  <a:schemeClr val="accent2"/>
                </a:solidFill>
              </a:rPr>
              <a:t>актуального развития </a:t>
            </a:r>
            <a:endParaRPr lang="ru-RU" altLang="ru-RU" sz="1800" b="1">
              <a:solidFill>
                <a:schemeClr val="accent2"/>
              </a:solidFill>
            </a:endParaRPr>
          </a:p>
          <a:p>
            <a:pPr algn="ctr"/>
            <a:r>
              <a:rPr lang="ru-RU" altLang="ru-RU" sz="1800" b="1">
                <a:solidFill>
                  <a:schemeClr val="accent2"/>
                </a:solidFill>
              </a:rPr>
              <a:t>и уровнем возможного развития, </a:t>
            </a:r>
            <a:endParaRPr lang="ru-RU" altLang="ru-RU" sz="1800" b="1">
              <a:solidFill>
                <a:schemeClr val="accent2"/>
              </a:solidFill>
            </a:endParaRPr>
          </a:p>
          <a:p>
            <a:pPr algn="ctr"/>
            <a:r>
              <a:rPr lang="ru-RU" altLang="ru-RU" sz="1800" b="1">
                <a:solidFill>
                  <a:schemeClr val="accent2"/>
                </a:solidFill>
              </a:rPr>
              <a:t>направляемого учителем.</a:t>
            </a:r>
            <a:endParaRPr lang="ru-RU" altLang="ru-RU" sz="1800" b="1">
              <a:solidFill>
                <a:schemeClr val="accent2"/>
              </a:solidFill>
            </a:endParaRPr>
          </a:p>
        </p:txBody>
      </p:sp>
      <p:sp>
        <p:nvSpPr>
          <p:cNvPr id="10246" name="Rectangle 13"/>
          <p:cNvSpPr>
            <a:spLocks noChangeArrowheads="1"/>
          </p:cNvSpPr>
          <p:nvPr/>
        </p:nvSpPr>
        <p:spPr bwMode="auto">
          <a:xfrm>
            <a:off x="4664075" y="2060575"/>
            <a:ext cx="4371975" cy="4679950"/>
          </a:xfrm>
          <a:prstGeom prst="rect">
            <a:avLst/>
          </a:prstGeom>
          <a:solidFill>
            <a:srgbClr val="FBFE8A"/>
          </a:solidFill>
          <a:ln w="9525">
            <a:solidFill>
              <a:schemeClr val="tx1"/>
            </a:solidFill>
            <a:miter lim="800000"/>
          </a:ln>
        </p:spPr>
        <p:txBody>
          <a:bodyPr wrap="none" anchor="ctr"/>
          <a:lstStyle/>
          <a:p>
            <a:endParaRPr lang="ru-RU" altLang="zh-CN" sz="1200" b="1"/>
          </a:p>
          <a:p>
            <a:r>
              <a:rPr lang="ru-RU" altLang="zh-CN" sz="1200" b="1"/>
              <a:t>В культурно-историческая концепции  Л.С.Выготский</a:t>
            </a:r>
            <a:endParaRPr lang="ru-RU" altLang="zh-CN" sz="1200" b="1"/>
          </a:p>
          <a:p>
            <a:r>
              <a:rPr lang="ru-RU" altLang="zh-CN" sz="1200" b="1"/>
              <a:t>сформулировал ряд законов психического развития</a:t>
            </a:r>
            <a:endParaRPr lang="ru-RU" altLang="zh-CN" sz="1200" b="1"/>
          </a:p>
          <a:p>
            <a:r>
              <a:rPr lang="ru-RU" altLang="zh-CN" sz="1200" b="1"/>
              <a:t>ребенка:</a:t>
            </a:r>
            <a:br>
              <a:rPr lang="ru-RU" altLang="zh-CN" sz="1200" b="1"/>
            </a:br>
            <a:r>
              <a:rPr lang="ru-RU" altLang="zh-CN" sz="1200" b="1"/>
              <a:t>1. Закон формирования высших психических функций- </a:t>
            </a:r>
            <a:endParaRPr lang="ru-RU" altLang="zh-CN" sz="1200" b="1"/>
          </a:p>
          <a:p>
            <a:r>
              <a:rPr lang="ru-RU" altLang="zh-CN" sz="1200" b="1"/>
              <a:t>высшие психические функции возникают сначала</a:t>
            </a:r>
            <a:endParaRPr lang="ru-RU" altLang="zh-CN" sz="1200" b="1"/>
          </a:p>
          <a:p>
            <a:r>
              <a:rPr lang="ru-RU" altLang="zh-CN" sz="1200" b="1"/>
              <a:t>как форма коллективного поведения, как форма</a:t>
            </a:r>
            <a:endParaRPr lang="ru-RU" altLang="zh-CN" sz="1200" b="1"/>
          </a:p>
          <a:p>
            <a:r>
              <a:rPr lang="ru-RU" altLang="zh-CN" sz="1200" b="1"/>
              <a:t>сотрудничества с другими людьми, и лишь </a:t>
            </a:r>
            <a:endParaRPr lang="ru-RU" altLang="zh-CN" sz="1200" b="1"/>
          </a:p>
          <a:p>
            <a:r>
              <a:rPr lang="ru-RU" altLang="zh-CN" sz="1200" b="1"/>
              <a:t>впоследствии они становятся внутренними</a:t>
            </a:r>
            <a:endParaRPr lang="ru-RU" altLang="zh-CN" sz="1200" b="1"/>
          </a:p>
          <a:p>
            <a:r>
              <a:rPr lang="ru-RU" altLang="zh-CN" sz="1200" b="1"/>
              <a:t>индивидуальными (формами) функциями самого </a:t>
            </a:r>
            <a:endParaRPr lang="ru-RU" altLang="zh-CN" sz="1200" b="1"/>
          </a:p>
          <a:p>
            <a:r>
              <a:rPr lang="ru-RU" altLang="zh-CN" sz="1200" b="1"/>
              <a:t>ребенка.</a:t>
            </a:r>
            <a:br>
              <a:rPr lang="ru-RU" altLang="zh-CN" sz="1200" b="1"/>
            </a:br>
            <a:r>
              <a:rPr lang="ru-RU" altLang="zh-CN" sz="1200" b="1"/>
              <a:t>2. Закон неравномерности детского развития, согласно</a:t>
            </a:r>
            <a:endParaRPr lang="ru-RU" altLang="zh-CN" sz="1200" b="1"/>
          </a:p>
          <a:p>
            <a:r>
              <a:rPr lang="ru-RU" altLang="zh-CN" sz="1200" b="1"/>
              <a:t>которому каждая сторона в психике ребенка</a:t>
            </a:r>
            <a:endParaRPr lang="ru-RU" altLang="zh-CN" sz="1200" b="1"/>
          </a:p>
          <a:p>
            <a:r>
              <a:rPr lang="ru-RU" altLang="zh-CN" sz="1200" b="1"/>
              <a:t>имеет свой оптимальный период развития.</a:t>
            </a:r>
            <a:endParaRPr lang="ru-RU" altLang="zh-CN" sz="1200" b="1"/>
          </a:p>
          <a:p>
            <a:r>
              <a:rPr lang="ru-RU" altLang="zh-CN" sz="1200" b="1"/>
              <a:t>Этот период - сензитивный период.</a:t>
            </a:r>
            <a:br>
              <a:rPr lang="ru-RU" altLang="zh-CN" sz="1200" b="1"/>
            </a:br>
            <a:r>
              <a:rPr lang="ru-RU" altLang="zh-CN" sz="1200" b="1"/>
              <a:t>3. Закон метаморфозы определяет развитие как</a:t>
            </a:r>
            <a:endParaRPr lang="ru-RU" altLang="zh-CN" sz="1200" b="1"/>
          </a:p>
          <a:p>
            <a:r>
              <a:rPr lang="ru-RU" altLang="zh-CN" sz="1200" b="1"/>
              <a:t>последовательное изменение качественных состояний</a:t>
            </a:r>
            <a:endParaRPr lang="ru-RU" altLang="zh-CN" sz="1200" b="1"/>
          </a:p>
          <a:p>
            <a:r>
              <a:rPr lang="ru-RU" altLang="zh-CN" sz="1200" b="1"/>
              <a:t>сознания (структуры сознания).</a:t>
            </a:r>
            <a:br>
              <a:rPr lang="ru-RU" altLang="zh-CN" sz="1200" b="1"/>
            </a:br>
            <a:r>
              <a:rPr lang="ru-RU" altLang="zh-CN" sz="1200" b="1"/>
              <a:t>4 Закон гетерохронности развития утверждает,</a:t>
            </a:r>
            <a:endParaRPr lang="ru-RU" altLang="zh-CN" sz="1200" b="1"/>
          </a:p>
          <a:p>
            <a:r>
              <a:rPr lang="ru-RU" altLang="zh-CN" sz="1200" b="1"/>
              <a:t>что психическое развитие не совпадает с</a:t>
            </a:r>
            <a:endParaRPr lang="ru-RU" altLang="zh-CN" sz="1200" b="1"/>
          </a:p>
          <a:p>
            <a:r>
              <a:rPr lang="ru-RU" altLang="zh-CN" sz="1200" b="1"/>
              <a:t>хронологическим возрастом, т.е. имеет свой ритм,</a:t>
            </a:r>
            <a:endParaRPr lang="ru-RU" altLang="zh-CN" sz="1200" b="1"/>
          </a:p>
          <a:p>
            <a:r>
              <a:rPr lang="ru-RU" altLang="zh-CN" sz="1200" b="1"/>
              <a:t>отличающийся от ритма биологического созревания. </a:t>
            </a:r>
            <a:endParaRPr lang="ru-RU" altLang="zh-CN" sz="1200" b="1"/>
          </a:p>
          <a:p>
            <a:r>
              <a:rPr lang="ru-RU" altLang="zh-CN" sz="1200" b="1"/>
              <a:t>5. Закон среды определяет роль социальной среды</a:t>
            </a:r>
            <a:endParaRPr lang="ru-RU" altLang="zh-CN" sz="1200" b="1"/>
          </a:p>
          <a:p>
            <a:r>
              <a:rPr lang="ru-RU" altLang="zh-CN" sz="1200" b="1"/>
              <a:t>как источника развития.</a:t>
            </a:r>
            <a:br>
              <a:rPr lang="ru-RU" altLang="zh-CN" sz="1200" b="1"/>
            </a:br>
            <a:r>
              <a:rPr lang="ru-RU" altLang="zh-CN" sz="1200" b="1"/>
              <a:t>6. Закон ведущей роли обучения для развития.</a:t>
            </a:r>
            <a:br>
              <a:rPr lang="ru-RU" altLang="zh-CN" sz="1200" b="1"/>
            </a:br>
            <a:r>
              <a:rPr lang="ru-RU" altLang="zh-CN" sz="1200" b="1"/>
              <a:t>7. Закон системного и смыслового строения сознания. </a:t>
            </a:r>
            <a:endParaRPr lang="ru-RU" altLang="ru-RU" sz="1200"/>
          </a:p>
          <a:p>
            <a:endParaRPr lang="ru-RU" altLang="ru-RU" sz="1200"/>
          </a:p>
        </p:txBody>
      </p:sp>
    </p:spTree>
  </p:cSld>
  <p:clrMapOvr>
    <a:masterClrMapping/>
  </p:clrMapOvr>
  <p:transition>
    <p:cover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250825" y="188913"/>
            <a:ext cx="8713788" cy="620712"/>
          </a:xfrm>
          <a:prstGeom prst="rect">
            <a:avLst/>
          </a:prstGeom>
          <a:solidFill>
            <a:srgbClr val="FFFF99"/>
          </a:solidFill>
          <a:ln w="9525">
            <a:solidFill>
              <a:schemeClr val="tx1"/>
            </a:solidFill>
            <a:miter lim="800000"/>
          </a:ln>
        </p:spPr>
        <p:txBody>
          <a:bodyPr wrap="none" anchor="ctr"/>
          <a:lstStyle/>
          <a:p>
            <a:pPr algn="ctr"/>
            <a:r>
              <a:rPr lang="ru-RU" altLang="ru-RU" sz="2000" b="1">
                <a:solidFill>
                  <a:srgbClr val="CC0000"/>
                </a:solidFill>
              </a:rPr>
              <a:t>Развитие идей Л.С. Выготского в отечественной психологии</a:t>
            </a:r>
            <a:endParaRPr lang="ru-RU" altLang="ru-RU" sz="2000" b="1">
              <a:solidFill>
                <a:srgbClr val="CC0000"/>
              </a:solidFill>
            </a:endParaRPr>
          </a:p>
        </p:txBody>
      </p:sp>
      <p:sp>
        <p:nvSpPr>
          <p:cNvPr id="11267" name="AutoShape 6"/>
          <p:cNvSpPr>
            <a:spLocks noChangeArrowheads="1"/>
          </p:cNvSpPr>
          <p:nvPr/>
        </p:nvSpPr>
        <p:spPr bwMode="auto">
          <a:xfrm>
            <a:off x="468313" y="3429000"/>
            <a:ext cx="8280400" cy="3024188"/>
          </a:xfrm>
          <a:prstGeom prst="roundRect">
            <a:avLst>
              <a:gd name="adj" fmla="val 16667"/>
            </a:avLst>
          </a:prstGeom>
          <a:solidFill>
            <a:srgbClr val="FCFEAE"/>
          </a:solidFill>
          <a:ln w="9525">
            <a:solidFill>
              <a:schemeClr val="tx1"/>
            </a:solidFill>
            <a:round/>
          </a:ln>
        </p:spPr>
        <p:txBody>
          <a:bodyPr wrap="none" anchor="ctr"/>
          <a:lstStyle/>
          <a:p>
            <a:pPr algn="ctr"/>
            <a:endParaRPr lang="ru-RU" altLang="ru-RU" sz="1800" b="1">
              <a:solidFill>
                <a:srgbClr val="CC0000"/>
              </a:solidFill>
            </a:endParaRPr>
          </a:p>
          <a:p>
            <a:pPr algn="ctr"/>
            <a:r>
              <a:rPr lang="ru-RU" altLang="ru-RU" sz="1800" b="1">
                <a:solidFill>
                  <a:srgbClr val="CC0000"/>
                </a:solidFill>
              </a:rPr>
              <a:t>Психолого-педагогические идеи Д.Б. Эльконина. </a:t>
            </a:r>
            <a:endParaRPr lang="ru-RU" altLang="ru-RU" sz="1800" b="1">
              <a:solidFill>
                <a:srgbClr val="CC0000"/>
              </a:solidFill>
            </a:endParaRPr>
          </a:p>
          <a:p>
            <a:pPr algn="ctr"/>
            <a:r>
              <a:rPr lang="ru-RU" altLang="ru-RU" sz="1800" b="1">
                <a:solidFill>
                  <a:srgbClr val="800000"/>
                </a:solidFill>
              </a:rPr>
              <a:t>Одни виды деятельности имеют главную роль в развитии личности</a:t>
            </a:r>
            <a:endParaRPr lang="ru-RU" altLang="ru-RU" sz="1800" b="1">
              <a:solidFill>
                <a:srgbClr val="800000"/>
              </a:solidFill>
            </a:endParaRPr>
          </a:p>
          <a:p>
            <a:pPr algn="ctr"/>
            <a:r>
              <a:rPr lang="ru-RU" altLang="ru-RU" sz="1800" b="1">
                <a:solidFill>
                  <a:srgbClr val="800000"/>
                </a:solidFill>
              </a:rPr>
              <a:t> другие нет – поэтому нужно говорить не о зависимости развития</a:t>
            </a:r>
            <a:endParaRPr lang="ru-RU" altLang="ru-RU" sz="1800" b="1">
              <a:solidFill>
                <a:srgbClr val="800000"/>
              </a:solidFill>
            </a:endParaRPr>
          </a:p>
          <a:p>
            <a:pPr algn="ctr"/>
            <a:r>
              <a:rPr lang="ru-RU" altLang="ru-RU" sz="1800" b="1">
                <a:solidFill>
                  <a:srgbClr val="800000"/>
                </a:solidFill>
              </a:rPr>
              <a:t> личности от деятельности вообще, а от ведущей деятельности./:</a:t>
            </a:r>
            <a:endParaRPr lang="ru-RU" altLang="ru-RU" sz="1800" b="1">
              <a:solidFill>
                <a:srgbClr val="800000"/>
              </a:solidFill>
            </a:endParaRPr>
          </a:p>
          <a:p>
            <a:pPr algn="ctr"/>
            <a:r>
              <a:rPr lang="ru-RU" altLang="ru-RU" sz="1800" b="1">
                <a:solidFill>
                  <a:schemeClr val="accent2"/>
                </a:solidFill>
              </a:rPr>
              <a:t>Младенческий возраст </a:t>
            </a:r>
            <a:r>
              <a:rPr lang="ru-RU" altLang="ru-RU" b="1">
                <a:solidFill>
                  <a:schemeClr val="accent2"/>
                </a:solidFill>
              </a:rPr>
              <a:t>–</a:t>
            </a:r>
            <a:r>
              <a:rPr lang="ru-RU" altLang="ru-RU" sz="1800" b="1">
                <a:solidFill>
                  <a:schemeClr val="accent2"/>
                </a:solidFill>
              </a:rPr>
              <a:t> эмоциональное общение со взрослым,</a:t>
            </a:r>
            <a:endParaRPr lang="ru-RU" altLang="ru-RU" sz="1800" b="1">
              <a:solidFill>
                <a:schemeClr val="accent2"/>
              </a:solidFill>
            </a:endParaRPr>
          </a:p>
          <a:p>
            <a:pPr algn="ctr"/>
            <a:r>
              <a:rPr lang="ru-RU" altLang="ru-RU" sz="1800" b="1">
                <a:solidFill>
                  <a:schemeClr val="accent2"/>
                </a:solidFill>
              </a:rPr>
              <a:t>Ранний детский возраст – предметно-орудийная деятельность, </a:t>
            </a:r>
            <a:endParaRPr lang="ru-RU" altLang="ru-RU" sz="1800" b="1">
              <a:solidFill>
                <a:schemeClr val="accent2"/>
              </a:solidFill>
            </a:endParaRPr>
          </a:p>
          <a:p>
            <a:pPr algn="ctr"/>
            <a:r>
              <a:rPr lang="ru-RU" altLang="ru-RU" sz="1800" b="1">
                <a:solidFill>
                  <a:schemeClr val="accent2"/>
                </a:solidFill>
              </a:rPr>
              <a:t>Дошкольный возраст – сюжетно-ролевая игра,</a:t>
            </a:r>
            <a:endParaRPr lang="ru-RU" altLang="ru-RU" sz="1800" b="1">
              <a:solidFill>
                <a:schemeClr val="accent2"/>
              </a:solidFill>
            </a:endParaRPr>
          </a:p>
          <a:p>
            <a:pPr algn="ctr"/>
            <a:r>
              <a:rPr lang="ru-RU" altLang="ru-RU" sz="1800" b="1">
                <a:solidFill>
                  <a:schemeClr val="accent2"/>
                </a:solidFill>
              </a:rPr>
              <a:t>младший школьный возраст – учебная деятельность,</a:t>
            </a:r>
            <a:endParaRPr lang="ru-RU" altLang="ru-RU" sz="1800" b="1">
              <a:solidFill>
                <a:schemeClr val="accent2"/>
              </a:solidFill>
            </a:endParaRPr>
          </a:p>
          <a:p>
            <a:pPr algn="ctr"/>
            <a:r>
              <a:rPr lang="ru-RU" altLang="ru-RU" sz="1800" b="1">
                <a:solidFill>
                  <a:schemeClr val="accent2"/>
                </a:solidFill>
              </a:rPr>
              <a:t>подросток </a:t>
            </a:r>
            <a:r>
              <a:rPr lang="ru-RU" altLang="ru-RU" b="1">
                <a:solidFill>
                  <a:schemeClr val="accent2"/>
                </a:solidFill>
              </a:rPr>
              <a:t>–</a:t>
            </a:r>
            <a:r>
              <a:rPr lang="ru-RU" altLang="ru-RU" sz="1800" b="1">
                <a:solidFill>
                  <a:schemeClr val="accent2"/>
                </a:solidFill>
              </a:rPr>
              <a:t> интимно-личностное общение,</a:t>
            </a:r>
            <a:endParaRPr lang="ru-RU" altLang="ru-RU" sz="1800" b="1">
              <a:solidFill>
                <a:schemeClr val="accent2"/>
              </a:solidFill>
            </a:endParaRPr>
          </a:p>
          <a:p>
            <a:pPr algn="ctr"/>
            <a:r>
              <a:rPr lang="ru-RU" altLang="ru-RU" sz="1800" b="1">
                <a:solidFill>
                  <a:schemeClr val="accent2"/>
                </a:solidFill>
              </a:rPr>
              <a:t>старшие классы </a:t>
            </a:r>
            <a:r>
              <a:rPr lang="ru-RU" altLang="ru-RU" b="1">
                <a:solidFill>
                  <a:schemeClr val="accent2"/>
                </a:solidFill>
              </a:rPr>
              <a:t>–</a:t>
            </a:r>
            <a:r>
              <a:rPr lang="ru-RU" altLang="ru-RU" sz="1800" b="1">
                <a:solidFill>
                  <a:schemeClr val="accent2"/>
                </a:solidFill>
              </a:rPr>
              <a:t> профессионально-учебная деятельность.</a:t>
            </a:r>
            <a:endParaRPr lang="ru-RU" altLang="ru-RU" sz="1800" b="1">
              <a:solidFill>
                <a:schemeClr val="accent2"/>
              </a:solidFill>
            </a:endParaRPr>
          </a:p>
          <a:p>
            <a:pPr algn="ctr"/>
            <a:endParaRPr lang="ru-RU" altLang="ru-RU" sz="1800" b="1"/>
          </a:p>
        </p:txBody>
      </p:sp>
      <p:sp>
        <p:nvSpPr>
          <p:cNvPr id="11268" name="AutoShape 7"/>
          <p:cNvSpPr>
            <a:spLocks noChangeArrowheads="1"/>
          </p:cNvSpPr>
          <p:nvPr/>
        </p:nvSpPr>
        <p:spPr bwMode="auto">
          <a:xfrm>
            <a:off x="539750" y="908050"/>
            <a:ext cx="3887788" cy="2354263"/>
          </a:xfrm>
          <a:prstGeom prst="roundRect">
            <a:avLst>
              <a:gd name="adj" fmla="val 16667"/>
            </a:avLst>
          </a:prstGeom>
          <a:solidFill>
            <a:srgbClr val="FCFEAE"/>
          </a:solidFill>
          <a:ln w="9525">
            <a:solidFill>
              <a:schemeClr val="tx1"/>
            </a:solidFill>
            <a:round/>
          </a:ln>
        </p:spPr>
        <p:txBody>
          <a:bodyPr wrap="none" anchor="ctr"/>
          <a:lstStyle/>
          <a:p>
            <a:pPr algn="ctr"/>
            <a:r>
              <a:rPr lang="ru-RU" altLang="ru-RU" sz="1200" b="1">
                <a:solidFill>
                  <a:srgbClr val="CC0000"/>
                </a:solidFill>
              </a:rPr>
              <a:t>Деятельностная концепция А.Н.Леонтьева</a:t>
            </a:r>
            <a:endParaRPr lang="ru-RU" altLang="ru-RU" sz="1200" b="1">
              <a:solidFill>
                <a:srgbClr val="CC0000"/>
              </a:solidFill>
            </a:endParaRPr>
          </a:p>
          <a:p>
            <a:pPr algn="ctr"/>
            <a:r>
              <a:rPr lang="ru-RU" altLang="ru-RU" sz="1200" b="1">
                <a:solidFill>
                  <a:srgbClr val="800000"/>
                </a:solidFill>
              </a:rPr>
              <a:t>В основе развития лежит собственная </a:t>
            </a:r>
            <a:endParaRPr lang="ru-RU" altLang="ru-RU" sz="1200" b="1">
              <a:solidFill>
                <a:srgbClr val="800000"/>
              </a:solidFill>
            </a:endParaRPr>
          </a:p>
          <a:p>
            <a:pPr algn="ctr"/>
            <a:r>
              <a:rPr lang="ru-RU" altLang="ru-RU" sz="1200" b="1">
                <a:solidFill>
                  <a:srgbClr val="800000"/>
                </a:solidFill>
              </a:rPr>
              <a:t>деятельность субъекта. </a:t>
            </a:r>
            <a:endParaRPr lang="ru-RU" altLang="ru-RU" sz="1200" b="1">
              <a:solidFill>
                <a:srgbClr val="800000"/>
              </a:solidFill>
            </a:endParaRPr>
          </a:p>
          <a:p>
            <a:pPr algn="ctr"/>
            <a:r>
              <a:rPr lang="ru-RU" altLang="ru-RU" sz="1200" b="1">
                <a:solidFill>
                  <a:schemeClr val="accent2"/>
                </a:solidFill>
              </a:rPr>
              <a:t>Никакое воздействие взрослого </a:t>
            </a:r>
            <a:endParaRPr lang="ru-RU" altLang="ru-RU" sz="1200" b="1">
              <a:solidFill>
                <a:schemeClr val="accent2"/>
              </a:solidFill>
            </a:endParaRPr>
          </a:p>
          <a:p>
            <a:pPr algn="ctr"/>
            <a:r>
              <a:rPr lang="ru-RU" altLang="ru-RU" sz="1200" b="1">
                <a:solidFill>
                  <a:schemeClr val="accent2"/>
                </a:solidFill>
              </a:rPr>
              <a:t>на ребенка, </a:t>
            </a:r>
            <a:endParaRPr lang="ru-RU" altLang="ru-RU" sz="1200" b="1">
              <a:solidFill>
                <a:schemeClr val="accent2"/>
              </a:solidFill>
            </a:endParaRPr>
          </a:p>
          <a:p>
            <a:pPr algn="ctr"/>
            <a:r>
              <a:rPr lang="ru-RU" altLang="ru-RU" sz="1200" b="1">
                <a:solidFill>
                  <a:schemeClr val="accent2"/>
                </a:solidFill>
              </a:rPr>
              <a:t>учителя на ученика не может </a:t>
            </a:r>
            <a:endParaRPr lang="ru-RU" altLang="ru-RU" sz="1200" b="1">
              <a:solidFill>
                <a:schemeClr val="accent2"/>
              </a:solidFill>
            </a:endParaRPr>
          </a:p>
          <a:p>
            <a:pPr algn="ctr"/>
            <a:r>
              <a:rPr lang="ru-RU" altLang="ru-RU" sz="1200" b="1">
                <a:solidFill>
                  <a:schemeClr val="accent2"/>
                </a:solidFill>
              </a:rPr>
              <a:t>быть осуществлено </a:t>
            </a:r>
            <a:endParaRPr lang="ru-RU" altLang="ru-RU" sz="1200" b="1">
              <a:solidFill>
                <a:schemeClr val="accent2"/>
              </a:solidFill>
            </a:endParaRPr>
          </a:p>
          <a:p>
            <a:pPr algn="ctr"/>
            <a:r>
              <a:rPr lang="ru-RU" altLang="ru-RU" sz="1200" b="1">
                <a:solidFill>
                  <a:schemeClr val="accent2"/>
                </a:solidFill>
              </a:rPr>
              <a:t>без реальной деятельности </a:t>
            </a:r>
            <a:endParaRPr lang="ru-RU" altLang="ru-RU" sz="1200" b="1">
              <a:solidFill>
                <a:schemeClr val="accent2"/>
              </a:solidFill>
            </a:endParaRPr>
          </a:p>
          <a:p>
            <a:pPr algn="ctr"/>
            <a:r>
              <a:rPr lang="ru-RU" altLang="ru-RU" sz="1200" b="1">
                <a:solidFill>
                  <a:schemeClr val="accent2"/>
                </a:solidFill>
              </a:rPr>
              <a:t>самого субъекта.</a:t>
            </a:r>
            <a:endParaRPr lang="ru-RU" altLang="ru-RU" sz="1200" b="1">
              <a:solidFill>
                <a:schemeClr val="accent2"/>
              </a:solidFill>
            </a:endParaRPr>
          </a:p>
          <a:p>
            <a:pPr algn="ctr"/>
            <a:r>
              <a:rPr lang="ru-RU" altLang="ru-RU" sz="1200" b="1">
                <a:solidFill>
                  <a:srgbClr val="800000"/>
                </a:solidFill>
              </a:rPr>
              <a:t>Введено понятие ВЕДУЩЕЙ ДЕЯТЕЛЬНОСТИ</a:t>
            </a:r>
            <a:endParaRPr lang="ru-RU" altLang="ru-RU" sz="1200" b="1">
              <a:solidFill>
                <a:srgbClr val="800000"/>
              </a:solidFill>
            </a:endParaRPr>
          </a:p>
        </p:txBody>
      </p:sp>
      <p:sp>
        <p:nvSpPr>
          <p:cNvPr id="11269" name="AutoShape 8"/>
          <p:cNvSpPr>
            <a:spLocks noChangeArrowheads="1"/>
          </p:cNvSpPr>
          <p:nvPr/>
        </p:nvSpPr>
        <p:spPr bwMode="auto">
          <a:xfrm>
            <a:off x="4859338" y="981075"/>
            <a:ext cx="3887787" cy="2354263"/>
          </a:xfrm>
          <a:prstGeom prst="roundRect">
            <a:avLst>
              <a:gd name="adj" fmla="val 16667"/>
            </a:avLst>
          </a:prstGeom>
          <a:solidFill>
            <a:srgbClr val="FCFEAE"/>
          </a:solidFill>
          <a:ln w="9525">
            <a:solidFill>
              <a:schemeClr val="tx1"/>
            </a:solidFill>
            <a:round/>
          </a:ln>
        </p:spPr>
        <p:txBody>
          <a:bodyPr wrap="none" anchor="ctr"/>
          <a:lstStyle/>
          <a:p>
            <a:pPr algn="ctr"/>
            <a:r>
              <a:rPr lang="ru-RU" altLang="ru-RU" sz="1200" b="1">
                <a:solidFill>
                  <a:srgbClr val="CC0000"/>
                </a:solidFill>
              </a:rPr>
              <a:t>Личностно-ориентированный подход</a:t>
            </a:r>
            <a:endParaRPr lang="en-US" altLang="ru-RU" sz="1200" b="1">
              <a:solidFill>
                <a:srgbClr val="CC0000"/>
              </a:solidFill>
            </a:endParaRPr>
          </a:p>
          <a:p>
            <a:pPr algn="ctr"/>
            <a:r>
              <a:rPr lang="ru-RU" altLang="ru-RU" sz="1200" b="1">
                <a:solidFill>
                  <a:srgbClr val="CC0000"/>
                </a:solidFill>
              </a:rPr>
              <a:t> /В.Я. Ляудис/</a:t>
            </a:r>
            <a:r>
              <a:rPr lang="ru-RU" altLang="ru-RU" sz="1200" b="1"/>
              <a:t> - </a:t>
            </a:r>
            <a:endParaRPr lang="ru-RU" altLang="ru-RU" sz="1200" b="1"/>
          </a:p>
          <a:p>
            <a:pPr algn="ctr"/>
            <a:r>
              <a:rPr lang="ru-RU" altLang="ru-RU" sz="1200" b="1">
                <a:solidFill>
                  <a:srgbClr val="800000"/>
                </a:solidFill>
              </a:rPr>
              <a:t>развитие личности в процессе обучения, </a:t>
            </a:r>
            <a:endParaRPr lang="ru-RU" altLang="ru-RU" sz="1200" b="1">
              <a:solidFill>
                <a:srgbClr val="800000"/>
              </a:solidFill>
            </a:endParaRPr>
          </a:p>
          <a:p>
            <a:pPr algn="ctr"/>
            <a:r>
              <a:rPr lang="ru-RU" altLang="ru-RU" sz="1200" b="1">
                <a:solidFill>
                  <a:srgbClr val="800000"/>
                </a:solidFill>
              </a:rPr>
              <a:t>нужно не только давать новые знания, но </a:t>
            </a:r>
            <a:endParaRPr lang="ru-RU" altLang="ru-RU" sz="1200" b="1">
              <a:solidFill>
                <a:srgbClr val="800000"/>
              </a:solidFill>
            </a:endParaRPr>
          </a:p>
          <a:p>
            <a:pPr algn="ctr"/>
            <a:r>
              <a:rPr lang="ru-RU" altLang="ru-RU" sz="1200" b="1">
                <a:solidFill>
                  <a:srgbClr val="800000"/>
                </a:solidFill>
              </a:rPr>
              <a:t>и формировать личность.</a:t>
            </a:r>
            <a:r>
              <a:rPr lang="ru-RU" altLang="ru-RU" sz="1200" b="1">
                <a:solidFill>
                  <a:schemeClr val="accent2"/>
                </a:solidFill>
              </a:rPr>
              <a:t> В процессе обучения </a:t>
            </a:r>
            <a:endParaRPr lang="ru-RU" altLang="ru-RU" sz="1200" b="1">
              <a:solidFill>
                <a:schemeClr val="accent2"/>
              </a:solidFill>
            </a:endParaRPr>
          </a:p>
          <a:p>
            <a:pPr algn="ctr"/>
            <a:r>
              <a:rPr lang="ru-RU" altLang="ru-RU" sz="1200" b="1">
                <a:solidFill>
                  <a:schemeClr val="accent2"/>
                </a:solidFill>
              </a:rPr>
              <a:t>вводятся творческие задачи, решая эти задачи, </a:t>
            </a:r>
            <a:endParaRPr lang="ru-RU" altLang="ru-RU" sz="1200" b="1">
              <a:solidFill>
                <a:schemeClr val="accent2"/>
              </a:solidFill>
            </a:endParaRPr>
          </a:p>
          <a:p>
            <a:pPr algn="ctr"/>
            <a:r>
              <a:rPr lang="ru-RU" altLang="ru-RU" sz="1200" b="1">
                <a:solidFill>
                  <a:schemeClr val="accent2"/>
                </a:solidFill>
              </a:rPr>
              <a:t>каждый человек делает для себя открытия. </a:t>
            </a:r>
            <a:endParaRPr lang="ru-RU" altLang="ru-RU" sz="1200" b="1">
              <a:solidFill>
                <a:schemeClr val="accent2"/>
              </a:solidFill>
            </a:endParaRPr>
          </a:p>
          <a:p>
            <a:pPr algn="ctr"/>
            <a:r>
              <a:rPr lang="ru-RU" altLang="ru-RU" sz="1200" b="1">
                <a:solidFill>
                  <a:schemeClr val="accent2"/>
                </a:solidFill>
              </a:rPr>
              <a:t>Не каждый человек способен к партнерству. </a:t>
            </a:r>
            <a:endParaRPr lang="ru-RU" altLang="ru-RU" sz="1200" b="1">
              <a:solidFill>
                <a:schemeClr val="accent2"/>
              </a:solidFill>
            </a:endParaRPr>
          </a:p>
          <a:p>
            <a:pPr algn="ctr"/>
            <a:r>
              <a:rPr lang="ru-RU" altLang="ru-RU" sz="1200" b="1">
                <a:solidFill>
                  <a:schemeClr val="accent2"/>
                </a:solidFill>
              </a:rPr>
              <a:t>Расширение смыслов и целей учебной </a:t>
            </a:r>
            <a:endParaRPr lang="ru-RU" altLang="ru-RU" sz="1200" b="1">
              <a:solidFill>
                <a:schemeClr val="accent2"/>
              </a:solidFill>
            </a:endParaRPr>
          </a:p>
          <a:p>
            <a:pPr algn="ctr"/>
            <a:r>
              <a:rPr lang="ru-RU" altLang="ru-RU" sz="1200" b="1">
                <a:solidFill>
                  <a:schemeClr val="accent2"/>
                </a:solidFill>
              </a:rPr>
              <a:t>деятельности. Подход совместил в себе </a:t>
            </a:r>
            <a:endParaRPr lang="ru-RU" altLang="ru-RU" sz="1200" b="1">
              <a:solidFill>
                <a:schemeClr val="accent2"/>
              </a:solidFill>
            </a:endParaRPr>
          </a:p>
          <a:p>
            <a:pPr algn="ctr"/>
            <a:r>
              <a:rPr lang="ru-RU" altLang="ru-RU" sz="1200" b="1">
                <a:solidFill>
                  <a:schemeClr val="accent2"/>
                </a:solidFill>
              </a:rPr>
              <a:t>Идеи А.Н. Леонтьева и Л.С. Выготского</a:t>
            </a:r>
            <a:r>
              <a:rPr lang="ru-RU" altLang="ru-RU" sz="1200">
                <a:solidFill>
                  <a:schemeClr val="accent2"/>
                </a:solidFill>
              </a:rPr>
              <a:t>.</a:t>
            </a:r>
            <a:endParaRPr lang="ru-RU" altLang="ru-RU" sz="1200">
              <a:solidFill>
                <a:schemeClr val="accent2"/>
              </a:solidFill>
            </a:endParaRPr>
          </a:p>
        </p:txBody>
      </p:sp>
    </p:spTree>
  </p:cSld>
  <p:clrMapOvr>
    <a:masterClrMapping/>
  </p:clrMapOvr>
  <p:transition>
    <p:cover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68313" y="115888"/>
            <a:ext cx="8229600" cy="561975"/>
          </a:xfrm>
        </p:spPr>
        <p:txBody>
          <a:bodyPr/>
          <a:lstStyle/>
          <a:p>
            <a:pPr eaLnBrk="1" hangingPunct="1"/>
            <a:r>
              <a:rPr lang="ru-RU" altLang="ru-RU" sz="2000" b="1" smtClean="0">
                <a:solidFill>
                  <a:srgbClr val="CC0000"/>
                </a:solidFill>
              </a:rPr>
              <a:t>Различия между представлениями зарубежных и отечественных ученых по проблемам психического развития</a:t>
            </a:r>
            <a:endParaRPr lang="ru-RU" altLang="ru-RU" sz="2000" b="1" smtClean="0">
              <a:solidFill>
                <a:srgbClr val="CC0000"/>
              </a:solidFill>
            </a:endParaRPr>
          </a:p>
        </p:txBody>
      </p:sp>
      <p:graphicFrame>
        <p:nvGraphicFramePr>
          <p:cNvPr id="218158" name="Group 46"/>
          <p:cNvGraphicFramePr>
            <a:graphicFrameLocks noGrp="1"/>
          </p:cNvGraphicFramePr>
          <p:nvPr>
            <p:ph idx="4294967295"/>
          </p:nvPr>
        </p:nvGraphicFramePr>
        <p:xfrm>
          <a:off x="457200" y="765175"/>
          <a:ext cx="8362950" cy="5826206"/>
        </p:xfrm>
        <a:graphic>
          <a:graphicData uri="http://schemas.openxmlformats.org/drawingml/2006/table">
            <a:tbl>
              <a:tblPr/>
              <a:tblGrid>
                <a:gridCol w="1019175"/>
                <a:gridCol w="3382963"/>
                <a:gridCol w="3960812"/>
              </a:tblGrid>
              <a:tr h="673576">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ru-RU" sz="2800" b="0" i="0" u="none" strike="noStrike" cap="none" normalizeH="0" baseline="0" smtClean="0">
                        <a:ln>
                          <a:noFill/>
                        </a:ln>
                        <a:solidFill>
                          <a:schemeClr val="tx1"/>
                        </a:solidFill>
                        <a:effectLst/>
                        <a:latin typeface="Arial" panose="02080604020202020204" pitchFamily="34" charset="0"/>
                        <a:cs typeface="Arial" panose="02080604020202020204" pitchFamily="34"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ru-RU" sz="1400" b="1" i="0" u="none" strike="noStrike" cap="none" normalizeH="0" baseline="0" smtClean="0">
                          <a:ln>
                            <a:noFill/>
                          </a:ln>
                          <a:solidFill>
                            <a:srgbClr val="800000"/>
                          </a:solidFill>
                          <a:effectLst/>
                          <a:latin typeface="Arial" panose="02080604020202020204" pitchFamily="34" charset="0"/>
                          <a:cs typeface="Arial" panose="02080604020202020204" pitchFamily="34" charset="0"/>
                        </a:rPr>
                        <a:t>Зарубежная психология: </a:t>
                      </a:r>
                      <a:endParaRPr kumimoji="0" lang="ru-RU" sz="1400" b="1" i="0" u="none" strike="noStrike" cap="none" normalizeH="0" baseline="0" smtClean="0">
                        <a:ln>
                          <a:noFill/>
                        </a:ln>
                        <a:solidFill>
                          <a:srgbClr val="800000"/>
                        </a:solidFill>
                        <a:effectLst/>
                        <a:latin typeface="Arial" panose="02080604020202020204" pitchFamily="34" charset="0"/>
                        <a:cs typeface="Arial" panose="0208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ru-RU" sz="1100" b="1" i="0" u="none" strike="noStrike" cap="none" normalizeH="0" baseline="0" smtClean="0">
                          <a:ln>
                            <a:noFill/>
                          </a:ln>
                          <a:solidFill>
                            <a:srgbClr val="CC0000"/>
                          </a:solidFill>
                          <a:effectLst/>
                          <a:latin typeface="Arial" panose="02080604020202020204" pitchFamily="34" charset="0"/>
                          <a:cs typeface="Arial" panose="02080604020202020204" pitchFamily="34" charset="0"/>
                        </a:rPr>
                        <a:t>Ст. Холл, В. Штерн, З. Фрейд, Ж. Пиаже, Э. Эриксон </a:t>
                      </a:r>
                      <a:endParaRPr kumimoji="0" lang="ru-RU" sz="1100" b="1" i="0" u="none" strike="noStrike" cap="none" normalizeH="0" baseline="0" smtClean="0">
                        <a:ln>
                          <a:noFill/>
                        </a:ln>
                        <a:solidFill>
                          <a:srgbClr val="CC0000"/>
                        </a:solidFill>
                        <a:effectLst/>
                        <a:latin typeface="Arial" panose="02080604020202020204" pitchFamily="34" charset="0"/>
                        <a:cs typeface="Arial" panose="02080604020202020204"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ru-RU" sz="1400" b="1" i="0" u="none" strike="noStrike" cap="none" normalizeH="0" baseline="0" smtClean="0">
                          <a:ln>
                            <a:noFill/>
                          </a:ln>
                          <a:solidFill>
                            <a:srgbClr val="800000"/>
                          </a:solidFill>
                          <a:effectLst/>
                          <a:latin typeface="Arial" panose="02080604020202020204" pitchFamily="34" charset="0"/>
                          <a:cs typeface="Arial" panose="02080604020202020204" pitchFamily="34" charset="0"/>
                        </a:rPr>
                        <a:t>Отечественная психология: </a:t>
                      </a:r>
                      <a:endParaRPr kumimoji="0" lang="ru-RU" sz="1400" b="1" i="0" u="none" strike="noStrike" cap="none" normalizeH="0" baseline="0" smtClean="0">
                        <a:ln>
                          <a:noFill/>
                        </a:ln>
                        <a:solidFill>
                          <a:srgbClr val="800000"/>
                        </a:solidFill>
                        <a:effectLst/>
                        <a:latin typeface="Arial" panose="02080604020202020204" pitchFamily="34" charset="0"/>
                        <a:cs typeface="Arial" panose="0208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ru-RU" sz="1100" b="1" i="0" u="none" strike="noStrike" cap="none" normalizeH="0" baseline="0" smtClean="0">
                          <a:ln>
                            <a:noFill/>
                          </a:ln>
                          <a:solidFill>
                            <a:srgbClr val="CC0000"/>
                          </a:solidFill>
                          <a:effectLst/>
                          <a:latin typeface="Arial" panose="02080604020202020204" pitchFamily="34" charset="0"/>
                          <a:cs typeface="Arial" panose="02080604020202020204" pitchFamily="34" charset="0"/>
                        </a:rPr>
                        <a:t>Л.С. Выготский, А.Н. Леонтьев, Д.Б. Эльконин, П.Я. Гальперин,  В.В. Давыдов </a:t>
                      </a:r>
                      <a:endParaRPr kumimoji="0" lang="ru-RU" sz="1100" b="1" i="0" u="none" strike="noStrike" cap="none" normalizeH="0" baseline="0" smtClean="0">
                        <a:ln>
                          <a:noFill/>
                        </a:ln>
                        <a:solidFill>
                          <a:srgbClr val="CC0000"/>
                        </a:solidFill>
                        <a:effectLst/>
                        <a:latin typeface="Arial" panose="02080604020202020204" pitchFamily="34" charset="0"/>
                        <a:cs typeface="Arial" panose="02080604020202020204"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91436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200" b="1" i="0" u="none" strike="noStrike" cap="none" normalizeH="0" baseline="0" smtClean="0">
                          <a:ln>
                            <a:noFill/>
                          </a:ln>
                          <a:solidFill>
                            <a:srgbClr val="006600"/>
                          </a:solidFill>
                          <a:effectLst/>
                          <a:latin typeface="Arial" panose="02080604020202020204" pitchFamily="34" charset="0"/>
                          <a:cs typeface="Arial" panose="02080604020202020204" pitchFamily="34" charset="0"/>
                        </a:rPr>
                        <a:t>ход развития </a:t>
                      </a:r>
                      <a:endParaRPr kumimoji="0" lang="ru-RU" sz="1200" b="1" i="0" u="none" strike="noStrike" cap="none" normalizeH="0" baseline="0" smtClean="0">
                        <a:ln>
                          <a:noFill/>
                        </a:ln>
                        <a:solidFill>
                          <a:srgbClr val="006600"/>
                        </a:solidFill>
                        <a:effectLst/>
                        <a:latin typeface="Arial" panose="02080604020202020204" pitchFamily="34" charset="0"/>
                        <a:cs typeface="Arial" panose="02080604020202020204" pitchFamily="34" charset="0"/>
                      </a:endParaRP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rPr>
                        <a:t>от индивидуального к социальному (социализация) </a:t>
                      </a:r>
                      <a:endPar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600" b="1" i="0" u="none" strike="noStrike" cap="none" normalizeH="0" baseline="0" smtClean="0">
                          <a:ln>
                            <a:noFill/>
                          </a:ln>
                          <a:solidFill>
                            <a:srgbClr val="800000"/>
                          </a:solidFill>
                          <a:effectLst/>
                          <a:latin typeface="Arial" panose="02080604020202020204" pitchFamily="34" charset="0"/>
                          <a:cs typeface="Arial" panose="02080604020202020204" pitchFamily="34" charset="0"/>
                        </a:rPr>
                        <a:t>от социального к индивидуальному</a:t>
                      </a:r>
                      <a:endParaRPr kumimoji="0" lang="ru-RU" sz="1600" b="1" i="0" u="none" strike="noStrike" cap="none" normalizeH="0" baseline="0" smtClean="0">
                        <a:ln>
                          <a:noFill/>
                        </a:ln>
                        <a:solidFill>
                          <a:srgbClr val="800000"/>
                        </a:solidFill>
                        <a:effectLst/>
                        <a:latin typeface="Arial" panose="02080604020202020204" pitchFamily="34" charset="0"/>
                        <a:cs typeface="Arial" panose="0208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ru-RU" sz="1600" b="1" i="0" u="none" strike="noStrike" cap="none" normalizeH="0" baseline="0" smtClean="0">
                          <a:ln>
                            <a:noFill/>
                          </a:ln>
                          <a:solidFill>
                            <a:srgbClr val="800000"/>
                          </a:solidFill>
                          <a:effectLst/>
                          <a:latin typeface="Arial" panose="02080604020202020204" pitchFamily="34" charset="0"/>
                          <a:cs typeface="Arial" panose="02080604020202020204" pitchFamily="34" charset="0"/>
                        </a:rPr>
                        <a:t>(закон развития высших психических функций) </a:t>
                      </a:r>
                      <a:endParaRPr kumimoji="0" lang="ru-RU" sz="1600" b="1" i="0" u="none" strike="noStrike" cap="none" normalizeH="0" baseline="0" smtClean="0">
                        <a:ln>
                          <a:noFill/>
                        </a:ln>
                        <a:solidFill>
                          <a:srgbClr val="800000"/>
                        </a:solidFill>
                        <a:effectLst/>
                        <a:latin typeface="Arial" panose="02080604020202020204" pitchFamily="34" charset="0"/>
                        <a:cs typeface="Arial" panose="02080604020202020204" pitchFamily="34" charset="0"/>
                      </a:endParaRP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83333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200" b="1" i="0" u="none" strike="noStrike" cap="none" normalizeH="0" baseline="0" smtClean="0">
                          <a:ln>
                            <a:noFill/>
                          </a:ln>
                          <a:solidFill>
                            <a:srgbClr val="006600"/>
                          </a:solidFill>
                          <a:effectLst/>
                          <a:latin typeface="Arial" panose="02080604020202020204" pitchFamily="34" charset="0"/>
                          <a:cs typeface="Arial" panose="02080604020202020204" pitchFamily="34" charset="0"/>
                        </a:rPr>
                        <a:t>условия </a:t>
                      </a:r>
                      <a:endParaRPr kumimoji="0" lang="ru-RU" sz="1200" b="1" i="0" u="none" strike="noStrike" cap="none" normalizeH="0" baseline="0" smtClean="0">
                        <a:ln>
                          <a:noFill/>
                        </a:ln>
                        <a:solidFill>
                          <a:srgbClr val="006600"/>
                        </a:solidFill>
                        <a:effectLst/>
                        <a:latin typeface="Arial" panose="02080604020202020204" pitchFamily="34" charset="0"/>
                        <a:cs typeface="Arial" panose="02080604020202020204" pitchFamily="34" charset="0"/>
                      </a:endParaRP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rPr>
                        <a:t>наследственность и среда </a:t>
                      </a:r>
                      <a:endPar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rgbClr val="800000"/>
                          </a:solidFill>
                          <a:effectLst/>
                          <a:latin typeface="Arial" panose="02080604020202020204" pitchFamily="34" charset="0"/>
                          <a:cs typeface="Arial" panose="02080604020202020204" pitchFamily="34" charset="0"/>
                        </a:rPr>
                        <a:t>морфо-физиологические особенности мозга и общение </a:t>
                      </a:r>
                      <a:endParaRPr kumimoji="0" lang="ru-RU" sz="1800" b="1" i="0" u="none" strike="noStrike" cap="none" normalizeH="0" baseline="0" smtClean="0">
                        <a:ln>
                          <a:noFill/>
                        </a:ln>
                        <a:solidFill>
                          <a:srgbClr val="800000"/>
                        </a:solidFill>
                        <a:effectLst/>
                        <a:latin typeface="Arial" panose="02080604020202020204" pitchFamily="34" charset="0"/>
                        <a:cs typeface="Arial" panose="02080604020202020204" pitchFamily="34" charset="0"/>
                      </a:endParaRP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834922">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200" b="1" i="0" u="none" strike="noStrike" cap="none" normalizeH="0" baseline="0" smtClean="0">
                          <a:ln>
                            <a:noFill/>
                          </a:ln>
                          <a:solidFill>
                            <a:srgbClr val="006600"/>
                          </a:solidFill>
                          <a:effectLst/>
                          <a:latin typeface="Arial" panose="02080604020202020204" pitchFamily="34" charset="0"/>
                          <a:cs typeface="Arial" panose="02080604020202020204" pitchFamily="34" charset="0"/>
                        </a:rPr>
                        <a:t>источники </a:t>
                      </a:r>
                      <a:endParaRPr kumimoji="0" lang="ru-RU" sz="1200" b="1" i="0" u="none" strike="noStrike" cap="none" normalizeH="0" baseline="0" smtClean="0">
                        <a:ln>
                          <a:noFill/>
                        </a:ln>
                        <a:solidFill>
                          <a:srgbClr val="006600"/>
                        </a:solidFill>
                        <a:effectLst/>
                        <a:latin typeface="Arial" panose="02080604020202020204" pitchFamily="34" charset="0"/>
                        <a:cs typeface="Arial" panose="02080604020202020204" pitchFamily="34" charset="0"/>
                      </a:endParaRP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rPr>
                        <a:t>внутри индивида: в его природе </a:t>
                      </a:r>
                      <a:endPar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rgbClr val="800000"/>
                          </a:solidFill>
                          <a:effectLst/>
                          <a:latin typeface="Arial" panose="02080604020202020204" pitchFamily="34" charset="0"/>
                          <a:cs typeface="Arial" panose="02080604020202020204" pitchFamily="34" charset="0"/>
                        </a:rPr>
                        <a:t>вне индивида: среда </a:t>
                      </a:r>
                      <a:endParaRPr kumimoji="0" lang="ru-RU" sz="1800" b="1" i="0" u="none" strike="noStrike" cap="none" normalizeH="0" baseline="0" smtClean="0">
                        <a:ln>
                          <a:noFill/>
                        </a:ln>
                        <a:solidFill>
                          <a:srgbClr val="800000"/>
                        </a:solidFill>
                        <a:effectLst/>
                        <a:latin typeface="Arial" panose="02080604020202020204" pitchFamily="34" charset="0"/>
                        <a:cs typeface="Arial" panose="02080604020202020204" pitchFamily="34" charset="0"/>
                      </a:endParaRP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669842">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200" b="1" i="0" u="none" strike="noStrike" cap="none" normalizeH="0" baseline="0" smtClean="0">
                          <a:ln>
                            <a:noFill/>
                          </a:ln>
                          <a:solidFill>
                            <a:srgbClr val="006600"/>
                          </a:solidFill>
                          <a:effectLst/>
                          <a:latin typeface="Arial" panose="02080604020202020204" pitchFamily="34" charset="0"/>
                          <a:cs typeface="Arial" panose="02080604020202020204" pitchFamily="34" charset="0"/>
                        </a:rPr>
                        <a:t>форма развития </a:t>
                      </a:r>
                      <a:endParaRPr kumimoji="0" lang="ru-RU" sz="1200" b="1" i="0" u="none" strike="noStrike" cap="none" normalizeH="0" baseline="0" smtClean="0">
                        <a:ln>
                          <a:noFill/>
                        </a:ln>
                        <a:solidFill>
                          <a:srgbClr val="006600"/>
                        </a:solidFill>
                        <a:effectLst/>
                        <a:latin typeface="Arial" panose="02080604020202020204" pitchFamily="34" charset="0"/>
                        <a:cs typeface="Arial" panose="02080604020202020204" pitchFamily="34" charset="0"/>
                      </a:endParaRP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rPr>
                        <a:t>приспособление </a:t>
                      </a:r>
                      <a:endPar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rgbClr val="800000"/>
                          </a:solidFill>
                          <a:effectLst/>
                          <a:latin typeface="Arial" panose="02080604020202020204" pitchFamily="34" charset="0"/>
                          <a:cs typeface="Arial" panose="02080604020202020204" pitchFamily="34" charset="0"/>
                        </a:rPr>
                        <a:t>присвоение</a:t>
                      </a:r>
                      <a:endParaRPr kumimoji="0" lang="ru-RU" sz="1800" b="1" i="0" u="none" strike="noStrike" cap="none" normalizeH="0" baseline="0" smtClean="0">
                        <a:ln>
                          <a:noFill/>
                        </a:ln>
                        <a:solidFill>
                          <a:srgbClr val="800000"/>
                        </a:solidFill>
                        <a:effectLst/>
                        <a:latin typeface="Arial" panose="02080604020202020204" pitchFamily="34" charset="0"/>
                        <a:cs typeface="Arial" panose="02080604020202020204" pitchFamily="34" charset="0"/>
                      </a:endParaRP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1066754">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200" b="1" i="0" u="none" strike="noStrike" cap="none" normalizeH="0" baseline="0" smtClean="0">
                          <a:ln>
                            <a:noFill/>
                          </a:ln>
                          <a:solidFill>
                            <a:srgbClr val="006600"/>
                          </a:solidFill>
                          <a:effectLst/>
                          <a:latin typeface="Arial" panose="02080604020202020204" pitchFamily="34" charset="0"/>
                          <a:cs typeface="Arial" panose="02080604020202020204" pitchFamily="34" charset="0"/>
                        </a:rPr>
                        <a:t>специфика развития </a:t>
                      </a:r>
                      <a:endParaRPr kumimoji="0" lang="ru-RU" sz="1200" b="1" i="0" u="none" strike="noStrike" cap="none" normalizeH="0" baseline="0" smtClean="0">
                        <a:ln>
                          <a:noFill/>
                        </a:ln>
                        <a:solidFill>
                          <a:srgbClr val="006600"/>
                        </a:solidFill>
                        <a:effectLst/>
                        <a:latin typeface="Arial" panose="02080604020202020204" pitchFamily="34" charset="0"/>
                        <a:cs typeface="Arial" panose="02080604020202020204" pitchFamily="34" charset="0"/>
                      </a:endParaRP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rPr>
                        <a:t>разные формы концепции рекапитуляции </a:t>
                      </a:r>
                      <a:endPar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600" b="1" i="0" u="none" strike="noStrike" cap="none" normalizeH="0" baseline="0" smtClean="0">
                          <a:ln>
                            <a:noFill/>
                          </a:ln>
                          <a:solidFill>
                            <a:srgbClr val="800000"/>
                          </a:solidFill>
                          <a:effectLst/>
                          <a:latin typeface="Arial" panose="02080604020202020204" pitchFamily="34" charset="0"/>
                          <a:cs typeface="Arial" panose="02080604020202020204" pitchFamily="34" charset="0"/>
                        </a:rPr>
                        <a:t>развитие не подчиняется действию биологических законов, а починяется действию общественно-исторических законов </a:t>
                      </a:r>
                      <a:endParaRPr kumimoji="0" lang="ru-RU" sz="1600" b="1" i="0" u="none" strike="noStrike" cap="none" normalizeH="0" baseline="0" smtClean="0">
                        <a:ln>
                          <a:noFill/>
                        </a:ln>
                        <a:solidFill>
                          <a:srgbClr val="800000"/>
                        </a:solidFill>
                        <a:effectLst/>
                        <a:latin typeface="Arial" panose="02080604020202020204" pitchFamily="34" charset="0"/>
                        <a:cs typeface="Arial" panose="02080604020202020204" pitchFamily="34" charset="0"/>
                      </a:endParaRP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83333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200" b="1" i="0" u="none" strike="noStrike" cap="none" normalizeH="0" baseline="0" smtClean="0">
                          <a:ln>
                            <a:noFill/>
                          </a:ln>
                          <a:solidFill>
                            <a:srgbClr val="006600"/>
                          </a:solidFill>
                          <a:effectLst/>
                          <a:latin typeface="Arial" panose="02080604020202020204" pitchFamily="34" charset="0"/>
                          <a:cs typeface="Arial" panose="02080604020202020204" pitchFamily="34" charset="0"/>
                        </a:rPr>
                        <a:t>движущие силы развития </a:t>
                      </a:r>
                      <a:endParaRPr kumimoji="0" lang="ru-RU" sz="1200" b="1" i="0" u="none" strike="noStrike" cap="none" normalizeH="0" baseline="0" smtClean="0">
                        <a:ln>
                          <a:noFill/>
                        </a:ln>
                        <a:solidFill>
                          <a:srgbClr val="006600"/>
                        </a:solidFill>
                        <a:effectLst/>
                        <a:latin typeface="Arial" panose="02080604020202020204" pitchFamily="34" charset="0"/>
                        <a:cs typeface="Arial" panose="02080604020202020204" pitchFamily="34" charset="0"/>
                      </a:endParaRPr>
                    </a:p>
                  </a:txBody>
                  <a:tcPr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rPr>
                        <a:t>конвергенция двух факторов </a:t>
                      </a:r>
                      <a:endPar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endParaRP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600" b="1" i="0" u="none" strike="noStrike" cap="none" normalizeH="0" baseline="0" smtClean="0">
                          <a:ln>
                            <a:noFill/>
                          </a:ln>
                          <a:solidFill>
                            <a:srgbClr val="800000"/>
                          </a:solidFill>
                          <a:effectLst/>
                          <a:latin typeface="Arial" panose="02080604020202020204" pitchFamily="34" charset="0"/>
                          <a:cs typeface="Arial" panose="02080604020202020204" pitchFamily="34" charset="0"/>
                        </a:rPr>
                        <a:t>обучение, деятельность </a:t>
                      </a:r>
                      <a:endParaRPr kumimoji="0" lang="ru-RU" sz="1600" b="1" i="0" u="none" strike="noStrike" cap="none" normalizeH="0" baseline="0" smtClean="0">
                        <a:ln>
                          <a:noFill/>
                        </a:ln>
                        <a:solidFill>
                          <a:srgbClr val="800000"/>
                        </a:solidFill>
                        <a:effectLst/>
                        <a:latin typeface="Arial" panose="02080604020202020204" pitchFamily="34" charset="0"/>
                        <a:cs typeface="Arial" panose="02080604020202020204" pitchFamily="34" charset="0"/>
                      </a:endParaRP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r>
            </a:tbl>
          </a:graphicData>
        </a:graphic>
      </p:graphicFrame>
    </p:spTree>
  </p:cSld>
  <p:clrMapOvr>
    <a:masterClrMapping/>
  </p:clrMapOvr>
  <p:transition>
    <p:cover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179388" y="0"/>
            <a:ext cx="8713787" cy="476250"/>
          </a:xfrm>
          <a:prstGeom prst="rect">
            <a:avLst/>
          </a:prstGeom>
          <a:solidFill>
            <a:srgbClr val="FFFF99"/>
          </a:solidFill>
          <a:ln w="9525">
            <a:solidFill>
              <a:schemeClr val="tx1"/>
            </a:solidFill>
            <a:miter lim="800000"/>
          </a:ln>
        </p:spPr>
        <p:txBody>
          <a:bodyPr wrap="none" anchor="ctr"/>
          <a:lstStyle/>
          <a:p>
            <a:pPr algn="ctr"/>
            <a:r>
              <a:rPr lang="ru-RU" altLang="ru-RU" sz="2000" b="1">
                <a:solidFill>
                  <a:srgbClr val="CC0000"/>
                </a:solidFill>
              </a:rPr>
              <a:t>Возрастная периодизация</a:t>
            </a:r>
            <a:endParaRPr lang="ru-RU" altLang="ru-RU" sz="2000" b="1">
              <a:solidFill>
                <a:srgbClr val="CC0000"/>
              </a:solidFill>
            </a:endParaRPr>
          </a:p>
        </p:txBody>
      </p:sp>
      <p:sp>
        <p:nvSpPr>
          <p:cNvPr id="13315" name="Rectangle 5"/>
          <p:cNvSpPr>
            <a:spLocks noChangeArrowheads="1"/>
          </p:cNvSpPr>
          <p:nvPr/>
        </p:nvSpPr>
        <p:spPr bwMode="auto">
          <a:xfrm>
            <a:off x="107950" y="620713"/>
            <a:ext cx="5256213" cy="2016125"/>
          </a:xfrm>
          <a:prstGeom prst="rect">
            <a:avLst/>
          </a:prstGeom>
          <a:solidFill>
            <a:srgbClr val="FFCC99"/>
          </a:solidFill>
          <a:ln w="9525">
            <a:solidFill>
              <a:schemeClr val="tx1"/>
            </a:solidFill>
            <a:miter lim="800000"/>
          </a:ln>
          <a:effectLst>
            <a:outerShdw dist="107763" dir="18900000" algn="ctr" rotWithShape="0">
              <a:schemeClr val="bg2">
                <a:alpha val="50000"/>
              </a:schemeClr>
            </a:outerShdw>
          </a:effectLst>
        </p:spPr>
        <p:txBody>
          <a:bodyPr wrap="none" anchor="ctr"/>
          <a:lstStyle/>
          <a:p>
            <a:pPr algn="ctr">
              <a:defRPr/>
            </a:pPr>
            <a:r>
              <a:rPr lang="ru-RU" altLang="ru-RU" sz="1400" b="1">
                <a:solidFill>
                  <a:srgbClr val="CC0000"/>
                </a:solidFill>
              </a:rPr>
              <a:t>Возрастные периоды</a:t>
            </a:r>
            <a:r>
              <a:rPr lang="ru-RU" altLang="ru-RU" sz="1400" b="1"/>
              <a:t> отличаются относительностью, </a:t>
            </a:r>
            <a:endParaRPr lang="ru-RU" altLang="ru-RU" sz="1400" b="1"/>
          </a:p>
          <a:p>
            <a:pPr algn="ctr">
              <a:defRPr/>
            </a:pPr>
            <a:r>
              <a:rPr lang="ru-RU" altLang="ru-RU" sz="1400" b="1"/>
              <a:t>условностью, усредненностью, но каждый конкретный </a:t>
            </a:r>
            <a:endParaRPr lang="ru-RU" altLang="ru-RU" sz="1400" b="1"/>
          </a:p>
          <a:p>
            <a:pPr algn="ctr">
              <a:defRPr/>
            </a:pPr>
            <a:r>
              <a:rPr lang="ru-RU" altLang="ru-RU" sz="1400" b="1"/>
              <a:t>человек занимает свое место. </a:t>
            </a:r>
            <a:r>
              <a:rPr lang="ru-RU" altLang="ru-RU" sz="1400" b="1">
                <a:solidFill>
                  <a:schemeClr val="accent2"/>
                </a:solidFill>
              </a:rPr>
              <a:t>При переходе от </a:t>
            </a:r>
            <a:endParaRPr lang="ru-RU" altLang="ru-RU" sz="1400" b="1">
              <a:solidFill>
                <a:schemeClr val="accent2"/>
              </a:solidFill>
            </a:endParaRPr>
          </a:p>
          <a:p>
            <a:pPr algn="ctr">
              <a:defRPr/>
            </a:pPr>
            <a:r>
              <a:rPr lang="ru-RU" altLang="ru-RU" sz="1400" b="1">
                <a:solidFill>
                  <a:schemeClr val="accent2"/>
                </a:solidFill>
              </a:rPr>
              <a:t>одной ступени к другой могут возникать психологические </a:t>
            </a:r>
            <a:endParaRPr lang="ru-RU" altLang="ru-RU" sz="1400" b="1">
              <a:solidFill>
                <a:schemeClr val="accent2"/>
              </a:solidFill>
            </a:endParaRPr>
          </a:p>
          <a:p>
            <a:pPr algn="ctr">
              <a:defRPr/>
            </a:pPr>
            <a:r>
              <a:rPr lang="ru-RU" altLang="ru-RU" sz="1400" b="1">
                <a:solidFill>
                  <a:schemeClr val="accent2"/>
                </a:solidFill>
              </a:rPr>
              <a:t>кризисы развития</a:t>
            </a:r>
            <a:r>
              <a:rPr lang="ru-RU" altLang="ru-RU" sz="1400" b="1"/>
              <a:t> - </a:t>
            </a:r>
            <a:r>
              <a:rPr lang="ru-RU" altLang="ru-RU" sz="1400" b="1">
                <a:solidFill>
                  <a:schemeClr val="accent2"/>
                </a:solidFill>
              </a:rPr>
              <a:t>особые периоды онтогенеза, </a:t>
            </a:r>
            <a:endParaRPr lang="ru-RU" altLang="ru-RU" sz="1400" b="1">
              <a:solidFill>
                <a:schemeClr val="accent2"/>
              </a:solidFill>
            </a:endParaRPr>
          </a:p>
          <a:p>
            <a:pPr algn="ctr">
              <a:defRPr/>
            </a:pPr>
            <a:r>
              <a:rPr lang="ru-RU" altLang="ru-RU" sz="1400" b="1">
                <a:solidFill>
                  <a:schemeClr val="accent2"/>
                </a:solidFill>
              </a:rPr>
              <a:t>характеризующиеся психологическими изменениями.</a:t>
            </a:r>
            <a:r>
              <a:rPr lang="ru-RU" altLang="ru-RU" sz="1400" b="1"/>
              <a:t> </a:t>
            </a:r>
            <a:endParaRPr lang="ru-RU" altLang="ru-RU" sz="1400" b="1"/>
          </a:p>
          <a:p>
            <a:pPr algn="ctr">
              <a:defRPr/>
            </a:pPr>
            <a:r>
              <a:rPr lang="ru-RU" altLang="ru-RU" sz="1400" b="1"/>
              <a:t>Форма длительность, и острота протекания </a:t>
            </a:r>
            <a:endParaRPr lang="ru-RU" altLang="ru-RU" sz="1400" b="1"/>
          </a:p>
          <a:p>
            <a:pPr algn="ctr">
              <a:defRPr/>
            </a:pPr>
            <a:r>
              <a:rPr lang="ru-RU" altLang="ru-RU" sz="1400" b="1"/>
              <a:t>кризисов - индивидуальны.</a:t>
            </a:r>
            <a:endParaRPr lang="ru-RU" altLang="ru-RU" sz="1400" b="1"/>
          </a:p>
        </p:txBody>
      </p:sp>
      <p:sp>
        <p:nvSpPr>
          <p:cNvPr id="13316" name="Rectangle 6"/>
          <p:cNvSpPr>
            <a:spLocks noChangeArrowheads="1"/>
          </p:cNvSpPr>
          <p:nvPr/>
        </p:nvSpPr>
        <p:spPr bwMode="auto">
          <a:xfrm>
            <a:off x="5435600" y="620713"/>
            <a:ext cx="3529013" cy="1584325"/>
          </a:xfrm>
          <a:prstGeom prst="rect">
            <a:avLst/>
          </a:prstGeom>
          <a:solidFill>
            <a:srgbClr val="FFCC99"/>
          </a:solidFill>
          <a:ln w="9525">
            <a:solidFill>
              <a:schemeClr val="tx1"/>
            </a:solidFill>
            <a:miter lim="800000"/>
          </a:ln>
          <a:effectLst>
            <a:outerShdw dist="107763" dir="18900000" algn="ctr" rotWithShape="0">
              <a:schemeClr val="bg2">
                <a:alpha val="50000"/>
              </a:schemeClr>
            </a:outerShdw>
          </a:effectLst>
        </p:spPr>
        <p:txBody>
          <a:bodyPr wrap="none" anchor="ctr"/>
          <a:lstStyle/>
          <a:p>
            <a:pPr algn="ctr">
              <a:defRPr/>
            </a:pPr>
            <a:r>
              <a:rPr lang="ru-RU" altLang="ru-RU" sz="1400" b="1">
                <a:solidFill>
                  <a:srgbClr val="CC0000"/>
                </a:solidFill>
              </a:rPr>
              <a:t>Сущность развития –</a:t>
            </a:r>
            <a:r>
              <a:rPr lang="ru-RU" altLang="ru-RU" sz="1400" b="1"/>
              <a:t> </a:t>
            </a:r>
            <a:endParaRPr lang="ru-RU" altLang="ru-RU" sz="1400" b="1"/>
          </a:p>
          <a:p>
            <a:pPr algn="ctr">
              <a:defRPr/>
            </a:pPr>
            <a:r>
              <a:rPr lang="ru-RU" altLang="ru-RU" sz="1400" b="1"/>
              <a:t>принципиальное отличие развития </a:t>
            </a:r>
            <a:endParaRPr lang="ru-RU" altLang="ru-RU" sz="1400" b="1"/>
          </a:p>
          <a:p>
            <a:pPr algn="ctr">
              <a:defRPr/>
            </a:pPr>
            <a:r>
              <a:rPr lang="ru-RU" altLang="ru-RU" sz="1400" b="1"/>
              <a:t>от других изменений - </a:t>
            </a:r>
            <a:r>
              <a:rPr lang="ru-RU" altLang="ru-RU" sz="1400" b="1">
                <a:solidFill>
                  <a:schemeClr val="accent2"/>
                </a:solidFill>
              </a:rPr>
              <a:t>наличие </a:t>
            </a:r>
            <a:endParaRPr lang="ru-RU" altLang="ru-RU" sz="1400" b="1">
              <a:solidFill>
                <a:schemeClr val="accent2"/>
              </a:solidFill>
            </a:endParaRPr>
          </a:p>
          <a:p>
            <a:pPr algn="ctr">
              <a:defRPr/>
            </a:pPr>
            <a:r>
              <a:rPr lang="ru-RU" altLang="ru-RU" sz="1400" b="1">
                <a:solidFill>
                  <a:schemeClr val="accent2"/>
                </a:solidFill>
              </a:rPr>
              <a:t>не только количественных, но </a:t>
            </a:r>
            <a:endParaRPr lang="ru-RU" altLang="ru-RU" sz="1400" b="1">
              <a:solidFill>
                <a:schemeClr val="accent2"/>
              </a:solidFill>
            </a:endParaRPr>
          </a:p>
          <a:p>
            <a:pPr algn="ctr">
              <a:defRPr/>
            </a:pPr>
            <a:r>
              <a:rPr lang="ru-RU" altLang="ru-RU" sz="1400" b="1">
                <a:solidFill>
                  <a:schemeClr val="accent2"/>
                </a:solidFill>
              </a:rPr>
              <a:t>и качественных </a:t>
            </a:r>
            <a:endParaRPr lang="ru-RU" altLang="ru-RU" sz="1400" b="1">
              <a:solidFill>
                <a:schemeClr val="accent2"/>
              </a:solidFill>
            </a:endParaRPr>
          </a:p>
          <a:p>
            <a:pPr algn="ctr">
              <a:defRPr/>
            </a:pPr>
            <a:r>
              <a:rPr lang="ru-RU" altLang="ru-RU" sz="1400" b="1">
                <a:solidFill>
                  <a:schemeClr val="accent2"/>
                </a:solidFill>
              </a:rPr>
              <a:t>изменений, появление </a:t>
            </a:r>
            <a:endParaRPr lang="ru-RU" altLang="ru-RU" sz="1400" b="1">
              <a:solidFill>
                <a:schemeClr val="accent2"/>
              </a:solidFill>
            </a:endParaRPr>
          </a:p>
          <a:p>
            <a:pPr algn="ctr">
              <a:defRPr/>
            </a:pPr>
            <a:r>
              <a:rPr lang="ru-RU" altLang="ru-RU" sz="1400" b="1">
                <a:solidFill>
                  <a:schemeClr val="accent2"/>
                </a:solidFill>
              </a:rPr>
              <a:t>новообразований - новых механизмов.</a:t>
            </a:r>
            <a:endParaRPr lang="ru-RU" altLang="ru-RU" sz="1400" b="1">
              <a:solidFill>
                <a:schemeClr val="accent2"/>
              </a:solidFill>
            </a:endParaRPr>
          </a:p>
        </p:txBody>
      </p:sp>
      <p:sp>
        <p:nvSpPr>
          <p:cNvPr id="13317" name="Rectangle 7"/>
          <p:cNvSpPr>
            <a:spLocks noChangeArrowheads="1"/>
          </p:cNvSpPr>
          <p:nvPr/>
        </p:nvSpPr>
        <p:spPr bwMode="auto">
          <a:xfrm>
            <a:off x="3924300" y="2708275"/>
            <a:ext cx="5040313" cy="288925"/>
          </a:xfrm>
          <a:prstGeom prst="rect">
            <a:avLst/>
          </a:prstGeom>
          <a:solidFill>
            <a:srgbClr val="FFCC66"/>
          </a:solidFill>
          <a:ln w="9525">
            <a:noFill/>
            <a:miter lim="800000"/>
          </a:ln>
          <a:effectLst>
            <a:prstShdw prst="shdw17" dist="129515" dir="678596">
              <a:schemeClr val="folHlink"/>
            </a:prstShdw>
          </a:effectLst>
        </p:spPr>
        <p:txBody>
          <a:bodyPr wrap="none" anchor="ctr"/>
          <a:lstStyle/>
          <a:p>
            <a:pPr algn="ctr"/>
            <a:r>
              <a:rPr lang="ru-RU" altLang="ru-RU" sz="1800" b="1">
                <a:solidFill>
                  <a:srgbClr val="660033"/>
                </a:solidFill>
              </a:rPr>
              <a:t>свыше 90 долгожители.</a:t>
            </a:r>
            <a:endParaRPr lang="ru-RU" altLang="ru-RU" sz="1800" b="1">
              <a:solidFill>
                <a:srgbClr val="660033"/>
              </a:solidFill>
            </a:endParaRPr>
          </a:p>
        </p:txBody>
      </p:sp>
      <p:sp>
        <p:nvSpPr>
          <p:cNvPr id="13318" name="Rectangle 8"/>
          <p:cNvSpPr>
            <a:spLocks noChangeArrowheads="1"/>
          </p:cNvSpPr>
          <p:nvPr/>
        </p:nvSpPr>
        <p:spPr bwMode="auto">
          <a:xfrm>
            <a:off x="3635375" y="2997200"/>
            <a:ext cx="5040313" cy="288925"/>
          </a:xfrm>
          <a:prstGeom prst="rect">
            <a:avLst/>
          </a:prstGeom>
          <a:solidFill>
            <a:srgbClr val="FFFF99"/>
          </a:solidFill>
          <a:ln w="9525">
            <a:noFill/>
            <a:miter lim="800000"/>
          </a:ln>
          <a:effectLst>
            <a:prstShdw prst="shdw17" dist="129515" dir="678596">
              <a:schemeClr val="folHlink"/>
            </a:prstShdw>
          </a:effectLst>
        </p:spPr>
        <p:txBody>
          <a:bodyPr wrap="none" anchor="ctr"/>
          <a:lstStyle/>
          <a:p>
            <a:pPr algn="ctr"/>
            <a:r>
              <a:rPr lang="ru-RU" altLang="ru-RU" sz="1800" b="1">
                <a:solidFill>
                  <a:srgbClr val="660033"/>
                </a:solidFill>
              </a:rPr>
              <a:t>75-90	старческий возраст</a:t>
            </a:r>
            <a:endParaRPr lang="ru-RU" altLang="ru-RU" sz="1800" b="1">
              <a:solidFill>
                <a:srgbClr val="660033"/>
              </a:solidFill>
            </a:endParaRPr>
          </a:p>
        </p:txBody>
      </p:sp>
      <p:sp>
        <p:nvSpPr>
          <p:cNvPr id="13319" name="Rectangle 9"/>
          <p:cNvSpPr>
            <a:spLocks noChangeArrowheads="1"/>
          </p:cNvSpPr>
          <p:nvPr/>
        </p:nvSpPr>
        <p:spPr bwMode="auto">
          <a:xfrm>
            <a:off x="3203575" y="3284538"/>
            <a:ext cx="5040313" cy="288925"/>
          </a:xfrm>
          <a:prstGeom prst="rect">
            <a:avLst/>
          </a:prstGeom>
          <a:solidFill>
            <a:srgbClr val="FFCC66"/>
          </a:solidFill>
          <a:ln w="9525">
            <a:noFill/>
            <a:miter lim="800000"/>
          </a:ln>
          <a:effectLst>
            <a:prstShdw prst="shdw17" dist="129515" dir="678596">
              <a:schemeClr val="folHlink"/>
            </a:prstShdw>
          </a:effectLst>
        </p:spPr>
        <p:txBody>
          <a:bodyPr wrap="none" anchor="ctr"/>
          <a:lstStyle/>
          <a:p>
            <a:pPr algn="ctr"/>
            <a:r>
              <a:rPr lang="ru-RU" altLang="ru-RU" sz="1800" b="1">
                <a:solidFill>
                  <a:srgbClr val="660033"/>
                </a:solidFill>
              </a:rPr>
              <a:t>60-75	пожилой возраст</a:t>
            </a:r>
            <a:endParaRPr lang="ru-RU" altLang="ru-RU" sz="1800" b="1">
              <a:solidFill>
                <a:srgbClr val="660033"/>
              </a:solidFill>
            </a:endParaRPr>
          </a:p>
        </p:txBody>
      </p:sp>
      <p:sp>
        <p:nvSpPr>
          <p:cNvPr id="13320" name="Rectangle 10"/>
          <p:cNvSpPr>
            <a:spLocks noChangeArrowheads="1"/>
          </p:cNvSpPr>
          <p:nvPr/>
        </p:nvSpPr>
        <p:spPr bwMode="auto">
          <a:xfrm>
            <a:off x="2843213" y="3573463"/>
            <a:ext cx="5040312" cy="288925"/>
          </a:xfrm>
          <a:prstGeom prst="rect">
            <a:avLst/>
          </a:prstGeom>
          <a:solidFill>
            <a:srgbClr val="FFFF99"/>
          </a:solidFill>
          <a:ln w="9525">
            <a:noFill/>
            <a:miter lim="800000"/>
          </a:ln>
          <a:effectLst>
            <a:prstShdw prst="shdw17" dist="129515" dir="678596">
              <a:schemeClr val="folHlink"/>
            </a:prstShdw>
          </a:effectLst>
        </p:spPr>
        <p:txBody>
          <a:bodyPr wrap="none" anchor="ctr"/>
          <a:lstStyle/>
          <a:p>
            <a:pPr algn="ctr"/>
            <a:r>
              <a:rPr lang="ru-RU" altLang="ru-RU" sz="1800" b="1">
                <a:solidFill>
                  <a:srgbClr val="660033"/>
                </a:solidFill>
              </a:rPr>
              <a:t>35-60	2-й период зрелого возраста</a:t>
            </a:r>
            <a:endParaRPr lang="ru-RU" altLang="ru-RU" sz="1800" b="1">
              <a:solidFill>
                <a:srgbClr val="660033"/>
              </a:solidFill>
            </a:endParaRPr>
          </a:p>
        </p:txBody>
      </p:sp>
      <p:sp>
        <p:nvSpPr>
          <p:cNvPr id="13321" name="Rectangle 11"/>
          <p:cNvSpPr>
            <a:spLocks noChangeArrowheads="1"/>
          </p:cNvSpPr>
          <p:nvPr/>
        </p:nvSpPr>
        <p:spPr bwMode="auto">
          <a:xfrm>
            <a:off x="2555875" y="3860800"/>
            <a:ext cx="5040313" cy="288925"/>
          </a:xfrm>
          <a:prstGeom prst="rect">
            <a:avLst/>
          </a:prstGeom>
          <a:solidFill>
            <a:srgbClr val="FFCC66"/>
          </a:solidFill>
          <a:ln w="9525">
            <a:noFill/>
            <a:miter lim="800000"/>
          </a:ln>
          <a:effectLst>
            <a:prstShdw prst="shdw17" dist="129515" dir="678596">
              <a:schemeClr val="folHlink"/>
            </a:prstShdw>
          </a:effectLst>
        </p:spPr>
        <p:txBody>
          <a:bodyPr wrap="none" anchor="ctr"/>
          <a:lstStyle/>
          <a:p>
            <a:pPr algn="ctr"/>
            <a:r>
              <a:rPr lang="ru-RU" altLang="ru-RU" sz="1800" b="1">
                <a:solidFill>
                  <a:srgbClr val="660033"/>
                </a:solidFill>
              </a:rPr>
              <a:t>21-35	1-й период зрелого возраста</a:t>
            </a:r>
            <a:endParaRPr lang="ru-RU" altLang="ru-RU" sz="1800" b="1">
              <a:solidFill>
                <a:srgbClr val="660033"/>
              </a:solidFill>
            </a:endParaRPr>
          </a:p>
        </p:txBody>
      </p:sp>
      <p:sp>
        <p:nvSpPr>
          <p:cNvPr id="13322" name="Rectangle 12"/>
          <p:cNvSpPr>
            <a:spLocks noChangeArrowheads="1"/>
          </p:cNvSpPr>
          <p:nvPr/>
        </p:nvSpPr>
        <p:spPr bwMode="auto">
          <a:xfrm>
            <a:off x="1979613" y="4437063"/>
            <a:ext cx="5040312" cy="288925"/>
          </a:xfrm>
          <a:prstGeom prst="rect">
            <a:avLst/>
          </a:prstGeom>
          <a:solidFill>
            <a:srgbClr val="FFCC66"/>
          </a:solidFill>
          <a:ln w="9525">
            <a:noFill/>
            <a:miter lim="800000"/>
          </a:ln>
          <a:effectLst>
            <a:prstShdw prst="shdw17" dist="129515" dir="678596">
              <a:schemeClr val="folHlink"/>
            </a:prstShdw>
          </a:effectLst>
        </p:spPr>
        <p:txBody>
          <a:bodyPr wrap="none" anchor="ctr"/>
          <a:lstStyle/>
          <a:p>
            <a:pPr algn="ctr"/>
            <a:r>
              <a:rPr lang="ru-RU" altLang="ru-RU" sz="1800" b="1">
                <a:solidFill>
                  <a:srgbClr val="660033"/>
                </a:solidFill>
              </a:rPr>
              <a:t>15-17	ранняя юность</a:t>
            </a:r>
            <a:endParaRPr lang="ru-RU" altLang="ru-RU" sz="1800" b="1">
              <a:solidFill>
                <a:srgbClr val="660033"/>
              </a:solidFill>
            </a:endParaRPr>
          </a:p>
        </p:txBody>
      </p:sp>
      <p:sp>
        <p:nvSpPr>
          <p:cNvPr id="13323" name="Rectangle 13"/>
          <p:cNvSpPr>
            <a:spLocks noChangeArrowheads="1"/>
          </p:cNvSpPr>
          <p:nvPr/>
        </p:nvSpPr>
        <p:spPr bwMode="auto">
          <a:xfrm>
            <a:off x="1692275" y="4724400"/>
            <a:ext cx="5040313" cy="288925"/>
          </a:xfrm>
          <a:prstGeom prst="rect">
            <a:avLst/>
          </a:prstGeom>
          <a:solidFill>
            <a:srgbClr val="FFFF99"/>
          </a:solidFill>
          <a:ln w="9525">
            <a:noFill/>
            <a:miter lim="800000"/>
          </a:ln>
          <a:effectLst>
            <a:prstShdw prst="shdw17" dist="129515" dir="678596">
              <a:schemeClr val="folHlink"/>
            </a:prstShdw>
          </a:effectLst>
        </p:spPr>
        <p:txBody>
          <a:bodyPr wrap="none" anchor="ctr"/>
          <a:lstStyle/>
          <a:p>
            <a:pPr algn="ctr"/>
            <a:r>
              <a:rPr lang="ru-RU" altLang="ru-RU" sz="1800" b="1">
                <a:solidFill>
                  <a:srgbClr val="660033"/>
                </a:solidFill>
              </a:rPr>
              <a:t>11-15	подростковый возраст</a:t>
            </a:r>
            <a:endParaRPr lang="ru-RU" altLang="ru-RU" sz="1800" b="1">
              <a:solidFill>
                <a:srgbClr val="660033"/>
              </a:solidFill>
            </a:endParaRPr>
          </a:p>
        </p:txBody>
      </p:sp>
      <p:sp>
        <p:nvSpPr>
          <p:cNvPr id="13324" name="Rectangle 14"/>
          <p:cNvSpPr>
            <a:spLocks noChangeArrowheads="1"/>
          </p:cNvSpPr>
          <p:nvPr/>
        </p:nvSpPr>
        <p:spPr bwMode="auto">
          <a:xfrm>
            <a:off x="2268538" y="4149725"/>
            <a:ext cx="5040312" cy="288925"/>
          </a:xfrm>
          <a:prstGeom prst="rect">
            <a:avLst/>
          </a:prstGeom>
          <a:solidFill>
            <a:srgbClr val="FFFF99"/>
          </a:solidFill>
          <a:ln w="9525">
            <a:noFill/>
            <a:miter lim="800000"/>
          </a:ln>
          <a:effectLst>
            <a:prstShdw prst="shdw17" dist="129515" dir="678596">
              <a:schemeClr val="folHlink"/>
            </a:prstShdw>
          </a:effectLst>
        </p:spPr>
        <p:txBody>
          <a:bodyPr wrap="none" anchor="ctr"/>
          <a:lstStyle/>
          <a:p>
            <a:pPr algn="ctr"/>
            <a:r>
              <a:rPr lang="ru-RU" altLang="ru-RU" sz="1800" b="1">
                <a:solidFill>
                  <a:srgbClr val="660033"/>
                </a:solidFill>
              </a:rPr>
              <a:t>17-21	поздняя юность</a:t>
            </a:r>
            <a:endParaRPr lang="ru-RU" altLang="ru-RU" sz="1800" b="1">
              <a:solidFill>
                <a:srgbClr val="660033"/>
              </a:solidFill>
            </a:endParaRPr>
          </a:p>
        </p:txBody>
      </p:sp>
      <p:sp>
        <p:nvSpPr>
          <p:cNvPr id="13325" name="Rectangle 16"/>
          <p:cNvSpPr>
            <a:spLocks noChangeArrowheads="1"/>
          </p:cNvSpPr>
          <p:nvPr/>
        </p:nvSpPr>
        <p:spPr bwMode="auto">
          <a:xfrm>
            <a:off x="1331913" y="5013325"/>
            <a:ext cx="5040312" cy="288925"/>
          </a:xfrm>
          <a:prstGeom prst="rect">
            <a:avLst/>
          </a:prstGeom>
          <a:solidFill>
            <a:srgbClr val="FFCC66"/>
          </a:solidFill>
          <a:ln w="9525">
            <a:noFill/>
            <a:miter lim="800000"/>
          </a:ln>
          <a:effectLst>
            <a:prstShdw prst="shdw17" dist="129515" dir="678596">
              <a:schemeClr val="folHlink"/>
            </a:prstShdw>
          </a:effectLst>
        </p:spPr>
        <p:txBody>
          <a:bodyPr wrap="none" anchor="ctr"/>
          <a:lstStyle/>
          <a:p>
            <a:pPr algn="ctr"/>
            <a:r>
              <a:rPr lang="ru-RU" altLang="ru-RU" sz="1800" b="1">
                <a:solidFill>
                  <a:srgbClr val="660033"/>
                </a:solidFill>
              </a:rPr>
              <a:t>7-11	младший школьный возраст</a:t>
            </a:r>
            <a:endParaRPr lang="ru-RU" altLang="ru-RU" sz="1800" b="1">
              <a:solidFill>
                <a:srgbClr val="660033"/>
              </a:solidFill>
            </a:endParaRPr>
          </a:p>
        </p:txBody>
      </p:sp>
      <p:sp>
        <p:nvSpPr>
          <p:cNvPr id="13326" name="Rectangle 17"/>
          <p:cNvSpPr>
            <a:spLocks noChangeArrowheads="1"/>
          </p:cNvSpPr>
          <p:nvPr/>
        </p:nvSpPr>
        <p:spPr bwMode="auto">
          <a:xfrm>
            <a:off x="971550" y="5300663"/>
            <a:ext cx="5040313" cy="288925"/>
          </a:xfrm>
          <a:prstGeom prst="rect">
            <a:avLst/>
          </a:prstGeom>
          <a:solidFill>
            <a:srgbClr val="FFFF99"/>
          </a:solidFill>
          <a:ln w="9525">
            <a:noFill/>
            <a:miter lim="800000"/>
          </a:ln>
          <a:effectLst>
            <a:prstShdw prst="shdw17" dist="129515" dir="678596">
              <a:schemeClr val="folHlink"/>
            </a:prstShdw>
          </a:effectLst>
        </p:spPr>
        <p:txBody>
          <a:bodyPr wrap="none" anchor="ctr"/>
          <a:lstStyle/>
          <a:p>
            <a:pPr algn="ctr"/>
            <a:r>
              <a:rPr lang="ru-RU" altLang="ru-RU" sz="1800" b="1">
                <a:solidFill>
                  <a:srgbClr val="660033"/>
                </a:solidFill>
              </a:rPr>
              <a:t>3-7	дошкольный возраст</a:t>
            </a:r>
            <a:endParaRPr lang="ru-RU" altLang="ru-RU" sz="1800" b="1">
              <a:solidFill>
                <a:srgbClr val="660033"/>
              </a:solidFill>
            </a:endParaRPr>
          </a:p>
        </p:txBody>
      </p:sp>
      <p:sp>
        <p:nvSpPr>
          <p:cNvPr id="13327" name="Rectangle 18"/>
          <p:cNvSpPr>
            <a:spLocks noChangeArrowheads="1"/>
          </p:cNvSpPr>
          <p:nvPr/>
        </p:nvSpPr>
        <p:spPr bwMode="auto">
          <a:xfrm>
            <a:off x="611188" y="5589588"/>
            <a:ext cx="5040312" cy="288925"/>
          </a:xfrm>
          <a:prstGeom prst="rect">
            <a:avLst/>
          </a:prstGeom>
          <a:solidFill>
            <a:srgbClr val="FFCC66"/>
          </a:solidFill>
          <a:ln w="9525">
            <a:noFill/>
            <a:miter lim="800000"/>
          </a:ln>
          <a:effectLst>
            <a:prstShdw prst="shdw17" dist="129515" dir="678596">
              <a:schemeClr val="folHlink"/>
            </a:prstShdw>
          </a:effectLst>
        </p:spPr>
        <p:txBody>
          <a:bodyPr wrap="none" anchor="ctr"/>
          <a:lstStyle/>
          <a:p>
            <a:pPr algn="ctr"/>
            <a:r>
              <a:rPr lang="ru-RU" altLang="ru-RU" sz="1800" b="1">
                <a:solidFill>
                  <a:srgbClr val="660033"/>
                </a:solidFill>
              </a:rPr>
              <a:t>1-3	ранний возраст</a:t>
            </a:r>
            <a:endParaRPr lang="ru-RU" altLang="ru-RU" sz="1800" b="1">
              <a:solidFill>
                <a:srgbClr val="660033"/>
              </a:solidFill>
            </a:endParaRPr>
          </a:p>
        </p:txBody>
      </p:sp>
      <p:sp>
        <p:nvSpPr>
          <p:cNvPr id="13328" name="Rectangle 19"/>
          <p:cNvSpPr>
            <a:spLocks noChangeArrowheads="1"/>
          </p:cNvSpPr>
          <p:nvPr/>
        </p:nvSpPr>
        <p:spPr bwMode="auto">
          <a:xfrm>
            <a:off x="395288" y="5876925"/>
            <a:ext cx="5040312" cy="288925"/>
          </a:xfrm>
          <a:prstGeom prst="rect">
            <a:avLst/>
          </a:prstGeom>
          <a:solidFill>
            <a:srgbClr val="FFFF99"/>
          </a:solidFill>
          <a:ln w="9525">
            <a:noFill/>
            <a:miter lim="800000"/>
          </a:ln>
          <a:effectLst>
            <a:prstShdw prst="shdw17" dist="129515" dir="678596">
              <a:schemeClr val="folHlink"/>
            </a:prstShdw>
          </a:effectLst>
        </p:spPr>
        <p:txBody>
          <a:bodyPr wrap="none" anchor="ctr"/>
          <a:lstStyle/>
          <a:p>
            <a:pPr algn="ctr"/>
            <a:r>
              <a:rPr lang="ru-RU" altLang="ru-RU" sz="1800" b="1">
                <a:solidFill>
                  <a:srgbClr val="660033"/>
                </a:solidFill>
              </a:rPr>
              <a:t>0-1	младенчество</a:t>
            </a:r>
            <a:endParaRPr lang="ru-RU" altLang="ru-RU" sz="1800" b="1">
              <a:solidFill>
                <a:srgbClr val="660033"/>
              </a:solidFill>
            </a:endParaRPr>
          </a:p>
        </p:txBody>
      </p:sp>
      <p:sp>
        <p:nvSpPr>
          <p:cNvPr id="13329" name="WordArt 20" descr="Папирус"/>
          <p:cNvSpPr>
            <a:spLocks noChangeArrowheads="1" noChangeShapeType="1" noTextEdit="1"/>
          </p:cNvSpPr>
          <p:nvPr/>
        </p:nvSpPr>
        <p:spPr bwMode="auto">
          <a:xfrm rot="-1976836">
            <a:off x="-107950" y="3889375"/>
            <a:ext cx="3816350" cy="425450"/>
          </a:xfrm>
          <a:prstGeom prst="rect">
            <a:avLst/>
          </a:prstGeom>
        </p:spPr>
        <p:txBody>
          <a:bodyPr wrap="none" fromWordArt="1">
            <a:prstTxWarp prst="textCascadeUp">
              <a:avLst>
                <a:gd name="adj" fmla="val 44444"/>
              </a:avLst>
            </a:prstTxWarp>
            <a:scene3d>
              <a:camera prst="legacyPerspectiveFront">
                <a:rot lat="20519985" lon="1080000" rev="0"/>
              </a:camera>
              <a:lightRig rig="legacyHarsh2" dir="b"/>
            </a:scene3d>
            <a:sp3d extrusionH="430200" prstMaterial="legacyMatte">
              <a:extrusionClr>
                <a:srgbClr val="FF6600"/>
              </a:extrusionClr>
            </a:sp3d>
          </a:bodyPr>
          <a:lstStyle/>
          <a:p>
            <a:pPr algn="ctr"/>
            <a:r>
              <a:rPr lang="ru-RU" sz="3600" kern="10">
                <a:ln w="9525">
                  <a:round/>
                </a:ln>
                <a:gradFill rotWithShape="1">
                  <a:gsLst>
                    <a:gs pos="0">
                      <a:srgbClr val="FFE701"/>
                    </a:gs>
                    <a:gs pos="100000">
                      <a:srgbClr val="FE3E02"/>
                    </a:gs>
                  </a:gsLst>
                  <a:lin ang="7320000" scaled="1"/>
                </a:gradFill>
                <a:latin typeface="Impact"/>
              </a:rPr>
              <a:t>ВОЗРАСТНАЯ ПЕРИОДИЗАЦИЯ</a:t>
            </a:r>
            <a:endParaRPr lang="ru-RU" sz="3600" kern="10">
              <a:ln w="9525">
                <a:round/>
              </a:ln>
              <a:gradFill rotWithShape="1">
                <a:gsLst>
                  <a:gs pos="0">
                    <a:srgbClr val="FFE701"/>
                  </a:gs>
                  <a:gs pos="100000">
                    <a:srgbClr val="FE3E02"/>
                  </a:gs>
                </a:gsLst>
                <a:lin ang="7320000" scaled="1"/>
              </a:gradFill>
              <a:latin typeface="Impact"/>
            </a:endParaRPr>
          </a:p>
        </p:txBody>
      </p:sp>
    </p:spTree>
  </p:cSld>
  <p:clrMapOvr>
    <a:masterClrMapping/>
  </p:clrMapOvr>
  <p:transition>
    <p:cover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5"/>
          <p:cNvSpPr>
            <a:spLocks noChangeArrowheads="1"/>
          </p:cNvSpPr>
          <p:nvPr/>
        </p:nvSpPr>
        <p:spPr bwMode="auto">
          <a:xfrm>
            <a:off x="2411413" y="-171450"/>
            <a:ext cx="6551612" cy="4464050"/>
          </a:xfrm>
          <a:prstGeom prst="cloudCallout">
            <a:avLst>
              <a:gd name="adj1" fmla="val -19759"/>
              <a:gd name="adj2" fmla="val 53843"/>
            </a:avLst>
          </a:prstGeom>
          <a:solidFill>
            <a:schemeClr val="accent1"/>
          </a:solidFill>
          <a:ln w="9525">
            <a:solidFill>
              <a:srgbClr val="66FFFF"/>
            </a:solidFill>
            <a:round/>
          </a:ln>
        </p:spPr>
        <p:txBody>
          <a:bodyPr/>
          <a:lstStyle/>
          <a:p>
            <a:pPr algn="ctr"/>
            <a:r>
              <a:rPr lang="ru-RU" altLang="ru-RU" sz="1800">
                <a:latin typeface="Verdana" pitchFamily="34" charset="0"/>
              </a:rPr>
              <a:t>Подростковый возраст- период онтогенеза, занимающий промежуточное положение между детством и юностью (приблизительно от11-12 до 15-16 лет).</a:t>
            </a:r>
            <a:endParaRPr lang="ru-RU" altLang="ru-RU" sz="1800">
              <a:latin typeface="Verdana" pitchFamily="34" charset="0"/>
            </a:endParaRPr>
          </a:p>
          <a:p>
            <a:r>
              <a:rPr lang="ru-RU" altLang="ru-RU" sz="1800">
                <a:latin typeface="Verdana" pitchFamily="34" charset="0"/>
              </a:rPr>
              <a:t>Промежуточный переход между детством и взрослостью, возраст совмещает характеристики того и другого возраста, определяя маргинальность личности в этот период.</a:t>
            </a:r>
            <a:endParaRPr lang="ru-RU" altLang="ru-RU" sz="1800">
              <a:latin typeface="Verdana" pitchFamily="34" charset="0"/>
            </a:endParaRPr>
          </a:p>
          <a:p>
            <a:endParaRPr lang="ru-RU" altLang="ru-RU" sz="1800">
              <a:solidFill>
                <a:srgbClr val="FFFFFF"/>
              </a:solidFill>
              <a:latin typeface="Verdana" pitchFamily="34" charset="0"/>
            </a:endParaRPr>
          </a:p>
          <a:p>
            <a:pPr algn="ctr"/>
            <a:endParaRPr lang="ru-RU" altLang="ru-RU" sz="1800">
              <a:latin typeface="Verdana" pitchFamily="34" charset="0"/>
            </a:endParaRPr>
          </a:p>
        </p:txBody>
      </p:sp>
      <p:sp>
        <p:nvSpPr>
          <p:cNvPr id="14339" name="AutoShape 3"/>
          <p:cNvSpPr>
            <a:spLocks noChangeArrowheads="1"/>
          </p:cNvSpPr>
          <p:nvPr/>
        </p:nvSpPr>
        <p:spPr bwMode="auto">
          <a:xfrm>
            <a:off x="0" y="3278188"/>
            <a:ext cx="6840538" cy="3579812"/>
          </a:xfrm>
          <a:prstGeom prst="irregularSeal2">
            <a:avLst/>
          </a:prstGeom>
          <a:solidFill>
            <a:srgbClr val="FF9933"/>
          </a:solidFill>
          <a:ln w="9525">
            <a:solidFill>
              <a:schemeClr val="tx1"/>
            </a:solidFill>
            <a:miter lim="800000"/>
          </a:ln>
        </p:spPr>
        <p:txBody>
          <a:bodyPr wrap="none" anchor="ctr"/>
          <a:lstStyle/>
          <a:p>
            <a:pPr algn="ctr"/>
            <a:r>
              <a:rPr lang="ru-RU" altLang="ru-RU">
                <a:latin typeface="Verdana" pitchFamily="34" charset="0"/>
              </a:rPr>
              <a:t>Подростковый возраст</a:t>
            </a:r>
            <a:endParaRPr lang="ru-RU" altLang="ru-RU">
              <a:latin typeface="Verdana" pitchFamily="34" charset="0"/>
            </a:endParaRPr>
          </a:p>
        </p:txBody>
      </p:sp>
    </p:spTree>
  </p:cSld>
  <p:clrMapOvr>
    <a:masterClrMapping/>
  </p:clrMapOvr>
  <p:transition>
    <p:cover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Блок-схема: перфолента 1"/>
          <p:cNvSpPr/>
          <p:nvPr/>
        </p:nvSpPr>
        <p:spPr>
          <a:xfrm>
            <a:off x="1000125" y="0"/>
            <a:ext cx="7215188" cy="2357438"/>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ru-RU">
                <a:solidFill>
                  <a:schemeClr val="tx1"/>
                </a:solidFill>
                <a:latin typeface="Franklin Gothic Book" pitchFamily="34" charset="0"/>
              </a:rPr>
              <a:t>Основная характеристика подросткового возраста - его противоречивость, что находит выражение в следующих особенностях возраста:</a:t>
            </a:r>
            <a:endParaRPr lang="ru-RU">
              <a:solidFill>
                <a:schemeClr val="tx1"/>
              </a:solidFill>
              <a:latin typeface="Franklin Gothic Book" pitchFamily="34" charset="0"/>
            </a:endParaRPr>
          </a:p>
        </p:txBody>
      </p:sp>
      <p:sp>
        <p:nvSpPr>
          <p:cNvPr id="3" name="Стрелка вниз 2"/>
          <p:cNvSpPr/>
          <p:nvPr/>
        </p:nvSpPr>
        <p:spPr>
          <a:xfrm>
            <a:off x="2555875" y="2420938"/>
            <a:ext cx="428625" cy="638175"/>
          </a:xfrm>
          <a:prstGeom prst="downArrow">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endParaRPr lang="ru-RU" sz="1800"/>
          </a:p>
        </p:txBody>
      </p:sp>
      <p:sp>
        <p:nvSpPr>
          <p:cNvPr id="4" name="Стрелка вниз 3"/>
          <p:cNvSpPr/>
          <p:nvPr/>
        </p:nvSpPr>
        <p:spPr>
          <a:xfrm>
            <a:off x="6659563" y="1916113"/>
            <a:ext cx="428625" cy="1069975"/>
          </a:xfrm>
          <a:prstGeom prst="downArrow">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endParaRPr lang="ru-RU" sz="1800"/>
          </a:p>
        </p:txBody>
      </p:sp>
      <p:sp>
        <p:nvSpPr>
          <p:cNvPr id="15365" name="Блок-схема: дисплей 4"/>
          <p:cNvSpPr>
            <a:spLocks noChangeArrowheads="1"/>
          </p:cNvSpPr>
          <p:nvPr/>
        </p:nvSpPr>
        <p:spPr bwMode="auto">
          <a:xfrm>
            <a:off x="0" y="3141663"/>
            <a:ext cx="4572000" cy="3071812"/>
          </a:xfrm>
          <a:prstGeom prst="flowChartDisplay">
            <a:avLst/>
          </a:prstGeom>
          <a:solidFill>
            <a:srgbClr val="FBFE8A"/>
          </a:solidFill>
          <a:ln w="9525" algn="ctr">
            <a:solidFill>
              <a:srgbClr val="B6DCDF"/>
            </a:solidFill>
            <a:miter lim="800000"/>
          </a:ln>
          <a:effectLst>
            <a:outerShdw dist="20000" dir="5400000" rotWithShape="0">
              <a:srgbClr val="000000">
                <a:alpha val="37999"/>
              </a:srgbClr>
            </a:outerShdw>
          </a:effectLst>
        </p:spPr>
        <p:txBody>
          <a:bodyPr anchor="ctr"/>
          <a:lstStyle/>
          <a:p>
            <a:pPr algn="ctr">
              <a:defRPr/>
            </a:pPr>
            <a:r>
              <a:rPr lang="ru-RU" altLang="ru-RU" sz="1800">
                <a:latin typeface="Franklin Gothic Book" pitchFamily="34" charset="0"/>
              </a:rPr>
              <a:t>Гетерохронность развития отражена в несовпадении точек достижения морфологической, половой, интеллектуальной и социальной зрелости.</a:t>
            </a:r>
            <a:endParaRPr lang="ru-RU" altLang="ru-RU" sz="1800">
              <a:latin typeface="Franklin Gothic Book" pitchFamily="34" charset="0"/>
            </a:endParaRPr>
          </a:p>
          <a:p>
            <a:pPr algn="ctr">
              <a:defRPr/>
            </a:pPr>
            <a:endParaRPr lang="ru-RU" altLang="ru-RU" sz="1800">
              <a:latin typeface="Franklin Gothic Book" pitchFamily="34" charset="0"/>
            </a:endParaRPr>
          </a:p>
        </p:txBody>
      </p:sp>
      <p:sp>
        <p:nvSpPr>
          <p:cNvPr id="15366" name="Блок-схема: дисплей 5"/>
          <p:cNvSpPr>
            <a:spLocks noChangeArrowheads="1"/>
          </p:cNvSpPr>
          <p:nvPr/>
        </p:nvSpPr>
        <p:spPr bwMode="auto">
          <a:xfrm flipH="1">
            <a:off x="4572000" y="3068638"/>
            <a:ext cx="4572000" cy="3071812"/>
          </a:xfrm>
          <a:prstGeom prst="flowChartDisplay">
            <a:avLst/>
          </a:prstGeom>
          <a:solidFill>
            <a:srgbClr val="FBFE8A"/>
          </a:solidFill>
          <a:ln w="9525" algn="ctr">
            <a:solidFill>
              <a:srgbClr val="B6DCDF"/>
            </a:solidFill>
            <a:miter lim="800000"/>
          </a:ln>
          <a:effectLst>
            <a:outerShdw dist="20000" dir="5400000" rotWithShape="0">
              <a:srgbClr val="000000">
                <a:alpha val="37999"/>
              </a:srgbClr>
            </a:outerShdw>
          </a:effectLst>
        </p:spPr>
        <p:txBody>
          <a:bodyPr anchor="ctr"/>
          <a:lstStyle/>
          <a:p>
            <a:pPr algn="ctr">
              <a:defRPr/>
            </a:pPr>
            <a:endParaRPr lang="ru-RU" altLang="ru-RU" sz="2000"/>
          </a:p>
          <a:p>
            <a:pPr algn="ctr">
              <a:defRPr/>
            </a:pPr>
            <a:r>
              <a:rPr lang="ru-RU" altLang="ru-RU" sz="1800">
                <a:latin typeface="Franklin Gothic Book" pitchFamily="34" charset="0"/>
              </a:rPr>
              <a:t>Подростничество является одновременно возрастом </a:t>
            </a:r>
            <a:r>
              <a:rPr lang="ru-RU" altLang="ru-RU" sz="1800"/>
              <a:t>с</a:t>
            </a:r>
            <a:r>
              <a:rPr lang="ru-RU" altLang="ru-RU" sz="1800">
                <a:latin typeface="Franklin Gothic Book" pitchFamily="34" charset="0"/>
              </a:rPr>
              <a:t>оциализации и индивидуализации (открытия и </a:t>
            </a:r>
            <a:r>
              <a:rPr lang="ru-RU" altLang="ru-RU" sz="1800"/>
              <a:t>у</a:t>
            </a:r>
            <a:r>
              <a:rPr lang="ru-RU" altLang="ru-RU" sz="1800">
                <a:latin typeface="Franklin Gothic Book" pitchFamily="34" charset="0"/>
              </a:rPr>
              <a:t>тверждения своего уникального «Я» в </a:t>
            </a:r>
            <a:r>
              <a:rPr lang="ru-RU" altLang="ru-RU" sz="1800"/>
              <a:t>ф</a:t>
            </a:r>
            <a:r>
              <a:rPr lang="ru-RU" altLang="ru-RU" sz="1800">
                <a:latin typeface="Franklin Gothic Book" pitchFamily="34" charset="0"/>
              </a:rPr>
              <a:t>орме развития самосознания и ЭГО- идентичности).</a:t>
            </a:r>
            <a:endParaRPr lang="ru-RU" altLang="ru-RU" sz="1800">
              <a:latin typeface="Franklin Gothic Book" pitchFamily="34" charset="0"/>
            </a:endParaRPr>
          </a:p>
          <a:p>
            <a:pPr algn="ctr">
              <a:defRPr/>
            </a:pPr>
            <a:endParaRPr lang="ru-RU" altLang="ru-RU" sz="1800">
              <a:solidFill>
                <a:srgbClr val="000000"/>
              </a:solidFill>
              <a:latin typeface="Franklin Gothic Book" pitchFamily="34" charset="0"/>
            </a:endParaRPr>
          </a:p>
        </p:txBody>
      </p:sp>
    </p:spTree>
  </p:cSld>
  <p:clrMapOvr>
    <a:masterClrMapping/>
  </p:clrMapOvr>
  <p:transition>
    <p:cover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Скругленный прямоугольник 1"/>
          <p:cNvSpPr>
            <a:spLocks noChangeArrowheads="1"/>
          </p:cNvSpPr>
          <p:nvPr/>
        </p:nvSpPr>
        <p:spPr bwMode="auto">
          <a:xfrm>
            <a:off x="250825" y="333375"/>
            <a:ext cx="8643938" cy="1057275"/>
          </a:xfrm>
          <a:prstGeom prst="roundRect">
            <a:avLst>
              <a:gd name="adj" fmla="val 16667"/>
            </a:avLst>
          </a:prstGeom>
          <a:solidFill>
            <a:srgbClr val="FF9933"/>
          </a:solidFill>
          <a:ln w="25400" algn="ctr">
            <a:solidFill>
              <a:srgbClr val="B0761F"/>
            </a:solidFill>
            <a:round/>
          </a:ln>
        </p:spPr>
        <p:txBody>
          <a:bodyPr anchor="ctr"/>
          <a:lstStyle/>
          <a:p>
            <a:pPr algn="ctr"/>
            <a:r>
              <a:rPr lang="ru-RU" altLang="ru-RU" sz="2800">
                <a:latin typeface="Franklin Gothic Book" pitchFamily="34" charset="0"/>
              </a:rPr>
              <a:t>Подростковый возраст называют пубертатным возрастом, т.е. возрастом полового созревания.</a:t>
            </a:r>
            <a:endParaRPr lang="ru-RU" altLang="ru-RU" sz="2800">
              <a:latin typeface="Franklin Gothic Book" pitchFamily="34" charset="0"/>
            </a:endParaRPr>
          </a:p>
          <a:p>
            <a:pPr algn="ctr"/>
            <a:endParaRPr lang="ru-RU" altLang="ru-RU" sz="1800">
              <a:solidFill>
                <a:srgbClr val="FFFFFF"/>
              </a:solidFill>
              <a:latin typeface="Franklin Gothic Book" pitchFamily="34" charset="0"/>
            </a:endParaRPr>
          </a:p>
        </p:txBody>
      </p:sp>
      <p:sp>
        <p:nvSpPr>
          <p:cNvPr id="16387" name="Скругленный прямоугольник 2"/>
          <p:cNvSpPr>
            <a:spLocks noChangeArrowheads="1"/>
          </p:cNvSpPr>
          <p:nvPr/>
        </p:nvSpPr>
        <p:spPr bwMode="auto">
          <a:xfrm>
            <a:off x="428625" y="2000250"/>
            <a:ext cx="2487613" cy="1785938"/>
          </a:xfrm>
          <a:prstGeom prst="roundRect">
            <a:avLst>
              <a:gd name="adj" fmla="val 16667"/>
            </a:avLst>
          </a:prstGeom>
          <a:solidFill>
            <a:srgbClr val="FFCC66"/>
          </a:solidFill>
          <a:ln w="25400" algn="ctr">
            <a:solidFill>
              <a:srgbClr val="B0761F"/>
            </a:solidFill>
            <a:round/>
          </a:ln>
        </p:spPr>
        <p:txBody>
          <a:bodyPr anchor="ctr"/>
          <a:lstStyle/>
          <a:p>
            <a:pPr algn="ctr"/>
            <a:r>
              <a:rPr lang="ru-RU" altLang="ru-RU" sz="1200">
                <a:latin typeface="Franklin Gothic Book" pitchFamily="34" charset="0"/>
              </a:rPr>
              <a:t>С. Холл определял подростковый возраст как период «бури и натиска», обусловленный разрывом между наступлением социальной и сексуальной зрелости.</a:t>
            </a:r>
            <a:endParaRPr lang="ru-RU" altLang="ru-RU" sz="1200">
              <a:latin typeface="Franklin Gothic Book" pitchFamily="34" charset="0"/>
            </a:endParaRPr>
          </a:p>
        </p:txBody>
      </p:sp>
      <p:sp>
        <p:nvSpPr>
          <p:cNvPr id="16388" name="Скругленный прямоугольник 3"/>
          <p:cNvSpPr>
            <a:spLocks noChangeArrowheads="1"/>
          </p:cNvSpPr>
          <p:nvPr/>
        </p:nvSpPr>
        <p:spPr bwMode="auto">
          <a:xfrm>
            <a:off x="428625" y="4572000"/>
            <a:ext cx="8143875" cy="1785938"/>
          </a:xfrm>
          <a:prstGeom prst="roundRect">
            <a:avLst>
              <a:gd name="adj" fmla="val 16667"/>
            </a:avLst>
          </a:prstGeom>
          <a:solidFill>
            <a:srgbClr val="FFCC66"/>
          </a:solidFill>
          <a:ln w="10000" algn="ctr">
            <a:solidFill>
              <a:srgbClr val="A19574"/>
            </a:solidFill>
            <a:round/>
          </a:ln>
          <a:effectLst>
            <a:outerShdw dist="50800" dir="5400000" rotWithShape="0">
              <a:srgbClr val="4E3B30">
                <a:alpha val="59998"/>
              </a:srgbClr>
            </a:outerShdw>
          </a:effectLst>
        </p:spPr>
        <p:txBody>
          <a:bodyPr anchor="ctr"/>
          <a:lstStyle/>
          <a:p>
            <a:pPr algn="ctr">
              <a:defRPr/>
            </a:pPr>
            <a:r>
              <a:rPr lang="ru-RU" altLang="ru-RU">
                <a:latin typeface="Franklin Gothic Book" pitchFamily="34" charset="0"/>
              </a:rPr>
              <a:t>По З.Фрейду, возраст 12-15 лет</a:t>
            </a:r>
            <a:r>
              <a:rPr lang="ru-RU" altLang="ru-RU"/>
              <a:t> -</a:t>
            </a:r>
            <a:r>
              <a:rPr lang="ru-RU" altLang="ru-RU">
                <a:latin typeface="Franklin Gothic Book" pitchFamily="34" charset="0"/>
              </a:rPr>
              <a:t> период полового созревания, для которого характерна влюблённость, способность к гетеросексуальным, интимным отношениям.</a:t>
            </a:r>
            <a:endParaRPr lang="ru-RU" altLang="ru-RU">
              <a:latin typeface="Franklin Gothic Book" pitchFamily="34" charset="0"/>
            </a:endParaRPr>
          </a:p>
        </p:txBody>
      </p:sp>
      <p:sp>
        <p:nvSpPr>
          <p:cNvPr id="16389" name="AutoShape 6"/>
          <p:cNvSpPr>
            <a:spLocks noChangeArrowheads="1"/>
          </p:cNvSpPr>
          <p:nvPr/>
        </p:nvSpPr>
        <p:spPr bwMode="auto">
          <a:xfrm rot="5400000">
            <a:off x="4212431" y="619920"/>
            <a:ext cx="2879725" cy="4608512"/>
          </a:xfrm>
          <a:prstGeom prst="wedgeRoundRectCallout">
            <a:avLst>
              <a:gd name="adj1" fmla="val -3639"/>
              <a:gd name="adj2" fmla="val 59542"/>
              <a:gd name="adj3" fmla="val 16667"/>
            </a:avLst>
          </a:prstGeom>
          <a:solidFill>
            <a:srgbClr val="FCFEAE"/>
          </a:solidFill>
          <a:ln w="9525">
            <a:solidFill>
              <a:srgbClr val="FFCC66"/>
            </a:solidFill>
            <a:miter lim="800000"/>
          </a:ln>
        </p:spPr>
        <p:txBody>
          <a:bodyPr rot="10800000" vert="eaVert"/>
          <a:lstStyle/>
          <a:p>
            <a:pPr algn="ctr"/>
            <a:r>
              <a:rPr lang="ru-RU" altLang="ru-RU" sz="1200"/>
              <a:t>Он впервые описал амбивалентность и парадоксальность характера подростка. С. Холл выделил следующие противоречия, присущие подростковому возрасту. У подростков : чрезмерная активность может привести к изнурению; безумная весёлость сменяется унынием; </a:t>
            </a:r>
            <a:endParaRPr lang="ru-RU" altLang="ru-RU" sz="1200"/>
          </a:p>
          <a:p>
            <a:pPr algn="ctr"/>
            <a:r>
              <a:rPr lang="ru-RU" altLang="ru-RU" sz="1200"/>
              <a:t>уверенность в себе переходит в застенчивость и трусость; эгоизм чередуется с альтруистичностью;</a:t>
            </a:r>
            <a:endParaRPr lang="ru-RU" altLang="ru-RU" sz="1200"/>
          </a:p>
          <a:p>
            <a:pPr algn="ctr"/>
            <a:r>
              <a:rPr lang="ru-RU" altLang="ru-RU" sz="1200"/>
              <a:t>высокие нравственные стремления сменяются низкими побуждениями; страсть к общению сменяется замкнутостью; высокая чувствительность переходит в апатию; живая любознательность в умственное равнодушие; страсть к чтению – в пренебрежение к нему;</a:t>
            </a:r>
            <a:endParaRPr lang="ru-RU" altLang="ru-RU" sz="1200"/>
          </a:p>
          <a:p>
            <a:pPr algn="ctr"/>
            <a:r>
              <a:rPr lang="ru-RU" altLang="ru-RU" sz="1200"/>
              <a:t>стремление к реформаторству – в любовь к рутине;</a:t>
            </a:r>
            <a:endParaRPr lang="ru-RU" altLang="ru-RU" sz="1200"/>
          </a:p>
          <a:p>
            <a:pPr algn="ctr"/>
            <a:r>
              <a:rPr lang="ru-RU" altLang="ru-RU" sz="1200"/>
              <a:t> увлечение наблюдениями  - в бесконечные рассуждения.</a:t>
            </a:r>
            <a:endParaRPr lang="ru-RU" altLang="ru-RU" sz="1200"/>
          </a:p>
        </p:txBody>
      </p:sp>
    </p:spTree>
  </p:cSld>
  <p:clrMapOvr>
    <a:masterClrMapping/>
  </p:clrMapOvr>
  <p:transition>
    <p:cover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4"/>
          <p:cNvSpPr>
            <a:spLocks noChangeArrowheads="1"/>
          </p:cNvSpPr>
          <p:nvPr/>
        </p:nvSpPr>
        <p:spPr bwMode="auto">
          <a:xfrm>
            <a:off x="323850" y="260350"/>
            <a:ext cx="8353425" cy="754063"/>
          </a:xfrm>
          <a:prstGeom prst="ribbon2">
            <a:avLst>
              <a:gd name="adj1" fmla="val 12500"/>
              <a:gd name="adj2" fmla="val 50000"/>
            </a:avLst>
          </a:prstGeom>
          <a:solidFill>
            <a:srgbClr val="FF9933"/>
          </a:solidFill>
          <a:ln w="9525">
            <a:solidFill>
              <a:schemeClr val="tx1"/>
            </a:solidFill>
            <a:round/>
          </a:ln>
        </p:spPr>
        <p:txBody>
          <a:bodyPr wrap="none" anchor="ctr"/>
          <a:lstStyle/>
          <a:p>
            <a:pPr algn="ctr"/>
            <a:r>
              <a:rPr lang="ru-RU" altLang="ru-RU" sz="1800">
                <a:latin typeface="Times New Roman" pitchFamily="18" charset="0"/>
                <a:cs typeface="Times New Roman" pitchFamily="18" charset="0"/>
              </a:rPr>
              <a:t>Культурно-историческая концепция</a:t>
            </a:r>
            <a:endParaRPr lang="ru-RU" altLang="ru-RU" sz="1800">
              <a:latin typeface="Times New Roman" pitchFamily="18" charset="0"/>
              <a:cs typeface="Times New Roman" pitchFamily="18" charset="0"/>
            </a:endParaRPr>
          </a:p>
          <a:p>
            <a:pPr algn="ctr"/>
            <a:r>
              <a:rPr lang="ru-RU" altLang="ru-RU" sz="1800">
                <a:latin typeface="Times New Roman" pitchFamily="18" charset="0"/>
                <a:cs typeface="Times New Roman" pitchFamily="18" charset="0"/>
              </a:rPr>
              <a:t> подросткового возраста Э. Шпрангера.</a:t>
            </a:r>
            <a:endParaRPr lang="ru-RU" altLang="ru-RU" sz="1800">
              <a:latin typeface="Times New Roman" pitchFamily="18" charset="0"/>
              <a:cs typeface="Times New Roman" pitchFamily="18" charset="0"/>
            </a:endParaRPr>
          </a:p>
        </p:txBody>
      </p:sp>
      <p:sp>
        <p:nvSpPr>
          <p:cNvPr id="17411" name="AutoShape 6"/>
          <p:cNvSpPr>
            <a:spLocks noChangeArrowheads="1"/>
          </p:cNvSpPr>
          <p:nvPr/>
        </p:nvSpPr>
        <p:spPr bwMode="auto">
          <a:xfrm>
            <a:off x="179388" y="3068638"/>
            <a:ext cx="2808287" cy="3578225"/>
          </a:xfrm>
          <a:prstGeom prst="roundRect">
            <a:avLst>
              <a:gd name="adj" fmla="val 16667"/>
            </a:avLst>
          </a:prstGeom>
          <a:solidFill>
            <a:srgbClr val="FCFEAE"/>
          </a:solidFill>
          <a:ln w="9525">
            <a:solidFill>
              <a:srgbClr val="FFCC66"/>
            </a:solidFill>
            <a:round/>
          </a:ln>
        </p:spPr>
        <p:txBody>
          <a:bodyPr wrap="none" anchor="ctr"/>
          <a:lstStyle/>
          <a:p>
            <a:pPr algn="ctr"/>
            <a:r>
              <a:rPr lang="ru-RU" altLang="ru-RU" sz="1200"/>
              <a:t>Типы развития отрочества.</a:t>
            </a:r>
            <a:endParaRPr lang="ru-RU" altLang="ru-RU" sz="1200"/>
          </a:p>
          <a:p>
            <a:pPr algn="ctr"/>
            <a:r>
              <a:rPr lang="ru-RU" altLang="ru-RU" sz="1200"/>
              <a:t>Первый тип характеризуется</a:t>
            </a:r>
            <a:endParaRPr lang="ru-RU" altLang="ru-RU" sz="1200"/>
          </a:p>
          <a:p>
            <a:pPr algn="ctr"/>
            <a:r>
              <a:rPr lang="ru-RU" altLang="ru-RU" sz="1200"/>
              <a:t> резким, бурным, кризисным </a:t>
            </a:r>
            <a:endParaRPr lang="ru-RU" altLang="ru-RU" sz="1200"/>
          </a:p>
          <a:p>
            <a:pPr algn="ctr"/>
            <a:r>
              <a:rPr lang="ru-RU" altLang="ru-RU" sz="1200"/>
              <a:t>течением, когда отрочество </a:t>
            </a:r>
            <a:endParaRPr lang="ru-RU" altLang="ru-RU" sz="1200"/>
          </a:p>
          <a:p>
            <a:pPr algn="ctr"/>
            <a:r>
              <a:rPr lang="ru-RU" altLang="ru-RU" sz="1200"/>
              <a:t>переживается как второе </a:t>
            </a:r>
            <a:endParaRPr lang="ru-RU" altLang="ru-RU" sz="1200"/>
          </a:p>
          <a:p>
            <a:pPr algn="ctr"/>
            <a:r>
              <a:rPr lang="ru-RU" altLang="ru-RU" sz="1200"/>
              <a:t>рождение «Я»;</a:t>
            </a:r>
            <a:endParaRPr lang="ru-RU" altLang="ru-RU" sz="1200"/>
          </a:p>
          <a:p>
            <a:pPr algn="ctr"/>
            <a:r>
              <a:rPr lang="ru-RU" altLang="ru-RU" sz="1200"/>
              <a:t>Второй тип развития – плавный, </a:t>
            </a:r>
            <a:endParaRPr lang="ru-RU" altLang="ru-RU" sz="1200"/>
          </a:p>
          <a:p>
            <a:pPr algn="ctr"/>
            <a:r>
              <a:rPr lang="ru-RU" altLang="ru-RU" sz="1200"/>
              <a:t>медленный, постепенный рост, </a:t>
            </a:r>
            <a:endParaRPr lang="ru-RU" altLang="ru-RU" sz="1200"/>
          </a:p>
          <a:p>
            <a:pPr algn="ctr"/>
            <a:r>
              <a:rPr lang="ru-RU" altLang="ru-RU" sz="1200"/>
              <a:t>когда подросток приобщается</a:t>
            </a:r>
            <a:endParaRPr lang="ru-RU" altLang="ru-RU" sz="1200"/>
          </a:p>
          <a:p>
            <a:pPr algn="ctr"/>
            <a:r>
              <a:rPr lang="ru-RU" altLang="ru-RU" sz="1200"/>
              <a:t> к взрослой жизни без глубоких</a:t>
            </a:r>
            <a:endParaRPr lang="ru-RU" altLang="ru-RU" sz="1200"/>
          </a:p>
          <a:p>
            <a:pPr algn="ctr"/>
            <a:r>
              <a:rPr lang="ru-RU" altLang="ru-RU" sz="1200"/>
              <a:t> и серьёзных сдвигов в собственно</a:t>
            </a:r>
            <a:endParaRPr lang="ru-RU" altLang="ru-RU" sz="1200"/>
          </a:p>
          <a:p>
            <a:pPr algn="ctr"/>
            <a:r>
              <a:rPr lang="ru-RU" altLang="ru-RU" sz="1200"/>
              <a:t>й личности;</a:t>
            </a:r>
            <a:endParaRPr lang="ru-RU" altLang="ru-RU" sz="1200"/>
          </a:p>
          <a:p>
            <a:pPr algn="ctr"/>
            <a:r>
              <a:rPr lang="ru-RU" altLang="ru-RU" sz="1200"/>
              <a:t>Третий тип представляет собой</a:t>
            </a:r>
            <a:endParaRPr lang="ru-RU" altLang="ru-RU" sz="1200"/>
          </a:p>
          <a:p>
            <a:pPr algn="ctr"/>
            <a:r>
              <a:rPr lang="ru-RU" altLang="ru-RU" sz="1200"/>
              <a:t> такой процесс развития, когда</a:t>
            </a:r>
            <a:endParaRPr lang="ru-RU" altLang="ru-RU" sz="1200"/>
          </a:p>
          <a:p>
            <a:pPr algn="ctr"/>
            <a:r>
              <a:rPr lang="ru-RU" altLang="ru-RU" sz="1200"/>
              <a:t>Подросток сам активно</a:t>
            </a:r>
            <a:endParaRPr lang="ru-RU" altLang="ru-RU" sz="1200"/>
          </a:p>
          <a:p>
            <a:pPr algn="ctr"/>
            <a:r>
              <a:rPr lang="ru-RU" altLang="ru-RU" sz="1200"/>
              <a:t>И сознательно формирует и</a:t>
            </a:r>
            <a:endParaRPr lang="ru-RU" altLang="ru-RU" sz="1200"/>
          </a:p>
          <a:p>
            <a:pPr algn="ctr"/>
            <a:r>
              <a:rPr lang="ru-RU" altLang="ru-RU" sz="1200"/>
              <a:t> воспитывает себя, преодолевая</a:t>
            </a:r>
            <a:endParaRPr lang="ru-RU" altLang="ru-RU" sz="1200"/>
          </a:p>
          <a:p>
            <a:pPr algn="ctr"/>
            <a:r>
              <a:rPr lang="ru-RU" altLang="ru-RU" sz="1200"/>
              <a:t> усилием воли внутренние тревоги</a:t>
            </a:r>
            <a:endParaRPr lang="ru-RU" altLang="ru-RU" sz="1200"/>
          </a:p>
          <a:p>
            <a:pPr algn="ctr"/>
            <a:r>
              <a:rPr lang="ru-RU" altLang="ru-RU" sz="1200"/>
              <a:t> и кризисы</a:t>
            </a:r>
            <a:endParaRPr lang="ru-RU" altLang="ru-RU" sz="1200"/>
          </a:p>
        </p:txBody>
      </p:sp>
      <p:sp>
        <p:nvSpPr>
          <p:cNvPr id="17412" name="AutoShape 7"/>
          <p:cNvSpPr>
            <a:spLocks noChangeArrowheads="1"/>
          </p:cNvSpPr>
          <p:nvPr/>
        </p:nvSpPr>
        <p:spPr bwMode="auto">
          <a:xfrm>
            <a:off x="3132138" y="3068638"/>
            <a:ext cx="2808287" cy="3578225"/>
          </a:xfrm>
          <a:prstGeom prst="roundRect">
            <a:avLst>
              <a:gd name="adj" fmla="val 16667"/>
            </a:avLst>
          </a:prstGeom>
          <a:solidFill>
            <a:srgbClr val="FCFEAE"/>
          </a:solidFill>
          <a:ln w="9525">
            <a:solidFill>
              <a:srgbClr val="FFCC66"/>
            </a:solidFill>
            <a:round/>
          </a:ln>
        </p:spPr>
        <p:txBody>
          <a:bodyPr wrap="none" anchor="ctr"/>
          <a:lstStyle/>
          <a:p>
            <a:pPr marL="457200" indent="-457200" algn="ctr"/>
            <a:endParaRPr lang="ru-RU" altLang="ru-RU" sz="1200"/>
          </a:p>
          <a:p>
            <a:pPr marL="457200" indent="-457200" algn="ctr"/>
            <a:r>
              <a:rPr lang="ru-RU" altLang="ru-RU" sz="1200"/>
              <a:t>Он дал психологическое описание</a:t>
            </a:r>
            <a:endParaRPr lang="ru-RU" altLang="ru-RU" sz="1200"/>
          </a:p>
          <a:p>
            <a:pPr marL="457200" indent="-457200" algn="ctr"/>
            <a:r>
              <a:rPr lang="ru-RU" altLang="ru-RU" sz="1200"/>
              <a:t> двух сторон любви – эротики и </a:t>
            </a:r>
            <a:endParaRPr lang="ru-RU" altLang="ru-RU" sz="1200"/>
          </a:p>
          <a:p>
            <a:pPr marL="457200" indent="-457200" algn="ctr"/>
            <a:r>
              <a:rPr lang="ru-RU" altLang="ru-RU" sz="1200"/>
              <a:t>сексуальности. Выделил три </a:t>
            </a:r>
            <a:endParaRPr lang="ru-RU" altLang="ru-RU" sz="1200"/>
          </a:p>
          <a:p>
            <a:pPr marL="457200" indent="-457200" algn="ctr"/>
            <a:r>
              <a:rPr lang="ru-RU" altLang="ru-RU" sz="1200"/>
              <a:t>ступени эротических переживаний:</a:t>
            </a:r>
            <a:endParaRPr lang="ru-RU" altLang="ru-RU" sz="1200"/>
          </a:p>
          <a:p>
            <a:pPr marL="457200" indent="-457200" algn="ctr">
              <a:buFontTx/>
              <a:buAutoNum type="arabicParenR"/>
            </a:pPr>
            <a:r>
              <a:rPr lang="ru-RU" altLang="ru-RU" sz="1200"/>
              <a:t>вчувствование, когда юный </a:t>
            </a:r>
            <a:endParaRPr lang="ru-RU" altLang="ru-RU" sz="1200"/>
          </a:p>
          <a:p>
            <a:pPr marL="457200" indent="-457200" algn="ctr"/>
            <a:r>
              <a:rPr lang="ru-RU" altLang="ru-RU" sz="1200"/>
              <a:t>человек по мере своего созревания </a:t>
            </a:r>
            <a:endParaRPr lang="ru-RU" altLang="ru-RU" sz="1200"/>
          </a:p>
          <a:p>
            <a:pPr marL="457200" indent="-457200" algn="ctr"/>
            <a:r>
              <a:rPr lang="ru-RU" altLang="ru-RU" sz="1200"/>
              <a:t>научается воспринимать внутреннюю </a:t>
            </a:r>
            <a:endParaRPr lang="ru-RU" altLang="ru-RU" sz="1200"/>
          </a:p>
          <a:p>
            <a:pPr marL="457200" indent="-457200" algn="ctr"/>
            <a:r>
              <a:rPr lang="ru-RU" altLang="ru-RU" sz="1200"/>
              <a:t>одухотворённую красоту;</a:t>
            </a:r>
            <a:endParaRPr lang="ru-RU" altLang="ru-RU" sz="1200"/>
          </a:p>
          <a:p>
            <a:pPr marL="457200" indent="-457200" algn="ctr"/>
            <a:r>
              <a:rPr lang="ru-RU" altLang="ru-RU" sz="1200"/>
              <a:t>2) психическое понимание, которое </a:t>
            </a:r>
            <a:endParaRPr lang="ru-RU" altLang="ru-RU" sz="1200"/>
          </a:p>
          <a:p>
            <a:pPr marL="457200" indent="-457200" algn="ctr"/>
            <a:r>
              <a:rPr lang="ru-RU" altLang="ru-RU" sz="1200"/>
              <a:t>«воспринимает другого как духовное </a:t>
            </a:r>
            <a:endParaRPr lang="ru-RU" altLang="ru-RU" sz="1200"/>
          </a:p>
          <a:p>
            <a:pPr marL="457200" indent="-457200" algn="ctr"/>
            <a:r>
              <a:rPr lang="ru-RU" altLang="ru-RU" sz="1200"/>
              <a:t>образование, как определённую</a:t>
            </a:r>
            <a:endParaRPr lang="ru-RU" altLang="ru-RU" sz="1200"/>
          </a:p>
          <a:p>
            <a:pPr marL="457200" indent="-457200" algn="ctr"/>
            <a:r>
              <a:rPr lang="ru-RU" altLang="ru-RU" sz="1200"/>
              <a:t> осмысленную форму»;</a:t>
            </a:r>
            <a:endParaRPr lang="ru-RU" altLang="ru-RU" sz="1200"/>
          </a:p>
          <a:p>
            <a:pPr marL="457200" indent="-457200" algn="ctr"/>
            <a:r>
              <a:rPr lang="ru-RU" altLang="ru-RU" sz="1200"/>
              <a:t>3) понимающая симпатия или </a:t>
            </a:r>
            <a:endParaRPr lang="ru-RU" altLang="ru-RU" sz="1200"/>
          </a:p>
          <a:p>
            <a:pPr marL="457200" indent="-457200" algn="ctr"/>
            <a:r>
              <a:rPr lang="ru-RU" altLang="ru-RU" sz="1200"/>
              <a:t>«созвучие душ, покоящееся на </a:t>
            </a:r>
            <a:endParaRPr lang="ru-RU" altLang="ru-RU" sz="1200"/>
          </a:p>
          <a:p>
            <a:pPr marL="457200" indent="-457200" algn="ctr"/>
            <a:r>
              <a:rPr lang="ru-RU" altLang="ru-RU" sz="1200"/>
              <a:t>эстетическом отношении, но </a:t>
            </a:r>
            <a:endParaRPr lang="ru-RU" altLang="ru-RU" sz="1200"/>
          </a:p>
          <a:p>
            <a:pPr marL="457200" indent="-457200" algn="ctr"/>
            <a:r>
              <a:rPr lang="ru-RU" altLang="ru-RU" sz="1200"/>
              <a:t>основывающееся также на </a:t>
            </a:r>
            <a:endParaRPr lang="ru-RU" altLang="ru-RU" sz="1200"/>
          </a:p>
          <a:p>
            <a:pPr marL="457200" indent="-457200" algn="ctr"/>
            <a:r>
              <a:rPr lang="ru-RU" altLang="ru-RU" sz="1200"/>
              <a:t>совместном переживании </a:t>
            </a:r>
            <a:endParaRPr lang="ru-RU" altLang="ru-RU" sz="1200"/>
          </a:p>
          <a:p>
            <a:pPr marL="457200" indent="-457200" algn="ctr"/>
            <a:r>
              <a:rPr lang="ru-RU" altLang="ru-RU" sz="1200"/>
              <a:t>глубоких ценностей».</a:t>
            </a:r>
            <a:endParaRPr lang="ru-RU" altLang="ru-RU" sz="1200"/>
          </a:p>
          <a:p>
            <a:pPr marL="457200" indent="-457200" algn="ctr">
              <a:buFontTx/>
              <a:buAutoNum type="arabicParenR"/>
            </a:pPr>
            <a:endParaRPr lang="ru-RU" altLang="ru-RU" sz="1200"/>
          </a:p>
          <a:p>
            <a:pPr marL="457200" indent="-457200" algn="ctr"/>
            <a:endParaRPr lang="ru-RU" altLang="ru-RU" sz="1200"/>
          </a:p>
        </p:txBody>
      </p:sp>
      <p:sp>
        <p:nvSpPr>
          <p:cNvPr id="17413" name="AutoShape 8"/>
          <p:cNvSpPr>
            <a:spLocks noChangeArrowheads="1"/>
          </p:cNvSpPr>
          <p:nvPr/>
        </p:nvSpPr>
        <p:spPr bwMode="auto">
          <a:xfrm>
            <a:off x="6156325" y="3068638"/>
            <a:ext cx="2808288" cy="3578225"/>
          </a:xfrm>
          <a:prstGeom prst="roundRect">
            <a:avLst>
              <a:gd name="adj" fmla="val 16667"/>
            </a:avLst>
          </a:prstGeom>
          <a:solidFill>
            <a:srgbClr val="FCFEAE"/>
          </a:solidFill>
          <a:ln w="9525">
            <a:solidFill>
              <a:srgbClr val="FFCC66"/>
            </a:solidFill>
            <a:round/>
          </a:ln>
        </p:spPr>
        <p:txBody>
          <a:bodyPr wrap="none" anchor="ctr"/>
          <a:lstStyle/>
          <a:p>
            <a:pPr algn="ctr"/>
            <a:r>
              <a:rPr lang="ru-RU" altLang="ru-RU" sz="1200"/>
              <a:t>Сексуальность, по Шпрангеру, </a:t>
            </a:r>
            <a:endParaRPr lang="ru-RU" altLang="ru-RU" sz="1200"/>
          </a:p>
          <a:p>
            <a:pPr algn="ctr"/>
            <a:r>
              <a:rPr lang="ru-RU" altLang="ru-RU" sz="1200"/>
              <a:t>означает комплекс телесных </a:t>
            </a:r>
            <a:endParaRPr lang="ru-RU" altLang="ru-RU" sz="1200"/>
          </a:p>
          <a:p>
            <a:pPr algn="ctr"/>
            <a:r>
              <a:rPr lang="ru-RU" altLang="ru-RU" sz="1200"/>
              <a:t>переживаний и влечений,</a:t>
            </a:r>
            <a:endParaRPr lang="ru-RU" altLang="ru-RU" sz="1200"/>
          </a:p>
          <a:p>
            <a:pPr algn="ctr"/>
            <a:r>
              <a:rPr lang="ru-RU" altLang="ru-RU" sz="1200"/>
              <a:t> характеризующихся специфическим</a:t>
            </a:r>
            <a:endParaRPr lang="ru-RU" altLang="ru-RU" sz="1200"/>
          </a:p>
          <a:p>
            <a:pPr algn="ctr"/>
            <a:r>
              <a:rPr lang="ru-RU" altLang="ru-RU" sz="1200"/>
              <a:t> чувственным  наслаждением.,</a:t>
            </a:r>
            <a:endParaRPr lang="ru-RU" altLang="ru-RU" sz="1200"/>
          </a:p>
          <a:p>
            <a:pPr algn="ctr"/>
            <a:r>
              <a:rPr lang="ru-RU" altLang="ru-RU" sz="1200"/>
              <a:t>По его мнению, сексуальность</a:t>
            </a:r>
            <a:endParaRPr lang="ru-RU" altLang="ru-RU" sz="1200"/>
          </a:p>
          <a:p>
            <a:pPr algn="ctr"/>
            <a:r>
              <a:rPr lang="ru-RU" altLang="ru-RU" sz="1200"/>
              <a:t> и эротика в переживании подростка</a:t>
            </a:r>
            <a:endParaRPr lang="ru-RU" altLang="ru-RU" sz="1200"/>
          </a:p>
          <a:p>
            <a:pPr algn="ctr"/>
            <a:r>
              <a:rPr lang="ru-RU" altLang="ru-RU" sz="1200"/>
              <a:t> резко отделены друг от друга.</a:t>
            </a:r>
            <a:endParaRPr lang="ru-RU" altLang="ru-RU" sz="1200"/>
          </a:p>
          <a:p>
            <a:pPr algn="ctr"/>
            <a:r>
              <a:rPr lang="ru-RU" altLang="ru-RU" sz="1200"/>
              <a:t>Первое появление сексуально</a:t>
            </a:r>
            <a:endParaRPr lang="ru-RU" altLang="ru-RU" sz="1200"/>
          </a:p>
          <a:p>
            <a:pPr algn="ctr"/>
            <a:r>
              <a:rPr lang="ru-RU" altLang="ru-RU" sz="1200"/>
              <a:t> окрашенных переживаний связано</a:t>
            </a:r>
            <a:endParaRPr lang="ru-RU" altLang="ru-RU" sz="1200"/>
          </a:p>
          <a:p>
            <a:pPr algn="ctr"/>
            <a:r>
              <a:rPr lang="ru-RU" altLang="ru-RU" sz="1200"/>
              <a:t> с чувством ужаса, страха перед чем-то </a:t>
            </a:r>
            <a:endParaRPr lang="ru-RU" altLang="ru-RU" sz="1200"/>
          </a:p>
          <a:p>
            <a:pPr algn="ctr"/>
            <a:r>
              <a:rPr lang="ru-RU" altLang="ru-RU" sz="1200"/>
              <a:t>таинственным и незнакомым. Сюда</a:t>
            </a:r>
            <a:endParaRPr lang="ru-RU" altLang="ru-RU" sz="1200"/>
          </a:p>
          <a:p>
            <a:pPr algn="ctr"/>
            <a:r>
              <a:rPr lang="ru-RU" altLang="ru-RU" sz="1200"/>
              <a:t> же примешивается чувство стыда,</a:t>
            </a:r>
            <a:endParaRPr lang="ru-RU" altLang="ru-RU" sz="1200"/>
          </a:p>
          <a:p>
            <a:pPr algn="ctr"/>
            <a:r>
              <a:rPr lang="ru-RU" altLang="ru-RU" sz="1200"/>
              <a:t> связанное с переживанием, хотя</a:t>
            </a:r>
            <a:endParaRPr lang="ru-RU" altLang="ru-RU" sz="1200"/>
          </a:p>
          <a:p>
            <a:pPr algn="ctr"/>
            <a:r>
              <a:rPr lang="ru-RU" altLang="ru-RU" sz="1200"/>
              <a:t> и не совсем ясных, но </a:t>
            </a:r>
            <a:endParaRPr lang="ru-RU" altLang="ru-RU" sz="1200"/>
          </a:p>
          <a:p>
            <a:pPr algn="ctr"/>
            <a:r>
              <a:rPr lang="ru-RU" altLang="ru-RU" sz="1200"/>
              <a:t>запрещённых вещей. Помочь </a:t>
            </a:r>
            <a:endParaRPr lang="ru-RU" altLang="ru-RU" sz="1200"/>
          </a:p>
          <a:p>
            <a:pPr algn="ctr"/>
            <a:r>
              <a:rPr lang="ru-RU" altLang="ru-RU" sz="1200"/>
              <a:t>подростку со страхами может </a:t>
            </a:r>
            <a:endParaRPr lang="ru-RU" altLang="ru-RU" sz="1200"/>
          </a:p>
          <a:p>
            <a:pPr algn="ctr"/>
            <a:r>
              <a:rPr lang="ru-RU" altLang="ru-RU" sz="1200"/>
              <a:t>большая и чистая любовь.</a:t>
            </a:r>
            <a:endParaRPr lang="ru-RU" altLang="ru-RU" sz="1200"/>
          </a:p>
        </p:txBody>
      </p:sp>
      <p:sp>
        <p:nvSpPr>
          <p:cNvPr id="17414" name="AutoShape 9"/>
          <p:cNvSpPr>
            <a:spLocks noChangeArrowheads="1"/>
          </p:cNvSpPr>
          <p:nvPr/>
        </p:nvSpPr>
        <p:spPr bwMode="auto">
          <a:xfrm rot="10800000">
            <a:off x="539750" y="1125538"/>
            <a:ext cx="3889375" cy="1800225"/>
          </a:xfrm>
          <a:prstGeom prst="wedgeRoundRectCallout">
            <a:avLst>
              <a:gd name="adj1" fmla="val -45880"/>
              <a:gd name="adj2" fmla="val 64546"/>
              <a:gd name="adj3" fmla="val 16667"/>
            </a:avLst>
          </a:prstGeom>
          <a:solidFill>
            <a:srgbClr val="FFCC66"/>
          </a:solidFill>
          <a:ln w="9525">
            <a:solidFill>
              <a:srgbClr val="FFCC66"/>
            </a:solidFill>
            <a:miter lim="800000"/>
          </a:ln>
        </p:spPr>
        <p:txBody>
          <a:bodyPr rot="10800000"/>
          <a:lstStyle/>
          <a:p>
            <a:pPr algn="ctr"/>
            <a:r>
              <a:rPr lang="ru-RU" altLang="ru-RU" sz="1200"/>
              <a:t>В 1924 г. Э.Шпрангер выпустил книгу «Психология юношеского возраста». Он рассматривал подростковый возраст внутри юношеского, границы которого он определял между 13-19 годами у девушек и 14-21 годами у юношей. Первая фаза этого возраста – собственно подростковая ограничивается 14-17 годами. Содержанием этого возраста является освобождение от детской зависимости.</a:t>
            </a:r>
            <a:endParaRPr lang="ru-RU" altLang="ru-RU" sz="1200"/>
          </a:p>
        </p:txBody>
      </p:sp>
      <p:sp>
        <p:nvSpPr>
          <p:cNvPr id="17415" name="AutoShape 10"/>
          <p:cNvSpPr>
            <a:spLocks noChangeArrowheads="1"/>
          </p:cNvSpPr>
          <p:nvPr/>
        </p:nvSpPr>
        <p:spPr bwMode="auto">
          <a:xfrm rot="10800000">
            <a:off x="5003798" y="1071545"/>
            <a:ext cx="3382963" cy="2000263"/>
          </a:xfrm>
          <a:prstGeom prst="wedgeRoundRectCallout">
            <a:avLst>
              <a:gd name="adj1" fmla="val 52718"/>
              <a:gd name="adj2" fmla="val 69653"/>
              <a:gd name="adj3" fmla="val 16667"/>
            </a:avLst>
          </a:prstGeom>
          <a:solidFill>
            <a:srgbClr val="FFCC66"/>
          </a:solidFill>
          <a:ln w="9525">
            <a:solidFill>
              <a:srgbClr val="FFCC66"/>
            </a:solidFill>
            <a:miter lim="800000"/>
          </a:ln>
        </p:spPr>
        <p:txBody>
          <a:bodyPr rot="10800000"/>
          <a:lstStyle/>
          <a:p>
            <a:pPr algn="ctr"/>
            <a:r>
              <a:rPr lang="ru-RU" altLang="ru-RU" sz="1200" dirty="0" err="1">
                <a:latin typeface="Times New Roman" pitchFamily="18" charset="0"/>
                <a:cs typeface="Times New Roman" pitchFamily="18" charset="0"/>
              </a:rPr>
              <a:t>Э.Шпрангер</a:t>
            </a:r>
            <a:r>
              <a:rPr lang="ru-RU" altLang="ru-RU" sz="1200" dirty="0">
                <a:latin typeface="Times New Roman" pitchFamily="18" charset="0"/>
                <a:cs typeface="Times New Roman" pitchFamily="18" charset="0"/>
              </a:rPr>
              <a:t> разработал культурно-историческую концепцию подросткового возраста. Подростковый возраст. По его мнению. – это возраст врастания в культуру. Психическое развитие есть врастание индивидуальной психики в объективный и нормативный дух данной эпохи</a:t>
            </a:r>
            <a:r>
              <a:rPr lang="ru-RU" altLang="ru-RU" sz="1200" dirty="0" smtClean="0">
                <a:latin typeface="Times New Roman" pitchFamily="18" charset="0"/>
                <a:cs typeface="Times New Roman" pitchFamily="18" charset="0"/>
              </a:rPr>
              <a:t>.</a:t>
            </a:r>
            <a:r>
              <a:rPr lang="en-US" altLang="ru-RU" sz="1200" dirty="0" smtClean="0">
                <a:latin typeface="Times New Roman" pitchFamily="18" charset="0"/>
                <a:cs typeface="Times New Roman" pitchFamily="18" charset="0"/>
              </a:rPr>
              <a:t> </a:t>
            </a:r>
            <a:r>
              <a:rPr lang="ru-RU" altLang="ru-RU" sz="1200" dirty="0" smtClean="0">
                <a:latin typeface="Times New Roman" pitchFamily="18" charset="0"/>
                <a:cs typeface="Times New Roman" pitchFamily="18" charset="0"/>
              </a:rPr>
              <a:t>Главное новообразование – возникновение рефлексии, открытие «Я», формирование самосознания подростков, ценностных ориентаций.</a:t>
            </a:r>
            <a:endParaRPr lang="ru-RU" altLang="ru-RU" sz="1200" dirty="0">
              <a:latin typeface="Times New Roman" pitchFamily="18" charset="0"/>
              <a:cs typeface="Times New Roman" pitchFamily="18" charset="0"/>
            </a:endParaRPr>
          </a:p>
        </p:txBody>
      </p:sp>
    </p:spTree>
  </p:cSld>
  <p:clrMapOvr>
    <a:masterClrMapping/>
  </p:clrMapOvr>
  <p:transition>
    <p:cover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7"/>
          <p:cNvSpPr>
            <a:spLocks noChangeArrowheads="1"/>
          </p:cNvSpPr>
          <p:nvPr/>
        </p:nvSpPr>
        <p:spPr bwMode="auto">
          <a:xfrm>
            <a:off x="5929322" y="1500174"/>
            <a:ext cx="3000396" cy="3000396"/>
          </a:xfrm>
          <a:prstGeom prst="foldedCorner">
            <a:avLst>
              <a:gd name="adj" fmla="val 12500"/>
            </a:avLst>
          </a:prstGeom>
          <a:solidFill>
            <a:srgbClr val="FCFEAE"/>
          </a:solidFill>
          <a:ln w="9525">
            <a:solidFill>
              <a:srgbClr val="FFCC66"/>
            </a:solidFill>
            <a:round/>
          </a:ln>
        </p:spPr>
        <p:txBody>
          <a:bodyPr wrap="none" anchor="ctr"/>
          <a:lstStyle/>
          <a:p>
            <a:pPr algn="ctr"/>
            <a:r>
              <a:rPr lang="ru-RU" altLang="ru-RU" sz="1400" dirty="0"/>
              <a:t>Психическая </a:t>
            </a:r>
            <a:r>
              <a:rPr lang="ru-RU" altLang="ru-RU" sz="1400" dirty="0" err="1"/>
              <a:t>пубертатность</a:t>
            </a:r>
            <a:endParaRPr lang="ru-RU" altLang="ru-RU" sz="1400" dirty="0"/>
          </a:p>
          <a:p>
            <a:pPr algn="ctr"/>
            <a:r>
              <a:rPr lang="ru-RU" altLang="ru-RU" sz="1400" dirty="0"/>
              <a:t> связана с вызреванием </a:t>
            </a:r>
            <a:endParaRPr lang="ru-RU" altLang="ru-RU" sz="1400" dirty="0"/>
          </a:p>
          <a:p>
            <a:pPr algn="ctr"/>
            <a:r>
              <a:rPr lang="ru-RU" altLang="ru-RU" sz="1400" dirty="0"/>
              <a:t>особой биологической</a:t>
            </a:r>
            <a:endParaRPr lang="ru-RU" altLang="ru-RU" sz="1400" dirty="0"/>
          </a:p>
          <a:p>
            <a:pPr algn="ctr"/>
            <a:r>
              <a:rPr lang="ru-RU" altLang="ru-RU" sz="1400" dirty="0"/>
              <a:t> потребности – «</a:t>
            </a:r>
            <a:r>
              <a:rPr lang="ru-RU" altLang="ru-RU" sz="1400" dirty="0" err="1"/>
              <a:t>потребности</a:t>
            </a:r>
            <a:endParaRPr lang="ru-RU" altLang="ru-RU" sz="1400" dirty="0"/>
          </a:p>
          <a:p>
            <a:pPr algn="ctr"/>
            <a:r>
              <a:rPr lang="ru-RU" altLang="ru-RU" sz="1400" dirty="0"/>
              <a:t> в дополнении</a:t>
            </a:r>
            <a:r>
              <a:rPr lang="ru-RU" altLang="ru-RU" sz="1400" dirty="0" smtClean="0"/>
              <a:t>».</a:t>
            </a:r>
            <a:r>
              <a:rPr lang="en-US" altLang="ru-RU" sz="1400" dirty="0" smtClean="0"/>
              <a:t> </a:t>
            </a:r>
            <a:r>
              <a:rPr lang="ru-RU" altLang="ru-RU" sz="1400" dirty="0" smtClean="0"/>
              <a:t>Внешнее </a:t>
            </a:r>
            <a:r>
              <a:rPr lang="ru-RU" altLang="ru-RU" sz="1400" dirty="0"/>
              <a:t>и </a:t>
            </a:r>
            <a:endParaRPr lang="ru-RU" altLang="ru-RU" sz="1400" dirty="0"/>
          </a:p>
          <a:p>
            <a:pPr algn="ctr"/>
            <a:r>
              <a:rPr lang="ru-RU" altLang="ru-RU" sz="1400" dirty="0" smtClean="0"/>
              <a:t>внутреннее </a:t>
            </a:r>
            <a:r>
              <a:rPr lang="ru-RU" altLang="ru-RU" sz="1400" dirty="0"/>
              <a:t>возбуждение, которым</a:t>
            </a:r>
            <a:endParaRPr lang="ru-RU" altLang="ru-RU" sz="1400" dirty="0"/>
          </a:p>
          <a:p>
            <a:pPr algn="ctr"/>
            <a:r>
              <a:rPr lang="ru-RU" altLang="ru-RU" sz="1400" dirty="0"/>
              <a:t> сопровождается созревание </a:t>
            </a:r>
            <a:endParaRPr lang="ru-RU" altLang="ru-RU" sz="1400" dirty="0"/>
          </a:p>
          <a:p>
            <a:pPr algn="ctr"/>
            <a:r>
              <a:rPr lang="ru-RU" altLang="ru-RU" sz="1400" dirty="0"/>
              <a:t>должно вывести подростка из</a:t>
            </a:r>
            <a:endParaRPr lang="ru-RU" altLang="ru-RU" sz="1400" dirty="0"/>
          </a:p>
          <a:p>
            <a:pPr algn="ctr"/>
            <a:r>
              <a:rPr lang="ru-RU" altLang="ru-RU" sz="1400" dirty="0"/>
              <a:t> состояния </a:t>
            </a:r>
            <a:r>
              <a:rPr lang="ru-RU" altLang="ru-RU" sz="1400" dirty="0" err="1"/>
              <a:t>самоудовлетворённости</a:t>
            </a:r>
            <a:endParaRPr lang="ru-RU" altLang="ru-RU" sz="1400" dirty="0"/>
          </a:p>
          <a:p>
            <a:pPr algn="ctr"/>
            <a:r>
              <a:rPr lang="ru-RU" altLang="ru-RU" sz="1400" dirty="0"/>
              <a:t> и спокойствия, побудить его к </a:t>
            </a:r>
            <a:endParaRPr lang="ru-RU" altLang="ru-RU" sz="1400" dirty="0"/>
          </a:p>
          <a:p>
            <a:pPr algn="ctr"/>
            <a:r>
              <a:rPr lang="ru-RU" altLang="ru-RU" sz="1400" dirty="0"/>
              <a:t>поискам и сближению с существом </a:t>
            </a:r>
            <a:endParaRPr lang="ru-RU" altLang="ru-RU" sz="1400" dirty="0"/>
          </a:p>
          <a:p>
            <a:pPr algn="ctr"/>
            <a:r>
              <a:rPr lang="ru-RU" altLang="ru-RU" sz="1400" dirty="0"/>
              <a:t>противоположного пола.</a:t>
            </a:r>
            <a:endParaRPr lang="ru-RU" altLang="ru-RU" sz="1400" dirty="0"/>
          </a:p>
        </p:txBody>
      </p:sp>
      <p:sp>
        <p:nvSpPr>
          <p:cNvPr id="18435" name="AutoShape 8"/>
          <p:cNvSpPr>
            <a:spLocks noChangeArrowheads="1"/>
          </p:cNvSpPr>
          <p:nvPr/>
        </p:nvSpPr>
        <p:spPr bwMode="auto">
          <a:xfrm rot="5400000">
            <a:off x="741339" y="2116125"/>
            <a:ext cx="2592388" cy="1503363"/>
          </a:xfrm>
          <a:prstGeom prst="wedgeRoundRectCallout">
            <a:avLst>
              <a:gd name="adj1" fmla="val -58574"/>
              <a:gd name="adj2" fmla="val 81889"/>
              <a:gd name="adj3" fmla="val 16667"/>
            </a:avLst>
          </a:prstGeom>
          <a:solidFill>
            <a:srgbClr val="FCFEAE"/>
          </a:solidFill>
          <a:ln w="9525">
            <a:solidFill>
              <a:srgbClr val="FFCC66"/>
            </a:solidFill>
            <a:miter lim="800000"/>
          </a:ln>
        </p:spPr>
        <p:txBody>
          <a:bodyPr rot="10800000" vert="eaVert"/>
          <a:lstStyle/>
          <a:p>
            <a:pPr algn="ctr"/>
            <a:r>
              <a:rPr lang="ru-RU" altLang="ru-RU" sz="1200" dirty="0"/>
              <a:t>Пубертатный период – это период созревания, это стадия в которой человек становится половозрелым, хотя после этого физический рост у человека ещё продолжается</a:t>
            </a:r>
            <a:endParaRPr lang="ru-RU" altLang="ru-RU" sz="1200" dirty="0"/>
          </a:p>
          <a:p>
            <a:pPr algn="ctr"/>
            <a:endParaRPr lang="ru-RU" altLang="ru-RU" sz="1200" dirty="0"/>
          </a:p>
        </p:txBody>
      </p:sp>
      <p:sp>
        <p:nvSpPr>
          <p:cNvPr id="18436" name="AutoShape 9"/>
          <p:cNvSpPr>
            <a:spLocks noChangeArrowheads="1"/>
          </p:cNvSpPr>
          <p:nvPr/>
        </p:nvSpPr>
        <p:spPr bwMode="auto">
          <a:xfrm>
            <a:off x="3000364" y="1500174"/>
            <a:ext cx="2878140" cy="2641600"/>
          </a:xfrm>
          <a:prstGeom prst="foldedCorner">
            <a:avLst>
              <a:gd name="adj" fmla="val 12500"/>
            </a:avLst>
          </a:prstGeom>
          <a:solidFill>
            <a:srgbClr val="FCFEAE"/>
          </a:solidFill>
          <a:ln w="9525">
            <a:solidFill>
              <a:srgbClr val="FFCC66"/>
            </a:solidFill>
            <a:round/>
          </a:ln>
        </p:spPr>
        <p:txBody>
          <a:bodyPr wrap="none" anchor="ctr"/>
          <a:lstStyle/>
          <a:p>
            <a:pPr algn="ctr"/>
            <a:r>
              <a:rPr lang="ru-RU" altLang="ru-RU" sz="1400" dirty="0"/>
              <a:t>Физическая </a:t>
            </a:r>
            <a:r>
              <a:rPr lang="ru-RU" altLang="ru-RU" sz="1400" dirty="0" err="1"/>
              <a:t>пубертатность</a:t>
            </a:r>
            <a:endParaRPr lang="ru-RU" altLang="ru-RU" sz="1400" dirty="0"/>
          </a:p>
          <a:p>
            <a:pPr algn="ctr"/>
            <a:r>
              <a:rPr lang="ru-RU" altLang="ru-RU" sz="1400" dirty="0"/>
              <a:t> протекает у мальчиков в среднем</a:t>
            </a:r>
            <a:endParaRPr lang="ru-RU" altLang="ru-RU" sz="1400" dirty="0"/>
          </a:p>
          <a:p>
            <a:pPr algn="ctr"/>
            <a:r>
              <a:rPr lang="ru-RU" altLang="ru-RU" sz="1400" dirty="0"/>
              <a:t> между 14-16 годами, у девочек –</a:t>
            </a:r>
            <a:endParaRPr lang="ru-RU" altLang="ru-RU" sz="1400" dirty="0"/>
          </a:p>
          <a:p>
            <a:pPr algn="ctr"/>
            <a:r>
              <a:rPr lang="ru-RU" altLang="ru-RU" sz="1400" dirty="0"/>
              <a:t>между 13-15 годами. </a:t>
            </a:r>
            <a:endParaRPr lang="ru-RU" altLang="ru-RU" sz="1400" dirty="0" smtClean="0"/>
          </a:p>
          <a:p>
            <a:pPr algn="ctr"/>
            <a:r>
              <a:rPr lang="ru-RU" altLang="ru-RU" sz="1400" dirty="0" smtClean="0"/>
              <a:t>Нижней</a:t>
            </a:r>
            <a:endParaRPr lang="ru-RU" altLang="ru-RU" sz="1400" dirty="0"/>
          </a:p>
          <a:p>
            <a:pPr algn="ctr"/>
            <a:r>
              <a:rPr lang="ru-RU" altLang="ru-RU" sz="1400" dirty="0"/>
              <a:t> границей нормального</a:t>
            </a:r>
            <a:endParaRPr lang="ru-RU" altLang="ru-RU" sz="1400" dirty="0"/>
          </a:p>
          <a:p>
            <a:pPr algn="ctr"/>
            <a:r>
              <a:rPr lang="ru-RU" altLang="ru-RU" sz="1400" dirty="0"/>
              <a:t> начала </a:t>
            </a:r>
            <a:r>
              <a:rPr lang="ru-RU" altLang="ru-RU" sz="1400" dirty="0" err="1"/>
              <a:t>пубертатности</a:t>
            </a:r>
            <a:endParaRPr lang="ru-RU" altLang="ru-RU" sz="1400" dirty="0"/>
          </a:p>
          <a:p>
            <a:pPr algn="ctr"/>
            <a:r>
              <a:rPr lang="ru-RU" altLang="ru-RU" sz="1400" dirty="0"/>
              <a:t> следует считать 10-11 лет,</a:t>
            </a:r>
            <a:endParaRPr lang="ru-RU" altLang="ru-RU" sz="1400" dirty="0"/>
          </a:p>
          <a:p>
            <a:pPr algn="ctr"/>
            <a:r>
              <a:rPr lang="ru-RU" altLang="ru-RU" sz="1400" dirty="0"/>
              <a:t> верхней – 18 лет.</a:t>
            </a:r>
            <a:endParaRPr lang="ru-RU" altLang="ru-RU" sz="1400" dirty="0"/>
          </a:p>
        </p:txBody>
      </p:sp>
      <p:sp>
        <p:nvSpPr>
          <p:cNvPr id="18437" name="AutoShape 11"/>
          <p:cNvSpPr>
            <a:spLocks noChangeArrowheads="1"/>
          </p:cNvSpPr>
          <p:nvPr/>
        </p:nvSpPr>
        <p:spPr bwMode="auto">
          <a:xfrm rot="5400000">
            <a:off x="1242991" y="4471993"/>
            <a:ext cx="1928802" cy="2843212"/>
          </a:xfrm>
          <a:prstGeom prst="wedgeRoundRectCallout">
            <a:avLst>
              <a:gd name="adj1" fmla="val -68097"/>
              <a:gd name="adj2" fmla="val 1199"/>
              <a:gd name="adj3" fmla="val 16667"/>
            </a:avLst>
          </a:prstGeom>
          <a:solidFill>
            <a:srgbClr val="FCFEAE"/>
          </a:solidFill>
          <a:ln w="9525">
            <a:solidFill>
              <a:srgbClr val="FFCC66"/>
            </a:solidFill>
            <a:miter lim="800000"/>
          </a:ln>
        </p:spPr>
        <p:txBody>
          <a:bodyPr rot="10800000" vert="eaVert"/>
          <a:lstStyle/>
          <a:p>
            <a:pPr algn="ctr"/>
            <a:r>
              <a:rPr lang="ru-RU" altLang="ru-RU" sz="1200" dirty="0"/>
              <a:t>Негативная фаза </a:t>
            </a:r>
            <a:r>
              <a:rPr lang="ru-RU" altLang="ru-RU" sz="1200" dirty="0" err="1"/>
              <a:t>пубертатности</a:t>
            </a:r>
            <a:r>
              <a:rPr lang="ru-RU" altLang="ru-RU" sz="1200" dirty="0"/>
              <a:t> проявляется в чувствительности и раздражительности., в беспокойном и легковозбудимом состоянии, в физическом и душевном недомогании, которое выражается в драчливости капризах.</a:t>
            </a:r>
            <a:endParaRPr lang="ru-RU" altLang="ru-RU" sz="1200" dirty="0"/>
          </a:p>
        </p:txBody>
      </p:sp>
      <p:sp>
        <p:nvSpPr>
          <p:cNvPr id="18438" name="AutoShape 12"/>
          <p:cNvSpPr>
            <a:spLocks noChangeArrowheads="1"/>
          </p:cNvSpPr>
          <p:nvPr/>
        </p:nvSpPr>
        <p:spPr bwMode="auto">
          <a:xfrm rot="5400000">
            <a:off x="3643305" y="4572008"/>
            <a:ext cx="1928826" cy="2214578"/>
          </a:xfrm>
          <a:prstGeom prst="wedgeRoundRectCallout">
            <a:avLst>
              <a:gd name="adj1" fmla="val -78088"/>
              <a:gd name="adj2" fmla="val 76759"/>
              <a:gd name="adj3" fmla="val 16667"/>
            </a:avLst>
          </a:prstGeom>
          <a:solidFill>
            <a:srgbClr val="FCFEAE"/>
          </a:solidFill>
          <a:ln w="9525">
            <a:solidFill>
              <a:srgbClr val="FFCC66"/>
            </a:solidFill>
            <a:miter lim="800000"/>
          </a:ln>
        </p:spPr>
        <p:txBody>
          <a:bodyPr rot="10800000" vert="eaVert"/>
          <a:lstStyle/>
          <a:p>
            <a:pPr algn="ctr"/>
            <a:r>
              <a:rPr lang="ru-RU" altLang="ru-RU" sz="1200" dirty="0"/>
              <a:t>Позитивная фаза </a:t>
            </a:r>
            <a:r>
              <a:rPr lang="ru-RU" altLang="ru-RU" sz="1200" dirty="0" err="1"/>
              <a:t>пубертатности</a:t>
            </a:r>
            <a:r>
              <a:rPr lang="ru-RU" altLang="ru-RU" sz="1200" dirty="0"/>
              <a:t> связана с переживанием прекрасного. Источником переживаний может быть природа, наука, искусство </a:t>
            </a:r>
            <a:endParaRPr lang="ru-RU" altLang="ru-RU" sz="1200" dirty="0"/>
          </a:p>
        </p:txBody>
      </p:sp>
      <p:sp>
        <p:nvSpPr>
          <p:cNvPr id="18439" name="AutoShape 4"/>
          <p:cNvSpPr>
            <a:spLocks noChangeArrowheads="1"/>
          </p:cNvSpPr>
          <p:nvPr/>
        </p:nvSpPr>
        <p:spPr bwMode="auto">
          <a:xfrm>
            <a:off x="971550" y="188913"/>
            <a:ext cx="6910388" cy="1223962"/>
          </a:xfrm>
          <a:prstGeom prst="bevel">
            <a:avLst>
              <a:gd name="adj" fmla="val 12500"/>
            </a:avLst>
          </a:prstGeom>
          <a:solidFill>
            <a:srgbClr val="FF9933"/>
          </a:solidFill>
          <a:ln w="9525">
            <a:solidFill>
              <a:schemeClr val="tx1"/>
            </a:solidFill>
            <a:miter lim="800000"/>
          </a:ln>
        </p:spPr>
        <p:txBody>
          <a:bodyPr wrap="none" anchor="ctr"/>
          <a:lstStyle/>
          <a:p>
            <a:pPr algn="ctr"/>
            <a:endParaRPr lang="ru-RU" altLang="ru-RU" sz="1800"/>
          </a:p>
          <a:p>
            <a:pPr algn="ctr"/>
            <a:r>
              <a:rPr lang="ru-RU" altLang="ru-RU" sz="1800"/>
              <a:t>Поиск биологического смысла подросткового возраста </a:t>
            </a:r>
            <a:endParaRPr lang="ru-RU" altLang="ru-RU" sz="1800"/>
          </a:p>
          <a:p>
            <a:pPr algn="ctr"/>
            <a:r>
              <a:rPr lang="ru-RU" altLang="ru-RU" sz="1800"/>
              <a:t>представлен в работах Ш.Бюлер. Подростковый возраст </a:t>
            </a:r>
            <a:endParaRPr lang="ru-RU" altLang="ru-RU" sz="1800"/>
          </a:p>
          <a:p>
            <a:pPr algn="ctr"/>
            <a:r>
              <a:rPr lang="ru-RU" altLang="ru-RU" sz="1800"/>
              <a:t>определяется ею на основе пубертатности.</a:t>
            </a:r>
            <a:endParaRPr lang="ru-RU" altLang="ru-RU" sz="1800"/>
          </a:p>
          <a:p>
            <a:pPr algn="ctr"/>
            <a:endParaRPr lang="ru-RU" altLang="ru-RU" sz="1800"/>
          </a:p>
        </p:txBody>
      </p:sp>
      <p:sp>
        <p:nvSpPr>
          <p:cNvPr id="18440" name="Rectangle 5"/>
          <p:cNvSpPr>
            <a:spLocks noChangeArrowheads="1"/>
          </p:cNvSpPr>
          <p:nvPr/>
        </p:nvSpPr>
        <p:spPr bwMode="auto">
          <a:xfrm>
            <a:off x="6072198" y="5214950"/>
            <a:ext cx="2857520" cy="1439863"/>
          </a:xfrm>
          <a:prstGeom prst="rect">
            <a:avLst/>
          </a:prstGeom>
          <a:solidFill>
            <a:srgbClr val="FF9933"/>
          </a:solidFill>
          <a:ln w="9525">
            <a:solidFill>
              <a:srgbClr val="FFCC66"/>
            </a:solidFill>
            <a:miter lim="800000"/>
          </a:ln>
        </p:spPr>
        <p:txBody>
          <a:bodyPr wrap="none" anchor="ctr"/>
          <a:lstStyle/>
          <a:p>
            <a:pPr algn="ctr"/>
            <a:r>
              <a:rPr lang="ru-RU" altLang="ru-RU" sz="1200" b="1" dirty="0">
                <a:latin typeface="Times New Roman" pitchFamily="18" charset="0"/>
                <a:cs typeface="Times New Roman" pitchFamily="18" charset="0"/>
              </a:rPr>
              <a:t>В работах </a:t>
            </a:r>
            <a:r>
              <a:rPr lang="ru-RU" altLang="ru-RU" sz="1200" b="1" dirty="0" err="1">
                <a:latin typeface="Times New Roman" pitchFamily="18" charset="0"/>
                <a:cs typeface="Times New Roman" pitchFamily="18" charset="0"/>
              </a:rPr>
              <a:t>Ш.Бюлер</a:t>
            </a:r>
            <a:r>
              <a:rPr lang="ru-RU" altLang="ru-RU" sz="1200" b="1" dirty="0">
                <a:latin typeface="Times New Roman" pitchFamily="18" charset="0"/>
                <a:cs typeface="Times New Roman" pitchFamily="18" charset="0"/>
              </a:rPr>
              <a:t> сделана попытка </a:t>
            </a:r>
            <a:endParaRPr lang="ru-RU" altLang="ru-RU" sz="1200" b="1" dirty="0">
              <a:latin typeface="Times New Roman" pitchFamily="18" charset="0"/>
              <a:cs typeface="Times New Roman" pitchFamily="18" charset="0"/>
            </a:endParaRPr>
          </a:p>
          <a:p>
            <a:pPr algn="ctr"/>
            <a:r>
              <a:rPr lang="ru-RU" altLang="ru-RU" sz="1200" b="1" dirty="0">
                <a:latin typeface="Times New Roman" pitchFamily="18" charset="0"/>
                <a:cs typeface="Times New Roman" pitchFamily="18" charset="0"/>
              </a:rPr>
              <a:t>рассмотреть</a:t>
            </a:r>
            <a:r>
              <a:rPr lang="ru-RU" altLang="ru-RU" sz="1200" b="1" dirty="0"/>
              <a:t> пубертатный возраст</a:t>
            </a:r>
            <a:endParaRPr lang="ru-RU" altLang="ru-RU" sz="1200" b="1" dirty="0"/>
          </a:p>
          <a:p>
            <a:pPr algn="ctr"/>
            <a:r>
              <a:rPr lang="ru-RU" altLang="ru-RU" sz="1200" b="1" dirty="0"/>
              <a:t> в единстве</a:t>
            </a:r>
            <a:endParaRPr lang="ru-RU" altLang="ru-RU" sz="1200" b="1" dirty="0"/>
          </a:p>
          <a:p>
            <a:pPr algn="ctr"/>
            <a:r>
              <a:rPr lang="ru-RU" altLang="ru-RU" sz="1200" b="1" dirty="0"/>
              <a:t> органического созревания и </a:t>
            </a:r>
            <a:endParaRPr lang="ru-RU" altLang="ru-RU" sz="1200" b="1" dirty="0"/>
          </a:p>
          <a:p>
            <a:pPr algn="ctr"/>
            <a:r>
              <a:rPr lang="ru-RU" altLang="ru-RU" sz="1200" b="1" dirty="0"/>
              <a:t>психического развития</a:t>
            </a:r>
            <a:r>
              <a:rPr lang="ru-RU" altLang="ru-RU" sz="1200" dirty="0"/>
              <a:t>.</a:t>
            </a:r>
            <a:endParaRPr lang="ru-RU" altLang="ru-RU" sz="1200" dirty="0"/>
          </a:p>
        </p:txBody>
      </p:sp>
      <p:sp>
        <p:nvSpPr>
          <p:cNvPr id="14" name="Овальная выноска 13"/>
          <p:cNvSpPr/>
          <p:nvPr/>
        </p:nvSpPr>
        <p:spPr>
          <a:xfrm>
            <a:off x="142844" y="3929066"/>
            <a:ext cx="1500166" cy="121444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Box 15"/>
          <p:cNvSpPr txBox="1"/>
          <p:nvPr/>
        </p:nvSpPr>
        <p:spPr>
          <a:xfrm>
            <a:off x="285720" y="4214818"/>
            <a:ext cx="1000132" cy="285752"/>
          </a:xfrm>
          <a:prstGeom prst="rect">
            <a:avLst/>
          </a:prstGeom>
          <a:noFill/>
        </p:spPr>
        <p:txBody>
          <a:bodyPr wrap="square" rtlCol="0">
            <a:spAutoFit/>
          </a:bodyPr>
          <a:lstStyle/>
          <a:p>
            <a:r>
              <a:rPr lang="ru-RU" sz="1200" dirty="0" smtClean="0"/>
              <a:t>Прелюдия</a:t>
            </a:r>
            <a:endParaRPr lang="ru-RU" sz="1200" dirty="0"/>
          </a:p>
        </p:txBody>
      </p:sp>
    </p:spTree>
  </p:cSld>
  <p:clrMapOvr>
    <a:masterClrMapping/>
  </p:clrMapOvr>
  <p:transition>
    <p:cover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4"/>
          <p:cNvSpPr>
            <a:spLocks noChangeArrowheads="1"/>
          </p:cNvSpPr>
          <p:nvPr/>
        </p:nvSpPr>
        <p:spPr bwMode="auto">
          <a:xfrm>
            <a:off x="539750" y="333375"/>
            <a:ext cx="8207375" cy="1042988"/>
          </a:xfrm>
          <a:prstGeom prst="bevel">
            <a:avLst>
              <a:gd name="adj" fmla="val 12500"/>
            </a:avLst>
          </a:prstGeom>
          <a:solidFill>
            <a:srgbClr val="FF9933"/>
          </a:solidFill>
          <a:ln w="9525">
            <a:solidFill>
              <a:schemeClr val="tx1"/>
            </a:solidFill>
            <a:miter lim="800000"/>
          </a:ln>
        </p:spPr>
        <p:txBody>
          <a:bodyPr wrap="none" anchor="ctr"/>
          <a:lstStyle/>
          <a:p>
            <a:pPr algn="ctr"/>
            <a:r>
              <a:rPr lang="ru-RU" altLang="ru-RU" dirty="0">
                <a:solidFill>
                  <a:schemeClr val="tx2"/>
                </a:solidFill>
              </a:rPr>
              <a:t>Классические исследования подросткового возраста</a:t>
            </a:r>
            <a:endParaRPr lang="en-US" altLang="ru-RU" dirty="0">
              <a:solidFill>
                <a:schemeClr val="tx2"/>
              </a:solidFill>
            </a:endParaRPr>
          </a:p>
          <a:p>
            <a:pPr algn="ctr"/>
            <a:r>
              <a:rPr lang="ru-RU" altLang="ru-RU" dirty="0">
                <a:solidFill>
                  <a:schemeClr val="tx2"/>
                </a:solidFill>
              </a:rPr>
              <a:t> во второй половине </a:t>
            </a:r>
            <a:r>
              <a:rPr lang="en-US" altLang="ru-RU" dirty="0">
                <a:solidFill>
                  <a:schemeClr val="tx2"/>
                </a:solidFill>
              </a:rPr>
              <a:t>XX </a:t>
            </a:r>
            <a:r>
              <a:rPr lang="ru-RU" altLang="ru-RU" dirty="0">
                <a:solidFill>
                  <a:schemeClr val="tx2"/>
                </a:solidFill>
              </a:rPr>
              <a:t>века</a:t>
            </a:r>
            <a:endParaRPr lang="ru-RU" altLang="ru-RU" dirty="0">
              <a:solidFill>
                <a:schemeClr val="tx2"/>
              </a:solidFill>
            </a:endParaRPr>
          </a:p>
        </p:txBody>
      </p:sp>
      <p:sp>
        <p:nvSpPr>
          <p:cNvPr id="19459" name="AutoShape 6"/>
          <p:cNvSpPr>
            <a:spLocks noChangeArrowheads="1"/>
          </p:cNvSpPr>
          <p:nvPr/>
        </p:nvSpPr>
        <p:spPr bwMode="auto">
          <a:xfrm>
            <a:off x="142844" y="1557338"/>
            <a:ext cx="3000396" cy="5086372"/>
          </a:xfrm>
          <a:prstGeom prst="foldedCorner">
            <a:avLst>
              <a:gd name="adj" fmla="val 12500"/>
            </a:avLst>
          </a:prstGeom>
          <a:solidFill>
            <a:srgbClr val="FCFEAE"/>
          </a:solidFill>
          <a:ln w="9525">
            <a:solidFill>
              <a:srgbClr val="FFCC66"/>
            </a:solidFill>
            <a:round/>
          </a:ln>
        </p:spPr>
        <p:txBody>
          <a:bodyPr wrap="none" anchor="ctr"/>
          <a:lstStyle/>
          <a:p>
            <a:pPr algn="ctr"/>
            <a:endParaRPr lang="ru-RU" altLang="ru-RU" sz="1200" dirty="0">
              <a:latin typeface="Times New Roman" pitchFamily="18" charset="0"/>
              <a:cs typeface="Times New Roman" pitchFamily="18" charset="0"/>
            </a:endParaRPr>
          </a:p>
          <a:p>
            <a:pPr algn="ctr"/>
            <a:endParaRPr lang="ru-RU" altLang="ru-RU" sz="1200" dirty="0">
              <a:latin typeface="Times New Roman" pitchFamily="18" charset="0"/>
              <a:cs typeface="Times New Roman" pitchFamily="18" charset="0"/>
            </a:endParaRPr>
          </a:p>
          <a:p>
            <a:pPr algn="ctr"/>
            <a:r>
              <a:rPr lang="ru-RU" altLang="ru-RU" sz="1600" b="1" dirty="0" err="1">
                <a:solidFill>
                  <a:srgbClr val="FF0000"/>
                </a:solidFill>
                <a:latin typeface="Times New Roman" pitchFamily="18" charset="0"/>
                <a:cs typeface="Times New Roman" pitchFamily="18" charset="0"/>
              </a:rPr>
              <a:t>Э.Эриксон</a:t>
            </a:r>
            <a:r>
              <a:rPr lang="ru-RU" altLang="ru-RU" sz="1200" dirty="0">
                <a:latin typeface="Times New Roman" pitchFamily="18" charset="0"/>
                <a:cs typeface="Times New Roman" pitchFamily="18" charset="0"/>
              </a:rPr>
              <a:t> считал подростковый</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 возраст самым трудным периодом </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человеческой жизни.</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 </a:t>
            </a:r>
            <a:r>
              <a:rPr lang="ru-RU" altLang="ru-RU" sz="1200" b="1" dirty="0">
                <a:latin typeface="Times New Roman" pitchFamily="18" charset="0"/>
                <a:cs typeface="Times New Roman" pitchFamily="18" charset="0"/>
              </a:rPr>
              <a:t>Психологическая напряжённость, </a:t>
            </a:r>
            <a:endParaRPr lang="ru-RU" altLang="ru-RU" sz="1200" b="1" dirty="0">
              <a:latin typeface="Times New Roman" pitchFamily="18" charset="0"/>
              <a:cs typeface="Times New Roman" pitchFamily="18" charset="0"/>
            </a:endParaRPr>
          </a:p>
          <a:p>
            <a:pPr algn="ctr"/>
            <a:r>
              <a:rPr lang="ru-RU" altLang="ru-RU" sz="1200" b="1" dirty="0">
                <a:latin typeface="Times New Roman" pitchFamily="18" charset="0"/>
                <a:cs typeface="Times New Roman" pitchFamily="18" charset="0"/>
              </a:rPr>
              <a:t>которая сопутствует формированию</a:t>
            </a:r>
            <a:endParaRPr lang="ru-RU" altLang="ru-RU" sz="1200" b="1" dirty="0">
              <a:latin typeface="Times New Roman" pitchFamily="18" charset="0"/>
              <a:cs typeface="Times New Roman" pitchFamily="18" charset="0"/>
            </a:endParaRPr>
          </a:p>
          <a:p>
            <a:pPr algn="ctr"/>
            <a:r>
              <a:rPr lang="ru-RU" altLang="ru-RU" sz="1200" b="1" dirty="0">
                <a:latin typeface="Times New Roman" pitchFamily="18" charset="0"/>
                <a:cs typeface="Times New Roman" pitchFamily="18" charset="0"/>
              </a:rPr>
              <a:t> целостности личности зависит не </a:t>
            </a:r>
            <a:endParaRPr lang="ru-RU" altLang="ru-RU" sz="1200" b="1" dirty="0">
              <a:latin typeface="Times New Roman" pitchFamily="18" charset="0"/>
              <a:cs typeface="Times New Roman" pitchFamily="18" charset="0"/>
            </a:endParaRPr>
          </a:p>
          <a:p>
            <a:pPr algn="ctr"/>
            <a:r>
              <a:rPr lang="ru-RU" altLang="ru-RU" sz="1200" b="1" dirty="0">
                <a:latin typeface="Times New Roman" pitchFamily="18" charset="0"/>
                <a:cs typeface="Times New Roman" pitchFamily="18" charset="0"/>
              </a:rPr>
              <a:t>только от биологического созревания,</a:t>
            </a:r>
            <a:endParaRPr lang="ru-RU" altLang="ru-RU" sz="1200" b="1" dirty="0">
              <a:latin typeface="Times New Roman" pitchFamily="18" charset="0"/>
              <a:cs typeface="Times New Roman" pitchFamily="18" charset="0"/>
            </a:endParaRPr>
          </a:p>
          <a:p>
            <a:pPr algn="ctr"/>
            <a:r>
              <a:rPr lang="ru-RU" altLang="ru-RU" sz="1200" b="1" dirty="0">
                <a:latin typeface="Times New Roman" pitchFamily="18" charset="0"/>
                <a:cs typeface="Times New Roman" pitchFamily="18" charset="0"/>
              </a:rPr>
              <a:t> личной биографии, но и </a:t>
            </a:r>
            <a:r>
              <a:rPr lang="ru-RU" altLang="ru-RU" sz="1200" b="1" u="sng" dirty="0">
                <a:latin typeface="Times New Roman" pitchFamily="18" charset="0"/>
                <a:cs typeface="Times New Roman" pitchFamily="18" charset="0"/>
              </a:rPr>
              <a:t>от духовной</a:t>
            </a:r>
            <a:endParaRPr lang="ru-RU" altLang="ru-RU" sz="1200" b="1" u="sng" dirty="0">
              <a:latin typeface="Times New Roman" pitchFamily="18" charset="0"/>
              <a:cs typeface="Times New Roman" pitchFamily="18" charset="0"/>
            </a:endParaRPr>
          </a:p>
          <a:p>
            <a:pPr algn="ctr"/>
            <a:r>
              <a:rPr lang="ru-RU" altLang="ru-RU" sz="1200" b="1" u="sng" dirty="0">
                <a:latin typeface="Times New Roman" pitchFamily="18" charset="0"/>
                <a:cs typeface="Times New Roman" pitchFamily="18" charset="0"/>
              </a:rPr>
              <a:t> атмосферы общества</a:t>
            </a:r>
            <a:r>
              <a:rPr lang="ru-RU" altLang="ru-RU" sz="1200" b="1" dirty="0">
                <a:latin typeface="Times New Roman" pitchFamily="18" charset="0"/>
                <a:cs typeface="Times New Roman" pitchFamily="18" charset="0"/>
              </a:rPr>
              <a:t>, в котором человек</a:t>
            </a:r>
            <a:endParaRPr lang="ru-RU" altLang="ru-RU" sz="1200" b="1" dirty="0">
              <a:latin typeface="Times New Roman" pitchFamily="18" charset="0"/>
              <a:cs typeface="Times New Roman" pitchFamily="18" charset="0"/>
            </a:endParaRPr>
          </a:p>
          <a:p>
            <a:pPr algn="ctr"/>
            <a:r>
              <a:rPr lang="ru-RU" altLang="ru-RU" sz="1200" b="1" dirty="0">
                <a:latin typeface="Times New Roman" pitchFamily="18" charset="0"/>
                <a:cs typeface="Times New Roman" pitchFamily="18" charset="0"/>
              </a:rPr>
              <a:t> живёт, от внутренней противоречивости </a:t>
            </a:r>
            <a:endParaRPr lang="ru-RU" altLang="ru-RU" sz="1200" b="1" dirty="0">
              <a:latin typeface="Times New Roman" pitchFamily="18" charset="0"/>
              <a:cs typeface="Times New Roman" pitchFamily="18" charset="0"/>
            </a:endParaRPr>
          </a:p>
          <a:p>
            <a:pPr algn="ctr"/>
            <a:r>
              <a:rPr lang="ru-RU" altLang="ru-RU" sz="1200" b="1" dirty="0">
                <a:latin typeface="Times New Roman" pitchFamily="18" charset="0"/>
                <a:cs typeface="Times New Roman" pitchFamily="18" charset="0"/>
              </a:rPr>
              <a:t>общественной идеологии.</a:t>
            </a:r>
            <a:r>
              <a:rPr lang="ru-RU" altLang="ru-RU" sz="1200" dirty="0">
                <a:latin typeface="Times New Roman" pitchFamily="18" charset="0"/>
                <a:cs typeface="Times New Roman" pitchFamily="18" charset="0"/>
              </a:rPr>
              <a:t> </a:t>
            </a:r>
            <a:endParaRPr lang="ru-RU" altLang="ru-RU" sz="1200" dirty="0" smtClean="0">
              <a:latin typeface="Times New Roman" pitchFamily="18" charset="0"/>
              <a:cs typeface="Times New Roman" pitchFamily="18" charset="0"/>
            </a:endParaRPr>
          </a:p>
          <a:p>
            <a:r>
              <a:rPr lang="ru-RU" altLang="ru-RU" sz="1200" dirty="0" smtClean="0">
                <a:latin typeface="Times New Roman" pitchFamily="18" charset="0"/>
                <a:cs typeface="Times New Roman" pitchFamily="18" charset="0"/>
              </a:rPr>
              <a:t>Он </a:t>
            </a:r>
            <a:r>
              <a:rPr lang="ru-RU" altLang="ru-RU" sz="1200" dirty="0">
                <a:latin typeface="Times New Roman" pitchFamily="18" charset="0"/>
                <a:cs typeface="Times New Roman" pitchFamily="18" charset="0"/>
              </a:rPr>
              <a:t>считал, </a:t>
            </a:r>
            <a:r>
              <a:rPr lang="ru-RU" altLang="ru-RU" sz="1200" dirty="0" smtClean="0">
                <a:latin typeface="Times New Roman" pitchFamily="18" charset="0"/>
                <a:cs typeface="Times New Roman" pitchFamily="18" charset="0"/>
              </a:rPr>
              <a:t>что </a:t>
            </a:r>
            <a:r>
              <a:rPr lang="ru-RU" altLang="ru-RU" sz="1200" dirty="0">
                <a:latin typeface="Times New Roman" pitchFamily="18" charset="0"/>
                <a:cs typeface="Times New Roman" pitchFamily="18" charset="0"/>
              </a:rPr>
              <a:t>человек нуждается в новой</a:t>
            </a:r>
            <a:endParaRPr lang="ru-RU" altLang="ru-RU" sz="1200" dirty="0">
              <a:latin typeface="Times New Roman" pitchFamily="18" charset="0"/>
              <a:cs typeface="Times New Roman" pitchFamily="18" charset="0"/>
            </a:endParaRPr>
          </a:p>
          <a:p>
            <a:r>
              <a:rPr lang="ru-RU" altLang="ru-RU" sz="1200" dirty="0">
                <a:latin typeface="Times New Roman" pitchFamily="18" charset="0"/>
                <a:cs typeface="Times New Roman" pitchFamily="18" charset="0"/>
              </a:rPr>
              <a:t> идеологической ориентации. </a:t>
            </a:r>
            <a:endParaRPr lang="ru-RU" altLang="ru-RU" sz="1200" dirty="0" smtClean="0">
              <a:latin typeface="Times New Roman" pitchFamily="18" charset="0"/>
              <a:cs typeface="Times New Roman" pitchFamily="18" charset="0"/>
            </a:endParaRPr>
          </a:p>
          <a:p>
            <a:r>
              <a:rPr lang="ru-RU" altLang="ru-RU" sz="1200" dirty="0" smtClean="0">
                <a:latin typeface="Times New Roman" pitchFamily="18" charset="0"/>
                <a:cs typeface="Times New Roman" pitchFamily="18" charset="0"/>
              </a:rPr>
              <a:t>Под  </a:t>
            </a:r>
            <a:r>
              <a:rPr lang="ru-RU" altLang="ru-RU" sz="1200" dirty="0">
                <a:latin typeface="Times New Roman" pitchFamily="18" charset="0"/>
                <a:cs typeface="Times New Roman" pitchFamily="18" charset="0"/>
              </a:rPr>
              <a:t>идеологией </a:t>
            </a:r>
            <a:r>
              <a:rPr lang="ru-RU" altLang="ru-RU" sz="1200" dirty="0" err="1">
                <a:latin typeface="Times New Roman" pitchFamily="18" charset="0"/>
                <a:cs typeface="Times New Roman" pitchFamily="18" charset="0"/>
              </a:rPr>
              <a:t>Эриксон</a:t>
            </a:r>
            <a:r>
              <a:rPr lang="ru-RU" altLang="ru-RU" sz="1200" dirty="0">
                <a:latin typeface="Times New Roman" pitchFamily="18" charset="0"/>
                <a:cs typeface="Times New Roman" pitchFamily="18" charset="0"/>
              </a:rPr>
              <a:t> </a:t>
            </a:r>
            <a:r>
              <a:rPr lang="ru-RU" altLang="ru-RU" sz="1200" dirty="0" smtClean="0">
                <a:latin typeface="Times New Roman" pitchFamily="18" charset="0"/>
                <a:cs typeface="Times New Roman" pitchFamily="18" charset="0"/>
              </a:rPr>
              <a:t>понимал  </a:t>
            </a:r>
            <a:endParaRPr lang="ru-RU" altLang="ru-RU" sz="1200" dirty="0">
              <a:latin typeface="Times New Roman" pitchFamily="18" charset="0"/>
              <a:cs typeface="Times New Roman" pitchFamily="18" charset="0"/>
            </a:endParaRPr>
          </a:p>
          <a:p>
            <a:r>
              <a:rPr lang="ru-RU" altLang="ru-RU" sz="1200" dirty="0">
                <a:latin typeface="Times New Roman" pitchFamily="18" charset="0"/>
                <a:cs typeface="Times New Roman" pitchFamily="18" charset="0"/>
              </a:rPr>
              <a:t>бессознательную </a:t>
            </a:r>
            <a:r>
              <a:rPr lang="ru-RU" altLang="ru-RU" sz="1200" dirty="0" smtClean="0">
                <a:latin typeface="Times New Roman" pitchFamily="18" charset="0"/>
                <a:cs typeface="Times New Roman" pitchFamily="18" charset="0"/>
              </a:rPr>
              <a:t>тенденцию человека</a:t>
            </a:r>
            <a:endParaRPr lang="ru-RU" altLang="ru-RU" sz="1200" dirty="0" smtClean="0">
              <a:latin typeface="Times New Roman" pitchFamily="18" charset="0"/>
              <a:cs typeface="Times New Roman" pitchFamily="18" charset="0"/>
            </a:endParaRPr>
          </a:p>
          <a:p>
            <a:r>
              <a:rPr lang="ru-RU" altLang="ru-RU" sz="1200" dirty="0" smtClean="0">
                <a:latin typeface="Times New Roman" pitchFamily="18" charset="0"/>
                <a:cs typeface="Times New Roman" pitchFamily="18" charset="0"/>
              </a:rPr>
              <a:t> подгонять  </a:t>
            </a:r>
            <a:r>
              <a:rPr lang="ru-RU" altLang="ru-RU" sz="1200" dirty="0">
                <a:latin typeface="Times New Roman" pitchFamily="18" charset="0"/>
                <a:cs typeface="Times New Roman" pitchFamily="18" charset="0"/>
              </a:rPr>
              <a:t>факты к идеям, идеи к фактам, </a:t>
            </a:r>
            <a:endParaRPr lang="ru-RU" altLang="ru-RU" sz="1200" dirty="0">
              <a:latin typeface="Times New Roman" pitchFamily="18" charset="0"/>
              <a:cs typeface="Times New Roman" pitchFamily="18" charset="0"/>
            </a:endParaRPr>
          </a:p>
          <a:p>
            <a:r>
              <a:rPr lang="ru-RU" altLang="ru-RU" sz="1200" dirty="0">
                <a:latin typeface="Times New Roman" pitchFamily="18" charset="0"/>
                <a:cs typeface="Times New Roman" pitchFamily="18" charset="0"/>
              </a:rPr>
              <a:t>чтобы создать картину мира, </a:t>
            </a:r>
            <a:r>
              <a:rPr lang="ru-RU" altLang="ru-RU" sz="1200" dirty="0" smtClean="0">
                <a:latin typeface="Times New Roman" pitchFamily="18" charset="0"/>
                <a:cs typeface="Times New Roman" pitchFamily="18" charset="0"/>
              </a:rPr>
              <a:t>достаточно </a:t>
            </a:r>
            <a:endParaRPr lang="ru-RU" altLang="ru-RU" sz="1200" dirty="0" smtClean="0">
              <a:latin typeface="Times New Roman" pitchFamily="18" charset="0"/>
              <a:cs typeface="Times New Roman" pitchFamily="18" charset="0"/>
            </a:endParaRPr>
          </a:p>
          <a:p>
            <a:r>
              <a:rPr lang="ru-RU" altLang="ru-RU" sz="1200" dirty="0" smtClean="0">
                <a:latin typeface="Times New Roman" pitchFamily="18" charset="0"/>
                <a:cs typeface="Times New Roman" pitchFamily="18" charset="0"/>
              </a:rPr>
              <a:t>убедительную </a:t>
            </a:r>
            <a:r>
              <a:rPr lang="ru-RU" altLang="ru-RU" sz="1200" dirty="0">
                <a:latin typeface="Times New Roman" pitchFamily="18" charset="0"/>
                <a:cs typeface="Times New Roman" pitchFamily="18" charset="0"/>
              </a:rPr>
              <a:t>для </a:t>
            </a:r>
            <a:r>
              <a:rPr lang="ru-RU" altLang="ru-RU" sz="1200" dirty="0" smtClean="0">
                <a:latin typeface="Times New Roman" pitchFamily="18" charset="0"/>
                <a:cs typeface="Times New Roman" pitchFamily="18" charset="0"/>
              </a:rPr>
              <a:t> поддержания </a:t>
            </a:r>
            <a:r>
              <a:rPr lang="ru-RU" altLang="ru-RU" sz="1200" dirty="0">
                <a:latin typeface="Times New Roman" pitchFamily="18" charset="0"/>
                <a:cs typeface="Times New Roman" pitchFamily="18" charset="0"/>
              </a:rPr>
              <a:t>чувства </a:t>
            </a:r>
            <a:endParaRPr lang="ru-RU" altLang="ru-RU" sz="1200" dirty="0" smtClean="0">
              <a:latin typeface="Times New Roman" pitchFamily="18" charset="0"/>
              <a:cs typeface="Times New Roman" pitchFamily="18" charset="0"/>
            </a:endParaRPr>
          </a:p>
          <a:p>
            <a:r>
              <a:rPr lang="ru-RU" altLang="ru-RU" sz="1200" dirty="0" smtClean="0">
                <a:latin typeface="Times New Roman" pitchFamily="18" charset="0"/>
                <a:cs typeface="Times New Roman" pitchFamily="18" charset="0"/>
              </a:rPr>
              <a:t>Коллективной  </a:t>
            </a:r>
            <a:r>
              <a:rPr lang="ru-RU" altLang="ru-RU" sz="1200" dirty="0">
                <a:latin typeface="Times New Roman" pitchFamily="18" charset="0"/>
                <a:cs typeface="Times New Roman" pitchFamily="18" charset="0"/>
              </a:rPr>
              <a:t>и индивидуальной </a:t>
            </a:r>
            <a:endParaRPr lang="ru-RU" altLang="ru-RU" sz="1200" dirty="0" smtClean="0">
              <a:latin typeface="Times New Roman" pitchFamily="18" charset="0"/>
              <a:cs typeface="Times New Roman" pitchFamily="18" charset="0"/>
            </a:endParaRPr>
          </a:p>
          <a:p>
            <a:r>
              <a:rPr lang="ru-RU" altLang="ru-RU" sz="1200" dirty="0" smtClean="0">
                <a:latin typeface="Times New Roman" pitchFamily="18" charset="0"/>
                <a:cs typeface="Times New Roman" pitchFamily="18" charset="0"/>
              </a:rPr>
              <a:t>идентичности</a:t>
            </a:r>
            <a:r>
              <a:rPr lang="ru-RU" altLang="ru-RU" sz="1200" dirty="0">
                <a:latin typeface="Times New Roman" pitchFamily="18" charset="0"/>
                <a:cs typeface="Times New Roman" pitchFamily="18" charset="0"/>
              </a:rPr>
              <a:t>.</a:t>
            </a:r>
            <a:endParaRPr lang="ru-RU" altLang="ru-RU" sz="1200" dirty="0">
              <a:latin typeface="Times New Roman" pitchFamily="18" charset="0"/>
              <a:cs typeface="Times New Roman" pitchFamily="18" charset="0"/>
            </a:endParaRPr>
          </a:p>
          <a:p>
            <a:r>
              <a:rPr lang="ru-RU" altLang="ru-RU" sz="1200" dirty="0" smtClean="0">
                <a:latin typeface="Times New Roman" pitchFamily="18" charset="0"/>
                <a:cs typeface="Times New Roman" pitchFamily="18" charset="0"/>
              </a:rPr>
              <a:t>   Идентичность </a:t>
            </a:r>
            <a:r>
              <a:rPr lang="ru-RU" altLang="ru-RU" sz="1200" dirty="0">
                <a:latin typeface="Times New Roman" pitchFamily="18" charset="0"/>
                <a:cs typeface="Times New Roman" pitchFamily="18" charset="0"/>
              </a:rPr>
              <a:t>он понимал как</a:t>
            </a:r>
            <a:endParaRPr lang="ru-RU" altLang="ru-RU" sz="1200" dirty="0">
              <a:latin typeface="Times New Roman" pitchFamily="18" charset="0"/>
              <a:cs typeface="Times New Roman" pitchFamily="18" charset="0"/>
            </a:endParaRPr>
          </a:p>
          <a:p>
            <a:r>
              <a:rPr lang="ru-RU" altLang="ru-RU" sz="1200" dirty="0">
                <a:latin typeface="Times New Roman" pitchFamily="18" charset="0"/>
                <a:cs typeface="Times New Roman" pitchFamily="18" charset="0"/>
              </a:rPr>
              <a:t> чувство внутренней </a:t>
            </a:r>
            <a:r>
              <a:rPr lang="ru-RU" altLang="ru-RU" sz="1200" dirty="0" smtClean="0">
                <a:latin typeface="Times New Roman" pitchFamily="18" charset="0"/>
                <a:cs typeface="Times New Roman" pitchFamily="18" charset="0"/>
              </a:rPr>
              <a:t>преемственности,</a:t>
            </a:r>
            <a:endParaRPr lang="ru-RU" altLang="ru-RU" sz="1200" dirty="0">
              <a:latin typeface="Times New Roman" pitchFamily="18" charset="0"/>
              <a:cs typeface="Times New Roman" pitchFamily="18" charset="0"/>
            </a:endParaRPr>
          </a:p>
          <a:p>
            <a:r>
              <a:rPr lang="ru-RU" altLang="ru-RU" sz="1200" dirty="0">
                <a:latin typeface="Times New Roman" pitchFamily="18" charset="0"/>
                <a:cs typeface="Times New Roman" pitchFamily="18" charset="0"/>
              </a:rPr>
              <a:t>константность самости в потоке</a:t>
            </a:r>
            <a:endParaRPr lang="ru-RU" altLang="ru-RU" sz="1200" dirty="0">
              <a:latin typeface="Times New Roman" pitchFamily="18" charset="0"/>
              <a:cs typeface="Times New Roman" pitchFamily="18" charset="0"/>
            </a:endParaRPr>
          </a:p>
          <a:p>
            <a:r>
              <a:rPr lang="ru-RU" altLang="ru-RU" sz="1200" dirty="0">
                <a:latin typeface="Times New Roman" pitchFamily="18" charset="0"/>
                <a:cs typeface="Times New Roman" pitchFamily="18" charset="0"/>
              </a:rPr>
              <a:t>постоянных временных изменений, </a:t>
            </a:r>
            <a:endParaRPr lang="ru-RU" altLang="ru-RU" sz="1200" dirty="0">
              <a:latin typeface="Times New Roman" pitchFamily="18" charset="0"/>
              <a:cs typeface="Times New Roman" pitchFamily="18" charset="0"/>
            </a:endParaRPr>
          </a:p>
          <a:p>
            <a:r>
              <a:rPr lang="ru-RU" altLang="ru-RU" sz="1200" dirty="0">
                <a:latin typeface="Times New Roman" pitchFamily="18" charset="0"/>
                <a:cs typeface="Times New Roman" pitchFamily="18" charset="0"/>
              </a:rPr>
              <a:t>метаморфоз личностного развития. </a:t>
            </a:r>
            <a:endParaRPr lang="ru-RU" altLang="ru-RU" sz="1200" dirty="0">
              <a:latin typeface="Times New Roman" pitchFamily="18" charset="0"/>
              <a:cs typeface="Times New Roman" pitchFamily="18" charset="0"/>
            </a:endParaRPr>
          </a:p>
        </p:txBody>
      </p:sp>
      <p:sp>
        <p:nvSpPr>
          <p:cNvPr id="19460" name="AutoShape 7"/>
          <p:cNvSpPr>
            <a:spLocks noChangeArrowheads="1"/>
          </p:cNvSpPr>
          <p:nvPr/>
        </p:nvSpPr>
        <p:spPr bwMode="auto">
          <a:xfrm>
            <a:off x="6443663" y="1557338"/>
            <a:ext cx="2376487" cy="4943496"/>
          </a:xfrm>
          <a:prstGeom prst="foldedCorner">
            <a:avLst>
              <a:gd name="adj" fmla="val 12500"/>
            </a:avLst>
          </a:prstGeom>
          <a:solidFill>
            <a:srgbClr val="FCFEAE"/>
          </a:solidFill>
          <a:ln w="9525">
            <a:solidFill>
              <a:srgbClr val="FFCC66"/>
            </a:solidFill>
            <a:round/>
          </a:ln>
        </p:spPr>
        <p:txBody>
          <a:bodyPr wrap="none" anchor="ctr"/>
          <a:lstStyle/>
          <a:p>
            <a:pPr algn="ctr"/>
            <a:endParaRPr lang="ru-RU" altLang="ru-RU" sz="1200" dirty="0">
              <a:latin typeface="Times New Roman" pitchFamily="18" charset="0"/>
              <a:cs typeface="Times New Roman" pitchFamily="18" charset="0"/>
            </a:endParaRPr>
          </a:p>
          <a:p>
            <a:pPr algn="ctr"/>
            <a:endParaRPr lang="ru-RU" altLang="ru-RU" sz="1200" dirty="0">
              <a:latin typeface="Times New Roman" pitchFamily="18" charset="0"/>
              <a:cs typeface="Times New Roman" pitchFamily="18" charset="0"/>
            </a:endParaRPr>
          </a:p>
          <a:p>
            <a:pPr algn="ctr"/>
            <a:r>
              <a:rPr lang="ru-RU" altLang="ru-RU" sz="1600" b="1" dirty="0">
                <a:solidFill>
                  <a:srgbClr val="FF0000"/>
                </a:solidFill>
                <a:latin typeface="Times New Roman" pitchFamily="18" charset="0"/>
                <a:cs typeface="Times New Roman" pitchFamily="18" charset="0"/>
              </a:rPr>
              <a:t>Ж. Пиаже </a:t>
            </a:r>
            <a:r>
              <a:rPr lang="ru-RU" altLang="ru-RU" sz="1200" dirty="0">
                <a:latin typeface="Times New Roman" pitchFamily="18" charset="0"/>
                <a:cs typeface="Times New Roman" pitchFamily="18" charset="0"/>
              </a:rPr>
              <a:t>считал, что </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в подростковом возрасте</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 окончательно формируется</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 личность, строится программа </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жизни. Для создания программы </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жизни необходимо развитие </a:t>
            </a:r>
            <a:endParaRPr lang="ru-RU" altLang="ru-RU" sz="1200" dirty="0">
              <a:latin typeface="Times New Roman" pitchFamily="18" charset="0"/>
              <a:cs typeface="Times New Roman" pitchFamily="18" charset="0"/>
            </a:endParaRPr>
          </a:p>
          <a:p>
            <a:pPr algn="ctr"/>
            <a:r>
              <a:rPr lang="ru-RU" altLang="ru-RU" sz="1200" b="1" u="sng" dirty="0">
                <a:latin typeface="Times New Roman" pitchFamily="18" charset="0"/>
                <a:cs typeface="Times New Roman" pitchFamily="18" charset="0"/>
              </a:rPr>
              <a:t>гипотетико-дедуктивного</a:t>
            </a:r>
            <a:endParaRPr lang="ru-RU" altLang="ru-RU" sz="1200" b="1" u="sng" dirty="0">
              <a:latin typeface="Times New Roman" pitchFamily="18" charset="0"/>
              <a:cs typeface="Times New Roman" pitchFamily="18" charset="0"/>
            </a:endParaRPr>
          </a:p>
          <a:p>
            <a:pPr algn="ctr"/>
            <a:r>
              <a:rPr lang="ru-RU" altLang="ru-RU" sz="1200" b="1" u="sng" dirty="0">
                <a:latin typeface="Times New Roman" pitchFamily="18" charset="0"/>
                <a:cs typeface="Times New Roman" pitchFamily="18" charset="0"/>
              </a:rPr>
              <a:t> мышления</a:t>
            </a:r>
            <a:r>
              <a:rPr lang="ru-RU" altLang="ru-RU" sz="1200" dirty="0">
                <a:latin typeface="Times New Roman" pitchFamily="18" charset="0"/>
                <a:cs typeface="Times New Roman" pitchFamily="18" charset="0"/>
              </a:rPr>
              <a:t>. Строя план своей</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 будущей жизни, подросток </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приписывает себе существенную</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 роль в спасении человечества и </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организует свой план жизни в </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зависимости от подобной цели. </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В возрасте от 11-12 и до 14-15 лет</a:t>
            </a:r>
            <a:endParaRPr lang="ru-RU" altLang="ru-RU" sz="1200" dirty="0">
              <a:latin typeface="Times New Roman" pitchFamily="18" charset="0"/>
              <a:cs typeface="Times New Roman" pitchFamily="18" charset="0"/>
            </a:endParaRPr>
          </a:p>
          <a:p>
            <a:pPr algn="ctr"/>
            <a:r>
              <a:rPr lang="ru-RU" altLang="ru-RU" sz="1200" b="1" u="sng" dirty="0">
                <a:latin typeface="Times New Roman" pitchFamily="18" charset="0"/>
                <a:cs typeface="Times New Roman" pitchFamily="18" charset="0"/>
              </a:rPr>
              <a:t>возникает новая форма</a:t>
            </a:r>
            <a:endParaRPr lang="ru-RU" altLang="ru-RU" sz="1200" b="1" u="sng" dirty="0">
              <a:latin typeface="Times New Roman" pitchFamily="18" charset="0"/>
              <a:cs typeface="Times New Roman" pitchFamily="18" charset="0"/>
            </a:endParaRPr>
          </a:p>
          <a:p>
            <a:pPr algn="ctr"/>
            <a:r>
              <a:rPr lang="ru-RU" altLang="ru-RU" sz="1200" b="1" u="sng" dirty="0">
                <a:latin typeface="Times New Roman" pitchFamily="18" charset="0"/>
                <a:cs typeface="Times New Roman" pitchFamily="18" charset="0"/>
              </a:rPr>
              <a:t> эгоцентризма</a:t>
            </a:r>
            <a:r>
              <a:rPr lang="ru-RU" altLang="ru-RU" sz="1200" dirty="0">
                <a:latin typeface="Times New Roman" pitchFamily="18" charset="0"/>
                <a:cs typeface="Times New Roman" pitchFamily="18" charset="0"/>
              </a:rPr>
              <a:t>. Пиаже назвал её </a:t>
            </a:r>
            <a:endParaRPr lang="ru-RU" altLang="ru-RU" sz="1200" dirty="0">
              <a:latin typeface="Times New Roman" pitchFamily="18" charset="0"/>
              <a:cs typeface="Times New Roman" pitchFamily="18" charset="0"/>
            </a:endParaRPr>
          </a:p>
          <a:p>
            <a:pPr algn="ctr"/>
            <a:r>
              <a:rPr lang="ru-RU" altLang="ru-RU" sz="1200" b="1" u="sng" dirty="0">
                <a:latin typeface="Times New Roman" pitchFamily="18" charset="0"/>
                <a:cs typeface="Times New Roman" pitchFamily="18" charset="0"/>
              </a:rPr>
              <a:t>«наивным идеализмом» </a:t>
            </a:r>
            <a:r>
              <a:rPr lang="ru-RU" altLang="ru-RU" sz="1200" dirty="0">
                <a:latin typeface="Times New Roman" pitchFamily="18" charset="0"/>
                <a:cs typeface="Times New Roman" pitchFamily="18" charset="0"/>
              </a:rPr>
              <a:t>подростка, </a:t>
            </a:r>
            <a:endParaRPr lang="ru-RU" altLang="ru-RU" sz="1200" dirty="0">
              <a:latin typeface="Times New Roman" pitchFamily="18" charset="0"/>
              <a:cs typeface="Times New Roman" pitchFamily="18" charset="0"/>
            </a:endParaRPr>
          </a:p>
          <a:p>
            <a:pPr algn="ctr"/>
            <a:r>
              <a:rPr lang="ru-RU" altLang="ru-RU" sz="1200" b="1" dirty="0" smtClean="0">
                <a:latin typeface="Times New Roman" pitchFamily="18" charset="0"/>
                <a:cs typeface="Times New Roman" pitchFamily="18" charset="0"/>
              </a:rPr>
              <a:t>стремящегося </a:t>
            </a:r>
            <a:r>
              <a:rPr lang="ru-RU" altLang="ru-RU" sz="1200" b="1" dirty="0">
                <a:latin typeface="Times New Roman" pitchFamily="18" charset="0"/>
                <a:cs typeface="Times New Roman" pitchFamily="18" charset="0"/>
              </a:rPr>
              <a:t>к переустройству </a:t>
            </a:r>
            <a:endParaRPr lang="ru-RU" altLang="ru-RU" sz="1200" b="1" dirty="0">
              <a:latin typeface="Times New Roman" pitchFamily="18" charset="0"/>
              <a:cs typeface="Times New Roman" pitchFamily="18" charset="0"/>
            </a:endParaRPr>
          </a:p>
          <a:p>
            <a:r>
              <a:rPr lang="ru-RU" altLang="ru-RU" sz="1200" b="1" dirty="0">
                <a:latin typeface="Times New Roman" pitchFamily="18" charset="0"/>
                <a:cs typeface="Times New Roman" pitchFamily="18" charset="0"/>
              </a:rPr>
              <a:t>мира. </a:t>
            </a:r>
            <a:r>
              <a:rPr lang="ru-RU" altLang="ru-RU" sz="1200" b="1" dirty="0" smtClean="0">
                <a:latin typeface="Times New Roman" pitchFamily="18" charset="0"/>
                <a:cs typeface="Times New Roman" pitchFamily="18" charset="0"/>
              </a:rPr>
              <a:t>  </a:t>
            </a:r>
            <a:r>
              <a:rPr lang="ru-RU" altLang="ru-RU" sz="1200" dirty="0" smtClean="0">
                <a:latin typeface="Times New Roman" pitchFamily="18" charset="0"/>
                <a:cs typeface="Times New Roman" pitchFamily="18" charset="0"/>
              </a:rPr>
              <a:t>Достигнув </a:t>
            </a:r>
            <a:endParaRPr lang="ru-RU" altLang="ru-RU" sz="1200" dirty="0">
              <a:latin typeface="Times New Roman" pitchFamily="18" charset="0"/>
              <a:cs typeface="Times New Roman" pitchFamily="18" charset="0"/>
            </a:endParaRPr>
          </a:p>
          <a:p>
            <a:pPr algn="ctr"/>
            <a:r>
              <a:rPr lang="ru-RU" altLang="ru-RU" sz="1200" dirty="0" err="1">
                <a:latin typeface="Times New Roman" pitchFamily="18" charset="0"/>
                <a:cs typeface="Times New Roman" pitchFamily="18" charset="0"/>
              </a:rPr>
              <a:t>формально-операциональной</a:t>
            </a:r>
            <a:r>
              <a:rPr lang="ru-RU" altLang="ru-RU" sz="1200" dirty="0">
                <a:latin typeface="Times New Roman" pitchFamily="18" charset="0"/>
                <a:cs typeface="Times New Roman" pitchFamily="18" charset="0"/>
              </a:rPr>
              <a:t> стадии</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в развитии мышления, подросток</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 </a:t>
            </a:r>
            <a:r>
              <a:rPr lang="ru-RU" altLang="ru-RU" sz="1200" b="1" dirty="0">
                <a:latin typeface="Times New Roman" pitchFamily="18" charset="0"/>
                <a:cs typeface="Times New Roman" pitchFamily="18" charset="0"/>
              </a:rPr>
              <a:t>начинает рассуждать на основе</a:t>
            </a:r>
            <a:endParaRPr lang="ru-RU" altLang="ru-RU" sz="1200" b="1" dirty="0">
              <a:latin typeface="Times New Roman" pitchFamily="18" charset="0"/>
              <a:cs typeface="Times New Roman" pitchFamily="18" charset="0"/>
            </a:endParaRPr>
          </a:p>
          <a:p>
            <a:pPr algn="ctr"/>
            <a:r>
              <a:rPr lang="ru-RU" altLang="ru-RU" sz="1200" b="1" dirty="0">
                <a:latin typeface="Times New Roman" pitchFamily="18" charset="0"/>
                <a:cs typeface="Times New Roman" pitchFamily="18" charset="0"/>
              </a:rPr>
              <a:t> гипотез и предположений.</a:t>
            </a:r>
            <a:endParaRPr lang="ru-RU" altLang="ru-RU" sz="1200" b="1" dirty="0">
              <a:latin typeface="Times New Roman" pitchFamily="18" charset="0"/>
              <a:cs typeface="Times New Roman" pitchFamily="18" charset="0"/>
            </a:endParaRPr>
          </a:p>
          <a:p>
            <a:pPr algn="ctr"/>
            <a:r>
              <a:rPr lang="ru-RU" altLang="ru-RU" sz="1200" b="1" dirty="0">
                <a:latin typeface="Times New Roman" pitchFamily="18" charset="0"/>
                <a:cs typeface="Times New Roman" pitchFamily="18" charset="0"/>
              </a:rPr>
              <a:t>Он освобождается от привязанности</a:t>
            </a:r>
            <a:endParaRPr lang="ru-RU" altLang="ru-RU" sz="1200" b="1" dirty="0">
              <a:latin typeface="Times New Roman" pitchFamily="18" charset="0"/>
              <a:cs typeface="Times New Roman" pitchFamily="18" charset="0"/>
            </a:endParaRPr>
          </a:p>
          <a:p>
            <a:pPr algn="ctr"/>
            <a:r>
              <a:rPr lang="ru-RU" altLang="ru-RU" sz="1200" b="1" dirty="0">
                <a:latin typeface="Times New Roman" pitchFamily="18" charset="0"/>
                <a:cs typeface="Times New Roman" pitchFamily="18" charset="0"/>
              </a:rPr>
              <a:t> к конкретным предметам</a:t>
            </a:r>
            <a:r>
              <a:rPr lang="ru-RU" altLang="ru-RU" sz="1200" dirty="0">
                <a:latin typeface="Times New Roman" pitchFamily="18" charset="0"/>
                <a:cs typeface="Times New Roman" pitchFamily="18" charset="0"/>
              </a:rPr>
              <a:t>..</a:t>
            </a:r>
            <a:endParaRPr lang="ru-RU" altLang="ru-RU" sz="1200" dirty="0">
              <a:latin typeface="Times New Roman" pitchFamily="18" charset="0"/>
              <a:cs typeface="Times New Roman" pitchFamily="18" charset="0"/>
            </a:endParaRPr>
          </a:p>
        </p:txBody>
      </p:sp>
      <p:sp>
        <p:nvSpPr>
          <p:cNvPr id="19461" name="AutoShape 8"/>
          <p:cNvSpPr>
            <a:spLocks noChangeArrowheads="1"/>
          </p:cNvSpPr>
          <p:nvPr/>
        </p:nvSpPr>
        <p:spPr bwMode="auto">
          <a:xfrm>
            <a:off x="3348038" y="1557338"/>
            <a:ext cx="3009912" cy="4824412"/>
          </a:xfrm>
          <a:prstGeom prst="foldedCorner">
            <a:avLst>
              <a:gd name="adj" fmla="val 12500"/>
            </a:avLst>
          </a:prstGeom>
          <a:solidFill>
            <a:srgbClr val="FCFEAE"/>
          </a:solidFill>
          <a:ln w="9525">
            <a:solidFill>
              <a:srgbClr val="FFCC66"/>
            </a:solidFill>
            <a:round/>
          </a:ln>
        </p:spPr>
        <p:txBody>
          <a:bodyPr wrap="none" anchor="ctr"/>
          <a:lstStyle/>
          <a:p>
            <a:pPr algn="ctr"/>
            <a:endParaRPr lang="ru-RU" altLang="ru-RU" sz="1200" dirty="0"/>
          </a:p>
          <a:p>
            <a:pPr algn="ctr"/>
            <a:endParaRPr lang="ru-RU" altLang="ru-RU" sz="1200" dirty="0"/>
          </a:p>
          <a:p>
            <a:pPr algn="ctr"/>
            <a:endParaRPr lang="ru-RU" altLang="ru-RU" sz="1200" dirty="0"/>
          </a:p>
          <a:p>
            <a:pPr algn="ctr"/>
            <a:r>
              <a:rPr lang="ru-RU" altLang="ru-RU" sz="1200" dirty="0"/>
              <a:t>Развивая идеи </a:t>
            </a:r>
            <a:r>
              <a:rPr lang="ru-RU" altLang="ru-RU" sz="1200" dirty="0" err="1"/>
              <a:t>Э.Эриксона</a:t>
            </a:r>
            <a:r>
              <a:rPr lang="ru-RU" altLang="ru-RU" sz="1200" dirty="0"/>
              <a:t>,</a:t>
            </a:r>
            <a:endParaRPr lang="ru-RU" altLang="ru-RU" sz="1200" dirty="0"/>
          </a:p>
          <a:p>
            <a:pPr algn="ctr"/>
            <a:r>
              <a:rPr lang="ru-RU" altLang="ru-RU" sz="1200" dirty="0"/>
              <a:t> американский психолог </a:t>
            </a:r>
            <a:r>
              <a:rPr lang="ru-RU" altLang="ru-RU" sz="1600" b="1" dirty="0" err="1">
                <a:solidFill>
                  <a:srgbClr val="FF0000"/>
                </a:solidFill>
              </a:rPr>
              <a:t>Дж.Марсиа</a:t>
            </a:r>
            <a:endParaRPr lang="ru-RU" altLang="ru-RU" sz="1600" b="1" dirty="0">
              <a:solidFill>
                <a:srgbClr val="FF0000"/>
              </a:solidFill>
            </a:endParaRPr>
          </a:p>
          <a:p>
            <a:pPr algn="ctr"/>
            <a:r>
              <a:rPr lang="ru-RU" altLang="ru-RU" sz="1200" dirty="0"/>
              <a:t> </a:t>
            </a:r>
            <a:r>
              <a:rPr lang="ru-RU" altLang="ru-RU" sz="1200" b="1" dirty="0">
                <a:solidFill>
                  <a:srgbClr val="FF0000"/>
                </a:solidFill>
              </a:rPr>
              <a:t>(Марша) </a:t>
            </a:r>
            <a:r>
              <a:rPr lang="ru-RU" altLang="ru-RU" sz="1200" dirty="0"/>
              <a:t>выделил четыре варианта</a:t>
            </a:r>
            <a:endParaRPr lang="ru-RU" altLang="ru-RU" sz="1200" dirty="0"/>
          </a:p>
          <a:p>
            <a:pPr algn="ctr"/>
            <a:r>
              <a:rPr lang="ru-RU" altLang="ru-RU" sz="1200" dirty="0"/>
              <a:t> развития идентичности:</a:t>
            </a:r>
            <a:endParaRPr lang="ru-RU" altLang="ru-RU" sz="1200" dirty="0"/>
          </a:p>
          <a:p>
            <a:pPr algn="ctr"/>
            <a:r>
              <a:rPr lang="ru-RU" altLang="ru-RU" sz="1200" b="1" u="sng" dirty="0"/>
              <a:t>Неопределённая идентичность </a:t>
            </a:r>
            <a:endParaRPr lang="ru-RU" altLang="ru-RU" sz="1200" b="1" u="sng" dirty="0"/>
          </a:p>
          <a:p>
            <a:pPr algn="ctr"/>
            <a:r>
              <a:rPr lang="ru-RU" altLang="ru-RU" sz="1200" dirty="0"/>
              <a:t>характеризуется тем, что </a:t>
            </a:r>
            <a:endParaRPr lang="ru-RU" altLang="ru-RU" sz="1200" dirty="0"/>
          </a:p>
          <a:p>
            <a:pPr algn="ctr"/>
            <a:r>
              <a:rPr lang="ru-RU" altLang="ru-RU" sz="1200" dirty="0"/>
              <a:t>человек ещё не приобрёл чётких</a:t>
            </a:r>
            <a:endParaRPr lang="ru-RU" altLang="ru-RU" sz="1200" dirty="0"/>
          </a:p>
          <a:p>
            <a:pPr algn="ctr"/>
            <a:r>
              <a:rPr lang="ru-RU" altLang="ru-RU" sz="1200" dirty="0"/>
              <a:t> убеждений и не пережил кризис </a:t>
            </a:r>
            <a:endParaRPr lang="ru-RU" altLang="ru-RU" sz="1200" dirty="0"/>
          </a:p>
          <a:p>
            <a:pPr algn="ctr"/>
            <a:r>
              <a:rPr lang="ru-RU" altLang="ru-RU" sz="1200" dirty="0"/>
              <a:t>идентичности;</a:t>
            </a:r>
            <a:endParaRPr lang="ru-RU" altLang="ru-RU" sz="1200" dirty="0"/>
          </a:p>
          <a:p>
            <a:pPr algn="ctr"/>
            <a:r>
              <a:rPr lang="ru-RU" altLang="ru-RU" sz="1200" b="1" u="sng" dirty="0"/>
              <a:t>Предрешённая идентичность </a:t>
            </a:r>
            <a:endParaRPr lang="ru-RU" altLang="ru-RU" sz="1200" b="1" u="sng" dirty="0"/>
          </a:p>
          <a:p>
            <a:pPr algn="ctr"/>
            <a:r>
              <a:rPr lang="ru-RU" altLang="ru-RU" sz="1200" dirty="0"/>
              <a:t>характеризуется  тем, что</a:t>
            </a:r>
            <a:endParaRPr lang="ru-RU" altLang="ru-RU" sz="1200" dirty="0"/>
          </a:p>
          <a:p>
            <a:pPr algn="ctr"/>
            <a:r>
              <a:rPr lang="ru-RU" altLang="ru-RU" sz="1200" dirty="0"/>
              <a:t> подросток выбирает свой</a:t>
            </a:r>
            <a:endParaRPr lang="ru-RU" altLang="ru-RU" sz="1200" dirty="0"/>
          </a:p>
          <a:p>
            <a:pPr algn="ctr"/>
            <a:r>
              <a:rPr lang="ru-RU" altLang="ru-RU" sz="1200" dirty="0"/>
              <a:t> жизненный путь не самостоятельно,</a:t>
            </a:r>
            <a:endParaRPr lang="ru-RU" altLang="ru-RU" sz="1200" dirty="0"/>
          </a:p>
          <a:p>
            <a:pPr algn="ctr"/>
            <a:r>
              <a:rPr lang="ru-RU" altLang="ru-RU" sz="1200" dirty="0"/>
              <a:t> а под влиянием других людей , </a:t>
            </a:r>
            <a:endParaRPr lang="ru-RU" altLang="ru-RU" sz="1200" dirty="0"/>
          </a:p>
          <a:p>
            <a:pPr algn="ctr"/>
            <a:r>
              <a:rPr lang="ru-RU" altLang="ru-RU" sz="1200" dirty="0"/>
              <a:t>чаще всего родителей;</a:t>
            </a:r>
            <a:endParaRPr lang="ru-RU" altLang="ru-RU" sz="1200" dirty="0"/>
          </a:p>
          <a:p>
            <a:pPr algn="ctr"/>
            <a:r>
              <a:rPr lang="ru-RU" altLang="ru-RU" sz="1200" b="1" u="sng" dirty="0"/>
              <a:t>Психосоциальный мораторий </a:t>
            </a:r>
            <a:endParaRPr lang="ru-RU" altLang="ru-RU" sz="1200" b="1" u="sng" dirty="0"/>
          </a:p>
          <a:p>
            <a:pPr algn="ctr"/>
            <a:r>
              <a:rPr lang="ru-RU" altLang="ru-RU" sz="1200" dirty="0" smtClean="0"/>
              <a:t>состоит </a:t>
            </a:r>
            <a:r>
              <a:rPr lang="ru-RU" altLang="ru-RU" sz="1200" dirty="0"/>
              <a:t>в том, что подросток </a:t>
            </a:r>
            <a:endParaRPr lang="ru-RU" altLang="ru-RU" sz="1200" dirty="0"/>
          </a:p>
          <a:p>
            <a:pPr algn="ctr"/>
            <a:r>
              <a:rPr lang="ru-RU" altLang="ru-RU" sz="1200" dirty="0"/>
              <a:t>переживает кризис</a:t>
            </a:r>
            <a:endParaRPr lang="ru-RU" altLang="ru-RU" sz="1200" dirty="0"/>
          </a:p>
          <a:p>
            <a:pPr algn="ctr"/>
            <a:r>
              <a:rPr lang="ru-RU" altLang="ru-RU" sz="1200" dirty="0"/>
              <a:t> самоопределения и выбирает из </a:t>
            </a:r>
            <a:endParaRPr lang="ru-RU" altLang="ru-RU" sz="1200" dirty="0"/>
          </a:p>
          <a:p>
            <a:pPr algn="ctr"/>
            <a:r>
              <a:rPr lang="ru-RU" altLang="ru-RU" sz="1200" dirty="0"/>
              <a:t>многочисленных вариантов </a:t>
            </a:r>
            <a:endParaRPr lang="ru-RU" altLang="ru-RU" sz="1200" dirty="0"/>
          </a:p>
          <a:p>
            <a:pPr algn="ctr"/>
            <a:r>
              <a:rPr lang="ru-RU" altLang="ru-RU" sz="1200" dirty="0"/>
              <a:t>развития свой собственный путь;</a:t>
            </a:r>
            <a:endParaRPr lang="ru-RU" altLang="ru-RU" sz="1200" dirty="0"/>
          </a:p>
          <a:p>
            <a:pPr algn="ctr"/>
            <a:r>
              <a:rPr lang="ru-RU" altLang="ru-RU" sz="1200" b="1" u="sng" dirty="0"/>
              <a:t>Зрелая идентичность </a:t>
            </a:r>
            <a:r>
              <a:rPr lang="ru-RU" altLang="ru-RU" sz="1200" dirty="0"/>
              <a:t>означает,</a:t>
            </a:r>
            <a:endParaRPr lang="ru-RU" altLang="ru-RU" sz="1200" dirty="0"/>
          </a:p>
          <a:p>
            <a:pPr algn="ctr"/>
            <a:r>
              <a:rPr lang="ru-RU" altLang="ru-RU" sz="1200" dirty="0"/>
              <a:t> что кризис завершён и человек </a:t>
            </a:r>
            <a:endParaRPr lang="ru-RU" altLang="ru-RU" sz="1200" dirty="0"/>
          </a:p>
          <a:p>
            <a:pPr algn="ctr"/>
            <a:r>
              <a:rPr lang="ru-RU" altLang="ru-RU" sz="1200" dirty="0"/>
              <a:t>с полной ответственностью</a:t>
            </a:r>
            <a:endParaRPr lang="ru-RU" altLang="ru-RU" sz="1200" dirty="0"/>
          </a:p>
          <a:p>
            <a:pPr algn="ctr"/>
            <a:r>
              <a:rPr lang="ru-RU" altLang="ru-RU" sz="1200" dirty="0"/>
              <a:t> переходит к самореализации </a:t>
            </a:r>
            <a:endParaRPr lang="ru-RU" altLang="ru-RU" sz="1200" dirty="0"/>
          </a:p>
          <a:p>
            <a:pPr algn="ctr"/>
            <a:r>
              <a:rPr lang="ru-RU" altLang="ru-RU" sz="1200" dirty="0"/>
              <a:t>в практической деятельности.</a:t>
            </a:r>
            <a:endParaRPr lang="ru-RU" altLang="ru-RU" sz="1200" dirty="0"/>
          </a:p>
          <a:p>
            <a:pPr algn="ctr"/>
            <a:endParaRPr lang="ru-RU" altLang="ru-RU" sz="1200" dirty="0">
              <a:latin typeface="Times New Roman" pitchFamily="18" charset="0"/>
              <a:cs typeface="Times New Roman" pitchFamily="18" charset="0"/>
            </a:endParaRPr>
          </a:p>
        </p:txBody>
      </p:sp>
    </p:spTree>
  </p:cSld>
  <p:clrMapOvr>
    <a:masterClrMapping/>
  </p:clrMapOvr>
  <p:transition>
    <p:cover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5"/>
          <p:cNvSpPr>
            <a:spLocks noChangeArrowheads="1"/>
          </p:cNvSpPr>
          <p:nvPr/>
        </p:nvSpPr>
        <p:spPr bwMode="auto">
          <a:xfrm>
            <a:off x="395288" y="188913"/>
            <a:ext cx="8135937" cy="754062"/>
          </a:xfrm>
          <a:prstGeom prst="ribbon2">
            <a:avLst>
              <a:gd name="adj1" fmla="val 12500"/>
              <a:gd name="adj2" fmla="val 50000"/>
            </a:avLst>
          </a:prstGeom>
          <a:solidFill>
            <a:srgbClr val="FCFEAE"/>
          </a:solidFill>
          <a:ln w="9525">
            <a:solidFill>
              <a:schemeClr val="tx1"/>
            </a:solidFill>
            <a:round/>
          </a:ln>
        </p:spPr>
        <p:txBody>
          <a:bodyPr wrap="none" anchor="ctr"/>
          <a:lstStyle/>
          <a:p>
            <a:pPr algn="ctr"/>
            <a:r>
              <a:rPr lang="ru-RU" altLang="ru-RU" sz="1800" b="1" dirty="0">
                <a:solidFill>
                  <a:srgbClr val="CC0000"/>
                </a:solidFill>
                <a:latin typeface="Times New Roman" pitchFamily="18" charset="0"/>
                <a:cs typeface="Times New Roman" pitchFamily="18" charset="0"/>
              </a:rPr>
              <a:t>Предмет возрастной психологии</a:t>
            </a:r>
            <a:endParaRPr lang="ru-RU" altLang="ru-RU" sz="1800" b="1" dirty="0">
              <a:solidFill>
                <a:srgbClr val="CC0000"/>
              </a:solidFill>
              <a:latin typeface="Times New Roman" pitchFamily="18" charset="0"/>
              <a:cs typeface="Times New Roman" pitchFamily="18" charset="0"/>
            </a:endParaRPr>
          </a:p>
        </p:txBody>
      </p:sp>
      <p:sp>
        <p:nvSpPr>
          <p:cNvPr id="2051" name="Rectangle 7"/>
          <p:cNvSpPr>
            <a:spLocks noChangeArrowheads="1"/>
          </p:cNvSpPr>
          <p:nvPr/>
        </p:nvSpPr>
        <p:spPr bwMode="auto">
          <a:xfrm>
            <a:off x="395288" y="1125538"/>
            <a:ext cx="6048375" cy="1584325"/>
          </a:xfrm>
          <a:prstGeom prst="rect">
            <a:avLst/>
          </a:prstGeom>
          <a:solidFill>
            <a:srgbClr val="FF9933"/>
          </a:solidFill>
          <a:ln w="9525">
            <a:solidFill>
              <a:schemeClr val="folHlink"/>
            </a:solidFill>
            <a:miter lim="800000"/>
          </a:ln>
        </p:spPr>
        <p:txBody>
          <a:bodyPr wrap="none" anchor="ctr"/>
          <a:lstStyle/>
          <a:p>
            <a:pPr algn="ctr"/>
            <a:r>
              <a:rPr lang="ru-RU" altLang="ru-RU" sz="1400" b="1" i="1" dirty="0">
                <a:solidFill>
                  <a:srgbClr val="000000"/>
                </a:solidFill>
                <a:latin typeface="Times New Roman" pitchFamily="18" charset="0"/>
                <a:cs typeface="Times New Roman" pitchFamily="18" charset="0"/>
              </a:rPr>
              <a:t>Объект</a:t>
            </a:r>
            <a:r>
              <a:rPr lang="ru-RU" altLang="ru-RU" sz="1400" b="1" i="1" dirty="0">
                <a:solidFill>
                  <a:srgbClr val="800000"/>
                </a:solidFill>
                <a:latin typeface="Times New Roman" pitchFamily="18" charset="0"/>
                <a:cs typeface="Times New Roman" pitchFamily="18" charset="0"/>
              </a:rPr>
              <a:t> </a:t>
            </a:r>
            <a:r>
              <a:rPr lang="ru-RU" altLang="ru-RU" sz="1400" b="1" dirty="0">
                <a:solidFill>
                  <a:srgbClr val="800000"/>
                </a:solidFill>
                <a:latin typeface="Times New Roman" pitchFamily="18" charset="0"/>
                <a:cs typeface="Times New Roman" pitchFamily="18" charset="0"/>
              </a:rPr>
              <a:t>изучения возрастной психологии – развивающийся, </a:t>
            </a:r>
            <a:endParaRPr lang="ru-RU" altLang="ru-RU" sz="1400" b="1" dirty="0">
              <a:solidFill>
                <a:srgbClr val="800000"/>
              </a:solidFill>
              <a:latin typeface="Times New Roman" pitchFamily="18" charset="0"/>
              <a:cs typeface="Times New Roman" pitchFamily="18" charset="0"/>
            </a:endParaRPr>
          </a:p>
          <a:p>
            <a:pPr algn="ctr"/>
            <a:r>
              <a:rPr lang="ru-RU" altLang="ru-RU" sz="1400" b="1" dirty="0">
                <a:solidFill>
                  <a:srgbClr val="800000"/>
                </a:solidFill>
                <a:latin typeface="Times New Roman" pitchFamily="18" charset="0"/>
                <a:cs typeface="Times New Roman" pitchFamily="18" charset="0"/>
              </a:rPr>
              <a:t>изменяющийся в онтогенезе нормальный здоровый человек.</a:t>
            </a:r>
            <a:endParaRPr lang="ru-RU" altLang="ru-RU" sz="1400" b="1" dirty="0">
              <a:solidFill>
                <a:srgbClr val="800000"/>
              </a:solidFill>
              <a:latin typeface="Times New Roman" pitchFamily="18" charset="0"/>
              <a:cs typeface="Times New Roman" pitchFamily="18" charset="0"/>
            </a:endParaRPr>
          </a:p>
          <a:p>
            <a:pPr algn="ctr"/>
            <a:r>
              <a:rPr lang="ru-RU" altLang="ru-RU" sz="1400" b="1" i="1" dirty="0">
                <a:solidFill>
                  <a:srgbClr val="000000"/>
                </a:solidFill>
                <a:latin typeface="Times New Roman" pitchFamily="18" charset="0"/>
                <a:cs typeface="Times New Roman" pitchFamily="18" charset="0"/>
              </a:rPr>
              <a:t>Предмет</a:t>
            </a:r>
            <a:r>
              <a:rPr lang="ru-RU" altLang="ru-RU" sz="1400" b="1" dirty="0">
                <a:solidFill>
                  <a:srgbClr val="800000"/>
                </a:solidFill>
                <a:latin typeface="Times New Roman" pitchFamily="18" charset="0"/>
                <a:cs typeface="Times New Roman" pitchFamily="18" charset="0"/>
              </a:rPr>
              <a:t> возрастной психологии – возрастные периоды</a:t>
            </a:r>
            <a:endParaRPr lang="ru-RU" altLang="ru-RU" sz="1400" b="1" dirty="0">
              <a:solidFill>
                <a:srgbClr val="800000"/>
              </a:solidFill>
              <a:latin typeface="Times New Roman" pitchFamily="18" charset="0"/>
              <a:cs typeface="Times New Roman" pitchFamily="18" charset="0"/>
            </a:endParaRPr>
          </a:p>
          <a:p>
            <a:pPr algn="ctr"/>
            <a:r>
              <a:rPr lang="ru-RU" altLang="ru-RU" sz="1400" b="1" dirty="0">
                <a:solidFill>
                  <a:srgbClr val="800000"/>
                </a:solidFill>
                <a:latin typeface="Times New Roman" pitchFamily="18" charset="0"/>
                <a:cs typeface="Times New Roman" pitchFamily="18" charset="0"/>
              </a:rPr>
              <a:t> развития, причины и механизмы перехода от одного возрастного</a:t>
            </a:r>
            <a:endParaRPr lang="ru-RU" altLang="ru-RU" sz="1400" b="1" dirty="0">
              <a:solidFill>
                <a:srgbClr val="800000"/>
              </a:solidFill>
              <a:latin typeface="Times New Roman" pitchFamily="18" charset="0"/>
              <a:cs typeface="Times New Roman" pitchFamily="18" charset="0"/>
            </a:endParaRPr>
          </a:p>
          <a:p>
            <a:pPr algn="ctr"/>
            <a:r>
              <a:rPr lang="ru-RU" altLang="ru-RU" sz="1400" b="1" dirty="0">
                <a:solidFill>
                  <a:srgbClr val="800000"/>
                </a:solidFill>
                <a:latin typeface="Times New Roman" pitchFamily="18" charset="0"/>
                <a:cs typeface="Times New Roman" pitchFamily="18" charset="0"/>
              </a:rPr>
              <a:t> периода к другому, общие закономерности и тенденции,</a:t>
            </a:r>
            <a:endParaRPr lang="ru-RU" altLang="ru-RU" sz="1400" b="1" dirty="0">
              <a:solidFill>
                <a:srgbClr val="800000"/>
              </a:solidFill>
              <a:latin typeface="Times New Roman" pitchFamily="18" charset="0"/>
              <a:cs typeface="Times New Roman" pitchFamily="18" charset="0"/>
            </a:endParaRPr>
          </a:p>
          <a:p>
            <a:pPr algn="ctr"/>
            <a:r>
              <a:rPr lang="ru-RU" altLang="ru-RU" sz="1400" b="1" dirty="0">
                <a:solidFill>
                  <a:srgbClr val="800000"/>
                </a:solidFill>
                <a:latin typeface="Times New Roman" pitchFamily="18" charset="0"/>
                <a:cs typeface="Times New Roman" pitchFamily="18" charset="0"/>
              </a:rPr>
              <a:t> темп и направленность психического развития в онтогенезе.</a:t>
            </a:r>
            <a:endParaRPr lang="ru-RU" altLang="ru-RU" sz="1400" b="1" dirty="0">
              <a:solidFill>
                <a:srgbClr val="800000"/>
              </a:solidFill>
              <a:latin typeface="Times New Roman" pitchFamily="18" charset="0"/>
              <a:cs typeface="Times New Roman" pitchFamily="18" charset="0"/>
            </a:endParaRPr>
          </a:p>
        </p:txBody>
      </p:sp>
      <p:sp>
        <p:nvSpPr>
          <p:cNvPr id="2052" name="Rectangle 8"/>
          <p:cNvSpPr>
            <a:spLocks noChangeArrowheads="1"/>
          </p:cNvSpPr>
          <p:nvPr/>
        </p:nvSpPr>
        <p:spPr bwMode="auto">
          <a:xfrm>
            <a:off x="395288" y="2924175"/>
            <a:ext cx="4752975" cy="3168650"/>
          </a:xfrm>
          <a:prstGeom prst="rect">
            <a:avLst/>
          </a:prstGeom>
          <a:solidFill>
            <a:srgbClr val="FF9933"/>
          </a:solidFill>
          <a:ln w="9525">
            <a:solidFill>
              <a:schemeClr val="tx1"/>
            </a:solidFill>
            <a:miter lim="800000"/>
          </a:ln>
        </p:spPr>
        <p:txBody>
          <a:bodyPr wrap="none" anchor="ctr"/>
          <a:lstStyle/>
          <a:p>
            <a:r>
              <a:rPr lang="ru-RU" altLang="ru-RU" sz="1800" b="1" i="1" dirty="0">
                <a:solidFill>
                  <a:srgbClr val="006600"/>
                </a:solidFill>
                <a:latin typeface="Times New Roman" pitchFamily="18" charset="0"/>
                <a:cs typeface="Times New Roman" pitchFamily="18" charset="0"/>
              </a:rPr>
              <a:t>Разделы возрастной психологии</a:t>
            </a:r>
            <a:r>
              <a:rPr lang="ru-RU" altLang="ru-RU" sz="1800" dirty="0">
                <a:latin typeface="Times New Roman" pitchFamily="18" charset="0"/>
                <a:cs typeface="Times New Roman" pitchFamily="18" charset="0"/>
              </a:rPr>
              <a:t>: </a:t>
            </a:r>
            <a:endParaRPr lang="ru-RU" altLang="ru-RU" sz="1800" dirty="0">
              <a:latin typeface="Times New Roman" pitchFamily="18" charset="0"/>
              <a:cs typeface="Times New Roman" pitchFamily="18" charset="0"/>
            </a:endParaRPr>
          </a:p>
          <a:p>
            <a:pPr>
              <a:buFontTx/>
              <a:buChar char="•"/>
            </a:pPr>
            <a:r>
              <a:rPr lang="ru-RU" altLang="ru-RU" sz="1800" dirty="0">
                <a:solidFill>
                  <a:srgbClr val="663300"/>
                </a:solidFill>
                <a:latin typeface="Times New Roman" pitchFamily="18" charset="0"/>
                <a:cs typeface="Times New Roman" pitchFamily="18" charset="0"/>
              </a:rPr>
              <a:t> </a:t>
            </a:r>
            <a:r>
              <a:rPr lang="ru-RU" altLang="ru-RU" sz="1800" dirty="0" err="1">
                <a:solidFill>
                  <a:srgbClr val="663300"/>
                </a:solidFill>
                <a:latin typeface="Times New Roman" pitchFamily="18" charset="0"/>
                <a:cs typeface="Times New Roman" pitchFamily="18" charset="0"/>
              </a:rPr>
              <a:t>пренатальная</a:t>
            </a:r>
            <a:r>
              <a:rPr lang="ru-RU" altLang="ru-RU" sz="1800">
                <a:solidFill>
                  <a:srgbClr val="663300"/>
                </a:solidFill>
                <a:latin typeface="Times New Roman" pitchFamily="18" charset="0"/>
                <a:cs typeface="Times New Roman" pitchFamily="18" charset="0"/>
              </a:rPr>
              <a:t> психология</a:t>
            </a:r>
            <a:endParaRPr lang="ru-RU" altLang="ru-RU" sz="1800">
              <a:solidFill>
                <a:srgbClr val="663300"/>
              </a:solidFill>
              <a:latin typeface="Times New Roman" pitchFamily="18" charset="0"/>
              <a:cs typeface="Times New Roman" pitchFamily="18" charset="0"/>
            </a:endParaRPr>
          </a:p>
          <a:p>
            <a:pPr>
              <a:buFontTx/>
              <a:buChar char="•"/>
            </a:pPr>
            <a:r>
              <a:rPr lang="ru-RU" altLang="ru-RU" sz="1800">
                <a:solidFill>
                  <a:srgbClr val="663300"/>
                </a:solidFill>
                <a:latin typeface="Times New Roman" pitchFamily="18" charset="0"/>
                <a:cs typeface="Times New Roman" pitchFamily="18" charset="0"/>
              </a:rPr>
              <a:t> психология младенца,</a:t>
            </a:r>
            <a:endParaRPr lang="ru-RU" altLang="ru-RU" sz="1800">
              <a:solidFill>
                <a:srgbClr val="663300"/>
              </a:solidFill>
              <a:latin typeface="Times New Roman" pitchFamily="18" charset="0"/>
              <a:cs typeface="Times New Roman" pitchFamily="18" charset="0"/>
            </a:endParaRPr>
          </a:p>
          <a:p>
            <a:pPr>
              <a:buFontTx/>
              <a:buChar char="•"/>
            </a:pPr>
            <a:r>
              <a:rPr lang="ru-RU" altLang="ru-RU" sz="1800">
                <a:solidFill>
                  <a:srgbClr val="663300"/>
                </a:solidFill>
                <a:latin typeface="Times New Roman" pitchFamily="18" charset="0"/>
                <a:cs typeface="Times New Roman" pitchFamily="18" charset="0"/>
              </a:rPr>
              <a:t> психология раннего возраста,</a:t>
            </a:r>
            <a:endParaRPr lang="ru-RU" altLang="ru-RU" sz="1800">
              <a:solidFill>
                <a:srgbClr val="663300"/>
              </a:solidFill>
              <a:latin typeface="Times New Roman" pitchFamily="18" charset="0"/>
              <a:cs typeface="Times New Roman" pitchFamily="18" charset="0"/>
            </a:endParaRPr>
          </a:p>
          <a:p>
            <a:pPr>
              <a:buFontTx/>
              <a:buChar char="•"/>
            </a:pPr>
            <a:r>
              <a:rPr lang="ru-RU" altLang="ru-RU" sz="1800">
                <a:solidFill>
                  <a:srgbClr val="663300"/>
                </a:solidFill>
                <a:latin typeface="Times New Roman" pitchFamily="18" charset="0"/>
                <a:cs typeface="Times New Roman" pitchFamily="18" charset="0"/>
              </a:rPr>
              <a:t> дошкольная психология,</a:t>
            </a:r>
            <a:endParaRPr lang="ru-RU" altLang="ru-RU" sz="1800">
              <a:solidFill>
                <a:srgbClr val="663300"/>
              </a:solidFill>
              <a:latin typeface="Times New Roman" pitchFamily="18" charset="0"/>
              <a:cs typeface="Times New Roman" pitchFamily="18" charset="0"/>
            </a:endParaRPr>
          </a:p>
          <a:p>
            <a:pPr>
              <a:buFontTx/>
              <a:buChar char="•"/>
            </a:pPr>
            <a:r>
              <a:rPr lang="ru-RU" altLang="ru-RU" sz="1800">
                <a:solidFill>
                  <a:srgbClr val="663300"/>
                </a:solidFill>
                <a:latin typeface="Times New Roman" pitchFamily="18" charset="0"/>
                <a:cs typeface="Times New Roman" pitchFamily="18" charset="0"/>
              </a:rPr>
              <a:t> психология младшего школьника,</a:t>
            </a:r>
            <a:endParaRPr lang="ru-RU" altLang="ru-RU" sz="1800">
              <a:solidFill>
                <a:srgbClr val="663300"/>
              </a:solidFill>
              <a:latin typeface="Times New Roman" pitchFamily="18" charset="0"/>
              <a:cs typeface="Times New Roman" pitchFamily="18" charset="0"/>
            </a:endParaRPr>
          </a:p>
          <a:p>
            <a:pPr>
              <a:buFontTx/>
              <a:buChar char="•"/>
            </a:pPr>
            <a:r>
              <a:rPr lang="ru-RU" altLang="ru-RU" sz="1800">
                <a:solidFill>
                  <a:srgbClr val="663300"/>
                </a:solidFill>
                <a:latin typeface="Times New Roman" pitchFamily="18" charset="0"/>
                <a:cs typeface="Times New Roman" pitchFamily="18" charset="0"/>
              </a:rPr>
              <a:t> психология подростка,</a:t>
            </a:r>
            <a:endParaRPr lang="ru-RU" altLang="ru-RU" sz="1800">
              <a:solidFill>
                <a:srgbClr val="663300"/>
              </a:solidFill>
              <a:latin typeface="Times New Roman" pitchFamily="18" charset="0"/>
              <a:cs typeface="Times New Roman" pitchFamily="18" charset="0"/>
            </a:endParaRPr>
          </a:p>
          <a:p>
            <a:pPr>
              <a:buFontTx/>
              <a:buChar char="•"/>
            </a:pPr>
            <a:r>
              <a:rPr lang="ru-RU" altLang="ru-RU" sz="1800">
                <a:solidFill>
                  <a:srgbClr val="663300"/>
                </a:solidFill>
                <a:latin typeface="Times New Roman" pitchFamily="18" charset="0"/>
                <a:cs typeface="Times New Roman" pitchFamily="18" charset="0"/>
              </a:rPr>
              <a:t> психология юношеского возраста,</a:t>
            </a:r>
            <a:endParaRPr lang="ru-RU" altLang="ru-RU" sz="1800">
              <a:solidFill>
                <a:srgbClr val="663300"/>
              </a:solidFill>
              <a:latin typeface="Times New Roman" pitchFamily="18" charset="0"/>
              <a:cs typeface="Times New Roman" pitchFamily="18" charset="0"/>
            </a:endParaRPr>
          </a:p>
          <a:p>
            <a:pPr>
              <a:buFontTx/>
              <a:buChar char="•"/>
            </a:pPr>
            <a:r>
              <a:rPr lang="ru-RU" altLang="ru-RU" sz="1800">
                <a:solidFill>
                  <a:srgbClr val="663300"/>
                </a:solidFill>
                <a:latin typeface="Times New Roman" pitchFamily="18" charset="0"/>
                <a:cs typeface="Times New Roman" pitchFamily="18" charset="0"/>
              </a:rPr>
              <a:t> психология среднего возраста,</a:t>
            </a:r>
            <a:endParaRPr lang="ru-RU" altLang="ru-RU" sz="1800">
              <a:solidFill>
                <a:srgbClr val="663300"/>
              </a:solidFill>
              <a:latin typeface="Times New Roman" pitchFamily="18" charset="0"/>
              <a:cs typeface="Times New Roman" pitchFamily="18" charset="0"/>
            </a:endParaRPr>
          </a:p>
          <a:p>
            <a:pPr>
              <a:buFontTx/>
              <a:buChar char="•"/>
            </a:pPr>
            <a:r>
              <a:rPr lang="ru-RU" altLang="ru-RU" sz="1800">
                <a:solidFill>
                  <a:srgbClr val="663300"/>
                </a:solidFill>
                <a:latin typeface="Times New Roman" pitchFamily="18" charset="0"/>
                <a:cs typeface="Times New Roman" pitchFamily="18" charset="0"/>
              </a:rPr>
              <a:t> геронтопсихология - психология старости.</a:t>
            </a:r>
            <a:endParaRPr lang="ru-RU" altLang="ru-RU" sz="1800">
              <a:solidFill>
                <a:srgbClr val="663300"/>
              </a:solidFill>
              <a:latin typeface="Times New Roman" pitchFamily="18" charset="0"/>
              <a:cs typeface="Times New Roman" pitchFamily="18" charset="0"/>
            </a:endParaRPr>
          </a:p>
          <a:p>
            <a:endParaRPr lang="ru-RU" altLang="ru-RU" sz="1800" b="1">
              <a:solidFill>
                <a:srgbClr val="800000"/>
              </a:solidFill>
              <a:latin typeface="Times New Roman" pitchFamily="18" charset="0"/>
              <a:cs typeface="Times New Roman" pitchFamily="18" charset="0"/>
            </a:endParaRPr>
          </a:p>
        </p:txBody>
      </p:sp>
      <p:sp>
        <p:nvSpPr>
          <p:cNvPr id="2053" name="AutoShape 9"/>
          <p:cNvSpPr>
            <a:spLocks noChangeArrowheads="1"/>
          </p:cNvSpPr>
          <p:nvPr/>
        </p:nvSpPr>
        <p:spPr bwMode="auto">
          <a:xfrm rot="5400000">
            <a:off x="6119813" y="2816225"/>
            <a:ext cx="1655762" cy="3024188"/>
          </a:xfrm>
          <a:prstGeom prst="wedgeRoundRectCallout">
            <a:avLst>
              <a:gd name="adj1" fmla="val -112417"/>
              <a:gd name="adj2" fmla="val 54458"/>
              <a:gd name="adj3" fmla="val 16667"/>
            </a:avLst>
          </a:prstGeom>
          <a:solidFill>
            <a:srgbClr val="FCFEAE"/>
          </a:solidFill>
          <a:ln w="9525">
            <a:solidFill>
              <a:schemeClr val="tx1"/>
            </a:solidFill>
            <a:miter lim="800000"/>
          </a:ln>
        </p:spPr>
        <p:txBody>
          <a:bodyPr rot="10800000" vert="eaVert"/>
          <a:lstStyle/>
          <a:p>
            <a:pPr algn="ctr"/>
            <a:r>
              <a:rPr lang="ru-RU" altLang="ru-RU" sz="1400" b="1">
                <a:latin typeface="Times New Roman" pitchFamily="18" charset="0"/>
                <a:cs typeface="Times New Roman" pitchFamily="18" charset="0"/>
              </a:rPr>
              <a:t>Онтогенез </a:t>
            </a:r>
            <a:r>
              <a:rPr lang="ru-RU" altLang="ru-RU" sz="1400">
                <a:latin typeface="Times New Roman" pitchFamily="18" charset="0"/>
                <a:cs typeface="Times New Roman" pitchFamily="18" charset="0"/>
              </a:rPr>
              <a:t>( от </a:t>
            </a:r>
            <a:r>
              <a:rPr lang="en-US" altLang="ru-RU" sz="1400">
                <a:latin typeface="Times New Roman" pitchFamily="18" charset="0"/>
                <a:cs typeface="Times New Roman" pitchFamily="18" charset="0"/>
              </a:rPr>
              <a:t> </a:t>
            </a:r>
            <a:r>
              <a:rPr lang="ru-RU" altLang="ru-RU" sz="1400">
                <a:latin typeface="Times New Roman" pitchFamily="18" charset="0"/>
                <a:cs typeface="Times New Roman" pitchFamily="18" charset="0"/>
              </a:rPr>
              <a:t>греч </a:t>
            </a:r>
            <a:r>
              <a:rPr lang="en-US" altLang="ru-RU" sz="1400">
                <a:latin typeface="Times New Roman" pitchFamily="18" charset="0"/>
                <a:cs typeface="Times New Roman" pitchFamily="18" charset="0"/>
              </a:rPr>
              <a:t>on</a:t>
            </a:r>
            <a:r>
              <a:rPr lang="ru-RU" altLang="ru-RU" sz="1400">
                <a:latin typeface="Times New Roman" pitchFamily="18" charset="0"/>
                <a:cs typeface="Times New Roman" pitchFamily="18" charset="0"/>
              </a:rPr>
              <a:t>,</a:t>
            </a:r>
            <a:r>
              <a:rPr lang="en-US" altLang="ru-RU" sz="1400">
                <a:latin typeface="Times New Roman" pitchFamily="18" charset="0"/>
                <a:cs typeface="Times New Roman" pitchFamily="18" charset="0"/>
              </a:rPr>
              <a:t> </a:t>
            </a:r>
            <a:r>
              <a:rPr lang="ru-RU" altLang="ru-RU" sz="1400">
                <a:latin typeface="Times New Roman" pitchFamily="18" charset="0"/>
                <a:cs typeface="Times New Roman" pitchFamily="18" charset="0"/>
              </a:rPr>
              <a:t>род. падеж</a:t>
            </a:r>
            <a:r>
              <a:rPr lang="en-US" altLang="ru-RU" sz="1400">
                <a:latin typeface="Times New Roman" pitchFamily="18" charset="0"/>
                <a:cs typeface="Times New Roman" pitchFamily="18" charset="0"/>
              </a:rPr>
              <a:t> ontos </a:t>
            </a:r>
            <a:r>
              <a:rPr lang="ru-RU" altLang="ru-RU" sz="1400">
                <a:latin typeface="Times New Roman" pitchFamily="18" charset="0"/>
                <a:cs typeface="Times New Roman" pitchFamily="18" charset="0"/>
              </a:rPr>
              <a:t>– сущее, </a:t>
            </a:r>
            <a:r>
              <a:rPr lang="en-US" altLang="ru-RU" sz="1400">
                <a:latin typeface="Times New Roman" pitchFamily="18" charset="0"/>
                <a:cs typeface="Times New Roman" pitchFamily="18" charset="0"/>
              </a:rPr>
              <a:t>genesis </a:t>
            </a:r>
            <a:r>
              <a:rPr lang="ru-RU" altLang="ru-RU" sz="1400">
                <a:latin typeface="Times New Roman" pitchFamily="18" charset="0"/>
                <a:cs typeface="Times New Roman" pitchFamily="18" charset="0"/>
              </a:rPr>
              <a:t>- рождение, происхождение) - процесс развития индивидуального организма. </a:t>
            </a:r>
            <a:endParaRPr lang="ru-RU" altLang="ru-RU" sz="1400">
              <a:latin typeface="Times New Roman" pitchFamily="18" charset="0"/>
              <a:cs typeface="Times New Roman" pitchFamily="18" charset="0"/>
            </a:endParaRPr>
          </a:p>
        </p:txBody>
      </p:sp>
      <p:sp>
        <p:nvSpPr>
          <p:cNvPr id="2054" name="AutoShape 10"/>
          <p:cNvSpPr>
            <a:spLocks noChangeArrowheads="1"/>
          </p:cNvSpPr>
          <p:nvPr/>
        </p:nvSpPr>
        <p:spPr bwMode="auto">
          <a:xfrm rot="5400000">
            <a:off x="6804819" y="908844"/>
            <a:ext cx="1943100" cy="2376488"/>
          </a:xfrm>
          <a:prstGeom prst="wedgeRoundRectCallout">
            <a:avLst>
              <a:gd name="adj1" fmla="val -70833"/>
              <a:gd name="adj2" fmla="val 65093"/>
              <a:gd name="adj3" fmla="val 16667"/>
            </a:avLst>
          </a:prstGeom>
          <a:solidFill>
            <a:srgbClr val="FCFEAE"/>
          </a:solidFill>
          <a:ln w="9525">
            <a:solidFill>
              <a:schemeClr val="tx1"/>
            </a:solidFill>
            <a:miter lim="800000"/>
          </a:ln>
        </p:spPr>
        <p:txBody>
          <a:bodyPr rot="10800000" vert="eaVert"/>
          <a:lstStyle/>
          <a:p>
            <a:pPr algn="ctr"/>
            <a:r>
              <a:rPr lang="ru-RU" altLang="ru-RU" sz="1400" b="1">
                <a:latin typeface="Times New Roman" pitchFamily="18" charset="0"/>
                <a:cs typeface="Times New Roman" pitchFamily="18" charset="0"/>
              </a:rPr>
              <a:t>Возрастная психология</a:t>
            </a:r>
            <a:r>
              <a:rPr lang="ru-RU" altLang="ru-RU" sz="1400">
                <a:latin typeface="Times New Roman" pitchFamily="18" charset="0"/>
                <a:cs typeface="Times New Roman" pitchFamily="18" charset="0"/>
              </a:rPr>
              <a:t> – это отрасль психологической науки, изучающая факты и закономерности развития человека, возрастную динамику его психики</a:t>
            </a:r>
            <a:r>
              <a:rPr lang="ru-RU" altLang="ru-RU" sz="1400"/>
              <a:t>.</a:t>
            </a:r>
            <a:endParaRPr lang="ru-RU" altLang="ru-RU" sz="1400"/>
          </a:p>
        </p:txBody>
      </p:sp>
    </p:spTree>
  </p:cSld>
  <p:clrMapOvr>
    <a:masterClrMapping/>
  </p:clrMapOvr>
  <p:transition>
    <p:cover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4"/>
          <p:cNvSpPr>
            <a:spLocks noChangeArrowheads="1"/>
          </p:cNvSpPr>
          <p:nvPr/>
        </p:nvSpPr>
        <p:spPr bwMode="auto">
          <a:xfrm>
            <a:off x="611188" y="404813"/>
            <a:ext cx="7777162" cy="1042987"/>
          </a:xfrm>
          <a:prstGeom prst="bevel">
            <a:avLst>
              <a:gd name="adj" fmla="val 12500"/>
            </a:avLst>
          </a:prstGeom>
          <a:solidFill>
            <a:srgbClr val="FF9933"/>
          </a:solidFill>
          <a:ln w="9525">
            <a:solidFill>
              <a:schemeClr val="tx1"/>
            </a:solidFill>
            <a:miter lim="800000"/>
          </a:ln>
        </p:spPr>
        <p:txBody>
          <a:bodyPr wrap="none" anchor="ctr"/>
          <a:lstStyle/>
          <a:p>
            <a:pPr algn="ctr"/>
            <a:r>
              <a:rPr lang="ru-RU" altLang="ru-RU" sz="1800"/>
              <a:t>Новые тенденции в изучении отрочества ( Л.С. Выготский, </a:t>
            </a:r>
            <a:endParaRPr lang="ru-RU" altLang="ru-RU" sz="1800"/>
          </a:p>
          <a:p>
            <a:pPr algn="ctr"/>
            <a:r>
              <a:rPr lang="ru-RU" altLang="ru-RU" sz="1800"/>
              <a:t>А.Н. Леонтьев, Д.Б. Эльконин, Л.И. Божович)</a:t>
            </a:r>
            <a:endParaRPr lang="ru-RU" altLang="ru-RU" sz="1800"/>
          </a:p>
        </p:txBody>
      </p:sp>
      <p:sp>
        <p:nvSpPr>
          <p:cNvPr id="20483" name="AutoShape 5"/>
          <p:cNvSpPr>
            <a:spLocks noChangeArrowheads="1"/>
          </p:cNvSpPr>
          <p:nvPr/>
        </p:nvSpPr>
        <p:spPr bwMode="auto">
          <a:xfrm>
            <a:off x="179388" y="1628775"/>
            <a:ext cx="2879725" cy="4895850"/>
          </a:xfrm>
          <a:prstGeom prst="roundRect">
            <a:avLst>
              <a:gd name="adj" fmla="val 16667"/>
            </a:avLst>
          </a:prstGeom>
          <a:solidFill>
            <a:srgbClr val="FCFEAE"/>
          </a:solidFill>
          <a:ln w="9525">
            <a:solidFill>
              <a:srgbClr val="FFCC66"/>
            </a:solidFill>
            <a:round/>
          </a:ln>
        </p:spPr>
        <p:txBody>
          <a:bodyPr wrap="none" anchor="ctr"/>
          <a:lstStyle/>
          <a:p>
            <a:pPr algn="ctr"/>
            <a:r>
              <a:rPr lang="ru-RU" altLang="ru-RU" sz="1800" b="1" dirty="0">
                <a:latin typeface="Times New Roman" pitchFamily="18" charset="0"/>
                <a:cs typeface="Times New Roman" pitchFamily="18" charset="0"/>
              </a:rPr>
              <a:t>Л.С. </a:t>
            </a:r>
            <a:r>
              <a:rPr lang="ru-RU" altLang="ru-RU" sz="1800" b="1" dirty="0" err="1">
                <a:latin typeface="Times New Roman" pitchFamily="18" charset="0"/>
                <a:cs typeface="Times New Roman" pitchFamily="18" charset="0"/>
              </a:rPr>
              <a:t>Выготский</a:t>
            </a:r>
            <a:r>
              <a:rPr lang="ru-RU" altLang="ru-RU" sz="1800" b="1" dirty="0">
                <a:latin typeface="Times New Roman" pitchFamily="18" charset="0"/>
                <a:cs typeface="Times New Roman" pitchFamily="18" charset="0"/>
              </a:rPr>
              <a:t> </a:t>
            </a:r>
            <a:endParaRPr lang="en-US" altLang="ru-RU" sz="1800" b="1"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подробно рассматривал</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проблему интересов  в переходном </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возрасте. Он перечислил несколько</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 основных групп наиболее ярких</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 интересов подростков, которые</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 вслед за А.Б. </a:t>
            </a:r>
            <a:r>
              <a:rPr lang="ru-RU" altLang="ru-RU" sz="1200" dirty="0" err="1">
                <a:latin typeface="Times New Roman" pitchFamily="18" charset="0"/>
                <a:cs typeface="Times New Roman" pitchFamily="18" charset="0"/>
              </a:rPr>
              <a:t>Залкиндом</a:t>
            </a:r>
            <a:r>
              <a:rPr lang="ru-RU" altLang="ru-RU" sz="1200" dirty="0">
                <a:latin typeface="Times New Roman" pitchFamily="18" charset="0"/>
                <a:cs typeface="Times New Roman" pitchFamily="18" charset="0"/>
              </a:rPr>
              <a:t> он назвал </a:t>
            </a:r>
            <a:endParaRPr lang="ru-RU" altLang="ru-RU" sz="1200" dirty="0">
              <a:latin typeface="Times New Roman" pitchFamily="18" charset="0"/>
              <a:cs typeface="Times New Roman" pitchFamily="18" charset="0"/>
            </a:endParaRPr>
          </a:p>
          <a:p>
            <a:pPr algn="ctr"/>
            <a:r>
              <a:rPr lang="ru-RU" altLang="ru-RU" sz="1200" dirty="0" smtClean="0">
                <a:latin typeface="Times New Roman" pitchFamily="18" charset="0"/>
                <a:cs typeface="Times New Roman" pitchFamily="18" charset="0"/>
              </a:rPr>
              <a:t>доминантами.</a:t>
            </a:r>
            <a:endParaRPr lang="ru-RU" altLang="ru-RU" sz="1200" dirty="0">
              <a:latin typeface="Times New Roman" pitchFamily="18" charset="0"/>
              <a:cs typeface="Times New Roman" pitchFamily="18" charset="0"/>
            </a:endParaRPr>
          </a:p>
          <a:p>
            <a:pPr algn="ctr"/>
            <a:r>
              <a:rPr lang="ru-RU" altLang="ru-RU" sz="1200" b="1" dirty="0" smtClean="0">
                <a:solidFill>
                  <a:schemeClr val="accent2"/>
                </a:solidFill>
                <a:latin typeface="Times New Roman" pitchFamily="18" charset="0"/>
                <a:cs typeface="Times New Roman" pitchFamily="18" charset="0"/>
              </a:rPr>
              <a:t>«Эгоцентрическая </a:t>
            </a:r>
            <a:r>
              <a:rPr lang="ru-RU" altLang="ru-RU" sz="1200" b="1" dirty="0">
                <a:solidFill>
                  <a:schemeClr val="accent2"/>
                </a:solidFill>
                <a:latin typeface="Times New Roman" pitchFamily="18" charset="0"/>
                <a:cs typeface="Times New Roman" pitchFamily="18" charset="0"/>
              </a:rPr>
              <a:t>доминанта»</a:t>
            </a:r>
            <a:r>
              <a:rPr lang="ru-RU" altLang="ru-RU" sz="1200" dirty="0">
                <a:latin typeface="Times New Roman" pitchFamily="18" charset="0"/>
                <a:cs typeface="Times New Roman" pitchFamily="18" charset="0"/>
              </a:rPr>
              <a:t> – интерес</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 подростка к собственной личности;</a:t>
            </a:r>
            <a:endParaRPr lang="ru-RU" altLang="ru-RU" sz="1200" dirty="0">
              <a:latin typeface="Times New Roman" pitchFamily="18" charset="0"/>
              <a:cs typeface="Times New Roman" pitchFamily="18" charset="0"/>
            </a:endParaRPr>
          </a:p>
          <a:p>
            <a:pPr algn="ctr"/>
            <a:r>
              <a:rPr lang="ru-RU" altLang="ru-RU" sz="1200" b="1" dirty="0" smtClean="0">
                <a:solidFill>
                  <a:schemeClr val="accent2"/>
                </a:solidFill>
                <a:latin typeface="Times New Roman" pitchFamily="18" charset="0"/>
                <a:cs typeface="Times New Roman" pitchFamily="18" charset="0"/>
              </a:rPr>
              <a:t>«Доминанта </a:t>
            </a:r>
            <a:r>
              <a:rPr lang="ru-RU" altLang="ru-RU" sz="1200" b="1" dirty="0">
                <a:solidFill>
                  <a:schemeClr val="accent2"/>
                </a:solidFill>
                <a:latin typeface="Times New Roman" pitchFamily="18" charset="0"/>
                <a:cs typeface="Times New Roman" pitchFamily="18" charset="0"/>
              </a:rPr>
              <a:t>дали»</a:t>
            </a:r>
            <a:r>
              <a:rPr lang="ru-RU" altLang="ru-RU" sz="1200" dirty="0">
                <a:latin typeface="Times New Roman" pitchFamily="18" charset="0"/>
                <a:cs typeface="Times New Roman" pitchFamily="18" charset="0"/>
              </a:rPr>
              <a:t> -  установка</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подростка на обширные большие</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 масштабы, которые для него гораздо</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более субъективно приемлемы, чем</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 ближние, текущие;</a:t>
            </a:r>
            <a:endParaRPr lang="ru-RU" altLang="ru-RU" sz="1200" dirty="0">
              <a:latin typeface="Times New Roman" pitchFamily="18" charset="0"/>
              <a:cs typeface="Times New Roman" pitchFamily="18" charset="0"/>
            </a:endParaRPr>
          </a:p>
          <a:p>
            <a:pPr algn="ctr"/>
            <a:r>
              <a:rPr lang="ru-RU" altLang="ru-RU" sz="1200" b="1" dirty="0" smtClean="0">
                <a:solidFill>
                  <a:schemeClr val="accent2"/>
                </a:solidFill>
                <a:latin typeface="Times New Roman" pitchFamily="18" charset="0"/>
                <a:cs typeface="Times New Roman" pitchFamily="18" charset="0"/>
              </a:rPr>
              <a:t>«Доминанта </a:t>
            </a:r>
            <a:r>
              <a:rPr lang="ru-RU" altLang="ru-RU" sz="1200" b="1" dirty="0">
                <a:solidFill>
                  <a:schemeClr val="accent2"/>
                </a:solidFill>
                <a:latin typeface="Times New Roman" pitchFamily="18" charset="0"/>
                <a:cs typeface="Times New Roman" pitchFamily="18" charset="0"/>
              </a:rPr>
              <a:t>усилия»</a:t>
            </a:r>
            <a:r>
              <a:rPr lang="ru-RU" altLang="ru-RU" sz="1200" dirty="0">
                <a:latin typeface="Times New Roman" pitchFamily="18" charset="0"/>
                <a:cs typeface="Times New Roman" pitchFamily="18" charset="0"/>
              </a:rPr>
              <a:t> - тяга подростка </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к сопротивлению, преодолению,</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 к волевым напряжениям, которые </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иногда проявляются в упрямстве, </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хулиганстве, борьбе против</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 воспитательского авторитета;</a:t>
            </a:r>
            <a:endParaRPr lang="ru-RU" altLang="ru-RU" sz="1200" dirty="0">
              <a:latin typeface="Times New Roman" pitchFamily="18" charset="0"/>
              <a:cs typeface="Times New Roman" pitchFamily="18" charset="0"/>
            </a:endParaRPr>
          </a:p>
          <a:p>
            <a:pPr algn="ctr"/>
            <a:r>
              <a:rPr lang="ru-RU" altLang="ru-RU" sz="1200" b="1" dirty="0" smtClean="0">
                <a:solidFill>
                  <a:schemeClr val="accent2"/>
                </a:solidFill>
                <a:latin typeface="Times New Roman" pitchFamily="18" charset="0"/>
                <a:cs typeface="Times New Roman" pitchFamily="18" charset="0"/>
              </a:rPr>
              <a:t>«</a:t>
            </a:r>
            <a:r>
              <a:rPr lang="ru-RU" altLang="ru-RU" sz="1200" b="1" dirty="0" err="1" smtClean="0">
                <a:solidFill>
                  <a:schemeClr val="accent2"/>
                </a:solidFill>
                <a:latin typeface="Times New Roman" pitchFamily="18" charset="0"/>
                <a:cs typeface="Times New Roman" pitchFamily="18" charset="0"/>
              </a:rPr>
              <a:t>Дминанта</a:t>
            </a:r>
            <a:r>
              <a:rPr lang="ru-RU" altLang="ru-RU" sz="1200" b="1" dirty="0" smtClean="0">
                <a:solidFill>
                  <a:schemeClr val="accent2"/>
                </a:solidFill>
                <a:latin typeface="Times New Roman" pitchFamily="18" charset="0"/>
                <a:cs typeface="Times New Roman" pitchFamily="18" charset="0"/>
              </a:rPr>
              <a:t> </a:t>
            </a:r>
            <a:r>
              <a:rPr lang="ru-RU" altLang="ru-RU" sz="1200" b="1" dirty="0">
                <a:solidFill>
                  <a:schemeClr val="accent2"/>
                </a:solidFill>
                <a:latin typeface="Times New Roman" pitchFamily="18" charset="0"/>
                <a:cs typeface="Times New Roman" pitchFamily="18" charset="0"/>
              </a:rPr>
              <a:t>романтики»</a:t>
            </a:r>
            <a:r>
              <a:rPr lang="ru-RU" altLang="ru-RU" sz="1200" dirty="0">
                <a:latin typeface="Times New Roman" pitchFamily="18" charset="0"/>
                <a:cs typeface="Times New Roman" pitchFamily="18" charset="0"/>
              </a:rPr>
              <a:t> - стремление</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 подростка к неизвестному, рискованному, </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Приключениям, героизму. </a:t>
            </a:r>
            <a:endParaRPr lang="ru-RU" altLang="ru-RU" sz="1200" dirty="0">
              <a:latin typeface="Times New Roman" pitchFamily="18" charset="0"/>
              <a:cs typeface="Times New Roman" pitchFamily="18" charset="0"/>
            </a:endParaRPr>
          </a:p>
        </p:txBody>
      </p:sp>
      <p:sp>
        <p:nvSpPr>
          <p:cNvPr id="20484" name="AutoShape 6"/>
          <p:cNvSpPr>
            <a:spLocks noChangeArrowheads="1"/>
          </p:cNvSpPr>
          <p:nvPr/>
        </p:nvSpPr>
        <p:spPr bwMode="auto">
          <a:xfrm>
            <a:off x="3132138" y="1628775"/>
            <a:ext cx="2879725" cy="3313113"/>
          </a:xfrm>
          <a:prstGeom prst="roundRect">
            <a:avLst>
              <a:gd name="adj" fmla="val 16667"/>
            </a:avLst>
          </a:prstGeom>
          <a:solidFill>
            <a:srgbClr val="FCFEAE"/>
          </a:solidFill>
          <a:ln w="9525">
            <a:solidFill>
              <a:srgbClr val="FFCC66"/>
            </a:solidFill>
            <a:round/>
          </a:ln>
        </p:spPr>
        <p:txBody>
          <a:bodyPr wrap="none" anchor="ctr"/>
          <a:lstStyle/>
          <a:p>
            <a:pPr algn="ctr"/>
            <a:r>
              <a:rPr lang="ru-RU" altLang="ru-RU" sz="1800" b="1">
                <a:latin typeface="Times New Roman" pitchFamily="18" charset="0"/>
                <a:cs typeface="Times New Roman" pitchFamily="18" charset="0"/>
              </a:rPr>
              <a:t>А.Н. Леонтьев:</a:t>
            </a:r>
            <a:endParaRPr lang="ru-RU" altLang="ru-RU" sz="1800" b="1">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a:t>
            </a:r>
            <a:r>
              <a:rPr lang="ru-RU" altLang="ru-RU" sz="1200">
                <a:solidFill>
                  <a:schemeClr val="accent2"/>
                </a:solidFill>
                <a:latin typeface="Times New Roman" pitchFamily="18" charset="0"/>
                <a:cs typeface="Times New Roman" pitchFamily="18" charset="0"/>
              </a:rPr>
              <a:t>«Личность рождается дважды:</a:t>
            </a:r>
            <a:endParaRPr lang="ru-RU" altLang="ru-RU" sz="1200">
              <a:solidFill>
                <a:schemeClr val="accent2"/>
              </a:solidFill>
              <a:latin typeface="Times New Roman" pitchFamily="18" charset="0"/>
              <a:cs typeface="Times New Roman" pitchFamily="18" charset="0"/>
            </a:endParaRPr>
          </a:p>
          <a:p>
            <a:pPr algn="ctr"/>
            <a:r>
              <a:rPr lang="ru-RU" altLang="ru-RU" sz="1200">
                <a:solidFill>
                  <a:schemeClr val="accent2"/>
                </a:solidFill>
                <a:latin typeface="Times New Roman" pitchFamily="18" charset="0"/>
                <a:cs typeface="Times New Roman" pitchFamily="18" charset="0"/>
              </a:rPr>
              <a:t>первый раз – когда у ребёнка</a:t>
            </a:r>
            <a:endParaRPr lang="ru-RU" altLang="ru-RU" sz="1200">
              <a:solidFill>
                <a:schemeClr val="accent2"/>
              </a:solidFill>
              <a:latin typeface="Times New Roman" pitchFamily="18" charset="0"/>
              <a:cs typeface="Times New Roman" pitchFamily="18" charset="0"/>
            </a:endParaRPr>
          </a:p>
          <a:p>
            <a:pPr algn="ctr"/>
            <a:r>
              <a:rPr lang="ru-RU" altLang="ru-RU" sz="1200">
                <a:solidFill>
                  <a:schemeClr val="accent2"/>
                </a:solidFill>
                <a:latin typeface="Times New Roman" pitchFamily="18" charset="0"/>
                <a:cs typeface="Times New Roman" pitchFamily="18" charset="0"/>
              </a:rPr>
              <a:t> проявляются в явных формах</a:t>
            </a:r>
            <a:endParaRPr lang="ru-RU" altLang="ru-RU" sz="1200">
              <a:solidFill>
                <a:schemeClr val="accent2"/>
              </a:solidFill>
              <a:latin typeface="Times New Roman" pitchFamily="18" charset="0"/>
              <a:cs typeface="Times New Roman" pitchFamily="18" charset="0"/>
            </a:endParaRPr>
          </a:p>
          <a:p>
            <a:pPr algn="ctr"/>
            <a:r>
              <a:rPr lang="ru-RU" altLang="ru-RU" sz="1200">
                <a:solidFill>
                  <a:schemeClr val="accent2"/>
                </a:solidFill>
                <a:latin typeface="Times New Roman" pitchFamily="18" charset="0"/>
                <a:cs typeface="Times New Roman" pitchFamily="18" charset="0"/>
              </a:rPr>
              <a:t>полимотивированность и</a:t>
            </a:r>
            <a:endParaRPr lang="ru-RU" altLang="ru-RU" sz="1200">
              <a:solidFill>
                <a:schemeClr val="accent2"/>
              </a:solidFill>
              <a:latin typeface="Times New Roman" pitchFamily="18" charset="0"/>
              <a:cs typeface="Times New Roman" pitchFamily="18" charset="0"/>
            </a:endParaRPr>
          </a:p>
          <a:p>
            <a:pPr algn="ctr"/>
            <a:r>
              <a:rPr lang="ru-RU" altLang="ru-RU" sz="1200">
                <a:solidFill>
                  <a:schemeClr val="accent2"/>
                </a:solidFill>
                <a:latin typeface="Times New Roman" pitchFamily="18" charset="0"/>
                <a:cs typeface="Times New Roman" pitchFamily="18" charset="0"/>
              </a:rPr>
              <a:t> соподчинённость его действий</a:t>
            </a:r>
            <a:endParaRPr lang="ru-RU" altLang="ru-RU" sz="1200">
              <a:solidFill>
                <a:schemeClr val="accent2"/>
              </a:solidFill>
              <a:latin typeface="Times New Roman" pitchFamily="18" charset="0"/>
              <a:cs typeface="Times New Roman" pitchFamily="18" charset="0"/>
            </a:endParaRPr>
          </a:p>
          <a:p>
            <a:pPr algn="ctr"/>
            <a:r>
              <a:rPr lang="ru-RU" altLang="ru-RU" sz="1200">
                <a:solidFill>
                  <a:schemeClr val="accent2"/>
                </a:solidFill>
                <a:latin typeface="Times New Roman" pitchFamily="18" charset="0"/>
                <a:cs typeface="Times New Roman" pitchFamily="18" charset="0"/>
              </a:rPr>
              <a:t> (феномен «горькой конфеты», </a:t>
            </a:r>
            <a:endParaRPr lang="ru-RU" altLang="ru-RU" sz="1200">
              <a:solidFill>
                <a:schemeClr val="accent2"/>
              </a:solidFill>
              <a:latin typeface="Times New Roman" pitchFamily="18" charset="0"/>
              <a:cs typeface="Times New Roman" pitchFamily="18" charset="0"/>
            </a:endParaRPr>
          </a:p>
          <a:p>
            <a:pPr algn="ctr"/>
            <a:r>
              <a:rPr lang="ru-RU" altLang="ru-RU" sz="1200">
                <a:solidFill>
                  <a:schemeClr val="accent2"/>
                </a:solidFill>
                <a:latin typeface="Times New Roman" pitchFamily="18" charset="0"/>
                <a:cs typeface="Times New Roman" pitchFamily="18" charset="0"/>
              </a:rPr>
              <a:t>потеря непосредственности и</a:t>
            </a:r>
            <a:endParaRPr lang="ru-RU" altLang="ru-RU" sz="1200">
              <a:solidFill>
                <a:schemeClr val="accent2"/>
              </a:solidFill>
              <a:latin typeface="Times New Roman" pitchFamily="18" charset="0"/>
              <a:cs typeface="Times New Roman" pitchFamily="18" charset="0"/>
            </a:endParaRPr>
          </a:p>
          <a:p>
            <a:pPr algn="ctr"/>
            <a:r>
              <a:rPr lang="ru-RU" altLang="ru-RU" sz="1200">
                <a:solidFill>
                  <a:schemeClr val="accent2"/>
                </a:solidFill>
                <a:latin typeface="Times New Roman" pitchFamily="18" charset="0"/>
                <a:cs typeface="Times New Roman" pitchFamily="18" charset="0"/>
              </a:rPr>
              <a:t> подобные им), второй раз –</a:t>
            </a:r>
            <a:endParaRPr lang="ru-RU" altLang="ru-RU" sz="1200">
              <a:solidFill>
                <a:schemeClr val="accent2"/>
              </a:solidFill>
              <a:latin typeface="Times New Roman" pitchFamily="18" charset="0"/>
              <a:cs typeface="Times New Roman" pitchFamily="18" charset="0"/>
            </a:endParaRPr>
          </a:p>
          <a:p>
            <a:pPr algn="ctr"/>
            <a:r>
              <a:rPr lang="ru-RU" altLang="ru-RU" sz="1200">
                <a:solidFill>
                  <a:schemeClr val="accent2"/>
                </a:solidFill>
                <a:latin typeface="Times New Roman" pitchFamily="18" charset="0"/>
                <a:cs typeface="Times New Roman" pitchFamily="18" charset="0"/>
              </a:rPr>
              <a:t> когда возникает его сознательная</a:t>
            </a:r>
            <a:endParaRPr lang="ru-RU" altLang="ru-RU" sz="1200">
              <a:solidFill>
                <a:schemeClr val="accent2"/>
              </a:solidFill>
              <a:latin typeface="Times New Roman" pitchFamily="18" charset="0"/>
              <a:cs typeface="Times New Roman" pitchFamily="18" charset="0"/>
            </a:endParaRPr>
          </a:p>
          <a:p>
            <a:pPr algn="ctr"/>
            <a:r>
              <a:rPr lang="ru-RU" altLang="ru-RU" sz="1200">
                <a:solidFill>
                  <a:schemeClr val="accent2"/>
                </a:solidFill>
                <a:latin typeface="Times New Roman" pitchFamily="18" charset="0"/>
                <a:cs typeface="Times New Roman" pitchFamily="18" charset="0"/>
              </a:rPr>
              <a:t> личность».</a:t>
            </a:r>
            <a:endParaRPr lang="ru-RU" altLang="ru-RU" sz="1200">
              <a:solidFill>
                <a:schemeClr val="accent2"/>
              </a:solidFill>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На этапе первоначального</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формирования личности ребёнок</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является всего лишь объектом</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влияния социальной среды и </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существующих в ней отношений. </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второй переворот состоит в том,</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что он становится их субъектом. </a:t>
            </a:r>
            <a:endParaRPr lang="ru-RU" altLang="ru-RU" sz="1200">
              <a:latin typeface="Times New Roman" pitchFamily="18" charset="0"/>
              <a:cs typeface="Times New Roman" pitchFamily="18" charset="0"/>
            </a:endParaRPr>
          </a:p>
        </p:txBody>
      </p:sp>
      <p:sp>
        <p:nvSpPr>
          <p:cNvPr id="20485" name="AutoShape 7"/>
          <p:cNvSpPr>
            <a:spLocks noChangeArrowheads="1"/>
          </p:cNvSpPr>
          <p:nvPr/>
        </p:nvSpPr>
        <p:spPr bwMode="auto">
          <a:xfrm>
            <a:off x="3132138" y="5013325"/>
            <a:ext cx="2879725" cy="1655763"/>
          </a:xfrm>
          <a:prstGeom prst="roundRect">
            <a:avLst>
              <a:gd name="adj" fmla="val 16667"/>
            </a:avLst>
          </a:prstGeom>
          <a:solidFill>
            <a:srgbClr val="FCFEAE"/>
          </a:solidFill>
          <a:ln w="9525">
            <a:solidFill>
              <a:srgbClr val="FFCC66"/>
            </a:solidFill>
            <a:round/>
          </a:ln>
        </p:spPr>
        <p:txBody>
          <a:bodyPr wrap="none" anchor="ctr"/>
          <a:lstStyle/>
          <a:p>
            <a:pPr algn="ctr"/>
            <a:r>
              <a:rPr lang="ru-RU" altLang="ru-RU" sz="1800" b="1"/>
              <a:t>Л.И. Божович. </a:t>
            </a:r>
            <a:endParaRPr lang="ru-RU" altLang="ru-RU" sz="1800" b="1"/>
          </a:p>
          <a:p>
            <a:pPr algn="ctr"/>
            <a:r>
              <a:rPr lang="ru-RU" altLang="ru-RU" sz="1200">
                <a:latin typeface="Times New Roman" pitchFamily="18" charset="0"/>
                <a:cs typeface="Times New Roman" pitchFamily="18" charset="0"/>
              </a:rPr>
              <a:t>В этом возрасте ломаются и </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перестраиваются прежние отношения</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ребёнка к миру и к самому себе, </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развиваются процессы самосознания</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и самоопределения, формируются </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убеждения и мировоззрение.</a:t>
            </a:r>
            <a:endParaRPr lang="ru-RU" altLang="ru-RU" sz="1200">
              <a:latin typeface="Times New Roman" pitchFamily="18" charset="0"/>
              <a:cs typeface="Times New Roman" pitchFamily="18" charset="0"/>
            </a:endParaRPr>
          </a:p>
        </p:txBody>
      </p:sp>
      <p:sp>
        <p:nvSpPr>
          <p:cNvPr id="20486" name="AutoShape 8"/>
          <p:cNvSpPr>
            <a:spLocks noChangeArrowheads="1"/>
          </p:cNvSpPr>
          <p:nvPr/>
        </p:nvSpPr>
        <p:spPr bwMode="auto">
          <a:xfrm>
            <a:off x="6156325" y="1557338"/>
            <a:ext cx="2808288" cy="5040312"/>
          </a:xfrm>
          <a:prstGeom prst="roundRect">
            <a:avLst>
              <a:gd name="adj" fmla="val 16667"/>
            </a:avLst>
          </a:prstGeom>
          <a:solidFill>
            <a:srgbClr val="FCFEAE"/>
          </a:solidFill>
          <a:ln w="9525">
            <a:solidFill>
              <a:srgbClr val="FFCC66"/>
            </a:solidFill>
            <a:round/>
          </a:ln>
        </p:spPr>
        <p:txBody>
          <a:bodyPr wrap="none" anchor="ctr"/>
          <a:lstStyle/>
          <a:p>
            <a:pPr algn="ctr"/>
            <a:r>
              <a:rPr lang="ru-RU" altLang="ru-RU" sz="1800" b="1">
                <a:latin typeface="Times New Roman" pitchFamily="18" charset="0"/>
                <a:cs typeface="Times New Roman" pitchFamily="18" charset="0"/>
              </a:rPr>
              <a:t>Д.Б. Эльконин. </a:t>
            </a:r>
            <a:endParaRPr lang="ru-RU" altLang="ru-RU" sz="1800" b="1">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Особенности развития в переходном</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возрасте проявляются в следующих</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Симптомах:</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вновь возникают трудности в отношениях</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со взрослыми (негативизм, упрямство,</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безразличие к оценке успехов, уход</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из школы, так как главное для ребёнка</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происходит теперь вне школы) </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появляются детские компании  (поиски </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друга, поиски того, кто может </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тебя понять); ребёнок начинает</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вести дневник</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Он различал в развитии подростков</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a:t>
            </a:r>
            <a:r>
              <a:rPr lang="ru-RU" altLang="ru-RU" sz="1200" b="1">
                <a:solidFill>
                  <a:schemeClr val="accent2"/>
                </a:solidFill>
                <a:latin typeface="Times New Roman" pitchFamily="18" charset="0"/>
                <a:cs typeface="Times New Roman" pitchFamily="18" charset="0"/>
              </a:rPr>
              <a:t>объективную и субъективную взрослость</a:t>
            </a:r>
            <a:r>
              <a:rPr lang="ru-RU" altLang="ru-RU" sz="1200">
                <a:latin typeface="Times New Roman" pitchFamily="18" charset="0"/>
                <a:cs typeface="Times New Roman" pitchFamily="18" charset="0"/>
              </a:rPr>
              <a:t>.</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Кроме чувства взрослости он </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выделял у подростков тенденцию</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к взрослости – стремление быть, </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казаться и считаться взрослым.</a:t>
            </a:r>
            <a:endParaRPr lang="ru-RU" altLang="ru-RU" sz="1200">
              <a:latin typeface="Times New Roman" pitchFamily="18" charset="0"/>
              <a:cs typeface="Times New Roman" pitchFamily="18" charset="0"/>
            </a:endParaRPr>
          </a:p>
          <a:p>
            <a:pPr algn="ctr"/>
            <a:r>
              <a:rPr lang="ru-RU" altLang="ru-RU" sz="1200">
                <a:solidFill>
                  <a:schemeClr val="accent2"/>
                </a:solidFill>
                <a:latin typeface="Times New Roman" pitchFamily="18" charset="0"/>
                <a:cs typeface="Times New Roman" pitchFamily="18" charset="0"/>
              </a:rPr>
              <a:t>Велущим типом деятельности подростков </a:t>
            </a:r>
            <a:endParaRPr lang="ru-RU" altLang="ru-RU" sz="1200">
              <a:solidFill>
                <a:schemeClr val="accent2"/>
              </a:solidFill>
              <a:latin typeface="Times New Roman" pitchFamily="18" charset="0"/>
              <a:cs typeface="Times New Roman" pitchFamily="18" charset="0"/>
            </a:endParaRPr>
          </a:p>
          <a:p>
            <a:pPr algn="ctr"/>
            <a:r>
              <a:rPr lang="ru-RU" altLang="ru-RU" sz="1200">
                <a:solidFill>
                  <a:schemeClr val="accent2"/>
                </a:solidFill>
                <a:latin typeface="Times New Roman" pitchFamily="18" charset="0"/>
                <a:cs typeface="Times New Roman" pitchFamily="18" charset="0"/>
              </a:rPr>
              <a:t>Д. Б. Эльконин считал общение </a:t>
            </a:r>
            <a:endParaRPr lang="ru-RU" altLang="ru-RU" sz="1200">
              <a:solidFill>
                <a:schemeClr val="accent2"/>
              </a:solidFill>
              <a:latin typeface="Times New Roman" pitchFamily="18" charset="0"/>
              <a:cs typeface="Times New Roman" pitchFamily="18" charset="0"/>
            </a:endParaRPr>
          </a:p>
          <a:p>
            <a:pPr algn="ctr"/>
            <a:r>
              <a:rPr lang="ru-RU" altLang="ru-RU" sz="1200">
                <a:solidFill>
                  <a:schemeClr val="accent2"/>
                </a:solidFill>
                <a:latin typeface="Times New Roman" pitchFamily="18" charset="0"/>
                <a:cs typeface="Times New Roman" pitchFamily="18" charset="0"/>
              </a:rPr>
              <a:t>со сверстниками, новообразованиями – </a:t>
            </a:r>
            <a:endParaRPr lang="ru-RU" altLang="ru-RU" sz="1200">
              <a:solidFill>
                <a:schemeClr val="accent2"/>
              </a:solidFill>
              <a:latin typeface="Times New Roman" pitchFamily="18" charset="0"/>
              <a:cs typeface="Times New Roman" pitchFamily="18" charset="0"/>
            </a:endParaRPr>
          </a:p>
          <a:p>
            <a:pPr algn="ctr"/>
            <a:r>
              <a:rPr lang="ru-RU" altLang="ru-RU" sz="1200">
                <a:solidFill>
                  <a:schemeClr val="accent2"/>
                </a:solidFill>
                <a:latin typeface="Times New Roman" pitchFamily="18" charset="0"/>
                <a:cs typeface="Times New Roman" pitchFamily="18" charset="0"/>
              </a:rPr>
              <a:t>самосознание, контролирование</a:t>
            </a:r>
            <a:endParaRPr lang="ru-RU" altLang="ru-RU" sz="1200">
              <a:solidFill>
                <a:schemeClr val="accent2"/>
              </a:solidFill>
              <a:latin typeface="Times New Roman" pitchFamily="18" charset="0"/>
              <a:cs typeface="Times New Roman" pitchFamily="18" charset="0"/>
            </a:endParaRPr>
          </a:p>
          <a:p>
            <a:pPr algn="ctr"/>
            <a:r>
              <a:rPr lang="ru-RU" altLang="ru-RU" sz="1200">
                <a:solidFill>
                  <a:schemeClr val="accent2"/>
                </a:solidFill>
                <a:latin typeface="Times New Roman" pitchFamily="18" charset="0"/>
                <a:cs typeface="Times New Roman" pitchFamily="18" charset="0"/>
              </a:rPr>
              <a:t> своего поведения.</a:t>
            </a:r>
            <a:endParaRPr lang="ru-RU" altLang="ru-RU" sz="1200">
              <a:solidFill>
                <a:schemeClr val="accent2"/>
              </a:solidFill>
              <a:latin typeface="Times New Roman" pitchFamily="18" charset="0"/>
              <a:cs typeface="Times New Roman" pitchFamily="18" charset="0"/>
            </a:endParaRPr>
          </a:p>
        </p:txBody>
      </p:sp>
    </p:spTree>
  </p:cSld>
  <p:clrMapOvr>
    <a:masterClrMapping/>
  </p:clrMapOvr>
  <p:transition>
    <p:cover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Овал 1"/>
          <p:cNvSpPr>
            <a:spLocks noChangeArrowheads="1"/>
          </p:cNvSpPr>
          <p:nvPr/>
        </p:nvSpPr>
        <p:spPr bwMode="auto">
          <a:xfrm>
            <a:off x="1258888" y="260350"/>
            <a:ext cx="6072187" cy="1714500"/>
          </a:xfrm>
          <a:prstGeom prst="ellipse">
            <a:avLst/>
          </a:prstGeom>
          <a:solidFill>
            <a:srgbClr val="FFCC66"/>
          </a:solidFill>
          <a:ln w="25400" algn="ctr">
            <a:solidFill>
              <a:srgbClr val="FFCC66"/>
            </a:solidFill>
            <a:round/>
          </a:ln>
        </p:spPr>
        <p:txBody>
          <a:bodyPr anchor="ctr"/>
          <a:lstStyle/>
          <a:p>
            <a:pPr algn="ctr">
              <a:spcBef>
                <a:spcPts val="1650"/>
              </a:spcBef>
              <a:tabLst>
                <a:tab pos="569595" algn="l"/>
                <a:tab pos="1483995" algn="l"/>
                <a:tab pos="2398395" algn="l"/>
                <a:tab pos="3312795" algn="l"/>
                <a:tab pos="4227195" algn="l"/>
                <a:tab pos="5141595" algn="l"/>
                <a:tab pos="6055995" algn="l"/>
                <a:tab pos="6970395" algn="l"/>
                <a:tab pos="7884795" algn="l"/>
                <a:tab pos="8799195" algn="l"/>
                <a:tab pos="9713595" algn="l"/>
              </a:tabLst>
            </a:pPr>
            <a:r>
              <a:rPr lang="ru-RU" altLang="ru-RU" b="1">
                <a:solidFill>
                  <a:srgbClr val="FF0000"/>
                </a:solidFill>
                <a:latin typeface="Comic Sans MS" pitchFamily="66" charset="0"/>
              </a:rPr>
              <a:t>Подростковый возраст - это период кардинальной перестройки организма.</a:t>
            </a:r>
            <a:endParaRPr lang="ru-RU" altLang="ru-RU" b="1">
              <a:solidFill>
                <a:srgbClr val="FF0000"/>
              </a:solidFill>
              <a:latin typeface="Comic Sans MS" pitchFamily="66" charset="0"/>
            </a:endParaRPr>
          </a:p>
        </p:txBody>
      </p:sp>
      <p:sp>
        <p:nvSpPr>
          <p:cNvPr id="21507" name="Скругленный прямоугольник 2"/>
          <p:cNvSpPr>
            <a:spLocks noChangeArrowheads="1"/>
          </p:cNvSpPr>
          <p:nvPr/>
        </p:nvSpPr>
        <p:spPr bwMode="auto">
          <a:xfrm>
            <a:off x="611188" y="2276475"/>
            <a:ext cx="2786062" cy="1357313"/>
          </a:xfrm>
          <a:prstGeom prst="roundRect">
            <a:avLst>
              <a:gd name="adj" fmla="val 16667"/>
            </a:avLst>
          </a:prstGeom>
          <a:solidFill>
            <a:srgbClr val="FCFEAE"/>
          </a:solidFill>
          <a:ln w="10000" algn="ctr">
            <a:solidFill>
              <a:srgbClr val="A19574"/>
            </a:solidFill>
            <a:round/>
          </a:ln>
          <a:effectLst>
            <a:outerShdw dist="50800" dir="5400000" rotWithShape="0">
              <a:srgbClr val="4E3B30">
                <a:alpha val="59998"/>
              </a:srgbClr>
            </a:outerShdw>
          </a:effectLst>
        </p:spPr>
        <p:txBody>
          <a:bodyPr anchor="ctr"/>
          <a:lstStyle/>
          <a:p>
            <a:pPr algn="ctr">
              <a:defRPr/>
            </a:pPr>
            <a:r>
              <a:rPr lang="ru-RU" altLang="ru-RU" sz="2000">
                <a:latin typeface="Franklin Gothic Book" pitchFamily="34" charset="0"/>
              </a:rPr>
              <a:t>Рывок роста – тело ребенка «взрослеет»</a:t>
            </a:r>
            <a:endParaRPr lang="ru-RU" altLang="ru-RU" sz="2000">
              <a:latin typeface="Franklin Gothic Book" pitchFamily="34" charset="0"/>
            </a:endParaRPr>
          </a:p>
        </p:txBody>
      </p:sp>
      <p:sp>
        <p:nvSpPr>
          <p:cNvPr id="4" name="Скругленный прямоугольник 3"/>
          <p:cNvSpPr/>
          <p:nvPr/>
        </p:nvSpPr>
        <p:spPr>
          <a:xfrm>
            <a:off x="4857750" y="2143125"/>
            <a:ext cx="3889375" cy="157162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ru-RU" sz="2000">
                <a:solidFill>
                  <a:schemeClr val="tx1"/>
                </a:solidFill>
                <a:latin typeface="Franklin Gothic Book" pitchFamily="34" charset="0"/>
              </a:rPr>
              <a:t>Изменяется мышечная система, однако она отстает в развитии от костной</a:t>
            </a:r>
            <a:endParaRPr lang="ru-RU" sz="2000">
              <a:solidFill>
                <a:schemeClr val="tx1"/>
              </a:solidFill>
              <a:latin typeface="Franklin Gothic Book" pitchFamily="34" charset="0"/>
            </a:endParaRPr>
          </a:p>
        </p:txBody>
      </p:sp>
      <p:sp>
        <p:nvSpPr>
          <p:cNvPr id="21509" name="Скругленный прямоугольник 5"/>
          <p:cNvSpPr>
            <a:spLocks noChangeArrowheads="1"/>
          </p:cNvSpPr>
          <p:nvPr/>
        </p:nvSpPr>
        <p:spPr bwMode="auto">
          <a:xfrm>
            <a:off x="142875" y="4500563"/>
            <a:ext cx="3429000" cy="1428750"/>
          </a:xfrm>
          <a:prstGeom prst="roundRect">
            <a:avLst>
              <a:gd name="adj" fmla="val 16667"/>
            </a:avLst>
          </a:prstGeom>
          <a:solidFill>
            <a:srgbClr val="FF9966"/>
          </a:solidFill>
          <a:ln w="25400" algn="ctr">
            <a:solidFill>
              <a:srgbClr val="B0761F"/>
            </a:solidFill>
            <a:round/>
          </a:ln>
        </p:spPr>
        <p:txBody>
          <a:bodyPr anchor="ctr"/>
          <a:lstStyle/>
          <a:p>
            <a:pPr algn="ctr"/>
            <a:r>
              <a:rPr lang="ru-RU" altLang="ru-RU" sz="2000">
                <a:latin typeface="Franklin Gothic Book" pitchFamily="34" charset="0"/>
              </a:rPr>
              <a:t>Наблюдаются диспропорции в работе сердечно- сосудистой системы</a:t>
            </a:r>
            <a:endParaRPr lang="ru-RU" altLang="ru-RU" sz="2000">
              <a:latin typeface="Franklin Gothic Book" pitchFamily="34" charset="0"/>
            </a:endParaRPr>
          </a:p>
        </p:txBody>
      </p:sp>
      <p:sp>
        <p:nvSpPr>
          <p:cNvPr id="21510" name="Скругленный прямоугольник 6"/>
          <p:cNvSpPr>
            <a:spLocks noChangeArrowheads="1"/>
          </p:cNvSpPr>
          <p:nvPr/>
        </p:nvSpPr>
        <p:spPr bwMode="auto">
          <a:xfrm>
            <a:off x="4071938" y="4143375"/>
            <a:ext cx="4786312" cy="1928813"/>
          </a:xfrm>
          <a:prstGeom prst="roundRect">
            <a:avLst>
              <a:gd name="adj" fmla="val 16667"/>
            </a:avLst>
          </a:prstGeom>
          <a:solidFill>
            <a:srgbClr val="FF9933"/>
          </a:solidFill>
          <a:ln w="25400" algn="ctr">
            <a:solidFill>
              <a:srgbClr val="B0761F"/>
            </a:solidFill>
            <a:round/>
          </a:ln>
        </p:spPr>
        <p:txBody>
          <a:bodyPr anchor="ctr"/>
          <a:lstStyle/>
          <a:p>
            <a:pPr algn="ctr"/>
            <a:r>
              <a:rPr lang="ru-RU" altLang="ru-RU" sz="2000">
                <a:latin typeface="Franklin Gothic Book" pitchFamily="34" charset="0"/>
              </a:rPr>
              <a:t>Нарушение зависимости между силой раздражителя и ответа на него в связи с повышением возбудимости нервной системы.</a:t>
            </a:r>
            <a:endParaRPr lang="ru-RU" altLang="ru-RU" sz="2000">
              <a:latin typeface="Franklin Gothic Book" pitchFamily="34" charset="0"/>
            </a:endParaRPr>
          </a:p>
          <a:p>
            <a:pPr algn="ctr"/>
            <a:endParaRPr lang="ru-RU" altLang="ru-RU" sz="2000">
              <a:latin typeface="Franklin Gothic Book" pitchFamily="34" charset="0"/>
            </a:endParaRPr>
          </a:p>
        </p:txBody>
      </p:sp>
      <p:sp>
        <p:nvSpPr>
          <p:cNvPr id="21511" name="Line 8"/>
          <p:cNvSpPr>
            <a:spLocks noChangeShapeType="1"/>
          </p:cNvSpPr>
          <p:nvPr/>
        </p:nvSpPr>
        <p:spPr bwMode="auto">
          <a:xfrm flipH="1">
            <a:off x="3203575" y="1989138"/>
            <a:ext cx="1152525" cy="287337"/>
          </a:xfrm>
          <a:prstGeom prst="line">
            <a:avLst/>
          </a:prstGeom>
          <a:noFill/>
          <a:ln w="9525">
            <a:solidFill>
              <a:schemeClr val="tx1"/>
            </a:solidFill>
            <a:round/>
            <a:tailEnd type="triangle" w="med" len="med"/>
          </a:ln>
        </p:spPr>
        <p:txBody>
          <a:bodyPr/>
          <a:lstStyle/>
          <a:p>
            <a:endParaRPr lang="ru-RU"/>
          </a:p>
        </p:txBody>
      </p:sp>
      <p:sp>
        <p:nvSpPr>
          <p:cNvPr id="21512" name="Line 9"/>
          <p:cNvSpPr>
            <a:spLocks noChangeShapeType="1"/>
          </p:cNvSpPr>
          <p:nvPr/>
        </p:nvSpPr>
        <p:spPr bwMode="auto">
          <a:xfrm>
            <a:off x="4427538" y="1989138"/>
            <a:ext cx="1296987" cy="144462"/>
          </a:xfrm>
          <a:prstGeom prst="line">
            <a:avLst/>
          </a:prstGeom>
          <a:noFill/>
          <a:ln w="9525">
            <a:solidFill>
              <a:schemeClr val="tx1"/>
            </a:solidFill>
            <a:round/>
            <a:tailEnd type="triangle" w="med" len="med"/>
          </a:ln>
        </p:spPr>
        <p:txBody>
          <a:bodyPr/>
          <a:lstStyle/>
          <a:p>
            <a:endParaRPr lang="ru-RU"/>
          </a:p>
        </p:txBody>
      </p:sp>
      <p:sp>
        <p:nvSpPr>
          <p:cNvPr id="21513" name="Line 11"/>
          <p:cNvSpPr>
            <a:spLocks noChangeShapeType="1"/>
          </p:cNvSpPr>
          <p:nvPr/>
        </p:nvSpPr>
        <p:spPr bwMode="auto">
          <a:xfrm>
            <a:off x="4427538" y="1989138"/>
            <a:ext cx="288925" cy="2087562"/>
          </a:xfrm>
          <a:prstGeom prst="line">
            <a:avLst/>
          </a:prstGeom>
          <a:noFill/>
          <a:ln w="9525">
            <a:solidFill>
              <a:schemeClr val="tx1"/>
            </a:solidFill>
            <a:round/>
            <a:tailEnd type="triangle" w="med" len="med"/>
          </a:ln>
        </p:spPr>
        <p:txBody>
          <a:bodyPr/>
          <a:lstStyle/>
          <a:p>
            <a:endParaRPr lang="ru-RU"/>
          </a:p>
        </p:txBody>
      </p:sp>
      <p:sp>
        <p:nvSpPr>
          <p:cNvPr id="21514" name="Line 12"/>
          <p:cNvSpPr>
            <a:spLocks noChangeShapeType="1"/>
          </p:cNvSpPr>
          <p:nvPr/>
        </p:nvSpPr>
        <p:spPr bwMode="auto">
          <a:xfrm flipH="1">
            <a:off x="3348038" y="1989138"/>
            <a:ext cx="1008062" cy="2519362"/>
          </a:xfrm>
          <a:prstGeom prst="line">
            <a:avLst/>
          </a:prstGeom>
          <a:noFill/>
          <a:ln w="9525">
            <a:solidFill>
              <a:schemeClr val="tx1"/>
            </a:solidFill>
            <a:round/>
            <a:tailEnd type="triangle" w="med" len="med"/>
          </a:ln>
        </p:spPr>
        <p:txBody>
          <a:bodyPr/>
          <a:lstStyle/>
          <a:p>
            <a:endParaRPr lang="ru-RU"/>
          </a:p>
        </p:txBody>
      </p:sp>
    </p:spTree>
  </p:cSld>
  <p:clrMapOvr>
    <a:masterClrMapping/>
  </p:clrMapOvr>
  <p:transition>
    <p:cover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214313" y="-11113"/>
            <a:ext cx="8715375" cy="6740307"/>
          </a:xfrm>
          <a:prstGeom prst="rect">
            <a:avLst/>
          </a:prstGeom>
          <a:noFill/>
          <a:ln w="9525">
            <a:noFill/>
            <a:miter lim="800000"/>
          </a:ln>
        </p:spPr>
        <p:txBody>
          <a:bodyPr anchor="ctr">
            <a:spAutoFit/>
          </a:bodyPr>
          <a:lstStyle/>
          <a:p>
            <a:r>
              <a:rPr lang="ru-RU" altLang="ru-RU" dirty="0" smtClean="0">
                <a:solidFill>
                  <a:schemeClr val="accent2"/>
                </a:solidFill>
                <a:latin typeface="Times New Roman" pitchFamily="18" charset="0"/>
                <a:cs typeface="Times New Roman" pitchFamily="18" charset="0"/>
              </a:rPr>
              <a:t>Роберт </a:t>
            </a:r>
            <a:r>
              <a:rPr lang="ru-RU" altLang="ru-RU" dirty="0" err="1">
                <a:solidFill>
                  <a:schemeClr val="accent2"/>
                </a:solidFill>
                <a:latin typeface="Times New Roman" pitchFamily="18" charset="0"/>
                <a:cs typeface="Times New Roman" pitchFamily="18" charset="0"/>
              </a:rPr>
              <a:t>Хевигхерст</a:t>
            </a:r>
            <a:r>
              <a:rPr lang="ru-RU" altLang="ru-RU" dirty="0">
                <a:solidFill>
                  <a:schemeClr val="accent2"/>
                </a:solidFill>
                <a:latin typeface="Times New Roman" pitchFamily="18" charset="0"/>
                <a:cs typeface="Times New Roman" pitchFamily="18" charset="0"/>
              </a:rPr>
              <a:t> считает центральной задачей развития подросткового возраста самоопределение в системе ценностей общения и отношений между людьми. Это определяет следующие направления развития:</a:t>
            </a:r>
            <a:endParaRPr lang="ru-RU" altLang="ru-RU" dirty="0">
              <a:solidFill>
                <a:schemeClr val="accent2"/>
              </a:solidFill>
              <a:latin typeface="Times New Roman" pitchFamily="18" charset="0"/>
              <a:cs typeface="Times New Roman" pitchFamily="18" charset="0"/>
            </a:endParaRPr>
          </a:p>
          <a:p>
            <a:endParaRPr lang="ru-RU" altLang="ru-RU" dirty="0">
              <a:solidFill>
                <a:schemeClr val="accent2"/>
              </a:solidFill>
            </a:endParaRPr>
          </a:p>
          <a:p>
            <a:pPr eaLnBrk="0" hangingPunct="0">
              <a:buFontTx/>
              <a:buChar char="•"/>
            </a:pPr>
            <a:r>
              <a:rPr lang="ru-RU" altLang="ru-RU" dirty="0">
                <a:solidFill>
                  <a:srgbClr val="FF0000"/>
                </a:solidFill>
                <a:latin typeface="Times New Roman" pitchFamily="18" charset="0"/>
                <a:cs typeface="Times New Roman" pitchFamily="18" charset="0"/>
              </a:rPr>
              <a:t>Освоение </a:t>
            </a:r>
            <a:r>
              <a:rPr lang="ru-RU" altLang="ru-RU" dirty="0">
                <a:solidFill>
                  <a:srgbClr val="FF0000"/>
                </a:solidFill>
                <a:latin typeface="Calibri" charset="-52"/>
                <a:cs typeface="Times New Roman" pitchFamily="18" charset="0"/>
              </a:rPr>
              <a:t>«</a:t>
            </a:r>
            <a:r>
              <a:rPr lang="ru-RU" altLang="ru-RU" dirty="0">
                <a:solidFill>
                  <a:srgbClr val="FF0000"/>
                </a:solidFill>
                <a:latin typeface="Times New Roman" pitchFamily="18" charset="0"/>
                <a:cs typeface="Times New Roman" pitchFamily="18" charset="0"/>
              </a:rPr>
              <a:t>новой телесности</a:t>
            </a:r>
            <a:r>
              <a:rPr lang="ru-RU" altLang="ru-RU" dirty="0">
                <a:solidFill>
                  <a:srgbClr val="FF0000"/>
                </a:solidFill>
                <a:latin typeface="Calibri" charset="-52"/>
                <a:cs typeface="Times New Roman" pitchFamily="18" charset="0"/>
              </a:rPr>
              <a:t>»</a:t>
            </a:r>
            <a:r>
              <a:rPr lang="ru-RU" altLang="ru-RU" dirty="0">
                <a:solidFill>
                  <a:srgbClr val="FF0000"/>
                </a:solidFill>
                <a:latin typeface="Times New Roman" pitchFamily="18" charset="0"/>
                <a:cs typeface="Times New Roman" pitchFamily="18" charset="0"/>
              </a:rPr>
              <a:t>,</a:t>
            </a:r>
            <a:r>
              <a:rPr lang="ru-RU" altLang="ru-RU" dirty="0">
                <a:latin typeface="Times New Roman" pitchFamily="18" charset="0"/>
                <a:cs typeface="Times New Roman" pitchFamily="18" charset="0"/>
              </a:rPr>
              <a:t> связанной с процессами полового созревания, формирование поло- ролевой идентичности и телесного образа </a:t>
            </a:r>
            <a:r>
              <a:rPr lang="ru-RU" altLang="ru-RU" dirty="0">
                <a:latin typeface="Calibri" charset="-52"/>
                <a:cs typeface="Times New Roman" pitchFamily="18" charset="0"/>
              </a:rPr>
              <a:t>«</a:t>
            </a:r>
            <a:r>
              <a:rPr lang="ru-RU" altLang="ru-RU" dirty="0">
                <a:latin typeface="Times New Roman" pitchFamily="18" charset="0"/>
                <a:cs typeface="Times New Roman" pitchFamily="18" charset="0"/>
              </a:rPr>
              <a:t>Я</a:t>
            </a:r>
            <a:r>
              <a:rPr lang="ru-RU" altLang="ru-RU" dirty="0">
                <a:latin typeface="Calibri" charset="-52"/>
                <a:cs typeface="Times New Roman" pitchFamily="18" charset="0"/>
              </a:rPr>
              <a:t>»</a:t>
            </a:r>
            <a:r>
              <a:rPr lang="ru-RU" altLang="ru-RU" dirty="0">
                <a:latin typeface="Times New Roman" pitchFamily="18" charset="0"/>
                <a:cs typeface="Times New Roman" pitchFamily="18" charset="0"/>
              </a:rPr>
              <a:t>;</a:t>
            </a:r>
            <a:endParaRPr lang="ru-RU" altLang="ru-RU" dirty="0"/>
          </a:p>
          <a:p>
            <a:pPr eaLnBrk="0" hangingPunct="0">
              <a:buFontTx/>
              <a:buChar char="•"/>
            </a:pPr>
            <a:r>
              <a:rPr lang="ru-RU" altLang="ru-RU" dirty="0">
                <a:solidFill>
                  <a:srgbClr val="FF0000"/>
                </a:solidFill>
                <a:latin typeface="Times New Roman" pitchFamily="18" charset="0"/>
                <a:cs typeface="Times New Roman" pitchFamily="18" charset="0"/>
              </a:rPr>
              <a:t>Развитие абстрактного мышления</a:t>
            </a:r>
            <a:r>
              <a:rPr lang="ru-RU" altLang="ru-RU" dirty="0">
                <a:latin typeface="Times New Roman" pitchFamily="18" charset="0"/>
                <a:cs typeface="Times New Roman" pitchFamily="18" charset="0"/>
              </a:rPr>
              <a:t>;</a:t>
            </a:r>
            <a:endParaRPr lang="ru-RU" altLang="ru-RU" dirty="0"/>
          </a:p>
          <a:p>
            <a:pPr eaLnBrk="0" hangingPunct="0">
              <a:buFontTx/>
              <a:buChar char="•"/>
            </a:pPr>
            <a:r>
              <a:rPr lang="ru-RU" altLang="ru-RU" dirty="0">
                <a:solidFill>
                  <a:srgbClr val="FF0000"/>
                </a:solidFill>
                <a:latin typeface="Times New Roman" pitchFamily="18" charset="0"/>
                <a:cs typeface="Times New Roman" pitchFamily="18" charset="0"/>
              </a:rPr>
              <a:t>Приобретение навыков межличностного общения с представителями своего и противоположного полов</a:t>
            </a:r>
            <a:r>
              <a:rPr lang="ru-RU" altLang="ru-RU" dirty="0">
                <a:latin typeface="Times New Roman" pitchFamily="18" charset="0"/>
                <a:cs typeface="Times New Roman" pitchFamily="18" charset="0"/>
              </a:rPr>
              <a:t>, вхождение в группу сверстников;</a:t>
            </a:r>
            <a:endParaRPr lang="ru-RU" altLang="ru-RU" dirty="0"/>
          </a:p>
          <a:p>
            <a:pPr eaLnBrk="0" hangingPunct="0">
              <a:buFontTx/>
              <a:buChar char="•"/>
            </a:pPr>
            <a:r>
              <a:rPr lang="ru-RU" altLang="ru-RU" dirty="0">
                <a:solidFill>
                  <a:srgbClr val="FF0000"/>
                </a:solidFill>
                <a:latin typeface="Times New Roman" pitchFamily="18" charset="0"/>
                <a:cs typeface="Times New Roman" pitchFamily="18" charset="0"/>
              </a:rPr>
              <a:t>Становление новых отношений в семье</a:t>
            </a:r>
            <a:r>
              <a:rPr lang="ru-RU" altLang="ru-RU" dirty="0">
                <a:latin typeface="Times New Roman" pitchFamily="18" charset="0"/>
                <a:cs typeface="Times New Roman" pitchFamily="18" charset="0"/>
              </a:rPr>
              <a:t> на основе освобождения от родительской опеки, автономии, независимости при сохранении потребности в психической и материальной поддержки;</a:t>
            </a:r>
            <a:endParaRPr lang="ru-RU" altLang="ru-RU" dirty="0"/>
          </a:p>
          <a:p>
            <a:pPr eaLnBrk="0" hangingPunct="0">
              <a:buFontTx/>
              <a:buChar char="•"/>
            </a:pPr>
            <a:r>
              <a:rPr lang="ru-RU" altLang="ru-RU" dirty="0">
                <a:solidFill>
                  <a:srgbClr val="FF0000"/>
                </a:solidFill>
                <a:latin typeface="Times New Roman" pitchFamily="18" charset="0"/>
                <a:cs typeface="Times New Roman" pitchFamily="18" charset="0"/>
              </a:rPr>
              <a:t>Подготовка задач будущего в области карьеры и образования</a:t>
            </a:r>
            <a:r>
              <a:rPr lang="ru-RU" altLang="ru-RU" dirty="0">
                <a:latin typeface="Times New Roman" pitchFamily="18" charset="0"/>
                <a:cs typeface="Times New Roman" pitchFamily="18" charset="0"/>
              </a:rPr>
              <a:t>;</a:t>
            </a:r>
            <a:endParaRPr lang="ru-RU" altLang="ru-RU" dirty="0"/>
          </a:p>
          <a:p>
            <a:pPr eaLnBrk="0" hangingPunct="0">
              <a:buFontTx/>
              <a:buChar char="•"/>
            </a:pPr>
            <a:r>
              <a:rPr lang="ru-RU" altLang="ru-RU" dirty="0">
                <a:solidFill>
                  <a:srgbClr val="FF0000"/>
                </a:solidFill>
                <a:latin typeface="Times New Roman" pitchFamily="18" charset="0"/>
                <a:cs typeface="Times New Roman" pitchFamily="18" charset="0"/>
              </a:rPr>
              <a:t>Подготовка к семейной жизни</a:t>
            </a:r>
            <a:r>
              <a:rPr lang="ru-RU" altLang="ru-RU" dirty="0">
                <a:latin typeface="Times New Roman" pitchFamily="18" charset="0"/>
                <a:cs typeface="Times New Roman" pitchFamily="18" charset="0"/>
              </a:rPr>
              <a:t>.</a:t>
            </a:r>
            <a:endParaRPr lang="ru-RU" altLang="ru-RU" dirty="0"/>
          </a:p>
        </p:txBody>
      </p:sp>
    </p:spTree>
  </p:cSld>
  <p:clrMapOvr>
    <a:masterClrMapping/>
  </p:clrMapOvr>
  <p:transition>
    <p:cover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Скругленный прямоугольник 2"/>
          <p:cNvSpPr>
            <a:spLocks noChangeArrowheads="1"/>
          </p:cNvSpPr>
          <p:nvPr/>
        </p:nvSpPr>
        <p:spPr bwMode="auto">
          <a:xfrm>
            <a:off x="539750" y="981075"/>
            <a:ext cx="8135938" cy="1357313"/>
          </a:xfrm>
          <a:prstGeom prst="roundRect">
            <a:avLst>
              <a:gd name="adj" fmla="val 16667"/>
            </a:avLst>
          </a:prstGeom>
          <a:solidFill>
            <a:srgbClr val="FF9933"/>
          </a:solidFill>
          <a:ln w="25400" algn="ctr">
            <a:solidFill>
              <a:srgbClr val="B0761F"/>
            </a:solidFill>
            <a:round/>
          </a:ln>
        </p:spPr>
        <p:txBody>
          <a:bodyPr anchor="ctr"/>
          <a:lstStyle/>
          <a:p>
            <a:pPr algn="ctr"/>
            <a:r>
              <a:rPr lang="ru-RU" altLang="ru-RU" sz="1200"/>
              <a:t>По мнению Д.Б. Эльконина, в</a:t>
            </a:r>
            <a:r>
              <a:rPr lang="ru-RU" altLang="ru-RU" sz="1200">
                <a:latin typeface="Franklin Gothic Book" pitchFamily="34" charset="0"/>
              </a:rPr>
              <a:t>едущи</a:t>
            </a:r>
            <a:r>
              <a:rPr lang="ru-RU" altLang="ru-RU" sz="1200"/>
              <a:t>м типом деятельности в подростковом возрасте становится </a:t>
            </a:r>
            <a:r>
              <a:rPr lang="ru-RU" altLang="ru-RU" sz="1200">
                <a:latin typeface="Franklin Gothic Book" pitchFamily="34" charset="0"/>
              </a:rPr>
              <a:t> общение со сверстниками. </a:t>
            </a:r>
            <a:r>
              <a:rPr lang="ru-RU" altLang="ru-RU" sz="1200"/>
              <a:t> Динамика мотивов общения со сверстниками на протяжении подросткового возраста:</a:t>
            </a:r>
            <a:endParaRPr lang="ru-RU" altLang="ru-RU" sz="1200"/>
          </a:p>
          <a:p>
            <a:pPr algn="ctr"/>
            <a:r>
              <a:rPr lang="ru-RU" altLang="ru-RU" sz="1200"/>
              <a:t>Желание быть в среде сверстников, что-то делать вместе (10-11 лет); мотив занять определённое место в коллективе сверстников (12-13 лет); стремление к автономии и поиск признания ценности собственной личности (14-15 лет</a:t>
            </a:r>
            <a:endParaRPr lang="ru-RU" altLang="ru-RU" sz="1200"/>
          </a:p>
        </p:txBody>
      </p:sp>
      <p:sp>
        <p:nvSpPr>
          <p:cNvPr id="23555" name="Скругленный прямоугольник 3"/>
          <p:cNvSpPr>
            <a:spLocks noChangeArrowheads="1"/>
          </p:cNvSpPr>
          <p:nvPr/>
        </p:nvSpPr>
        <p:spPr bwMode="auto">
          <a:xfrm>
            <a:off x="5651500" y="5013325"/>
            <a:ext cx="3095625" cy="1500188"/>
          </a:xfrm>
          <a:prstGeom prst="roundRect">
            <a:avLst>
              <a:gd name="adj" fmla="val 16667"/>
            </a:avLst>
          </a:prstGeom>
          <a:solidFill>
            <a:srgbClr val="FFCC66"/>
          </a:solidFill>
          <a:ln w="10000" algn="ctr">
            <a:solidFill>
              <a:srgbClr val="A19574"/>
            </a:solidFill>
            <a:round/>
          </a:ln>
          <a:effectLst>
            <a:outerShdw dist="50800" dir="5400000" rotWithShape="0">
              <a:srgbClr val="4E3B30">
                <a:alpha val="59998"/>
              </a:srgbClr>
            </a:outerShdw>
          </a:effectLst>
        </p:spPr>
        <p:txBody>
          <a:bodyPr anchor="ctr"/>
          <a:lstStyle/>
          <a:p>
            <a:pPr algn="ctr">
              <a:defRPr/>
            </a:pPr>
            <a:r>
              <a:rPr lang="ru-RU" altLang="ru-RU" sz="1200">
                <a:latin typeface="Franklin Gothic Book" pitchFamily="34" charset="0"/>
              </a:rPr>
              <a:t>Развитие в подростковом возрасте определяется общением ребенка с людьми во всех формах общественно полезной деятельности: производственно- трудовой, художественной, спортивной, учебной и т.д.</a:t>
            </a:r>
            <a:endParaRPr lang="ru-RU" altLang="ru-RU" sz="1200">
              <a:latin typeface="Franklin Gothic Book" pitchFamily="34" charset="0"/>
            </a:endParaRPr>
          </a:p>
          <a:p>
            <a:pPr algn="ctr">
              <a:defRPr/>
            </a:pPr>
            <a:endParaRPr lang="ru-RU" altLang="ru-RU" sz="1200">
              <a:latin typeface="Franklin Gothic Book" pitchFamily="34" charset="0"/>
            </a:endParaRPr>
          </a:p>
        </p:txBody>
      </p:sp>
      <p:sp>
        <p:nvSpPr>
          <p:cNvPr id="23556" name="Скругленный прямоугольник 6"/>
          <p:cNvSpPr>
            <a:spLocks noChangeArrowheads="1"/>
          </p:cNvSpPr>
          <p:nvPr/>
        </p:nvSpPr>
        <p:spPr bwMode="auto">
          <a:xfrm>
            <a:off x="684213" y="5013325"/>
            <a:ext cx="4895850" cy="1439863"/>
          </a:xfrm>
          <a:prstGeom prst="roundRect">
            <a:avLst>
              <a:gd name="adj" fmla="val 16667"/>
            </a:avLst>
          </a:prstGeom>
          <a:solidFill>
            <a:srgbClr val="FBFE8A"/>
          </a:solidFill>
          <a:ln w="9525" algn="ctr">
            <a:solidFill>
              <a:srgbClr val="F9F9F9"/>
            </a:solidFill>
            <a:round/>
          </a:ln>
          <a:effectLst>
            <a:outerShdw dist="20000" dir="5400000" rotWithShape="0">
              <a:srgbClr val="000000">
                <a:alpha val="37999"/>
              </a:srgbClr>
            </a:outerShdw>
          </a:effectLst>
        </p:spPr>
        <p:txBody>
          <a:bodyPr anchor="ctr"/>
          <a:lstStyle/>
          <a:p>
            <a:pPr algn="ctr">
              <a:defRPr/>
            </a:pPr>
            <a:endParaRPr lang="ru-RU" altLang="ru-RU" sz="1200"/>
          </a:p>
          <a:p>
            <a:pPr algn="ctr">
              <a:defRPr/>
            </a:pPr>
            <a:r>
              <a:rPr lang="ru-RU" altLang="ru-RU" sz="1200">
                <a:latin typeface="Franklin Gothic Book" pitchFamily="34" charset="0"/>
              </a:rPr>
              <a:t>Самое основное в развитии личности подростка- особенность переходить из одного вида деятельности к другому. Эта способность предполагает, что подросток владеет общими способностями организации  своей деятельности в любой форме- умеет сам ставить цель, наметить план действий, может оценить и подобрать необходимые средства и соотнести их с действиями других людей.</a:t>
            </a:r>
            <a:endParaRPr lang="ru-RU" altLang="ru-RU" sz="1200">
              <a:latin typeface="Franklin Gothic Book" pitchFamily="34" charset="0"/>
            </a:endParaRPr>
          </a:p>
          <a:p>
            <a:pPr algn="ctr">
              <a:defRPr/>
            </a:pPr>
            <a:endParaRPr lang="ru-RU" altLang="ru-RU" sz="1200">
              <a:latin typeface="Franklin Gothic Book" pitchFamily="34" charset="0"/>
            </a:endParaRPr>
          </a:p>
        </p:txBody>
      </p:sp>
      <p:sp>
        <p:nvSpPr>
          <p:cNvPr id="23557" name="AutoShape 6"/>
          <p:cNvSpPr>
            <a:spLocks noChangeArrowheads="1"/>
          </p:cNvSpPr>
          <p:nvPr/>
        </p:nvSpPr>
        <p:spPr bwMode="auto">
          <a:xfrm>
            <a:off x="323850" y="115888"/>
            <a:ext cx="8351838" cy="720725"/>
          </a:xfrm>
          <a:prstGeom prst="ribbon">
            <a:avLst>
              <a:gd name="adj1" fmla="val 12500"/>
              <a:gd name="adj2" fmla="val 50000"/>
            </a:avLst>
          </a:prstGeom>
          <a:solidFill>
            <a:srgbClr val="FFCC66"/>
          </a:solidFill>
          <a:ln w="9525">
            <a:solidFill>
              <a:schemeClr val="tx1"/>
            </a:solidFill>
            <a:round/>
          </a:ln>
        </p:spPr>
        <p:txBody>
          <a:bodyPr wrap="none" anchor="ctr"/>
          <a:lstStyle/>
          <a:p>
            <a:pPr algn="ctr"/>
            <a:r>
              <a:rPr lang="ru-RU" altLang="ru-RU" sz="2000" b="1"/>
              <a:t>ВЕДУЩАЯ ДЕЯТЕЛЬНОСТЬ</a:t>
            </a:r>
            <a:endParaRPr lang="ru-RU" altLang="ru-RU" sz="2000" b="1"/>
          </a:p>
        </p:txBody>
      </p:sp>
      <p:sp>
        <p:nvSpPr>
          <p:cNvPr id="23558" name="Скругленный прямоугольник 6"/>
          <p:cNvSpPr>
            <a:spLocks noChangeArrowheads="1"/>
          </p:cNvSpPr>
          <p:nvPr/>
        </p:nvSpPr>
        <p:spPr bwMode="auto">
          <a:xfrm>
            <a:off x="611188" y="2565400"/>
            <a:ext cx="8135937" cy="2016125"/>
          </a:xfrm>
          <a:prstGeom prst="roundRect">
            <a:avLst>
              <a:gd name="adj" fmla="val 16667"/>
            </a:avLst>
          </a:prstGeom>
          <a:solidFill>
            <a:srgbClr val="FBFE8A"/>
          </a:solidFill>
          <a:ln w="9525" algn="ctr">
            <a:solidFill>
              <a:srgbClr val="F9F9F9"/>
            </a:solidFill>
            <a:round/>
          </a:ln>
          <a:effectLst>
            <a:outerShdw dist="20000" dir="5400000" rotWithShape="0">
              <a:srgbClr val="000000">
                <a:alpha val="37999"/>
              </a:srgbClr>
            </a:outerShdw>
          </a:effectLst>
        </p:spPr>
        <p:txBody>
          <a:bodyPr anchor="ctr"/>
          <a:lstStyle/>
          <a:p>
            <a:pPr algn="ctr">
              <a:defRPr/>
            </a:pPr>
            <a:endParaRPr lang="ru-RU" altLang="ru-RU" sz="1200"/>
          </a:p>
          <a:p>
            <a:pPr algn="ctr">
              <a:defRPr/>
            </a:pPr>
            <a:r>
              <a:rPr lang="ru-RU" altLang="ru-RU" sz="1200"/>
              <a:t>Д.И. Фельдштейн считал, что ведущим типом деятельности детей подросткового возраста является общественно-полезная, социально признаваемая неоплачиваемая деятельность.</a:t>
            </a:r>
            <a:endParaRPr lang="ru-RU" altLang="ru-RU" sz="1200"/>
          </a:p>
          <a:p>
            <a:pPr algn="ctr">
              <a:defRPr/>
            </a:pPr>
            <a:r>
              <a:rPr lang="ru-RU" altLang="ru-RU" sz="1200"/>
              <a:t>Просоциальная деятельность может быть представлена как учебно-познавательная, производственно-трудовая, организационно-общественная, художественная или спортивная, но главное – это ощущение подростком реальной значимости этой деятельности. Содержание деятельности – дело, полезное для людей, для общества, структура задаётся целями взаимоотношений подростков. Мотив общественно-полезной деятельности подростка –быть лично ответственным самостоятельным. В 9-10 лет у детей появляется стремление к самоутверждению и признанию себя в мире взрослых, в 10—11 лет – стремление получить оценку своих возможностей у других людей, в12-13 лет – признание прав, в 14-15 лет – стремление занять определённую социальную позицию, потребность в самоопределении.</a:t>
            </a:r>
            <a:endParaRPr lang="ru-RU" altLang="ru-RU" sz="1200"/>
          </a:p>
        </p:txBody>
      </p:sp>
    </p:spTree>
  </p:cSld>
  <p:clrMapOvr>
    <a:masterClrMapping/>
  </p:clrMapOvr>
  <p:transition>
    <p:cover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Скругленный прямоугольник 1"/>
          <p:cNvSpPr>
            <a:spLocks noChangeArrowheads="1"/>
          </p:cNvSpPr>
          <p:nvPr/>
        </p:nvSpPr>
        <p:spPr bwMode="auto">
          <a:xfrm>
            <a:off x="357188" y="142875"/>
            <a:ext cx="8501062" cy="1643063"/>
          </a:xfrm>
          <a:prstGeom prst="roundRect">
            <a:avLst>
              <a:gd name="adj" fmla="val 16667"/>
            </a:avLst>
          </a:prstGeom>
          <a:solidFill>
            <a:srgbClr val="FFCC66"/>
          </a:solidFill>
          <a:ln w="10000" algn="ctr">
            <a:solidFill>
              <a:srgbClr val="A19574"/>
            </a:solidFill>
            <a:round/>
          </a:ln>
          <a:effectLst>
            <a:outerShdw dist="50800" dir="5400000" rotWithShape="0">
              <a:srgbClr val="4E3B30">
                <a:alpha val="59998"/>
              </a:srgbClr>
            </a:outerShdw>
          </a:effectLst>
        </p:spPr>
        <p:txBody>
          <a:bodyPr anchor="ctr"/>
          <a:lstStyle/>
          <a:p>
            <a:pPr algn="ctr">
              <a:defRPr/>
            </a:pPr>
            <a:r>
              <a:rPr lang="ru-RU" altLang="ru-RU">
                <a:latin typeface="Franklin Gothic Book" pitchFamily="34" charset="0"/>
              </a:rPr>
              <a:t>В отечественной психологии возникновение и развитие самосознания рассматривают как центральное психологическое новообразование подросткового возраста.</a:t>
            </a:r>
            <a:endParaRPr lang="ru-RU" altLang="ru-RU">
              <a:latin typeface="Franklin Gothic Book" pitchFamily="34" charset="0"/>
            </a:endParaRPr>
          </a:p>
          <a:p>
            <a:pPr algn="ctr">
              <a:defRPr/>
            </a:pPr>
            <a:endParaRPr lang="ru-RU" altLang="ru-RU">
              <a:latin typeface="Franklin Gothic Book" pitchFamily="34" charset="0"/>
            </a:endParaRPr>
          </a:p>
        </p:txBody>
      </p:sp>
      <p:sp>
        <p:nvSpPr>
          <p:cNvPr id="24579" name="Овал 3"/>
          <p:cNvSpPr>
            <a:spLocks noChangeArrowheads="1"/>
          </p:cNvSpPr>
          <p:nvPr/>
        </p:nvSpPr>
        <p:spPr bwMode="auto">
          <a:xfrm>
            <a:off x="785813" y="1857375"/>
            <a:ext cx="7500937" cy="1857375"/>
          </a:xfrm>
          <a:prstGeom prst="ellipse">
            <a:avLst/>
          </a:prstGeom>
          <a:solidFill>
            <a:srgbClr val="FCFEAE"/>
          </a:solidFill>
          <a:ln w="25400" algn="ctr">
            <a:solidFill>
              <a:srgbClr val="B0761F"/>
            </a:solidFill>
            <a:round/>
          </a:ln>
        </p:spPr>
        <p:txBody>
          <a:bodyPr anchor="ctr"/>
          <a:lstStyle/>
          <a:p>
            <a:pPr algn="ctr"/>
            <a:r>
              <a:rPr lang="ru-RU" altLang="ru-RU" sz="2000">
                <a:latin typeface="Franklin Gothic Book" pitchFamily="34" charset="0"/>
              </a:rPr>
              <a:t>Перед подростками встают вопросы: «Что я за человек? Что во мне хорошего, что плохого?» Так начинается самоопределение человека.</a:t>
            </a:r>
            <a:endParaRPr lang="ru-RU" altLang="ru-RU" sz="2000">
              <a:latin typeface="Franklin Gothic Book" pitchFamily="34" charset="0"/>
            </a:endParaRPr>
          </a:p>
          <a:p>
            <a:pPr algn="ctr"/>
            <a:endParaRPr lang="ru-RU" altLang="ru-RU" sz="2000">
              <a:latin typeface="Franklin Gothic Book" pitchFamily="34" charset="0"/>
            </a:endParaRPr>
          </a:p>
        </p:txBody>
      </p:sp>
      <p:sp>
        <p:nvSpPr>
          <p:cNvPr id="24580" name="Параллелограмм 4"/>
          <p:cNvSpPr>
            <a:spLocks noChangeArrowheads="1"/>
          </p:cNvSpPr>
          <p:nvPr/>
        </p:nvSpPr>
        <p:spPr bwMode="auto">
          <a:xfrm>
            <a:off x="142875" y="4429125"/>
            <a:ext cx="4000500" cy="2286000"/>
          </a:xfrm>
          <a:prstGeom prst="parallelogram">
            <a:avLst>
              <a:gd name="adj" fmla="val 25002"/>
            </a:avLst>
          </a:prstGeom>
          <a:solidFill>
            <a:srgbClr val="FBFE8A"/>
          </a:solidFill>
          <a:ln w="9525" algn="ctr">
            <a:solidFill>
              <a:srgbClr val="FBA61B"/>
            </a:solidFill>
            <a:miter lim="800000"/>
          </a:ln>
          <a:effectLst>
            <a:outerShdw dist="20000" dir="5400000" rotWithShape="0">
              <a:srgbClr val="000000">
                <a:alpha val="37999"/>
              </a:srgbClr>
            </a:outerShdw>
          </a:effectLst>
        </p:spPr>
        <p:txBody>
          <a:bodyPr anchor="ctr"/>
          <a:lstStyle/>
          <a:p>
            <a:pPr algn="ctr">
              <a:defRPr/>
            </a:pPr>
            <a:r>
              <a:rPr lang="ru-RU" altLang="ru-RU">
                <a:latin typeface="Franklin Gothic Book" pitchFamily="34" charset="0"/>
              </a:rPr>
              <a:t>На основе суждений взрослых, т.е. смотрит на себя как бы глазами окружающих</a:t>
            </a:r>
            <a:endParaRPr lang="ru-RU" altLang="ru-RU">
              <a:latin typeface="Franklin Gothic Book" pitchFamily="34" charset="0"/>
            </a:endParaRPr>
          </a:p>
          <a:p>
            <a:pPr algn="ctr">
              <a:defRPr/>
            </a:pPr>
            <a:endParaRPr lang="ru-RU" altLang="ru-RU" sz="1800">
              <a:solidFill>
                <a:srgbClr val="000000"/>
              </a:solidFill>
              <a:latin typeface="Franklin Gothic Book" pitchFamily="34" charset="0"/>
            </a:endParaRPr>
          </a:p>
        </p:txBody>
      </p:sp>
      <p:sp>
        <p:nvSpPr>
          <p:cNvPr id="24581" name="Параллелограмм 5"/>
          <p:cNvSpPr>
            <a:spLocks noChangeArrowheads="1"/>
          </p:cNvSpPr>
          <p:nvPr/>
        </p:nvSpPr>
        <p:spPr bwMode="auto">
          <a:xfrm flipH="1">
            <a:off x="5072063" y="4429125"/>
            <a:ext cx="3929062" cy="2286000"/>
          </a:xfrm>
          <a:prstGeom prst="parallelogram">
            <a:avLst>
              <a:gd name="adj" fmla="val 25001"/>
            </a:avLst>
          </a:prstGeom>
          <a:solidFill>
            <a:srgbClr val="FBFE8A"/>
          </a:solidFill>
          <a:ln w="9525" algn="ctr">
            <a:solidFill>
              <a:srgbClr val="FBA61B"/>
            </a:solidFill>
            <a:miter lim="800000"/>
          </a:ln>
          <a:effectLst>
            <a:outerShdw dist="20000" dir="5400000" rotWithShape="0">
              <a:srgbClr val="000000">
                <a:alpha val="37999"/>
              </a:srgbClr>
            </a:outerShdw>
          </a:effectLst>
        </p:spPr>
        <p:txBody>
          <a:bodyPr anchor="ctr"/>
          <a:lstStyle/>
          <a:p>
            <a:pPr algn="ctr">
              <a:defRPr/>
            </a:pPr>
            <a:r>
              <a:rPr lang="ru-RU" altLang="ru-RU">
                <a:latin typeface="Franklin Gothic Book" pitchFamily="34" charset="0"/>
              </a:rPr>
              <a:t>На основе сравнения с идеалом, т.е. оценивает себя</a:t>
            </a:r>
            <a:endParaRPr lang="ru-RU" altLang="ru-RU">
              <a:latin typeface="Franklin Gothic Book" pitchFamily="34" charset="0"/>
            </a:endParaRPr>
          </a:p>
          <a:p>
            <a:pPr algn="ctr">
              <a:defRPr/>
            </a:pPr>
            <a:endParaRPr lang="ru-RU" altLang="ru-RU" sz="1800">
              <a:solidFill>
                <a:srgbClr val="000000"/>
              </a:solidFill>
              <a:latin typeface="Franklin Gothic Book" pitchFamily="34" charset="0"/>
            </a:endParaRPr>
          </a:p>
        </p:txBody>
      </p:sp>
      <p:sp>
        <p:nvSpPr>
          <p:cNvPr id="24582" name="Line 8"/>
          <p:cNvSpPr>
            <a:spLocks noChangeShapeType="1"/>
          </p:cNvSpPr>
          <p:nvPr/>
        </p:nvSpPr>
        <p:spPr bwMode="auto">
          <a:xfrm flipH="1">
            <a:off x="2916238" y="3716338"/>
            <a:ext cx="792162" cy="720725"/>
          </a:xfrm>
          <a:prstGeom prst="line">
            <a:avLst/>
          </a:prstGeom>
          <a:noFill/>
          <a:ln w="9525">
            <a:solidFill>
              <a:schemeClr val="tx1"/>
            </a:solidFill>
            <a:round/>
            <a:tailEnd type="triangle" w="med" len="med"/>
          </a:ln>
        </p:spPr>
        <p:txBody>
          <a:bodyPr/>
          <a:lstStyle/>
          <a:p>
            <a:endParaRPr lang="ru-RU"/>
          </a:p>
        </p:txBody>
      </p:sp>
      <p:sp>
        <p:nvSpPr>
          <p:cNvPr id="24583" name="Line 11"/>
          <p:cNvSpPr>
            <a:spLocks noChangeShapeType="1"/>
          </p:cNvSpPr>
          <p:nvPr/>
        </p:nvSpPr>
        <p:spPr bwMode="auto">
          <a:xfrm>
            <a:off x="5867400" y="3644900"/>
            <a:ext cx="431800" cy="792163"/>
          </a:xfrm>
          <a:prstGeom prst="line">
            <a:avLst/>
          </a:prstGeom>
          <a:noFill/>
          <a:ln w="9525">
            <a:solidFill>
              <a:schemeClr val="tx1"/>
            </a:solidFill>
            <a:round/>
            <a:tailEnd type="triangle" w="med" len="med"/>
          </a:ln>
        </p:spPr>
        <p:txBody>
          <a:bodyPr/>
          <a:lstStyle/>
          <a:p>
            <a:endParaRPr lang="ru-RU"/>
          </a:p>
        </p:txBody>
      </p:sp>
    </p:spTree>
  </p:cSld>
  <p:clrMapOvr>
    <a:masterClrMapping/>
  </p:clrMapOvr>
  <p:transition>
    <p:cover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Табличка 1"/>
          <p:cNvSpPr>
            <a:spLocks noChangeArrowheads="1"/>
          </p:cNvSpPr>
          <p:nvPr/>
        </p:nvSpPr>
        <p:spPr bwMode="auto">
          <a:xfrm>
            <a:off x="1143000" y="500063"/>
            <a:ext cx="7143750" cy="1357312"/>
          </a:xfrm>
          <a:prstGeom prst="plaque">
            <a:avLst>
              <a:gd name="adj" fmla="val 16667"/>
            </a:avLst>
          </a:prstGeom>
          <a:solidFill>
            <a:srgbClr val="FFCC66"/>
          </a:solidFill>
          <a:ln w="25400" algn="ctr">
            <a:solidFill>
              <a:srgbClr val="B0761F"/>
            </a:solidFill>
            <a:miter lim="800000"/>
          </a:ln>
        </p:spPr>
        <p:txBody>
          <a:bodyPr anchor="ctr"/>
          <a:lstStyle/>
          <a:p>
            <a:pPr algn="ctr"/>
            <a:r>
              <a:rPr lang="ru-RU" altLang="ru-RU">
                <a:latin typeface="Franklin Gothic Book" pitchFamily="34" charset="0"/>
              </a:rPr>
              <a:t>Так выстраивается механизм саморегуляции в виде цепочки взаимосвязанных фактов:</a:t>
            </a:r>
            <a:endParaRPr lang="ru-RU" altLang="ru-RU">
              <a:latin typeface="Franklin Gothic Book" pitchFamily="34" charset="0"/>
            </a:endParaRPr>
          </a:p>
        </p:txBody>
      </p:sp>
      <p:sp>
        <p:nvSpPr>
          <p:cNvPr id="3" name="Нашивка 2"/>
          <p:cNvSpPr/>
          <p:nvPr/>
        </p:nvSpPr>
        <p:spPr>
          <a:xfrm rot="5400000">
            <a:off x="4214813" y="2214563"/>
            <a:ext cx="642937" cy="642937"/>
          </a:xfrm>
          <a:prstGeom prst="chevr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sz="1800">
              <a:solidFill>
                <a:schemeClr val="tx1"/>
              </a:solidFill>
            </a:endParaRPr>
          </a:p>
        </p:txBody>
      </p:sp>
      <p:sp>
        <p:nvSpPr>
          <p:cNvPr id="4" name="Нашивка 3"/>
          <p:cNvSpPr/>
          <p:nvPr/>
        </p:nvSpPr>
        <p:spPr>
          <a:xfrm rot="5400000">
            <a:off x="4214813" y="4572000"/>
            <a:ext cx="642938" cy="642937"/>
          </a:xfrm>
          <a:prstGeom prst="chevro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sz="1800">
              <a:solidFill>
                <a:schemeClr val="tx1"/>
              </a:solidFill>
            </a:endParaRPr>
          </a:p>
        </p:txBody>
      </p:sp>
      <p:sp>
        <p:nvSpPr>
          <p:cNvPr id="5" name="Нашивка 4"/>
          <p:cNvSpPr/>
          <p:nvPr/>
        </p:nvSpPr>
        <p:spPr>
          <a:xfrm rot="5400000">
            <a:off x="4214813" y="3357563"/>
            <a:ext cx="642937" cy="642937"/>
          </a:xfrm>
          <a:prstGeom prst="chevro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sz="1800">
              <a:solidFill>
                <a:schemeClr val="tx1"/>
              </a:solidFill>
            </a:endParaRPr>
          </a:p>
        </p:txBody>
      </p:sp>
      <p:sp>
        <p:nvSpPr>
          <p:cNvPr id="25606" name="Прямоугольник 5"/>
          <p:cNvSpPr>
            <a:spLocks noChangeArrowheads="1"/>
          </p:cNvSpPr>
          <p:nvPr/>
        </p:nvSpPr>
        <p:spPr bwMode="auto">
          <a:xfrm>
            <a:off x="2928938" y="2714625"/>
            <a:ext cx="3086100" cy="646113"/>
          </a:xfrm>
          <a:prstGeom prst="rect">
            <a:avLst/>
          </a:prstGeom>
          <a:noFill/>
          <a:ln w="9525">
            <a:noFill/>
            <a:miter lim="800000"/>
          </a:ln>
        </p:spPr>
        <p:txBody>
          <a:bodyPr wrap="none">
            <a:spAutoFit/>
          </a:bodyPr>
          <a:lstStyle/>
          <a:p>
            <a:r>
              <a:rPr lang="ru-RU" altLang="ru-RU" sz="3600" b="1">
                <a:latin typeface="Franklin Gothic Book" pitchFamily="34" charset="0"/>
              </a:rPr>
              <a:t>самосознание</a:t>
            </a:r>
            <a:endParaRPr lang="ru-RU" altLang="ru-RU" sz="3600" b="1">
              <a:latin typeface="Franklin Gothic Book" pitchFamily="34" charset="0"/>
            </a:endParaRPr>
          </a:p>
        </p:txBody>
      </p:sp>
      <p:sp>
        <p:nvSpPr>
          <p:cNvPr id="25607" name="Прямоугольник 6"/>
          <p:cNvSpPr>
            <a:spLocks noChangeArrowheads="1"/>
          </p:cNvSpPr>
          <p:nvPr/>
        </p:nvSpPr>
        <p:spPr bwMode="auto">
          <a:xfrm>
            <a:off x="3143250" y="3929063"/>
            <a:ext cx="2635250" cy="646112"/>
          </a:xfrm>
          <a:prstGeom prst="rect">
            <a:avLst/>
          </a:prstGeom>
          <a:noFill/>
          <a:ln w="9525">
            <a:noFill/>
            <a:miter lim="800000"/>
          </a:ln>
        </p:spPr>
        <p:txBody>
          <a:bodyPr wrap="none">
            <a:spAutoFit/>
          </a:bodyPr>
          <a:lstStyle/>
          <a:p>
            <a:r>
              <a:rPr lang="ru-RU" altLang="ru-RU" sz="3600" b="1">
                <a:latin typeface="Franklin Gothic Book" pitchFamily="34" charset="0"/>
              </a:rPr>
              <a:t>самооценка</a:t>
            </a:r>
            <a:endParaRPr lang="ru-RU" altLang="ru-RU" sz="3600" b="1">
              <a:latin typeface="Franklin Gothic Book" pitchFamily="34" charset="0"/>
            </a:endParaRPr>
          </a:p>
        </p:txBody>
      </p:sp>
      <p:sp>
        <p:nvSpPr>
          <p:cNvPr id="25608" name="Прямоугольник 7"/>
          <p:cNvSpPr>
            <a:spLocks noChangeArrowheads="1"/>
          </p:cNvSpPr>
          <p:nvPr/>
        </p:nvSpPr>
        <p:spPr bwMode="auto">
          <a:xfrm>
            <a:off x="2786063" y="5140325"/>
            <a:ext cx="3524250" cy="646113"/>
          </a:xfrm>
          <a:prstGeom prst="rect">
            <a:avLst/>
          </a:prstGeom>
          <a:noFill/>
          <a:ln w="9525">
            <a:noFill/>
            <a:miter lim="800000"/>
          </a:ln>
        </p:spPr>
        <p:txBody>
          <a:bodyPr wrap="none">
            <a:spAutoFit/>
          </a:bodyPr>
          <a:lstStyle/>
          <a:p>
            <a:r>
              <a:rPr lang="ru-RU" altLang="ru-RU" sz="3600" b="1">
                <a:latin typeface="Franklin Gothic Book" pitchFamily="34" charset="0"/>
              </a:rPr>
              <a:t>самовоспитание</a:t>
            </a:r>
            <a:endParaRPr lang="ru-RU" altLang="ru-RU" sz="3600" b="1">
              <a:latin typeface="Franklin Gothic Book" pitchFamily="34" charset="0"/>
            </a:endParaRPr>
          </a:p>
        </p:txBody>
      </p:sp>
    </p:spTree>
  </p:cSld>
  <p:clrMapOvr>
    <a:masterClrMapping/>
  </p:clrMapOvr>
  <p:transition>
    <p:cover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Прямоугольник 2"/>
          <p:cNvPicPr>
            <a:picLocks noChangeArrowheads="1"/>
          </p:cNvPicPr>
          <p:nvPr/>
        </p:nvPicPr>
        <p:blipFill>
          <a:blip r:embed="rId1"/>
          <a:srcRect/>
          <a:stretch>
            <a:fillRect/>
          </a:stretch>
        </p:blipFill>
        <p:spPr bwMode="auto">
          <a:xfrm>
            <a:off x="395288" y="5734050"/>
            <a:ext cx="8478837" cy="938213"/>
          </a:xfrm>
          <a:prstGeom prst="rect">
            <a:avLst/>
          </a:prstGeom>
          <a:solidFill>
            <a:schemeClr val="bg1"/>
          </a:solidFill>
          <a:ln w="9525">
            <a:solidFill>
              <a:srgbClr val="FF0000"/>
            </a:solidFill>
            <a:miter lim="800000"/>
            <a:headEnd/>
            <a:tailEnd/>
          </a:ln>
        </p:spPr>
      </p:pic>
      <p:pic>
        <p:nvPicPr>
          <p:cNvPr id="4" name="Picture 4" descr="C:\Documents and Settings\Алиса\Рабочий стол\smoking_friends.jpg"/>
          <p:cNvPicPr>
            <a:picLocks noChangeAspect="1" noChangeArrowheads="1"/>
          </p:cNvPicPr>
          <p:nvPr/>
        </p:nvPicPr>
        <p:blipFill>
          <a:blip r:embed="rId2">
            <a:lum bright="30000"/>
          </a:blip>
          <a:srcRect/>
          <a:stretch>
            <a:fillRect/>
          </a:stretch>
        </p:blipFill>
        <p:spPr bwMode="auto">
          <a:xfrm>
            <a:off x="611188" y="260350"/>
            <a:ext cx="2786062" cy="1997075"/>
          </a:xfrm>
          <a:prstGeom prst="rect">
            <a:avLst/>
          </a:prstGeom>
          <a:noFill/>
          <a:ln w="9525">
            <a:noFill/>
            <a:miter lim="800000"/>
            <a:headEnd/>
            <a:tailEnd/>
          </a:ln>
        </p:spPr>
      </p:pic>
      <p:pic>
        <p:nvPicPr>
          <p:cNvPr id="5" name="Picture 3" descr="C:\Documents and Settings\Алиса\Рабочий стол\6.jpg"/>
          <p:cNvPicPr>
            <a:picLocks noChangeAspect="1" noChangeArrowheads="1"/>
          </p:cNvPicPr>
          <p:nvPr/>
        </p:nvPicPr>
        <p:blipFill>
          <a:blip r:embed="rId3"/>
          <a:srcRect/>
          <a:stretch>
            <a:fillRect/>
          </a:stretch>
        </p:blipFill>
        <p:spPr bwMode="auto">
          <a:xfrm>
            <a:off x="6588125" y="333375"/>
            <a:ext cx="1928813" cy="1885950"/>
          </a:xfrm>
          <a:prstGeom prst="rect">
            <a:avLst/>
          </a:prstGeom>
          <a:noFill/>
          <a:ln w="9525">
            <a:noFill/>
            <a:miter lim="800000"/>
            <a:headEnd/>
            <a:tailEnd/>
          </a:ln>
        </p:spPr>
      </p:pic>
      <p:sp>
        <p:nvSpPr>
          <p:cNvPr id="26629" name="AutoShape 6"/>
          <p:cNvSpPr>
            <a:spLocks noChangeArrowheads="1"/>
          </p:cNvSpPr>
          <p:nvPr/>
        </p:nvSpPr>
        <p:spPr bwMode="auto">
          <a:xfrm>
            <a:off x="4859338" y="2636838"/>
            <a:ext cx="3889375" cy="2852737"/>
          </a:xfrm>
          <a:prstGeom prst="roundRect">
            <a:avLst>
              <a:gd name="adj" fmla="val 16667"/>
            </a:avLst>
          </a:prstGeom>
          <a:solidFill>
            <a:srgbClr val="FCFEAE"/>
          </a:solidFill>
          <a:ln w="9525">
            <a:solidFill>
              <a:schemeClr val="tx1"/>
            </a:solidFill>
            <a:round/>
          </a:ln>
        </p:spPr>
        <p:txBody>
          <a:bodyPr wrap="none" anchor="ctr"/>
          <a:lstStyle/>
          <a:p>
            <a:pPr marL="457200" indent="-457200"/>
            <a:r>
              <a:rPr lang="ru-RU" altLang="ru-RU" sz="1200"/>
              <a:t>Субъективная взрослость, или чувство взрослости,</a:t>
            </a:r>
            <a:endParaRPr lang="ru-RU" altLang="ru-RU" sz="1200"/>
          </a:p>
          <a:p>
            <a:pPr marL="457200" indent="-457200"/>
            <a:r>
              <a:rPr lang="ru-RU" altLang="ru-RU" sz="1200"/>
              <a:t>(по Д.Б. Эльконину) характеризуется появлением у </a:t>
            </a:r>
            <a:endParaRPr lang="ru-RU" altLang="ru-RU" sz="1200"/>
          </a:p>
          <a:p>
            <a:pPr marL="457200" indent="-457200"/>
            <a:r>
              <a:rPr lang="ru-RU" altLang="ru-RU" sz="1200"/>
              <a:t>подростка отношения к себе не как к маленькому,</a:t>
            </a:r>
            <a:endParaRPr lang="ru-RU" altLang="ru-RU" sz="1200"/>
          </a:p>
          <a:p>
            <a:pPr marL="457200" indent="-457200"/>
            <a:r>
              <a:rPr lang="ru-RU" altLang="ru-RU" sz="1200"/>
              <a:t>а как к взрослому. Основными показателями </a:t>
            </a:r>
            <a:endParaRPr lang="ru-RU" altLang="ru-RU" sz="1200"/>
          </a:p>
          <a:p>
            <a:pPr marL="457200" indent="-457200"/>
            <a:r>
              <a:rPr lang="ru-RU" altLang="ru-RU" sz="1200"/>
              <a:t>чувства взрослости служат:</a:t>
            </a:r>
            <a:endParaRPr lang="ru-RU" altLang="ru-RU" sz="1200"/>
          </a:p>
          <a:p>
            <a:pPr marL="457200" indent="-457200">
              <a:buFontTx/>
              <a:buChar char="•"/>
            </a:pPr>
            <a:r>
              <a:rPr lang="ru-RU" altLang="ru-RU" sz="1200"/>
              <a:t> проявления потребности в уважении, </a:t>
            </a:r>
            <a:endParaRPr lang="ru-RU" altLang="ru-RU" sz="1200"/>
          </a:p>
          <a:p>
            <a:pPr marL="457200" indent="-457200"/>
            <a:r>
              <a:rPr lang="ru-RU" altLang="ru-RU" sz="1200"/>
              <a:t>доверии, признании самостоятельности; </a:t>
            </a:r>
            <a:endParaRPr lang="ru-RU" altLang="ru-RU" sz="1200"/>
          </a:p>
          <a:p>
            <a:pPr marL="457200" indent="-457200">
              <a:buFontTx/>
              <a:buChar char="•"/>
            </a:pPr>
            <a:r>
              <a:rPr lang="ru-RU" altLang="ru-RU" sz="1200"/>
              <a:t>желание оградить некоторые</a:t>
            </a:r>
            <a:endParaRPr lang="ru-RU" altLang="ru-RU" sz="1200"/>
          </a:p>
          <a:p>
            <a:pPr marL="457200" indent="-457200"/>
            <a:r>
              <a:rPr lang="ru-RU" altLang="ru-RU" sz="1200"/>
              <a:t> сферы своей жизни от вмешательства взрослых;,</a:t>
            </a:r>
            <a:endParaRPr lang="ru-RU" altLang="ru-RU" sz="1200"/>
          </a:p>
          <a:p>
            <a:pPr marL="457200" indent="-457200">
              <a:buFontTx/>
              <a:buChar char="•"/>
            </a:pPr>
            <a:r>
              <a:rPr lang="ru-RU" altLang="ru-RU" sz="1200"/>
              <a:t>наличие собственной линии поведения</a:t>
            </a:r>
            <a:endParaRPr lang="ru-RU" altLang="ru-RU" sz="1200"/>
          </a:p>
          <a:p>
            <a:pPr marL="457200" indent="-457200"/>
            <a:r>
              <a:rPr lang="ru-RU" altLang="ru-RU" sz="1200"/>
              <a:t>несмотря на несогласие взрослых или </a:t>
            </a:r>
            <a:endParaRPr lang="ru-RU" altLang="ru-RU" sz="1200"/>
          </a:p>
          <a:p>
            <a:pPr marL="457200" indent="-457200"/>
            <a:r>
              <a:rPr lang="ru-RU" altLang="ru-RU" sz="1200"/>
              <a:t>сверстников.</a:t>
            </a:r>
            <a:endParaRPr lang="ru-RU" altLang="ru-RU" sz="1200"/>
          </a:p>
          <a:p>
            <a:pPr marL="457200" indent="-457200"/>
            <a:endParaRPr lang="ru-RU" altLang="ru-RU" sz="1200"/>
          </a:p>
        </p:txBody>
      </p:sp>
      <p:sp>
        <p:nvSpPr>
          <p:cNvPr id="26630" name="AutoShape 7"/>
          <p:cNvSpPr>
            <a:spLocks noChangeArrowheads="1"/>
          </p:cNvSpPr>
          <p:nvPr/>
        </p:nvSpPr>
        <p:spPr bwMode="auto">
          <a:xfrm>
            <a:off x="395288" y="2636838"/>
            <a:ext cx="4105275" cy="2857500"/>
          </a:xfrm>
          <a:prstGeom prst="roundRect">
            <a:avLst>
              <a:gd name="adj" fmla="val 16667"/>
            </a:avLst>
          </a:prstGeom>
          <a:solidFill>
            <a:srgbClr val="FCFEAE"/>
          </a:solidFill>
          <a:ln w="9525">
            <a:solidFill>
              <a:schemeClr val="tx1"/>
            </a:solidFill>
            <a:round/>
          </a:ln>
        </p:spPr>
        <p:txBody>
          <a:bodyPr wrap="none" anchor="ctr"/>
          <a:lstStyle/>
          <a:p>
            <a:r>
              <a:rPr lang="ru-RU" altLang="ru-RU" sz="1200"/>
              <a:t>Объективная взрослость (по Д.Б. Эльконину)</a:t>
            </a:r>
            <a:endParaRPr lang="ru-RU" altLang="ru-RU" sz="1200"/>
          </a:p>
          <a:p>
            <a:r>
              <a:rPr lang="ru-RU" altLang="ru-RU" sz="1200"/>
              <a:t> проявляется:</a:t>
            </a:r>
            <a:endParaRPr lang="ru-RU" altLang="ru-RU" sz="1200"/>
          </a:p>
          <a:p>
            <a:pPr>
              <a:buFontTx/>
              <a:buChar char="•"/>
            </a:pPr>
            <a:r>
              <a:rPr lang="ru-RU" altLang="ru-RU" sz="1200"/>
              <a:t>в интеллектуальной сфере – самостоятельности</a:t>
            </a:r>
            <a:endParaRPr lang="ru-RU" altLang="ru-RU" sz="1200"/>
          </a:p>
          <a:p>
            <a:r>
              <a:rPr lang="ru-RU" altLang="ru-RU" sz="1200"/>
              <a:t> в усвоении знаний, стремлении к самообразованию;</a:t>
            </a:r>
            <a:endParaRPr lang="ru-RU" altLang="ru-RU" sz="1200"/>
          </a:p>
          <a:p>
            <a:pPr>
              <a:buFontTx/>
              <a:buChar char="•"/>
            </a:pPr>
            <a:r>
              <a:rPr lang="ru-RU" altLang="ru-RU" sz="1200"/>
              <a:t>в социально-моральной сфере-  в помощи взрослым</a:t>
            </a:r>
            <a:endParaRPr lang="ru-RU" altLang="ru-RU" sz="1200"/>
          </a:p>
          <a:p>
            <a:r>
              <a:rPr lang="ru-RU" altLang="ru-RU" sz="1200"/>
              <a:t> и их поддержке, в отстаивании собственной точки</a:t>
            </a:r>
            <a:endParaRPr lang="ru-RU" altLang="ru-RU" sz="1200"/>
          </a:p>
          <a:p>
            <a:r>
              <a:rPr lang="ru-RU" altLang="ru-RU" sz="1200"/>
              <a:t> зрения, соответствии морально-этических </a:t>
            </a:r>
            <a:endParaRPr lang="ru-RU" altLang="ru-RU" sz="1200"/>
          </a:p>
          <a:p>
            <a:r>
              <a:rPr lang="ru-RU" altLang="ru-RU" sz="1200"/>
              <a:t>представлений реальному  поведению подростка; </a:t>
            </a:r>
            <a:endParaRPr lang="ru-RU" altLang="ru-RU" sz="1200"/>
          </a:p>
          <a:p>
            <a:pPr>
              <a:buFontTx/>
              <a:buChar char="•"/>
            </a:pPr>
            <a:r>
              <a:rPr lang="ru-RU" altLang="ru-RU" sz="1200"/>
              <a:t>в романтических отношениях со сверстниками </a:t>
            </a:r>
            <a:endParaRPr lang="ru-RU" altLang="ru-RU" sz="1200"/>
          </a:p>
          <a:p>
            <a:r>
              <a:rPr lang="ru-RU" altLang="ru-RU" sz="1200"/>
              <a:t>противоположного  пола; </a:t>
            </a:r>
            <a:endParaRPr lang="ru-RU" altLang="ru-RU" sz="1200"/>
          </a:p>
          <a:p>
            <a:pPr>
              <a:buFontTx/>
              <a:buChar char="•"/>
            </a:pPr>
            <a:r>
              <a:rPr lang="ru-RU" altLang="ru-RU" sz="1200"/>
              <a:t>во внешнем облике – в следовании моде в </a:t>
            </a:r>
            <a:endParaRPr lang="ru-RU" altLang="ru-RU" sz="1200"/>
          </a:p>
          <a:p>
            <a:r>
              <a:rPr lang="ru-RU" altLang="ru-RU" sz="1200"/>
              <a:t>одежде, в поведении, в речи.</a:t>
            </a:r>
            <a:r>
              <a:rPr lang="ru-RU" altLang="ru-RU" sz="1800"/>
              <a:t>  </a:t>
            </a:r>
            <a:endParaRPr lang="ru-RU" altLang="ru-RU" sz="1800"/>
          </a:p>
          <a:p>
            <a:endParaRPr lang="ru-RU" altLang="ru-RU" sz="1800"/>
          </a:p>
        </p:txBody>
      </p:sp>
      <p:sp>
        <p:nvSpPr>
          <p:cNvPr id="26631" name="AutoShape 8"/>
          <p:cNvSpPr>
            <a:spLocks noChangeArrowheads="1"/>
          </p:cNvSpPr>
          <p:nvPr/>
        </p:nvSpPr>
        <p:spPr bwMode="auto">
          <a:xfrm>
            <a:off x="3708400" y="260350"/>
            <a:ext cx="2665413" cy="1944688"/>
          </a:xfrm>
          <a:prstGeom prst="bevel">
            <a:avLst>
              <a:gd name="adj" fmla="val 12500"/>
            </a:avLst>
          </a:prstGeom>
          <a:solidFill>
            <a:srgbClr val="FFCC66"/>
          </a:solidFill>
          <a:ln w="9525">
            <a:solidFill>
              <a:schemeClr val="tx1"/>
            </a:solidFill>
            <a:miter lim="800000"/>
          </a:ln>
        </p:spPr>
        <p:txBody>
          <a:bodyPr wrap="none" anchor="ctr"/>
          <a:lstStyle/>
          <a:p>
            <a:pPr algn="ctr"/>
            <a:r>
              <a:rPr lang="ru-RU" altLang="ru-RU"/>
              <a:t>Объективная и</a:t>
            </a:r>
            <a:endParaRPr lang="ru-RU" altLang="ru-RU"/>
          </a:p>
          <a:p>
            <a:pPr algn="ctr"/>
            <a:r>
              <a:rPr lang="ru-RU" altLang="ru-RU"/>
              <a:t>субъективная</a:t>
            </a:r>
            <a:endParaRPr lang="ru-RU" altLang="ru-RU"/>
          </a:p>
          <a:p>
            <a:pPr algn="ctr"/>
            <a:r>
              <a:rPr lang="ru-RU" altLang="ru-RU"/>
              <a:t> взрослость</a:t>
            </a:r>
            <a:endParaRPr lang="ru-RU" altLang="ru-RU"/>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style.rotation</p:attrName>
                                        </p:attrNameLst>
                                      </p:cBhvr>
                                      <p:tavLst>
                                        <p:tav tm="0">
                                          <p:val>
                                            <p:fltVal val="720"/>
                                          </p:val>
                                        </p:tav>
                                        <p:tav tm="100000">
                                          <p:val>
                                            <p:fltVal val="0"/>
                                          </p:val>
                                        </p:tav>
                                      </p:tavLst>
                                    </p:anim>
                                    <p:anim calcmode="lin" valueType="num">
                                      <p:cBhvr>
                                        <p:cTn id="9" dur="2000" fill="hold"/>
                                        <p:tgtEl>
                                          <p:spTgt spid="5"/>
                                        </p:tgtEl>
                                        <p:attrNameLst>
                                          <p:attrName>ppt_h</p:attrName>
                                        </p:attrNameLst>
                                      </p:cBhvr>
                                      <p:tavLst>
                                        <p:tav tm="0">
                                          <p:val>
                                            <p:fltVal val="0"/>
                                          </p:val>
                                        </p:tav>
                                        <p:tav tm="100000">
                                          <p:val>
                                            <p:strVal val="#ppt_h"/>
                                          </p:val>
                                        </p:tav>
                                      </p:tavLst>
                                    </p:anim>
                                    <p:anim calcmode="lin" valueType="num">
                                      <p:cBhvr>
                                        <p:cTn id="10" dur="2000" fill="hold"/>
                                        <p:tgtEl>
                                          <p:spTgt spid="5"/>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anim calcmode="lin" valueType="num">
                                      <p:cBhvr>
                                        <p:cTn id="14" dur="2000" fill="hold"/>
                                        <p:tgtEl>
                                          <p:spTgt spid="4"/>
                                        </p:tgtEl>
                                        <p:attrNameLst>
                                          <p:attrName>style.rotation</p:attrName>
                                        </p:attrNameLst>
                                      </p:cBhvr>
                                      <p:tavLst>
                                        <p:tav tm="0">
                                          <p:val>
                                            <p:fltVal val="720"/>
                                          </p:val>
                                        </p:tav>
                                        <p:tav tm="100000">
                                          <p:val>
                                            <p:fltVal val="0"/>
                                          </p:val>
                                        </p:tav>
                                      </p:tavLst>
                                    </p:anim>
                                    <p:anim calcmode="lin" valueType="num">
                                      <p:cBhvr>
                                        <p:cTn id="15" dur="2000" fill="hold"/>
                                        <p:tgtEl>
                                          <p:spTgt spid="4"/>
                                        </p:tgtEl>
                                        <p:attrNameLst>
                                          <p:attrName>ppt_h</p:attrName>
                                        </p:attrNameLst>
                                      </p:cBhvr>
                                      <p:tavLst>
                                        <p:tav tm="0">
                                          <p:val>
                                            <p:fltVal val="0"/>
                                          </p:val>
                                        </p:tav>
                                        <p:tav tm="100000">
                                          <p:val>
                                            <p:strVal val="#ppt_h"/>
                                          </p:val>
                                        </p:tav>
                                      </p:tavLst>
                                    </p:anim>
                                    <p:anim calcmode="lin" valueType="num">
                                      <p:cBhvr>
                                        <p:cTn id="16" dur="2000" fill="hold"/>
                                        <p:tgtEl>
                                          <p:spTgt spid="4"/>
                                        </p:tgtEl>
                                        <p:attrNameLst>
                                          <p:attrName>ppt_w</p:attrName>
                                        </p:attrNameLst>
                                      </p:cBhvr>
                                      <p:tavLst>
                                        <p:tav tm="0">
                                          <p:val>
                                            <p:fltVal val="0"/>
                                          </p:val>
                                        </p:tav>
                                        <p:tav tm="100000">
                                          <p:val>
                                            <p:strVal val="#ppt_w"/>
                                          </p:val>
                                        </p:tav>
                                      </p:tavLst>
                                    </p:anim>
                                  </p:childTnLst>
                                </p:cTn>
                              </p:par>
                              <p:par>
                                <p:cTn id="17" presetID="35"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2000"/>
                                        <p:tgtEl>
                                          <p:spTgt spid="3"/>
                                        </p:tgtEl>
                                      </p:cBhvr>
                                    </p:animEffect>
                                    <p:anim calcmode="lin" valueType="num">
                                      <p:cBhvr>
                                        <p:cTn id="20" dur="2000" fill="hold"/>
                                        <p:tgtEl>
                                          <p:spTgt spid="3"/>
                                        </p:tgtEl>
                                        <p:attrNameLst>
                                          <p:attrName>style.rotation</p:attrName>
                                        </p:attrNameLst>
                                      </p:cBhvr>
                                      <p:tavLst>
                                        <p:tav tm="0">
                                          <p:val>
                                            <p:fltVal val="720"/>
                                          </p:val>
                                        </p:tav>
                                        <p:tav tm="100000">
                                          <p:val>
                                            <p:fltVal val="0"/>
                                          </p:val>
                                        </p:tav>
                                      </p:tavLst>
                                    </p:anim>
                                    <p:anim calcmode="lin" valueType="num">
                                      <p:cBhvr>
                                        <p:cTn id="21" dur="2000" fill="hold"/>
                                        <p:tgtEl>
                                          <p:spTgt spid="3"/>
                                        </p:tgtEl>
                                        <p:attrNameLst>
                                          <p:attrName>ppt_h</p:attrName>
                                        </p:attrNameLst>
                                      </p:cBhvr>
                                      <p:tavLst>
                                        <p:tav tm="0">
                                          <p:val>
                                            <p:fltVal val="0"/>
                                          </p:val>
                                        </p:tav>
                                        <p:tav tm="100000">
                                          <p:val>
                                            <p:strVal val="#ppt_h"/>
                                          </p:val>
                                        </p:tav>
                                      </p:tavLst>
                                    </p:anim>
                                    <p:anim calcmode="lin" valueType="num">
                                      <p:cBhvr>
                                        <p:cTn id="22" dur="2000" fill="hold"/>
                                        <p:tgtEl>
                                          <p:spTgt spid="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Блок-схема: перфолента 1"/>
          <p:cNvSpPr>
            <a:spLocks noChangeArrowheads="1"/>
          </p:cNvSpPr>
          <p:nvPr/>
        </p:nvSpPr>
        <p:spPr bwMode="auto">
          <a:xfrm>
            <a:off x="1000125" y="285750"/>
            <a:ext cx="7572375" cy="1643063"/>
          </a:xfrm>
          <a:prstGeom prst="flowChartPunchedTape">
            <a:avLst/>
          </a:prstGeom>
          <a:solidFill>
            <a:srgbClr val="FCFEAE"/>
          </a:solidFill>
          <a:ln w="25400" algn="ctr">
            <a:solidFill>
              <a:srgbClr val="B0761F"/>
            </a:solidFill>
            <a:miter lim="800000"/>
          </a:ln>
        </p:spPr>
        <p:txBody>
          <a:bodyPr anchor="ctr"/>
          <a:lstStyle/>
          <a:p>
            <a:pPr algn="ctr"/>
            <a:r>
              <a:rPr lang="ru-RU" altLang="ru-RU" sz="3600"/>
              <a:t>Чувство взрослости – это стремление:</a:t>
            </a:r>
            <a:endParaRPr lang="ru-RU" altLang="ru-RU" sz="3600"/>
          </a:p>
        </p:txBody>
      </p:sp>
      <p:sp>
        <p:nvSpPr>
          <p:cNvPr id="27651" name="Скругленный прямоугольник 2"/>
          <p:cNvSpPr>
            <a:spLocks noChangeArrowheads="1"/>
          </p:cNvSpPr>
          <p:nvPr/>
        </p:nvSpPr>
        <p:spPr bwMode="auto">
          <a:xfrm>
            <a:off x="755650" y="2276475"/>
            <a:ext cx="3286125" cy="1214438"/>
          </a:xfrm>
          <a:prstGeom prst="roundRect">
            <a:avLst>
              <a:gd name="adj" fmla="val 16667"/>
            </a:avLst>
          </a:prstGeom>
          <a:solidFill>
            <a:srgbClr val="FFCC66"/>
          </a:solidFill>
          <a:ln w="10000" algn="ctr">
            <a:solidFill>
              <a:srgbClr val="A19574"/>
            </a:solidFill>
            <a:round/>
          </a:ln>
          <a:effectLst>
            <a:outerShdw dist="50800" dir="5400000" rotWithShape="0">
              <a:srgbClr val="4E3B30">
                <a:alpha val="59998"/>
              </a:srgbClr>
            </a:outerShdw>
          </a:effectLst>
        </p:spPr>
        <p:txBody>
          <a:bodyPr anchor="ctr"/>
          <a:lstStyle/>
          <a:p>
            <a:pPr algn="ctr">
              <a:defRPr/>
            </a:pPr>
            <a:r>
              <a:rPr lang="ru-RU" altLang="ru-RU" sz="2000">
                <a:latin typeface="Franklin Gothic Book" pitchFamily="34" charset="0"/>
              </a:rPr>
              <a:t>Походить на взрослых внешне</a:t>
            </a:r>
            <a:endParaRPr lang="ru-RU" altLang="ru-RU" sz="2000">
              <a:latin typeface="Franklin Gothic Book" pitchFamily="34" charset="0"/>
            </a:endParaRPr>
          </a:p>
          <a:p>
            <a:pPr algn="ctr">
              <a:defRPr/>
            </a:pPr>
            <a:endParaRPr lang="ru-RU" altLang="ru-RU" sz="1800">
              <a:solidFill>
                <a:srgbClr val="000000"/>
              </a:solidFill>
              <a:latin typeface="Franklin Gothic Book" pitchFamily="34" charset="0"/>
            </a:endParaRPr>
          </a:p>
        </p:txBody>
      </p:sp>
      <p:sp>
        <p:nvSpPr>
          <p:cNvPr id="27652" name="Скругленный прямоугольник 4"/>
          <p:cNvSpPr>
            <a:spLocks noChangeArrowheads="1"/>
          </p:cNvSpPr>
          <p:nvPr/>
        </p:nvSpPr>
        <p:spPr bwMode="auto">
          <a:xfrm>
            <a:off x="4787900" y="3068638"/>
            <a:ext cx="3286125" cy="1214437"/>
          </a:xfrm>
          <a:prstGeom prst="roundRect">
            <a:avLst>
              <a:gd name="adj" fmla="val 16667"/>
            </a:avLst>
          </a:prstGeom>
          <a:solidFill>
            <a:srgbClr val="FF9933"/>
          </a:solidFill>
          <a:ln w="25400" algn="ctr">
            <a:solidFill>
              <a:srgbClr val="B0761F"/>
            </a:solidFill>
            <a:round/>
          </a:ln>
        </p:spPr>
        <p:txBody>
          <a:bodyPr anchor="ctr"/>
          <a:lstStyle/>
          <a:p>
            <a:pPr algn="ctr"/>
            <a:r>
              <a:rPr lang="ru-RU" altLang="ru-RU" sz="2000">
                <a:latin typeface="Franklin Gothic Book" pitchFamily="34" charset="0"/>
              </a:rPr>
              <a:t>Приобщиться к их жизни и деятельности;</a:t>
            </a:r>
            <a:endParaRPr lang="ru-RU" altLang="ru-RU" sz="2000">
              <a:latin typeface="Franklin Gothic Book" pitchFamily="34" charset="0"/>
            </a:endParaRPr>
          </a:p>
          <a:p>
            <a:pPr algn="ctr"/>
            <a:endParaRPr lang="ru-RU" altLang="ru-RU" sz="1800">
              <a:solidFill>
                <a:srgbClr val="FFFFFF"/>
              </a:solidFill>
              <a:latin typeface="Franklin Gothic Book" pitchFamily="34" charset="0"/>
            </a:endParaRPr>
          </a:p>
        </p:txBody>
      </p:sp>
      <p:sp>
        <p:nvSpPr>
          <p:cNvPr id="27653" name="Скругленный прямоугольник 6"/>
          <p:cNvSpPr>
            <a:spLocks noChangeArrowheads="1"/>
          </p:cNvSpPr>
          <p:nvPr/>
        </p:nvSpPr>
        <p:spPr bwMode="auto">
          <a:xfrm>
            <a:off x="684213" y="4149725"/>
            <a:ext cx="3311525" cy="1150938"/>
          </a:xfrm>
          <a:prstGeom prst="roundRect">
            <a:avLst>
              <a:gd name="adj" fmla="val 16667"/>
            </a:avLst>
          </a:prstGeom>
          <a:solidFill>
            <a:srgbClr val="FF9933"/>
          </a:solidFill>
          <a:ln w="25400" algn="ctr">
            <a:solidFill>
              <a:srgbClr val="B0761F"/>
            </a:solidFill>
            <a:round/>
          </a:ln>
        </p:spPr>
        <p:txBody>
          <a:bodyPr anchor="ctr"/>
          <a:lstStyle/>
          <a:p>
            <a:pPr algn="ctr"/>
            <a:r>
              <a:rPr lang="ru-RU" altLang="ru-RU" sz="2000">
                <a:latin typeface="Franklin Gothic Book" pitchFamily="34" charset="0"/>
              </a:rPr>
              <a:t>Приобрести их качества и умения</a:t>
            </a:r>
            <a:endParaRPr lang="ru-RU" altLang="ru-RU" sz="2000">
              <a:latin typeface="Franklin Gothic Book" pitchFamily="34" charset="0"/>
            </a:endParaRPr>
          </a:p>
        </p:txBody>
      </p:sp>
      <p:sp>
        <p:nvSpPr>
          <p:cNvPr id="27654" name="Скругленный прямоугольник 7"/>
          <p:cNvSpPr>
            <a:spLocks noChangeArrowheads="1"/>
          </p:cNvSpPr>
          <p:nvPr/>
        </p:nvSpPr>
        <p:spPr bwMode="auto">
          <a:xfrm>
            <a:off x="4859338" y="4652963"/>
            <a:ext cx="3209925" cy="1296987"/>
          </a:xfrm>
          <a:prstGeom prst="roundRect">
            <a:avLst>
              <a:gd name="adj" fmla="val 16667"/>
            </a:avLst>
          </a:prstGeom>
          <a:solidFill>
            <a:srgbClr val="FFCC66"/>
          </a:solidFill>
          <a:ln w="10000" algn="ctr">
            <a:solidFill>
              <a:srgbClr val="A19574"/>
            </a:solidFill>
            <a:round/>
          </a:ln>
          <a:effectLst>
            <a:outerShdw dist="50800" dir="5400000" rotWithShape="0">
              <a:srgbClr val="4E3B30">
                <a:alpha val="59998"/>
              </a:srgbClr>
            </a:outerShdw>
          </a:effectLst>
        </p:spPr>
        <p:txBody>
          <a:bodyPr anchor="ctr"/>
          <a:lstStyle/>
          <a:p>
            <a:pPr algn="ctr">
              <a:defRPr/>
            </a:pPr>
            <a:endParaRPr lang="ru-RU" altLang="ru-RU" sz="2000"/>
          </a:p>
          <a:p>
            <a:pPr algn="ctr">
              <a:defRPr/>
            </a:pPr>
            <a:r>
              <a:rPr lang="ru-RU" altLang="ru-RU" sz="2000">
                <a:latin typeface="Franklin Gothic Book" pitchFamily="34" charset="0"/>
              </a:rPr>
              <a:t>Приобрести ПРАВА и ПРИВИЛЕГИИ!!!</a:t>
            </a:r>
            <a:endParaRPr lang="ru-RU" altLang="ru-RU" sz="2000"/>
          </a:p>
          <a:p>
            <a:pPr algn="ctr">
              <a:defRPr/>
            </a:pPr>
            <a:r>
              <a:rPr lang="ru-RU" altLang="ru-RU" sz="2000">
                <a:latin typeface="Franklin Gothic Book" pitchFamily="34" charset="0"/>
              </a:rPr>
              <a:t>  </a:t>
            </a:r>
            <a:r>
              <a:rPr lang="ru-RU" altLang="ru-RU" sz="2000"/>
              <a:t>А</a:t>
            </a:r>
            <a:r>
              <a:rPr lang="ru-RU" altLang="ru-RU" sz="2000">
                <a:latin typeface="Franklin Gothic Book" pitchFamily="34" charset="0"/>
              </a:rPr>
              <a:t> ответственность? </a:t>
            </a:r>
            <a:endParaRPr lang="ru-RU" altLang="ru-RU" sz="2000"/>
          </a:p>
          <a:p>
            <a:pPr algn="ctr">
              <a:defRPr/>
            </a:pPr>
            <a:r>
              <a:rPr lang="ru-RU" altLang="ru-RU" sz="2000"/>
              <a:t>П</a:t>
            </a:r>
            <a:r>
              <a:rPr lang="ru-RU" altLang="ru-RU" sz="2000">
                <a:latin typeface="Franklin Gothic Book" pitchFamily="34" charset="0"/>
              </a:rPr>
              <a:t>озже!!!</a:t>
            </a:r>
            <a:endParaRPr lang="ru-RU" altLang="ru-RU" sz="2000">
              <a:latin typeface="Franklin Gothic Book" pitchFamily="34" charset="0"/>
            </a:endParaRPr>
          </a:p>
          <a:p>
            <a:pPr algn="ctr">
              <a:defRPr/>
            </a:pPr>
            <a:endParaRPr lang="ru-RU" altLang="ru-RU" sz="2000">
              <a:latin typeface="Franklin Gothic Book" pitchFamily="34" charset="0"/>
            </a:endParaRPr>
          </a:p>
        </p:txBody>
      </p:sp>
    </p:spTree>
  </p:cSld>
  <p:clrMapOvr>
    <a:masterClrMapping/>
  </p:clrMapOvr>
  <p:transition>
    <p:cover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357188" y="446088"/>
            <a:ext cx="8572500" cy="6002337"/>
          </a:xfrm>
          <a:prstGeom prst="rect">
            <a:avLst/>
          </a:prstGeom>
          <a:noFill/>
          <a:ln w="9525">
            <a:noFill/>
            <a:miter lim="800000"/>
          </a:ln>
        </p:spPr>
        <p:txBody>
          <a:bodyPr anchor="ctr">
            <a:spAutoFit/>
          </a:bodyPr>
          <a:lstStyle/>
          <a:p>
            <a:pPr algn="ctr"/>
            <a:r>
              <a:rPr lang="ru-RU" altLang="ru-RU" sz="3200" b="1">
                <a:solidFill>
                  <a:srgbClr val="FFC000"/>
                </a:solidFill>
                <a:latin typeface="Times New Roman" pitchFamily="18" charset="0"/>
                <a:cs typeface="Times New Roman" pitchFamily="18" charset="0"/>
              </a:rPr>
              <a:t>Основные тенденции в личностном развитии подростков:</a:t>
            </a:r>
            <a:endParaRPr lang="ru-RU" altLang="ru-RU" sz="3200" b="1">
              <a:solidFill>
                <a:srgbClr val="FFC000"/>
              </a:solidFill>
              <a:latin typeface="Times New Roman" pitchFamily="18" charset="0"/>
              <a:cs typeface="Times New Roman" pitchFamily="18" charset="0"/>
            </a:endParaRPr>
          </a:p>
          <a:p>
            <a:pPr algn="ctr"/>
            <a:endParaRPr lang="ru-RU" altLang="ru-RU" sz="3200" b="1">
              <a:solidFill>
                <a:srgbClr val="FFC000"/>
              </a:solidFill>
            </a:endParaRPr>
          </a:p>
          <a:p>
            <a:pPr eaLnBrk="0" hangingPunct="0">
              <a:buFontTx/>
              <a:buChar char="•"/>
            </a:pPr>
            <a:r>
              <a:rPr lang="ru-RU" altLang="ru-RU">
                <a:latin typeface="Times New Roman" pitchFamily="18" charset="0"/>
                <a:cs typeface="Times New Roman" pitchFamily="18" charset="0"/>
              </a:rPr>
              <a:t>Осознание себя взрослым и стремление доказать свою самостоятельность;</a:t>
            </a:r>
            <a:endParaRPr lang="ru-RU" altLang="ru-RU"/>
          </a:p>
          <a:p>
            <a:pPr eaLnBrk="0" hangingPunct="0">
              <a:buFontTx/>
              <a:buChar char="•"/>
            </a:pPr>
            <a:r>
              <a:rPr lang="ru-RU" altLang="ru-RU">
                <a:latin typeface="Times New Roman" pitchFamily="18" charset="0"/>
                <a:cs typeface="Times New Roman" pitchFamily="18" charset="0"/>
              </a:rPr>
              <a:t>Увлечение всем новым, необычным, стремление все попробовать во все включиться лично;</a:t>
            </a:r>
            <a:endParaRPr lang="ru-RU" altLang="ru-RU"/>
          </a:p>
          <a:p>
            <a:pPr eaLnBrk="0" hangingPunct="0">
              <a:buFontTx/>
              <a:buChar char="•"/>
            </a:pPr>
            <a:r>
              <a:rPr lang="ru-RU" altLang="ru-RU">
                <a:latin typeface="Times New Roman" pitchFamily="18" charset="0"/>
                <a:cs typeface="Times New Roman" pitchFamily="18" charset="0"/>
              </a:rPr>
              <a:t>Расширение круга общения и усиление значимости мнения товарищей при относительном снижении авторитета взрослых;</a:t>
            </a:r>
            <a:endParaRPr lang="ru-RU" altLang="ru-RU"/>
          </a:p>
          <a:p>
            <a:pPr eaLnBrk="0" hangingPunct="0">
              <a:buFontTx/>
              <a:buChar char="•"/>
            </a:pPr>
            <a:r>
              <a:rPr lang="ru-RU" altLang="ru-RU">
                <a:latin typeface="Times New Roman" pitchFamily="18" charset="0"/>
                <a:cs typeface="Times New Roman" pitchFamily="18" charset="0"/>
              </a:rPr>
              <a:t>Усвоение кодекса товарищеской чести, морали равенства против морали послушания;</a:t>
            </a:r>
            <a:endParaRPr lang="ru-RU" altLang="ru-RU"/>
          </a:p>
          <a:p>
            <a:pPr eaLnBrk="0" hangingPunct="0">
              <a:buFontTx/>
              <a:buChar char="•"/>
            </a:pPr>
            <a:r>
              <a:rPr lang="ru-RU" altLang="ru-RU">
                <a:latin typeface="Times New Roman" pitchFamily="18" charset="0"/>
                <a:cs typeface="Times New Roman" pitchFamily="18" charset="0"/>
              </a:rPr>
              <a:t>Активизация самоанализа, самосознания, самооценки и попытки выработать у себя желаемые качества;</a:t>
            </a:r>
            <a:endParaRPr lang="ru-RU" altLang="ru-RU"/>
          </a:p>
          <a:p>
            <a:pPr eaLnBrk="0" hangingPunct="0">
              <a:buFontTx/>
              <a:buChar char="•"/>
            </a:pPr>
            <a:r>
              <a:rPr lang="ru-RU" altLang="ru-RU">
                <a:latin typeface="Times New Roman" pitchFamily="18" charset="0"/>
                <a:cs typeface="Times New Roman" pitchFamily="18" charset="0"/>
              </a:rPr>
              <a:t>Появление кумиров, идеальных образов, стремление копировать их хотя бы внешне.</a:t>
            </a:r>
            <a:endParaRPr lang="ru-RU" altLang="ru-RU"/>
          </a:p>
        </p:txBody>
      </p:sp>
    </p:spTree>
  </p:cSld>
  <p:clrMapOvr>
    <a:masterClrMapping/>
  </p:clrMapOvr>
  <p:transition>
    <p:cover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468313" y="0"/>
            <a:ext cx="8229600" cy="561975"/>
          </a:xfrm>
        </p:spPr>
        <p:txBody>
          <a:bodyPr/>
          <a:lstStyle/>
          <a:p>
            <a:pPr eaLnBrk="1" hangingPunct="1"/>
            <a:r>
              <a:rPr lang="ru-RU" altLang="ru-RU" sz="2000" b="1" smtClean="0">
                <a:solidFill>
                  <a:srgbClr val="CC0000"/>
                </a:solidFill>
              </a:rPr>
              <a:t>Внутренние и внешние предпосылки подросткового кризиса</a:t>
            </a:r>
            <a:endParaRPr lang="ru-RU" altLang="ru-RU" sz="2000" b="1" smtClean="0">
              <a:solidFill>
                <a:srgbClr val="CC0000"/>
              </a:solidFill>
            </a:endParaRPr>
          </a:p>
        </p:txBody>
      </p:sp>
      <p:graphicFrame>
        <p:nvGraphicFramePr>
          <p:cNvPr id="506037" name="Group 181"/>
          <p:cNvGraphicFramePr>
            <a:graphicFrameLocks noGrp="1"/>
          </p:cNvGraphicFramePr>
          <p:nvPr>
            <p:ph idx="4294967295"/>
          </p:nvPr>
        </p:nvGraphicFramePr>
        <p:xfrm>
          <a:off x="468313" y="549275"/>
          <a:ext cx="8362950" cy="5327650"/>
        </p:xfrm>
        <a:graphic>
          <a:graphicData uri="http://schemas.openxmlformats.org/drawingml/2006/table">
            <a:tbl>
              <a:tblPr/>
              <a:tblGrid>
                <a:gridCol w="2746375"/>
                <a:gridCol w="2736850"/>
                <a:gridCol w="2879725"/>
              </a:tblGrid>
              <a:tr h="431800">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ru-RU" sz="1100" b="1" i="0" u="none" strike="noStrike" cap="none" normalizeH="0" baseline="0" smtClean="0">
                          <a:ln>
                            <a:noFill/>
                          </a:ln>
                          <a:solidFill>
                            <a:srgbClr val="CC0000"/>
                          </a:solidFill>
                          <a:effectLst/>
                          <a:latin typeface="Arial" panose="02080604020202020204" pitchFamily="34" charset="0"/>
                          <a:cs typeface="Arial" panose="02080604020202020204" pitchFamily="34" charset="0"/>
                        </a:rPr>
                        <a:t>Предпосылки подросткового кризиса</a:t>
                      </a:r>
                      <a:endParaRPr kumimoji="0" lang="ru-RU" sz="1100" b="1" i="0" u="none" strike="noStrike" cap="none" normalizeH="0" baseline="0" smtClean="0">
                        <a:ln>
                          <a:noFill/>
                        </a:ln>
                        <a:solidFill>
                          <a:srgbClr val="CC0000"/>
                        </a:solidFill>
                        <a:effectLst/>
                        <a:latin typeface="Arial" panose="02080604020202020204" pitchFamily="34" charset="0"/>
                        <a:cs typeface="Arial" panose="02080604020202020204" pitchFamily="34"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r>
              <a:tr h="407988">
                <a:tc row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600" b="1" i="0" u="none" strike="noStrike" cap="none" normalizeH="0" baseline="0" smtClean="0">
                          <a:ln>
                            <a:noFill/>
                          </a:ln>
                          <a:solidFill>
                            <a:srgbClr val="006600"/>
                          </a:solidFill>
                          <a:effectLst/>
                          <a:latin typeface="Arial" panose="02080604020202020204" pitchFamily="34" charset="0"/>
                          <a:cs typeface="Arial" panose="02080604020202020204" pitchFamily="34" charset="0"/>
                        </a:rPr>
                        <a:t>Внешние</a:t>
                      </a:r>
                      <a:endParaRPr kumimoji="0" lang="ru-RU" sz="1600" b="1" i="0" u="none" strike="noStrike" cap="none" normalizeH="0" baseline="0" smtClean="0">
                        <a:ln>
                          <a:noFill/>
                        </a:ln>
                        <a:solidFill>
                          <a:srgbClr val="006600"/>
                        </a:solidFill>
                        <a:effectLst/>
                        <a:latin typeface="Arial" panose="02080604020202020204" pitchFamily="34" charset="0"/>
                        <a:cs typeface="Arial" panose="0208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533400" marR="0" lvl="0" indent="-533400" algn="ctr" defTabSz="914400" rtl="0" eaLnBrk="1" fontAlgn="base" latinLnBrk="0" hangingPunct="1">
                        <a:lnSpc>
                          <a:spcPct val="100000"/>
                        </a:lnSpc>
                        <a:spcBef>
                          <a:spcPct val="20000"/>
                        </a:spcBef>
                        <a:spcAft>
                          <a:spcPct val="0"/>
                        </a:spcAft>
                        <a:buClrTx/>
                        <a:buSzTx/>
                        <a:buFontTx/>
                        <a:buNone/>
                      </a:pPr>
                      <a:r>
                        <a:rPr kumimoji="0" lang="ru-RU" sz="16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rPr>
                        <a:t>Внутренние</a:t>
                      </a:r>
                      <a:endParaRPr kumimoji="0" lang="ru-RU" sz="16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hMerge="1">
                  <a:tcPr/>
                </a:tc>
              </a:tr>
              <a:tr h="384175">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6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rPr>
                        <a:t>Биологические</a:t>
                      </a:r>
                      <a:endParaRPr kumimoji="0" lang="ru-RU" sz="16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600" b="1" i="0" u="none" strike="noStrike" cap="none" normalizeH="0" baseline="0" smtClean="0">
                          <a:ln>
                            <a:noFill/>
                          </a:ln>
                          <a:solidFill>
                            <a:srgbClr val="800000"/>
                          </a:solidFill>
                          <a:effectLst/>
                          <a:latin typeface="Arial" panose="02080604020202020204" pitchFamily="34" charset="0"/>
                          <a:cs typeface="Arial" panose="02080604020202020204" pitchFamily="34" charset="0"/>
                        </a:rPr>
                        <a:t>Психологические</a:t>
                      </a:r>
                      <a:endParaRPr kumimoji="0" lang="ru-RU" sz="1600" b="1" i="0" u="none" strike="noStrike" cap="none" normalizeH="0" baseline="0" smtClean="0">
                        <a:ln>
                          <a:noFill/>
                        </a:ln>
                        <a:solidFill>
                          <a:srgbClr val="800000"/>
                        </a:solidFill>
                        <a:effectLst/>
                        <a:latin typeface="Arial" panose="02080604020202020204" pitchFamily="34" charset="0"/>
                        <a:cs typeface="Arial" panose="0208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r>
              <a:tr h="410368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600" b="0" i="0" u="none" strike="noStrike" cap="none" normalizeH="0" baseline="0" smtClean="0">
                          <a:ln>
                            <a:noFill/>
                          </a:ln>
                          <a:solidFill>
                            <a:srgbClr val="006600"/>
                          </a:solidFill>
                          <a:effectLst/>
                          <a:latin typeface="Arial" panose="02080604020202020204" pitchFamily="34" charset="0"/>
                          <a:cs typeface="Arial" panose="02080604020202020204" pitchFamily="34" charset="0"/>
                        </a:rPr>
                        <a:t>Изменение характера учебной деятельности.</a:t>
                      </a:r>
                      <a:endParaRPr kumimoji="0" lang="ru-RU" sz="1600" b="0" i="0" u="none" strike="noStrike" cap="none" normalizeH="0" baseline="0" smtClean="0">
                        <a:ln>
                          <a:noFill/>
                        </a:ln>
                        <a:solidFill>
                          <a:srgbClr val="006600"/>
                        </a:solidFill>
                        <a:effectLst/>
                        <a:latin typeface="Arial" panose="02080604020202020204" pitchFamily="34" charset="0"/>
                        <a:cs typeface="Arial" panose="0208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ru-RU" sz="1600" b="0" i="0" u="none" strike="noStrike" cap="none" normalizeH="0" baseline="0" smtClean="0">
                          <a:ln>
                            <a:noFill/>
                          </a:ln>
                          <a:solidFill>
                            <a:srgbClr val="006600"/>
                          </a:solidFill>
                          <a:effectLst/>
                          <a:latin typeface="Arial" panose="02080604020202020204" pitchFamily="34" charset="0"/>
                          <a:cs typeface="Arial" panose="02080604020202020204" pitchFamily="34" charset="0"/>
                        </a:rPr>
                        <a:t>Отсутствие единства требований.</a:t>
                      </a:r>
                      <a:endParaRPr kumimoji="0" lang="ru-RU" sz="1600" b="0" i="0" u="none" strike="noStrike" cap="none" normalizeH="0" baseline="0" smtClean="0">
                        <a:ln>
                          <a:noFill/>
                        </a:ln>
                        <a:solidFill>
                          <a:srgbClr val="006600"/>
                        </a:solidFill>
                        <a:effectLst/>
                        <a:latin typeface="Arial" panose="02080604020202020204" pitchFamily="34" charset="0"/>
                        <a:cs typeface="Arial" panose="0208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ru-RU" sz="1600" b="0" i="0" u="none" strike="noStrike" cap="none" normalizeH="0" baseline="0" smtClean="0">
                          <a:ln>
                            <a:noFill/>
                          </a:ln>
                          <a:solidFill>
                            <a:srgbClr val="006600"/>
                          </a:solidFill>
                          <a:effectLst/>
                          <a:latin typeface="Arial" panose="02080604020202020204" pitchFamily="34" charset="0"/>
                          <a:cs typeface="Arial" panose="02080604020202020204" pitchFamily="34" charset="0"/>
                        </a:rPr>
                        <a:t>Введение общественно-полезного труда в школьное обучение.</a:t>
                      </a:r>
                      <a:endParaRPr kumimoji="0" lang="ru-RU" sz="1600" b="0" i="0" u="none" strike="noStrike" cap="none" normalizeH="0" baseline="0" smtClean="0">
                        <a:ln>
                          <a:noFill/>
                        </a:ln>
                        <a:solidFill>
                          <a:srgbClr val="006600"/>
                        </a:solidFill>
                        <a:effectLst/>
                        <a:latin typeface="Arial" panose="02080604020202020204" pitchFamily="34" charset="0"/>
                        <a:cs typeface="Arial" panose="0208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ru-RU" sz="1600" b="0" i="0" u="none" strike="noStrike" cap="none" normalizeH="0" baseline="0" smtClean="0">
                          <a:ln>
                            <a:noFill/>
                          </a:ln>
                          <a:solidFill>
                            <a:srgbClr val="006600"/>
                          </a:solidFill>
                          <a:effectLst/>
                          <a:latin typeface="Arial" panose="02080604020202020204" pitchFamily="34" charset="0"/>
                          <a:cs typeface="Arial" panose="02080604020202020204" pitchFamily="34" charset="0"/>
                        </a:rPr>
                        <a:t>Появление новых требований в семье.</a:t>
                      </a:r>
                      <a:endParaRPr kumimoji="0" lang="ru-RU" sz="1600" b="0" i="0" u="none" strike="noStrike" cap="none" normalizeH="0" baseline="0" smtClean="0">
                        <a:ln>
                          <a:noFill/>
                        </a:ln>
                        <a:solidFill>
                          <a:srgbClr val="006600"/>
                        </a:solidFill>
                        <a:effectLst/>
                        <a:latin typeface="Arial" panose="02080604020202020204" pitchFamily="34" charset="0"/>
                        <a:cs typeface="Arial" panose="0208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ru-RU" sz="1600" b="0" i="0" u="none" strike="noStrike" cap="none" normalizeH="0" baseline="0" smtClean="0">
                          <a:ln>
                            <a:noFill/>
                          </a:ln>
                          <a:solidFill>
                            <a:srgbClr val="006600"/>
                          </a:solidFill>
                          <a:effectLst/>
                          <a:latin typeface="Arial" panose="02080604020202020204" pitchFamily="34" charset="0"/>
                          <a:cs typeface="Arial" panose="02080604020202020204" pitchFamily="34" charset="0"/>
                        </a:rPr>
                        <a:t>Изменение положения ребёнка в семье.</a:t>
                      </a:r>
                      <a:endParaRPr kumimoji="0" lang="ru-RU" sz="1600" b="0" i="0" u="none" strike="noStrike" cap="none" normalizeH="0" baseline="0" smtClean="0">
                        <a:ln>
                          <a:noFill/>
                        </a:ln>
                        <a:solidFill>
                          <a:srgbClr val="006600"/>
                        </a:solidFill>
                        <a:effectLst/>
                        <a:latin typeface="Arial" panose="02080604020202020204" pitchFamily="34" charset="0"/>
                        <a:cs typeface="Arial" panose="0208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ru-RU" sz="1600" b="0" i="0" u="none" strike="noStrike" cap="none" normalizeH="0" baseline="0" smtClean="0">
                          <a:ln>
                            <a:noFill/>
                          </a:ln>
                          <a:solidFill>
                            <a:srgbClr val="006600"/>
                          </a:solidFill>
                          <a:effectLst/>
                          <a:latin typeface="Arial" panose="02080604020202020204" pitchFamily="34" charset="0"/>
                          <a:cs typeface="Arial" panose="02080604020202020204" pitchFamily="34" charset="0"/>
                        </a:rPr>
                        <a:t>Расширение социальных связей подростка.</a:t>
                      </a:r>
                      <a:endParaRPr kumimoji="0" lang="ru-RU" sz="1600" b="0" i="0" u="none" strike="noStrike" cap="none" normalizeH="0" baseline="0" smtClean="0">
                        <a:ln>
                          <a:noFill/>
                        </a:ln>
                        <a:solidFill>
                          <a:srgbClr val="006600"/>
                        </a:solidFill>
                        <a:effectLst/>
                        <a:latin typeface="Arial" panose="02080604020202020204" pitchFamily="34" charset="0"/>
                        <a:cs typeface="Arial" panose="0208060402020202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600" b="0" i="0" u="none" strike="noStrike" cap="none" normalizeH="0" baseline="0" smtClean="0">
                          <a:ln>
                            <a:noFill/>
                          </a:ln>
                          <a:solidFill>
                            <a:schemeClr val="accent2"/>
                          </a:solidFill>
                          <a:effectLst/>
                          <a:latin typeface="Arial" panose="02080604020202020204" pitchFamily="34" charset="0"/>
                          <a:cs typeface="Arial" panose="02080604020202020204" pitchFamily="34" charset="0"/>
                        </a:rPr>
                        <a:t>Процессы физического роста и биологического созревания организма.</a:t>
                      </a:r>
                      <a:endParaRPr kumimoji="0" lang="ru-RU" sz="1600" b="0" i="0" u="none" strike="noStrike" cap="none" normalizeH="0" baseline="0" smtClean="0">
                        <a:ln>
                          <a:noFill/>
                        </a:ln>
                        <a:solidFill>
                          <a:schemeClr val="accent2"/>
                        </a:solidFill>
                        <a:effectLst/>
                        <a:latin typeface="Arial" panose="02080604020202020204" pitchFamily="34" charset="0"/>
                        <a:cs typeface="Arial" panose="0208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ru-RU" sz="1600" b="0" i="0" u="none" strike="noStrike" cap="none" normalizeH="0" baseline="0" smtClean="0">
                          <a:ln>
                            <a:noFill/>
                          </a:ln>
                          <a:solidFill>
                            <a:schemeClr val="accent2"/>
                          </a:solidFill>
                          <a:effectLst/>
                          <a:latin typeface="Arial" panose="02080604020202020204" pitchFamily="34" charset="0"/>
                          <a:cs typeface="Arial" panose="02080604020202020204" pitchFamily="34" charset="0"/>
                        </a:rPr>
                        <a:t>Физиологические изменения в кровеносной, костно-мышечной системах. Гормональная перестройка организма, половое созревание.</a:t>
                      </a:r>
                      <a:endParaRPr kumimoji="0" lang="ru-RU" sz="1600" b="0" i="0" u="none" strike="noStrike" cap="none" normalizeH="0" baseline="0" smtClean="0">
                        <a:ln>
                          <a:noFill/>
                        </a:ln>
                        <a:solidFill>
                          <a:schemeClr val="accent2"/>
                        </a:solidFill>
                        <a:effectLst/>
                        <a:latin typeface="Arial" panose="02080604020202020204" pitchFamily="34" charset="0"/>
                        <a:cs typeface="Arial" panose="0208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600" b="0" i="0" u="none" strike="noStrike" cap="none" normalizeH="0" baseline="0" smtClean="0">
                          <a:ln>
                            <a:noFill/>
                          </a:ln>
                          <a:solidFill>
                            <a:srgbClr val="800000"/>
                          </a:solidFill>
                          <a:effectLst/>
                          <a:latin typeface="Arial" panose="02080604020202020204" pitchFamily="34" charset="0"/>
                          <a:cs typeface="Arial" panose="02080604020202020204" pitchFamily="34" charset="0"/>
                        </a:rPr>
                        <a:t>Изменения в мотивационно-потребностной сфере.</a:t>
                      </a:r>
                      <a:endParaRPr kumimoji="0" lang="ru-RU" sz="1600" b="0" i="0" u="none" strike="noStrike" cap="none" normalizeH="0" baseline="0" smtClean="0">
                        <a:ln>
                          <a:noFill/>
                        </a:ln>
                        <a:solidFill>
                          <a:srgbClr val="800000"/>
                        </a:solidFill>
                        <a:effectLst/>
                        <a:latin typeface="Arial" panose="02080604020202020204" pitchFamily="34" charset="0"/>
                        <a:cs typeface="Arial" panose="0208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ru-RU" sz="1600" b="0" i="0" u="none" strike="noStrike" cap="none" normalizeH="0" baseline="0" smtClean="0">
                          <a:ln>
                            <a:noFill/>
                          </a:ln>
                          <a:solidFill>
                            <a:srgbClr val="800000"/>
                          </a:solidFill>
                          <a:effectLst/>
                          <a:latin typeface="Arial" panose="02080604020202020204" pitchFamily="34" charset="0"/>
                          <a:cs typeface="Arial" panose="02080604020202020204" pitchFamily="34" charset="0"/>
                        </a:rPr>
                        <a:t>Формирование системы интересов: «эгоцентрическая доминанта», «доминанта дали», «доминанта усилия», «доминанта романтики».</a:t>
                      </a:r>
                      <a:endParaRPr kumimoji="0" lang="ru-RU" sz="1600" b="0" i="0" u="none" strike="noStrike" cap="none" normalizeH="0" baseline="0" smtClean="0">
                        <a:ln>
                          <a:noFill/>
                        </a:ln>
                        <a:solidFill>
                          <a:srgbClr val="800000"/>
                        </a:solidFill>
                        <a:effectLst/>
                        <a:latin typeface="Arial" panose="02080604020202020204" pitchFamily="34" charset="0"/>
                        <a:cs typeface="Arial" panose="0208060402020202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66"/>
                    </a:solidFill>
                  </a:tcPr>
                </a:tc>
              </a:tr>
            </a:tbl>
          </a:graphicData>
        </a:graphic>
      </p:graphicFrame>
    </p:spTree>
  </p:cSld>
  <p:clrMapOvr>
    <a:masterClrMapping/>
  </p:clrMapOvr>
  <p:transition>
    <p:cover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4"/>
          <p:cNvSpPr>
            <a:spLocks noChangeArrowheads="1"/>
          </p:cNvSpPr>
          <p:nvPr/>
        </p:nvSpPr>
        <p:spPr bwMode="auto">
          <a:xfrm>
            <a:off x="611188" y="260350"/>
            <a:ext cx="8135937" cy="1042988"/>
          </a:xfrm>
          <a:prstGeom prst="bevel">
            <a:avLst>
              <a:gd name="adj" fmla="val 12500"/>
            </a:avLst>
          </a:prstGeom>
          <a:solidFill>
            <a:srgbClr val="FCFEAE"/>
          </a:solidFill>
          <a:ln w="9525">
            <a:solidFill>
              <a:schemeClr val="tx1"/>
            </a:solidFill>
            <a:miter lim="800000"/>
          </a:ln>
        </p:spPr>
        <p:txBody>
          <a:bodyPr wrap="none" anchor="ctr"/>
          <a:lstStyle/>
          <a:p>
            <a:pPr algn="ctr"/>
            <a:r>
              <a:rPr lang="ru-RU" altLang="ru-RU" sz="1800">
                <a:latin typeface="Times New Roman" pitchFamily="18" charset="0"/>
                <a:cs typeface="Times New Roman" pitchFamily="18" charset="0"/>
              </a:rPr>
              <a:t>Задачи возрастной психологии</a:t>
            </a:r>
            <a:endParaRPr lang="ru-RU" altLang="ru-RU" sz="1800">
              <a:latin typeface="Times New Roman" pitchFamily="18" charset="0"/>
              <a:cs typeface="Times New Roman" pitchFamily="18" charset="0"/>
            </a:endParaRPr>
          </a:p>
        </p:txBody>
      </p:sp>
      <p:sp>
        <p:nvSpPr>
          <p:cNvPr id="3075" name="Rectangle 5"/>
          <p:cNvSpPr>
            <a:spLocks noChangeArrowheads="1"/>
          </p:cNvSpPr>
          <p:nvPr/>
        </p:nvSpPr>
        <p:spPr bwMode="auto">
          <a:xfrm>
            <a:off x="684213" y="1700213"/>
            <a:ext cx="3744912" cy="4392612"/>
          </a:xfrm>
          <a:prstGeom prst="rect">
            <a:avLst/>
          </a:prstGeom>
          <a:solidFill>
            <a:srgbClr val="FF9933"/>
          </a:solidFill>
          <a:ln w="9525">
            <a:solidFill>
              <a:schemeClr val="tx1"/>
            </a:solidFill>
            <a:miter lim="800000"/>
          </a:ln>
        </p:spPr>
        <p:txBody>
          <a:bodyPr wrap="none" anchor="ctr"/>
          <a:lstStyle/>
          <a:p>
            <a:pPr marL="457200" indent="-457200"/>
            <a:r>
              <a:rPr lang="ru-RU" altLang="ru-RU" sz="1400" b="1" i="1">
                <a:solidFill>
                  <a:srgbClr val="006600"/>
                </a:solidFill>
                <a:latin typeface="Times New Roman" pitchFamily="18" charset="0"/>
                <a:cs typeface="Times New Roman" pitchFamily="18" charset="0"/>
              </a:rPr>
              <a:t>Теоретические задачи</a:t>
            </a:r>
            <a:endParaRPr lang="ru-RU" altLang="ru-RU" sz="1400" b="1" i="1">
              <a:solidFill>
                <a:srgbClr val="006600"/>
              </a:solidFill>
              <a:latin typeface="Times New Roman" pitchFamily="18" charset="0"/>
              <a:cs typeface="Times New Roman" pitchFamily="18" charset="0"/>
            </a:endParaRPr>
          </a:p>
          <a:p>
            <a:pPr marL="457200" indent="-457200"/>
            <a:r>
              <a:rPr lang="ru-RU" altLang="ru-RU" sz="1400" b="1" i="1">
                <a:solidFill>
                  <a:srgbClr val="006600"/>
                </a:solidFill>
                <a:latin typeface="Times New Roman" pitchFamily="18" charset="0"/>
                <a:cs typeface="Times New Roman" pitchFamily="18" charset="0"/>
              </a:rPr>
              <a:t> возрастной психологии:</a:t>
            </a:r>
            <a:endParaRPr lang="ru-RU" altLang="ru-RU" sz="1400" b="1" i="1">
              <a:solidFill>
                <a:srgbClr val="006600"/>
              </a:solidFill>
              <a:latin typeface="Times New Roman" pitchFamily="18" charset="0"/>
              <a:cs typeface="Times New Roman" pitchFamily="18" charset="0"/>
            </a:endParaRPr>
          </a:p>
          <a:p>
            <a:pPr marL="457200" indent="-457200"/>
            <a:r>
              <a:rPr lang="ru-RU" altLang="ru-RU" sz="1400">
                <a:latin typeface="Times New Roman" pitchFamily="18" charset="0"/>
                <a:cs typeface="Times New Roman" pitchFamily="18" charset="0"/>
              </a:rPr>
              <a:t>1.Изучение движущих сил, источников и </a:t>
            </a:r>
            <a:endParaRPr lang="ru-RU" altLang="ru-RU" sz="1400">
              <a:latin typeface="Times New Roman" pitchFamily="18" charset="0"/>
              <a:cs typeface="Times New Roman" pitchFamily="18" charset="0"/>
            </a:endParaRPr>
          </a:p>
          <a:p>
            <a:pPr marL="457200" indent="-457200"/>
            <a:r>
              <a:rPr lang="ru-RU" altLang="ru-RU" sz="1400">
                <a:latin typeface="Times New Roman" pitchFamily="18" charset="0"/>
                <a:cs typeface="Times New Roman" pitchFamily="18" charset="0"/>
              </a:rPr>
              <a:t>механизмов психического развития на всём</a:t>
            </a:r>
            <a:endParaRPr lang="ru-RU" altLang="ru-RU" sz="1400">
              <a:latin typeface="Times New Roman" pitchFamily="18" charset="0"/>
              <a:cs typeface="Times New Roman" pitchFamily="18" charset="0"/>
            </a:endParaRPr>
          </a:p>
          <a:p>
            <a:pPr marL="457200" indent="-457200"/>
            <a:r>
              <a:rPr lang="ru-RU" altLang="ru-RU" sz="1400">
                <a:latin typeface="Times New Roman" pitchFamily="18" charset="0"/>
                <a:cs typeface="Times New Roman" pitchFamily="18" charset="0"/>
              </a:rPr>
              <a:t>протяжении жизненного пути человека;</a:t>
            </a:r>
            <a:endParaRPr lang="ru-RU" altLang="ru-RU" sz="1400">
              <a:latin typeface="Times New Roman" pitchFamily="18" charset="0"/>
              <a:cs typeface="Times New Roman" pitchFamily="18" charset="0"/>
            </a:endParaRPr>
          </a:p>
          <a:p>
            <a:pPr marL="457200" indent="-457200"/>
            <a:r>
              <a:rPr lang="ru-RU" altLang="ru-RU" sz="1400">
                <a:latin typeface="Times New Roman" pitchFamily="18" charset="0"/>
                <a:cs typeface="Times New Roman" pitchFamily="18" charset="0"/>
              </a:rPr>
              <a:t>2. Периодизация психического развития </a:t>
            </a:r>
            <a:endParaRPr lang="ru-RU" altLang="ru-RU" sz="1400">
              <a:latin typeface="Times New Roman" pitchFamily="18" charset="0"/>
              <a:cs typeface="Times New Roman" pitchFamily="18" charset="0"/>
            </a:endParaRPr>
          </a:p>
          <a:p>
            <a:pPr marL="457200" indent="-457200"/>
            <a:r>
              <a:rPr lang="ru-RU" altLang="ru-RU" sz="1400">
                <a:latin typeface="Times New Roman" pitchFamily="18" charset="0"/>
                <a:cs typeface="Times New Roman" pitchFamily="18" charset="0"/>
              </a:rPr>
              <a:t>в онтогенезе;</a:t>
            </a:r>
            <a:endParaRPr lang="ru-RU" altLang="ru-RU" sz="1400">
              <a:latin typeface="Times New Roman" pitchFamily="18" charset="0"/>
              <a:cs typeface="Times New Roman" pitchFamily="18" charset="0"/>
            </a:endParaRPr>
          </a:p>
          <a:p>
            <a:pPr marL="457200" indent="-457200"/>
            <a:r>
              <a:rPr lang="ru-RU" altLang="ru-RU" sz="1400">
                <a:latin typeface="Times New Roman" pitchFamily="18" charset="0"/>
                <a:cs typeface="Times New Roman" pitchFamily="18" charset="0"/>
              </a:rPr>
              <a:t>3. Изучение возрастных особенностей и </a:t>
            </a:r>
            <a:endParaRPr lang="ru-RU" altLang="ru-RU" sz="1400">
              <a:latin typeface="Times New Roman" pitchFamily="18" charset="0"/>
              <a:cs typeface="Times New Roman" pitchFamily="18" charset="0"/>
            </a:endParaRPr>
          </a:p>
          <a:p>
            <a:pPr marL="457200" indent="-457200"/>
            <a:r>
              <a:rPr lang="ru-RU" altLang="ru-RU" sz="1400">
                <a:latin typeface="Times New Roman" pitchFamily="18" charset="0"/>
                <a:cs typeface="Times New Roman" pitchFamily="18" charset="0"/>
              </a:rPr>
              <a:t>закономерностей протекания (возникновения,</a:t>
            </a:r>
            <a:endParaRPr lang="ru-RU" altLang="ru-RU" sz="1400">
              <a:latin typeface="Times New Roman" pitchFamily="18" charset="0"/>
              <a:cs typeface="Times New Roman" pitchFamily="18" charset="0"/>
            </a:endParaRPr>
          </a:p>
          <a:p>
            <a:pPr marL="457200" indent="-457200"/>
            <a:r>
              <a:rPr lang="ru-RU" altLang="ru-RU" sz="1400">
                <a:latin typeface="Times New Roman" pitchFamily="18" charset="0"/>
                <a:cs typeface="Times New Roman" pitchFamily="18" charset="0"/>
              </a:rPr>
              <a:t> становления, изменения, совершенствования,</a:t>
            </a:r>
            <a:endParaRPr lang="ru-RU" altLang="ru-RU" sz="1400">
              <a:latin typeface="Times New Roman" pitchFamily="18" charset="0"/>
              <a:cs typeface="Times New Roman" pitchFamily="18" charset="0"/>
            </a:endParaRPr>
          </a:p>
          <a:p>
            <a:pPr marL="457200" indent="-457200"/>
            <a:r>
              <a:rPr lang="ru-RU" altLang="ru-RU" sz="1400">
                <a:latin typeface="Times New Roman" pitchFamily="18" charset="0"/>
                <a:cs typeface="Times New Roman" pitchFamily="18" charset="0"/>
              </a:rPr>
              <a:t> деградации, компенсации) психических </a:t>
            </a:r>
            <a:endParaRPr lang="ru-RU" altLang="ru-RU" sz="1400">
              <a:latin typeface="Times New Roman" pitchFamily="18" charset="0"/>
              <a:cs typeface="Times New Roman" pitchFamily="18" charset="0"/>
            </a:endParaRPr>
          </a:p>
          <a:p>
            <a:pPr marL="457200" indent="-457200"/>
            <a:r>
              <a:rPr lang="ru-RU" altLang="ru-RU" sz="1400">
                <a:latin typeface="Times New Roman" pitchFamily="18" charset="0"/>
                <a:cs typeface="Times New Roman" pitchFamily="18" charset="0"/>
              </a:rPr>
              <a:t>процессов (восприятия, памяти, внимания </a:t>
            </a:r>
            <a:endParaRPr lang="ru-RU" altLang="ru-RU" sz="1400">
              <a:latin typeface="Times New Roman" pitchFamily="18" charset="0"/>
              <a:cs typeface="Times New Roman" pitchFamily="18" charset="0"/>
            </a:endParaRPr>
          </a:p>
          <a:p>
            <a:pPr marL="457200" indent="-457200"/>
            <a:r>
              <a:rPr lang="ru-RU" altLang="ru-RU" sz="1400">
                <a:latin typeface="Times New Roman" pitchFamily="18" charset="0"/>
                <a:cs typeface="Times New Roman" pitchFamily="18" charset="0"/>
              </a:rPr>
              <a:t>и др.);</a:t>
            </a:r>
            <a:endParaRPr lang="ru-RU" altLang="ru-RU" sz="1400">
              <a:latin typeface="Times New Roman" pitchFamily="18" charset="0"/>
              <a:cs typeface="Times New Roman" pitchFamily="18" charset="0"/>
            </a:endParaRPr>
          </a:p>
          <a:p>
            <a:pPr marL="457200" indent="-457200"/>
            <a:r>
              <a:rPr lang="ru-RU" altLang="ru-RU" sz="1400">
                <a:latin typeface="Times New Roman" pitchFamily="18" charset="0"/>
                <a:cs typeface="Times New Roman" pitchFamily="18" charset="0"/>
              </a:rPr>
              <a:t>4. Установление возрастных возможностей, </a:t>
            </a:r>
            <a:endParaRPr lang="ru-RU" altLang="ru-RU" sz="1400">
              <a:latin typeface="Times New Roman" pitchFamily="18" charset="0"/>
              <a:cs typeface="Times New Roman" pitchFamily="18" charset="0"/>
            </a:endParaRPr>
          </a:p>
          <a:p>
            <a:pPr marL="457200" indent="-457200"/>
            <a:r>
              <a:rPr lang="ru-RU" altLang="ru-RU" sz="1400">
                <a:latin typeface="Times New Roman" pitchFamily="18" charset="0"/>
                <a:cs typeface="Times New Roman" pitchFamily="18" charset="0"/>
              </a:rPr>
              <a:t>особенностей, закономерностей </a:t>
            </a:r>
            <a:endParaRPr lang="ru-RU" altLang="ru-RU" sz="1400">
              <a:latin typeface="Times New Roman" pitchFamily="18" charset="0"/>
              <a:cs typeface="Times New Roman" pitchFamily="18" charset="0"/>
            </a:endParaRPr>
          </a:p>
          <a:p>
            <a:pPr marL="457200" indent="-457200"/>
            <a:r>
              <a:rPr lang="ru-RU" altLang="ru-RU" sz="1400">
                <a:latin typeface="Times New Roman" pitchFamily="18" charset="0"/>
                <a:cs typeface="Times New Roman" pitchFamily="18" charset="0"/>
              </a:rPr>
              <a:t>осуществления различных видов </a:t>
            </a:r>
            <a:endParaRPr lang="ru-RU" altLang="ru-RU" sz="1400">
              <a:latin typeface="Times New Roman" pitchFamily="18" charset="0"/>
              <a:cs typeface="Times New Roman" pitchFamily="18" charset="0"/>
            </a:endParaRPr>
          </a:p>
          <a:p>
            <a:pPr marL="457200" indent="-457200"/>
            <a:r>
              <a:rPr lang="ru-RU" altLang="ru-RU" sz="1400">
                <a:latin typeface="Times New Roman" pitchFamily="18" charset="0"/>
                <a:cs typeface="Times New Roman" pitchFamily="18" charset="0"/>
              </a:rPr>
              <a:t>деятельности, усвоения знаний;</a:t>
            </a:r>
            <a:endParaRPr lang="ru-RU" altLang="ru-RU" sz="1400">
              <a:latin typeface="Times New Roman" pitchFamily="18" charset="0"/>
              <a:cs typeface="Times New Roman" pitchFamily="18" charset="0"/>
            </a:endParaRPr>
          </a:p>
          <a:p>
            <a:pPr marL="457200" indent="-457200"/>
            <a:r>
              <a:rPr lang="ru-RU" altLang="ru-RU" sz="1400">
                <a:latin typeface="Times New Roman" pitchFamily="18" charset="0"/>
                <a:cs typeface="Times New Roman" pitchFamily="18" charset="0"/>
              </a:rPr>
              <a:t>5. Исследования возрастного развития </a:t>
            </a:r>
            <a:endParaRPr lang="ru-RU" altLang="ru-RU" sz="1400">
              <a:latin typeface="Times New Roman" pitchFamily="18" charset="0"/>
              <a:cs typeface="Times New Roman" pitchFamily="18" charset="0"/>
            </a:endParaRPr>
          </a:p>
          <a:p>
            <a:pPr marL="457200" indent="-457200"/>
            <a:r>
              <a:rPr lang="ru-RU" altLang="ru-RU" sz="1400">
                <a:latin typeface="Times New Roman" pitchFamily="18" charset="0"/>
                <a:cs typeface="Times New Roman" pitchFamily="18" charset="0"/>
              </a:rPr>
              <a:t>личности, в том числе в конкретных </a:t>
            </a:r>
            <a:endParaRPr lang="ru-RU" altLang="ru-RU" sz="1400">
              <a:latin typeface="Times New Roman" pitchFamily="18" charset="0"/>
              <a:cs typeface="Times New Roman" pitchFamily="18" charset="0"/>
            </a:endParaRPr>
          </a:p>
          <a:p>
            <a:pPr marL="457200" indent="-457200"/>
            <a:r>
              <a:rPr lang="ru-RU" altLang="ru-RU" sz="1400">
                <a:latin typeface="Times New Roman" pitchFamily="18" charset="0"/>
                <a:cs typeface="Times New Roman" pitchFamily="18" charset="0"/>
              </a:rPr>
              <a:t>исторических условиях.</a:t>
            </a:r>
            <a:endParaRPr lang="ru-RU" altLang="ru-RU" sz="1400">
              <a:latin typeface="Times New Roman" pitchFamily="18" charset="0"/>
              <a:cs typeface="Times New Roman" pitchFamily="18" charset="0"/>
            </a:endParaRPr>
          </a:p>
        </p:txBody>
      </p:sp>
      <p:sp>
        <p:nvSpPr>
          <p:cNvPr id="3076" name="Rectangle 7"/>
          <p:cNvSpPr>
            <a:spLocks noChangeArrowheads="1"/>
          </p:cNvSpPr>
          <p:nvPr/>
        </p:nvSpPr>
        <p:spPr bwMode="auto">
          <a:xfrm>
            <a:off x="4859338" y="1700213"/>
            <a:ext cx="3744912" cy="4392612"/>
          </a:xfrm>
          <a:prstGeom prst="rect">
            <a:avLst/>
          </a:prstGeom>
          <a:solidFill>
            <a:srgbClr val="FF9933"/>
          </a:solidFill>
          <a:ln w="9525">
            <a:solidFill>
              <a:schemeClr val="tx1"/>
            </a:solidFill>
            <a:miter lim="800000"/>
          </a:ln>
        </p:spPr>
        <p:txBody>
          <a:bodyPr wrap="none" anchor="ctr"/>
          <a:lstStyle/>
          <a:p>
            <a:pPr marL="457200" indent="-457200"/>
            <a:r>
              <a:rPr lang="ru-RU" altLang="ru-RU" sz="1400" b="1" i="1">
                <a:solidFill>
                  <a:srgbClr val="006600"/>
                </a:solidFill>
                <a:latin typeface="Times New Roman" pitchFamily="18" charset="0"/>
                <a:cs typeface="Times New Roman" pitchFamily="18" charset="0"/>
              </a:rPr>
              <a:t>Практические задачи </a:t>
            </a:r>
            <a:endParaRPr lang="ru-RU" altLang="ru-RU" sz="1400" b="1" i="1">
              <a:solidFill>
                <a:srgbClr val="006600"/>
              </a:solidFill>
              <a:latin typeface="Times New Roman" pitchFamily="18" charset="0"/>
              <a:cs typeface="Times New Roman" pitchFamily="18" charset="0"/>
            </a:endParaRPr>
          </a:p>
          <a:p>
            <a:pPr marL="457200" indent="-457200"/>
            <a:r>
              <a:rPr lang="ru-RU" altLang="ru-RU" sz="1400" b="1" i="1">
                <a:solidFill>
                  <a:srgbClr val="006600"/>
                </a:solidFill>
                <a:latin typeface="Times New Roman" pitchFamily="18" charset="0"/>
                <a:cs typeface="Times New Roman" pitchFamily="18" charset="0"/>
              </a:rPr>
              <a:t>возрастной психологии:</a:t>
            </a:r>
            <a:endParaRPr lang="ru-RU" altLang="ru-RU" sz="1400" b="1" i="1">
              <a:solidFill>
                <a:srgbClr val="006600"/>
              </a:solidFill>
              <a:latin typeface="Times New Roman" pitchFamily="18" charset="0"/>
              <a:cs typeface="Times New Roman" pitchFamily="18" charset="0"/>
            </a:endParaRPr>
          </a:p>
          <a:p>
            <a:pPr marL="457200" indent="-457200"/>
            <a:r>
              <a:rPr lang="ru-RU" altLang="ru-RU" sz="1400">
                <a:solidFill>
                  <a:srgbClr val="000000"/>
                </a:solidFill>
                <a:latin typeface="Times New Roman" pitchFamily="18" charset="0"/>
                <a:cs typeface="Times New Roman" pitchFamily="18" charset="0"/>
              </a:rPr>
              <a:t>1. Определение возрастных норм психических </a:t>
            </a:r>
            <a:endParaRPr lang="ru-RU" altLang="ru-RU" sz="1400">
              <a:solidFill>
                <a:srgbClr val="000000"/>
              </a:solidFill>
              <a:latin typeface="Times New Roman" pitchFamily="18" charset="0"/>
              <a:cs typeface="Times New Roman" pitchFamily="18" charset="0"/>
            </a:endParaRPr>
          </a:p>
          <a:p>
            <a:pPr marL="457200" indent="-457200"/>
            <a:r>
              <a:rPr lang="ru-RU" altLang="ru-RU" sz="1400">
                <a:solidFill>
                  <a:srgbClr val="000000"/>
                </a:solidFill>
                <a:latin typeface="Times New Roman" pitchFamily="18" charset="0"/>
                <a:cs typeface="Times New Roman" pitchFamily="18" charset="0"/>
              </a:rPr>
              <a:t>функций, выявление психологических </a:t>
            </a:r>
            <a:endParaRPr lang="ru-RU" altLang="ru-RU" sz="1400">
              <a:solidFill>
                <a:srgbClr val="000000"/>
              </a:solidFill>
              <a:latin typeface="Times New Roman" pitchFamily="18" charset="0"/>
              <a:cs typeface="Times New Roman" pitchFamily="18" charset="0"/>
            </a:endParaRPr>
          </a:p>
          <a:p>
            <a:pPr marL="457200" indent="-457200"/>
            <a:r>
              <a:rPr lang="ru-RU" altLang="ru-RU" sz="1400">
                <a:solidFill>
                  <a:srgbClr val="000000"/>
                </a:solidFill>
                <a:latin typeface="Times New Roman" pitchFamily="18" charset="0"/>
                <a:cs typeface="Times New Roman" pitchFamily="18" charset="0"/>
              </a:rPr>
              <a:t>ресурсов и творческого потенциала человека;</a:t>
            </a:r>
            <a:endParaRPr lang="ru-RU" altLang="ru-RU" sz="1400">
              <a:solidFill>
                <a:srgbClr val="000000"/>
              </a:solidFill>
              <a:latin typeface="Times New Roman" pitchFamily="18" charset="0"/>
              <a:cs typeface="Times New Roman" pitchFamily="18" charset="0"/>
            </a:endParaRPr>
          </a:p>
          <a:p>
            <a:pPr marL="457200" indent="-457200"/>
            <a:r>
              <a:rPr lang="ru-RU" altLang="ru-RU" sz="1400">
                <a:solidFill>
                  <a:srgbClr val="000000"/>
                </a:solidFill>
                <a:latin typeface="Times New Roman" pitchFamily="18" charset="0"/>
                <a:cs typeface="Times New Roman" pitchFamily="18" charset="0"/>
              </a:rPr>
              <a:t>2. Создание службы систематического </a:t>
            </a:r>
            <a:endParaRPr lang="ru-RU" altLang="ru-RU" sz="1400">
              <a:solidFill>
                <a:srgbClr val="000000"/>
              </a:solidFill>
              <a:latin typeface="Times New Roman" pitchFamily="18" charset="0"/>
              <a:cs typeface="Times New Roman" pitchFamily="18" charset="0"/>
            </a:endParaRPr>
          </a:p>
          <a:p>
            <a:pPr marL="457200" indent="-457200"/>
            <a:r>
              <a:rPr lang="ru-RU" altLang="ru-RU" sz="1400">
                <a:solidFill>
                  <a:srgbClr val="000000"/>
                </a:solidFill>
                <a:latin typeface="Times New Roman" pitchFamily="18" charset="0"/>
                <a:cs typeface="Times New Roman" pitchFamily="18" charset="0"/>
              </a:rPr>
              <a:t>контроля за ходом психического развития, </a:t>
            </a:r>
            <a:endParaRPr lang="ru-RU" altLang="ru-RU" sz="1400">
              <a:solidFill>
                <a:srgbClr val="000000"/>
              </a:solidFill>
              <a:latin typeface="Times New Roman" pitchFamily="18" charset="0"/>
              <a:cs typeface="Times New Roman" pitchFamily="18" charset="0"/>
            </a:endParaRPr>
          </a:p>
          <a:p>
            <a:pPr marL="457200" indent="-457200"/>
            <a:r>
              <a:rPr lang="ru-RU" altLang="ru-RU" sz="1400">
                <a:solidFill>
                  <a:srgbClr val="000000"/>
                </a:solidFill>
                <a:latin typeface="Times New Roman" pitchFamily="18" charset="0"/>
                <a:cs typeface="Times New Roman" pitchFamily="18" charset="0"/>
              </a:rPr>
              <a:t>психического здоровья детей, оказания </a:t>
            </a:r>
            <a:endParaRPr lang="ru-RU" altLang="ru-RU" sz="1400">
              <a:solidFill>
                <a:srgbClr val="000000"/>
              </a:solidFill>
              <a:latin typeface="Times New Roman" pitchFamily="18" charset="0"/>
              <a:cs typeface="Times New Roman" pitchFamily="18" charset="0"/>
            </a:endParaRPr>
          </a:p>
          <a:p>
            <a:pPr marL="457200" indent="-457200"/>
            <a:r>
              <a:rPr lang="ru-RU" altLang="ru-RU" sz="1400">
                <a:solidFill>
                  <a:srgbClr val="000000"/>
                </a:solidFill>
                <a:latin typeface="Times New Roman" pitchFamily="18" charset="0"/>
                <a:cs typeface="Times New Roman" pitchFamily="18" charset="0"/>
              </a:rPr>
              <a:t>помощи родителям в проблемных ситуациях;</a:t>
            </a:r>
            <a:endParaRPr lang="ru-RU" altLang="ru-RU" sz="1400">
              <a:solidFill>
                <a:srgbClr val="000000"/>
              </a:solidFill>
              <a:latin typeface="Times New Roman" pitchFamily="18" charset="0"/>
              <a:cs typeface="Times New Roman" pitchFamily="18" charset="0"/>
            </a:endParaRPr>
          </a:p>
          <a:p>
            <a:pPr marL="457200" indent="-457200"/>
            <a:r>
              <a:rPr lang="ru-RU" altLang="ru-RU" sz="1400">
                <a:solidFill>
                  <a:srgbClr val="000000"/>
                </a:solidFill>
                <a:latin typeface="Times New Roman" pitchFamily="18" charset="0"/>
                <a:cs typeface="Times New Roman" pitchFamily="18" charset="0"/>
              </a:rPr>
              <a:t>3. Возрастная и клиническая диагностика;</a:t>
            </a:r>
            <a:endParaRPr lang="ru-RU" altLang="ru-RU" sz="1400">
              <a:solidFill>
                <a:srgbClr val="000000"/>
              </a:solidFill>
              <a:latin typeface="Times New Roman" pitchFamily="18" charset="0"/>
              <a:cs typeface="Times New Roman" pitchFamily="18" charset="0"/>
            </a:endParaRPr>
          </a:p>
          <a:p>
            <a:pPr marL="457200" indent="-457200"/>
            <a:r>
              <a:rPr lang="ru-RU" altLang="ru-RU" sz="1400">
                <a:solidFill>
                  <a:srgbClr val="000000"/>
                </a:solidFill>
                <a:latin typeface="Times New Roman" pitchFamily="18" charset="0"/>
                <a:cs typeface="Times New Roman" pitchFamily="18" charset="0"/>
              </a:rPr>
              <a:t>4. Выполнение функции психологического</a:t>
            </a:r>
            <a:endParaRPr lang="ru-RU" altLang="ru-RU" sz="1400">
              <a:solidFill>
                <a:srgbClr val="000000"/>
              </a:solidFill>
              <a:latin typeface="Times New Roman" pitchFamily="18" charset="0"/>
              <a:cs typeface="Times New Roman" pitchFamily="18" charset="0"/>
            </a:endParaRPr>
          </a:p>
          <a:p>
            <a:pPr marL="457200" indent="-457200"/>
            <a:r>
              <a:rPr lang="ru-RU" altLang="ru-RU" sz="1400">
                <a:solidFill>
                  <a:srgbClr val="000000"/>
                </a:solidFill>
                <a:latin typeface="Times New Roman" pitchFamily="18" charset="0"/>
                <a:cs typeface="Times New Roman" pitchFamily="18" charset="0"/>
              </a:rPr>
              <a:t>сопровождения, помощи в кризисные </a:t>
            </a:r>
            <a:endParaRPr lang="ru-RU" altLang="ru-RU" sz="1400">
              <a:solidFill>
                <a:srgbClr val="000000"/>
              </a:solidFill>
              <a:latin typeface="Times New Roman" pitchFamily="18" charset="0"/>
              <a:cs typeface="Times New Roman" pitchFamily="18" charset="0"/>
            </a:endParaRPr>
          </a:p>
          <a:p>
            <a:pPr marL="457200" indent="-457200"/>
            <a:r>
              <a:rPr lang="ru-RU" altLang="ru-RU" sz="1400">
                <a:solidFill>
                  <a:srgbClr val="000000"/>
                </a:solidFill>
                <a:latin typeface="Times New Roman" pitchFamily="18" charset="0"/>
                <a:cs typeface="Times New Roman" pitchFamily="18" charset="0"/>
              </a:rPr>
              <a:t>периоды  жизни человека;</a:t>
            </a:r>
            <a:endParaRPr lang="ru-RU" altLang="ru-RU" sz="1400">
              <a:solidFill>
                <a:srgbClr val="000000"/>
              </a:solidFill>
              <a:latin typeface="Times New Roman" pitchFamily="18" charset="0"/>
              <a:cs typeface="Times New Roman" pitchFamily="18" charset="0"/>
            </a:endParaRPr>
          </a:p>
          <a:p>
            <a:pPr marL="457200" indent="-457200"/>
            <a:r>
              <a:rPr lang="ru-RU" altLang="ru-RU" sz="1400">
                <a:solidFill>
                  <a:srgbClr val="000000"/>
                </a:solidFill>
                <a:latin typeface="Times New Roman" pitchFamily="18" charset="0"/>
                <a:cs typeface="Times New Roman" pitchFamily="18" charset="0"/>
              </a:rPr>
              <a:t>5. Наиболее оптимальная организация</a:t>
            </a:r>
            <a:endParaRPr lang="ru-RU" altLang="ru-RU" sz="1400">
              <a:solidFill>
                <a:srgbClr val="000000"/>
              </a:solidFill>
              <a:latin typeface="Times New Roman" pitchFamily="18" charset="0"/>
              <a:cs typeface="Times New Roman" pitchFamily="18" charset="0"/>
            </a:endParaRPr>
          </a:p>
          <a:p>
            <a:pPr marL="457200" indent="-457200"/>
            <a:r>
              <a:rPr lang="ru-RU" altLang="ru-RU" sz="1400">
                <a:solidFill>
                  <a:srgbClr val="000000"/>
                </a:solidFill>
                <a:latin typeface="Times New Roman" pitchFamily="18" charset="0"/>
                <a:cs typeface="Times New Roman" pitchFamily="18" charset="0"/>
              </a:rPr>
              <a:t> учебно-образовательного процесса, </a:t>
            </a:r>
            <a:endParaRPr lang="ru-RU" altLang="ru-RU" sz="1400">
              <a:solidFill>
                <a:srgbClr val="000000"/>
              </a:solidFill>
              <a:latin typeface="Times New Roman" pitchFamily="18" charset="0"/>
              <a:cs typeface="Times New Roman" pitchFamily="18" charset="0"/>
            </a:endParaRPr>
          </a:p>
          <a:p>
            <a:pPr marL="457200" indent="-457200"/>
            <a:r>
              <a:rPr lang="ru-RU" altLang="ru-RU" sz="1400">
                <a:solidFill>
                  <a:srgbClr val="000000"/>
                </a:solidFill>
                <a:latin typeface="Times New Roman" pitchFamily="18" charset="0"/>
                <a:cs typeface="Times New Roman" pitchFamily="18" charset="0"/>
              </a:rPr>
              <a:t>непрерывного  образования ( в том числе</a:t>
            </a:r>
            <a:endParaRPr lang="ru-RU" altLang="ru-RU" sz="1400">
              <a:solidFill>
                <a:srgbClr val="000000"/>
              </a:solidFill>
              <a:latin typeface="Times New Roman" pitchFamily="18" charset="0"/>
              <a:cs typeface="Times New Roman" pitchFamily="18" charset="0"/>
            </a:endParaRPr>
          </a:p>
          <a:p>
            <a:pPr marL="457200" indent="-457200"/>
            <a:r>
              <a:rPr lang="ru-RU" altLang="ru-RU" sz="1400">
                <a:solidFill>
                  <a:srgbClr val="000000"/>
                </a:solidFill>
                <a:latin typeface="Times New Roman" pitchFamily="18" charset="0"/>
                <a:cs typeface="Times New Roman" pitchFamily="18" charset="0"/>
              </a:rPr>
              <a:t>ориентированного на  людей среднего и</a:t>
            </a:r>
            <a:endParaRPr lang="ru-RU" altLang="ru-RU" sz="1400">
              <a:solidFill>
                <a:srgbClr val="000000"/>
              </a:solidFill>
              <a:latin typeface="Times New Roman" pitchFamily="18" charset="0"/>
              <a:cs typeface="Times New Roman" pitchFamily="18" charset="0"/>
            </a:endParaRPr>
          </a:p>
          <a:p>
            <a:pPr marL="457200" indent="-457200"/>
            <a:r>
              <a:rPr lang="ru-RU" altLang="ru-RU" sz="1400">
                <a:solidFill>
                  <a:srgbClr val="000000"/>
                </a:solidFill>
                <a:latin typeface="Times New Roman" pitchFamily="18" charset="0"/>
                <a:cs typeface="Times New Roman" pitchFamily="18" charset="0"/>
              </a:rPr>
              <a:t> пожилого возраста).</a:t>
            </a:r>
            <a:endParaRPr lang="ru-RU" altLang="ru-RU" sz="1400">
              <a:solidFill>
                <a:srgbClr val="000000"/>
              </a:solidFill>
              <a:latin typeface="Times New Roman" pitchFamily="18" charset="0"/>
              <a:cs typeface="Times New Roman" pitchFamily="18" charset="0"/>
            </a:endParaRPr>
          </a:p>
        </p:txBody>
      </p:sp>
      <p:sp>
        <p:nvSpPr>
          <p:cNvPr id="3077" name="Line 8"/>
          <p:cNvSpPr>
            <a:spLocks noChangeShapeType="1"/>
          </p:cNvSpPr>
          <p:nvPr/>
        </p:nvSpPr>
        <p:spPr bwMode="auto">
          <a:xfrm flipH="1">
            <a:off x="2987675" y="1196975"/>
            <a:ext cx="1079500" cy="503238"/>
          </a:xfrm>
          <a:prstGeom prst="line">
            <a:avLst/>
          </a:prstGeom>
          <a:noFill/>
          <a:ln w="9525">
            <a:solidFill>
              <a:schemeClr val="tx1"/>
            </a:solidFill>
            <a:round/>
            <a:tailEnd type="triangle" w="med" len="med"/>
          </a:ln>
        </p:spPr>
        <p:txBody>
          <a:bodyPr/>
          <a:lstStyle/>
          <a:p>
            <a:endParaRPr lang="ru-RU"/>
          </a:p>
        </p:txBody>
      </p:sp>
      <p:sp>
        <p:nvSpPr>
          <p:cNvPr id="3078" name="Line 9"/>
          <p:cNvSpPr>
            <a:spLocks noChangeShapeType="1"/>
          </p:cNvSpPr>
          <p:nvPr/>
        </p:nvSpPr>
        <p:spPr bwMode="auto">
          <a:xfrm>
            <a:off x="5364163" y="1196975"/>
            <a:ext cx="863600" cy="503238"/>
          </a:xfrm>
          <a:prstGeom prst="line">
            <a:avLst/>
          </a:prstGeom>
          <a:noFill/>
          <a:ln w="9525">
            <a:solidFill>
              <a:schemeClr val="tx1"/>
            </a:solidFill>
            <a:round/>
            <a:tailEnd type="triangle" w="med" len="med"/>
          </a:ln>
        </p:spPr>
        <p:txBody>
          <a:bodyPr/>
          <a:lstStyle/>
          <a:p>
            <a:endParaRPr lang="ru-RU"/>
          </a:p>
        </p:txBody>
      </p:sp>
    </p:spTree>
  </p:cSld>
  <p:clrMapOvr>
    <a:masterClrMapping/>
  </p:clrMapOvr>
  <p:transition>
    <p:cover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457200" y="1600200"/>
            <a:ext cx="8229600" cy="4525963"/>
          </a:xfrm>
          <a:prstGeom prst="rect">
            <a:avLst/>
          </a:prstGeom>
          <a:noFill/>
          <a:ln w="9525">
            <a:noFill/>
            <a:round/>
          </a:ln>
        </p:spPr>
        <p:txBody>
          <a:bodyPr/>
          <a:lstStyle/>
          <a:p>
            <a:pPr>
              <a:spcBef>
                <a:spcPts val="700"/>
              </a:spcBef>
              <a:tabLst>
                <a:tab pos="912495" algn="l"/>
                <a:tab pos="1826895" algn="l"/>
                <a:tab pos="2741295" algn="l"/>
                <a:tab pos="3655695" algn="l"/>
                <a:tab pos="4570095" algn="l"/>
                <a:tab pos="5484495" algn="l"/>
                <a:tab pos="6398895" algn="l"/>
                <a:tab pos="7313295" algn="l"/>
                <a:tab pos="8227695" algn="l"/>
                <a:tab pos="9142095" algn="l"/>
                <a:tab pos="10056495" algn="l"/>
              </a:tabLst>
            </a:pPr>
            <a:endParaRPr lang="ru-RU" altLang="ru-RU" sz="2800">
              <a:solidFill>
                <a:srgbClr val="000000"/>
              </a:solidFill>
              <a:latin typeface="Comic Sans MS" pitchFamily="66" charset="0"/>
            </a:endParaRPr>
          </a:p>
        </p:txBody>
      </p:sp>
      <p:sp>
        <p:nvSpPr>
          <p:cNvPr id="30723" name="AutoShape 4"/>
          <p:cNvSpPr>
            <a:spLocks noChangeArrowheads="1"/>
          </p:cNvSpPr>
          <p:nvPr/>
        </p:nvSpPr>
        <p:spPr bwMode="auto">
          <a:xfrm>
            <a:off x="900113" y="476250"/>
            <a:ext cx="7191375" cy="609600"/>
          </a:xfrm>
          <a:prstGeom prst="ribbon">
            <a:avLst>
              <a:gd name="adj1" fmla="val 12500"/>
              <a:gd name="adj2" fmla="val 50000"/>
            </a:avLst>
          </a:prstGeom>
          <a:solidFill>
            <a:srgbClr val="FF9933"/>
          </a:solidFill>
          <a:ln w="9525">
            <a:solidFill>
              <a:schemeClr val="tx1"/>
            </a:solidFill>
            <a:round/>
          </a:ln>
        </p:spPr>
        <p:txBody>
          <a:bodyPr wrap="none" anchor="ctr"/>
          <a:lstStyle/>
          <a:p>
            <a:pPr algn="ctr"/>
            <a:r>
              <a:rPr lang="ru-RU" altLang="ru-RU" b="1">
                <a:solidFill>
                  <a:schemeClr val="tx2"/>
                </a:solidFill>
                <a:latin typeface="Times New Roman" pitchFamily="18" charset="0"/>
                <a:cs typeface="Times New Roman" pitchFamily="18" charset="0"/>
              </a:rPr>
              <a:t>Кризис 13 лет</a:t>
            </a:r>
            <a:endParaRPr lang="ru-RU" altLang="ru-RU" b="1">
              <a:solidFill>
                <a:schemeClr val="tx2"/>
              </a:solidFill>
              <a:latin typeface="Times New Roman" pitchFamily="18" charset="0"/>
              <a:cs typeface="Times New Roman" pitchFamily="18" charset="0"/>
            </a:endParaRPr>
          </a:p>
        </p:txBody>
      </p:sp>
      <p:sp>
        <p:nvSpPr>
          <p:cNvPr id="30724" name="AutoShape 5"/>
          <p:cNvSpPr>
            <a:spLocks noChangeArrowheads="1"/>
          </p:cNvSpPr>
          <p:nvPr/>
        </p:nvSpPr>
        <p:spPr bwMode="auto">
          <a:xfrm>
            <a:off x="1979613" y="1341438"/>
            <a:ext cx="6119812" cy="914400"/>
          </a:xfrm>
          <a:prstGeom prst="star24">
            <a:avLst>
              <a:gd name="adj" fmla="val 37500"/>
            </a:avLst>
          </a:prstGeom>
          <a:solidFill>
            <a:srgbClr val="FFCC66"/>
          </a:solidFill>
          <a:ln w="9525">
            <a:solidFill>
              <a:schemeClr val="tx1"/>
            </a:solidFill>
            <a:miter lim="800000"/>
          </a:ln>
        </p:spPr>
        <p:txBody>
          <a:bodyPr wrap="none" anchor="ctr"/>
          <a:lstStyle/>
          <a:p>
            <a:pPr algn="ctr">
              <a:spcBef>
                <a:spcPts val="700"/>
              </a:spcBef>
            </a:pPr>
            <a:endParaRPr lang="ru-RU" altLang="ru-RU" b="1">
              <a:solidFill>
                <a:srgbClr val="000000"/>
              </a:solidFill>
            </a:endParaRPr>
          </a:p>
          <a:p>
            <a:pPr algn="ctr">
              <a:spcBef>
                <a:spcPts val="700"/>
              </a:spcBef>
            </a:pPr>
            <a:r>
              <a:rPr lang="ru-RU" altLang="ru-RU" b="1">
                <a:solidFill>
                  <a:srgbClr val="000000"/>
                </a:solidFill>
              </a:rPr>
              <a:t>Симптомы кризиса</a:t>
            </a:r>
            <a:endParaRPr lang="ru-RU" altLang="ru-RU" b="1">
              <a:solidFill>
                <a:srgbClr val="000000"/>
              </a:solidFill>
            </a:endParaRPr>
          </a:p>
          <a:p>
            <a:pPr algn="ctr"/>
            <a:endParaRPr lang="ru-RU" altLang="ru-RU" b="1"/>
          </a:p>
        </p:txBody>
      </p:sp>
      <p:sp>
        <p:nvSpPr>
          <p:cNvPr id="30725" name="AutoShape 6"/>
          <p:cNvSpPr>
            <a:spLocks noChangeArrowheads="1"/>
          </p:cNvSpPr>
          <p:nvPr/>
        </p:nvSpPr>
        <p:spPr bwMode="auto">
          <a:xfrm>
            <a:off x="250825" y="5589588"/>
            <a:ext cx="4176713" cy="914400"/>
          </a:xfrm>
          <a:prstGeom prst="roundRect">
            <a:avLst>
              <a:gd name="adj" fmla="val 16667"/>
            </a:avLst>
          </a:prstGeom>
          <a:solidFill>
            <a:srgbClr val="FCFEAE"/>
          </a:solidFill>
          <a:ln w="9525">
            <a:solidFill>
              <a:schemeClr val="tx1"/>
            </a:solidFill>
            <a:round/>
          </a:ln>
        </p:spPr>
        <p:txBody>
          <a:bodyPr wrap="none" anchor="ctr"/>
          <a:lstStyle/>
          <a:p>
            <a:pPr algn="ctr">
              <a:spcBef>
                <a:spcPts val="700"/>
              </a:spcBef>
              <a:buFont typeface="Wingdings" panose="05000000000000000000" pitchFamily="2" charset="2"/>
              <a:buNone/>
            </a:pPr>
            <a:endParaRPr lang="ru-RU" altLang="ru-RU" sz="1800">
              <a:solidFill>
                <a:srgbClr val="000000"/>
              </a:solidFill>
            </a:endParaRPr>
          </a:p>
          <a:p>
            <a:pPr algn="ctr">
              <a:spcBef>
                <a:spcPts val="700"/>
              </a:spcBef>
              <a:buFont typeface="Wingdings" panose="05000000000000000000" pitchFamily="2" charset="2"/>
              <a:buNone/>
            </a:pPr>
            <a:r>
              <a:rPr lang="ru-RU" altLang="ru-RU" b="1">
                <a:solidFill>
                  <a:srgbClr val="000000"/>
                </a:solidFill>
              </a:rPr>
              <a:t>попытки понять самого </a:t>
            </a:r>
            <a:endParaRPr lang="ru-RU" altLang="ru-RU" b="1">
              <a:solidFill>
                <a:srgbClr val="000000"/>
              </a:solidFill>
            </a:endParaRPr>
          </a:p>
          <a:p>
            <a:pPr algn="ctr">
              <a:spcBef>
                <a:spcPts val="700"/>
              </a:spcBef>
              <a:buFont typeface="Wingdings" panose="05000000000000000000" pitchFamily="2" charset="2"/>
              <a:buNone/>
            </a:pPr>
            <a:r>
              <a:rPr lang="ru-RU" altLang="ru-RU" b="1">
                <a:solidFill>
                  <a:srgbClr val="000000"/>
                </a:solidFill>
              </a:rPr>
              <a:t>себя и свои возможности</a:t>
            </a:r>
            <a:endParaRPr lang="ru-RU" altLang="ru-RU" b="1">
              <a:solidFill>
                <a:srgbClr val="000000"/>
              </a:solidFill>
            </a:endParaRPr>
          </a:p>
          <a:p>
            <a:pPr algn="ctr"/>
            <a:endParaRPr lang="ru-RU" altLang="ru-RU" b="1"/>
          </a:p>
        </p:txBody>
      </p:sp>
      <p:sp>
        <p:nvSpPr>
          <p:cNvPr id="30726" name="AutoShape 7"/>
          <p:cNvSpPr>
            <a:spLocks noChangeArrowheads="1"/>
          </p:cNvSpPr>
          <p:nvPr/>
        </p:nvSpPr>
        <p:spPr bwMode="auto">
          <a:xfrm>
            <a:off x="250825" y="4508500"/>
            <a:ext cx="4176713" cy="914400"/>
          </a:xfrm>
          <a:prstGeom prst="roundRect">
            <a:avLst>
              <a:gd name="adj" fmla="val 16667"/>
            </a:avLst>
          </a:prstGeom>
          <a:solidFill>
            <a:srgbClr val="FCFEAE"/>
          </a:solidFill>
          <a:ln w="9525">
            <a:solidFill>
              <a:schemeClr val="tx1"/>
            </a:solidFill>
            <a:round/>
          </a:ln>
        </p:spPr>
        <p:txBody>
          <a:bodyPr wrap="none" anchor="ctr"/>
          <a:lstStyle/>
          <a:p>
            <a:pPr algn="ctr">
              <a:spcBef>
                <a:spcPts val="700"/>
              </a:spcBef>
              <a:buFont typeface="Wingdings" panose="05000000000000000000" pitchFamily="2" charset="2"/>
              <a:buNone/>
            </a:pPr>
            <a:r>
              <a:rPr lang="ru-RU" altLang="ru-RU" b="1">
                <a:solidFill>
                  <a:srgbClr val="000000"/>
                </a:solidFill>
              </a:rPr>
              <a:t>изменение Я</a:t>
            </a:r>
            <a:r>
              <a:rPr lang="en-US" altLang="ru-RU" b="1">
                <a:solidFill>
                  <a:srgbClr val="000000"/>
                </a:solidFill>
              </a:rPr>
              <a:t> </a:t>
            </a:r>
            <a:r>
              <a:rPr lang="ru-RU" altLang="ru-RU" b="1">
                <a:solidFill>
                  <a:srgbClr val="000000"/>
                </a:solidFill>
              </a:rPr>
              <a:t>-</a:t>
            </a:r>
            <a:r>
              <a:rPr lang="en-US" altLang="ru-RU" b="1">
                <a:solidFill>
                  <a:srgbClr val="000000"/>
                </a:solidFill>
              </a:rPr>
              <a:t> </a:t>
            </a:r>
            <a:r>
              <a:rPr lang="ru-RU" altLang="ru-RU" b="1">
                <a:solidFill>
                  <a:srgbClr val="000000"/>
                </a:solidFill>
              </a:rPr>
              <a:t>концепции</a:t>
            </a:r>
            <a:endParaRPr lang="ru-RU" altLang="ru-RU" b="1">
              <a:solidFill>
                <a:srgbClr val="000000"/>
              </a:solidFill>
            </a:endParaRPr>
          </a:p>
          <a:p>
            <a:pPr algn="ctr"/>
            <a:endParaRPr lang="ru-RU" altLang="ru-RU" b="1"/>
          </a:p>
        </p:txBody>
      </p:sp>
      <p:sp>
        <p:nvSpPr>
          <p:cNvPr id="30727" name="AutoShape 8"/>
          <p:cNvSpPr>
            <a:spLocks noChangeArrowheads="1"/>
          </p:cNvSpPr>
          <p:nvPr/>
        </p:nvSpPr>
        <p:spPr bwMode="auto">
          <a:xfrm>
            <a:off x="4787900" y="5661025"/>
            <a:ext cx="3887788" cy="914400"/>
          </a:xfrm>
          <a:prstGeom prst="roundRect">
            <a:avLst>
              <a:gd name="adj" fmla="val 16667"/>
            </a:avLst>
          </a:prstGeom>
          <a:solidFill>
            <a:srgbClr val="FCFEAE"/>
          </a:solidFill>
          <a:ln w="9525">
            <a:solidFill>
              <a:schemeClr val="tx1"/>
            </a:solidFill>
            <a:round/>
          </a:ln>
        </p:spPr>
        <p:txBody>
          <a:bodyPr wrap="none" anchor="ctr"/>
          <a:lstStyle/>
          <a:p>
            <a:pPr algn="ctr">
              <a:spcBef>
                <a:spcPts val="700"/>
              </a:spcBef>
              <a:buFont typeface="Wingdings" panose="05000000000000000000" pitchFamily="2" charset="2"/>
              <a:buNone/>
            </a:pPr>
            <a:endParaRPr lang="ru-RU" altLang="ru-RU" b="1">
              <a:solidFill>
                <a:srgbClr val="000000"/>
              </a:solidFill>
            </a:endParaRPr>
          </a:p>
          <a:p>
            <a:pPr algn="ctr">
              <a:spcBef>
                <a:spcPts val="700"/>
              </a:spcBef>
              <a:buFont typeface="Wingdings" panose="05000000000000000000" pitchFamily="2" charset="2"/>
              <a:buNone/>
            </a:pPr>
            <a:r>
              <a:rPr lang="ru-RU" altLang="ru-RU" b="1">
                <a:solidFill>
                  <a:srgbClr val="000000"/>
                </a:solidFill>
              </a:rPr>
              <a:t>становление </a:t>
            </a:r>
            <a:endParaRPr lang="ru-RU" altLang="ru-RU" b="1">
              <a:solidFill>
                <a:srgbClr val="000000"/>
              </a:solidFill>
            </a:endParaRPr>
          </a:p>
          <a:p>
            <a:pPr algn="ctr">
              <a:spcBef>
                <a:spcPts val="700"/>
              </a:spcBef>
              <a:buFont typeface="Wingdings" panose="05000000000000000000" pitchFamily="2" charset="2"/>
              <a:buNone/>
            </a:pPr>
            <a:r>
              <a:rPr lang="ru-RU" altLang="ru-RU" b="1">
                <a:solidFill>
                  <a:srgbClr val="000000"/>
                </a:solidFill>
              </a:rPr>
              <a:t>самосознания</a:t>
            </a:r>
            <a:endParaRPr lang="ru-RU" altLang="ru-RU" b="1">
              <a:solidFill>
                <a:srgbClr val="000000"/>
              </a:solidFill>
            </a:endParaRPr>
          </a:p>
          <a:p>
            <a:pPr algn="ctr"/>
            <a:endParaRPr lang="ru-RU" altLang="ru-RU" sz="1800"/>
          </a:p>
        </p:txBody>
      </p:sp>
      <p:sp>
        <p:nvSpPr>
          <p:cNvPr id="30728" name="AutoShape 9"/>
          <p:cNvSpPr>
            <a:spLocks noChangeArrowheads="1"/>
          </p:cNvSpPr>
          <p:nvPr/>
        </p:nvSpPr>
        <p:spPr bwMode="auto">
          <a:xfrm>
            <a:off x="4716463" y="2349500"/>
            <a:ext cx="3960812" cy="914400"/>
          </a:xfrm>
          <a:prstGeom prst="roundRect">
            <a:avLst>
              <a:gd name="adj" fmla="val 16667"/>
            </a:avLst>
          </a:prstGeom>
          <a:solidFill>
            <a:srgbClr val="FCFEAE"/>
          </a:solidFill>
          <a:ln w="9525">
            <a:solidFill>
              <a:schemeClr val="tx1"/>
            </a:solidFill>
            <a:round/>
          </a:ln>
        </p:spPr>
        <p:txBody>
          <a:bodyPr wrap="none" anchor="ctr"/>
          <a:lstStyle/>
          <a:p>
            <a:pPr algn="ctr">
              <a:spcBef>
                <a:spcPts val="700"/>
              </a:spcBef>
              <a:buFont typeface="Wingdings" panose="05000000000000000000" pitchFamily="2" charset="2"/>
              <a:buNone/>
            </a:pPr>
            <a:r>
              <a:rPr lang="ru-RU" altLang="ru-RU" b="1">
                <a:solidFill>
                  <a:srgbClr val="000000"/>
                </a:solidFill>
              </a:rPr>
              <a:t>половое влечение</a:t>
            </a:r>
            <a:endParaRPr lang="ru-RU" altLang="ru-RU" b="1">
              <a:solidFill>
                <a:srgbClr val="000000"/>
              </a:solidFill>
            </a:endParaRPr>
          </a:p>
          <a:p>
            <a:pPr algn="ctr"/>
            <a:endParaRPr lang="ru-RU" altLang="ru-RU"/>
          </a:p>
        </p:txBody>
      </p:sp>
      <p:sp>
        <p:nvSpPr>
          <p:cNvPr id="30729" name="AutoShape 10"/>
          <p:cNvSpPr>
            <a:spLocks noChangeArrowheads="1"/>
          </p:cNvSpPr>
          <p:nvPr/>
        </p:nvSpPr>
        <p:spPr bwMode="auto">
          <a:xfrm>
            <a:off x="250825" y="3429000"/>
            <a:ext cx="4176713" cy="914400"/>
          </a:xfrm>
          <a:prstGeom prst="roundRect">
            <a:avLst>
              <a:gd name="adj" fmla="val 16667"/>
            </a:avLst>
          </a:prstGeom>
          <a:solidFill>
            <a:srgbClr val="FCFEAE"/>
          </a:solidFill>
          <a:ln w="9525">
            <a:solidFill>
              <a:schemeClr val="tx1"/>
            </a:solidFill>
            <a:round/>
          </a:ln>
        </p:spPr>
        <p:txBody>
          <a:bodyPr wrap="none" anchor="ctr"/>
          <a:lstStyle/>
          <a:p>
            <a:pPr algn="ctr">
              <a:spcBef>
                <a:spcPts val="700"/>
              </a:spcBef>
              <a:buFont typeface="Wingdings" panose="05000000000000000000" pitchFamily="2" charset="2"/>
              <a:buNone/>
            </a:pPr>
            <a:r>
              <a:rPr lang="ru-RU" altLang="ru-RU" b="1">
                <a:solidFill>
                  <a:srgbClr val="000000"/>
                </a:solidFill>
              </a:rPr>
              <a:t>импульсивность</a:t>
            </a:r>
            <a:endParaRPr lang="ru-RU" altLang="ru-RU" b="1">
              <a:solidFill>
                <a:srgbClr val="000000"/>
              </a:solidFill>
            </a:endParaRPr>
          </a:p>
          <a:p>
            <a:pPr algn="ctr"/>
            <a:endParaRPr lang="ru-RU" altLang="ru-RU" b="1"/>
          </a:p>
        </p:txBody>
      </p:sp>
      <p:sp>
        <p:nvSpPr>
          <p:cNvPr id="30730" name="AutoShape 11"/>
          <p:cNvSpPr>
            <a:spLocks noChangeArrowheads="1"/>
          </p:cNvSpPr>
          <p:nvPr/>
        </p:nvSpPr>
        <p:spPr bwMode="auto">
          <a:xfrm>
            <a:off x="250825" y="2349500"/>
            <a:ext cx="4105275" cy="914400"/>
          </a:xfrm>
          <a:prstGeom prst="roundRect">
            <a:avLst>
              <a:gd name="adj" fmla="val 16667"/>
            </a:avLst>
          </a:prstGeom>
          <a:solidFill>
            <a:srgbClr val="FCFEAE"/>
          </a:solidFill>
          <a:ln w="9525">
            <a:solidFill>
              <a:schemeClr val="tx1"/>
            </a:solidFill>
            <a:round/>
          </a:ln>
        </p:spPr>
        <p:txBody>
          <a:bodyPr wrap="none" anchor="ctr"/>
          <a:lstStyle/>
          <a:p>
            <a:pPr algn="ctr">
              <a:spcBef>
                <a:spcPts val="700"/>
              </a:spcBef>
              <a:buFont typeface="Wingdings" panose="05000000000000000000" pitchFamily="2" charset="2"/>
              <a:buNone/>
            </a:pPr>
            <a:endParaRPr lang="ru-RU" altLang="ru-RU" b="1">
              <a:solidFill>
                <a:srgbClr val="000000"/>
              </a:solidFill>
            </a:endParaRPr>
          </a:p>
          <a:p>
            <a:pPr algn="ctr">
              <a:spcBef>
                <a:spcPts val="700"/>
              </a:spcBef>
              <a:buFont typeface="Wingdings" panose="05000000000000000000" pitchFamily="2" charset="2"/>
              <a:buNone/>
            </a:pPr>
            <a:r>
              <a:rPr lang="ru-RU" altLang="ru-RU" b="1">
                <a:solidFill>
                  <a:srgbClr val="000000"/>
                </a:solidFill>
              </a:rPr>
              <a:t>повышенная </a:t>
            </a:r>
            <a:endParaRPr lang="ru-RU" altLang="ru-RU" b="1">
              <a:solidFill>
                <a:srgbClr val="000000"/>
              </a:solidFill>
            </a:endParaRPr>
          </a:p>
          <a:p>
            <a:pPr algn="ctr">
              <a:spcBef>
                <a:spcPts val="700"/>
              </a:spcBef>
              <a:buFont typeface="Wingdings" panose="05000000000000000000" pitchFamily="2" charset="2"/>
              <a:buNone/>
            </a:pPr>
            <a:r>
              <a:rPr lang="ru-RU" altLang="ru-RU" b="1">
                <a:solidFill>
                  <a:srgbClr val="000000"/>
                </a:solidFill>
              </a:rPr>
              <a:t>возбудимость</a:t>
            </a:r>
            <a:endParaRPr lang="ru-RU" altLang="ru-RU" b="1">
              <a:solidFill>
                <a:srgbClr val="000000"/>
              </a:solidFill>
            </a:endParaRPr>
          </a:p>
          <a:p>
            <a:pPr algn="ctr"/>
            <a:endParaRPr lang="ru-RU" altLang="ru-RU"/>
          </a:p>
        </p:txBody>
      </p:sp>
      <p:sp>
        <p:nvSpPr>
          <p:cNvPr id="30731" name="AutoShape 12"/>
          <p:cNvSpPr>
            <a:spLocks noChangeArrowheads="1"/>
          </p:cNvSpPr>
          <p:nvPr/>
        </p:nvSpPr>
        <p:spPr bwMode="auto">
          <a:xfrm>
            <a:off x="4716463" y="4581525"/>
            <a:ext cx="3960812" cy="914400"/>
          </a:xfrm>
          <a:prstGeom prst="roundRect">
            <a:avLst>
              <a:gd name="adj" fmla="val 16667"/>
            </a:avLst>
          </a:prstGeom>
          <a:solidFill>
            <a:srgbClr val="FCFEAE"/>
          </a:solidFill>
          <a:ln w="9525">
            <a:solidFill>
              <a:schemeClr val="tx1"/>
            </a:solidFill>
            <a:round/>
          </a:ln>
        </p:spPr>
        <p:txBody>
          <a:bodyPr wrap="none" anchor="ctr"/>
          <a:lstStyle/>
          <a:p>
            <a:pPr algn="ctr"/>
            <a:r>
              <a:rPr lang="ru-RU" altLang="ru-RU" b="1">
                <a:solidFill>
                  <a:srgbClr val="000000"/>
                </a:solidFill>
              </a:rPr>
              <a:t>негативизм</a:t>
            </a:r>
            <a:endParaRPr lang="ru-RU" altLang="ru-RU" b="1">
              <a:solidFill>
                <a:srgbClr val="000000"/>
              </a:solidFill>
            </a:endParaRPr>
          </a:p>
        </p:txBody>
      </p:sp>
      <p:sp>
        <p:nvSpPr>
          <p:cNvPr id="30732" name="AutoShape 13"/>
          <p:cNvSpPr>
            <a:spLocks noChangeArrowheads="1"/>
          </p:cNvSpPr>
          <p:nvPr/>
        </p:nvSpPr>
        <p:spPr bwMode="auto">
          <a:xfrm>
            <a:off x="4716463" y="3500438"/>
            <a:ext cx="3959225" cy="914400"/>
          </a:xfrm>
          <a:prstGeom prst="roundRect">
            <a:avLst>
              <a:gd name="adj" fmla="val 16667"/>
            </a:avLst>
          </a:prstGeom>
          <a:solidFill>
            <a:srgbClr val="FCFEAE"/>
          </a:solidFill>
          <a:ln w="9525">
            <a:solidFill>
              <a:schemeClr val="tx1"/>
            </a:solidFill>
            <a:round/>
          </a:ln>
        </p:spPr>
        <p:txBody>
          <a:bodyPr wrap="none" anchor="ctr"/>
          <a:lstStyle/>
          <a:p>
            <a:pPr algn="ctr"/>
            <a:r>
              <a:rPr lang="ru-RU" altLang="ru-RU" b="1">
                <a:solidFill>
                  <a:srgbClr val="000000"/>
                </a:solidFill>
              </a:rPr>
              <a:t>снижение </a:t>
            </a:r>
            <a:endParaRPr lang="ru-RU" altLang="ru-RU" b="1">
              <a:solidFill>
                <a:srgbClr val="000000"/>
              </a:solidFill>
            </a:endParaRPr>
          </a:p>
          <a:p>
            <a:pPr algn="ctr"/>
            <a:r>
              <a:rPr lang="ru-RU" altLang="ru-RU" b="1">
                <a:solidFill>
                  <a:srgbClr val="000000"/>
                </a:solidFill>
              </a:rPr>
              <a:t>продуктивности</a:t>
            </a:r>
            <a:endParaRPr lang="ru-RU" altLang="ru-RU" b="1">
              <a:solidFill>
                <a:srgbClr val="000000"/>
              </a:solidFill>
            </a:endParaRPr>
          </a:p>
        </p:txBody>
      </p:sp>
    </p:spTree>
  </p:cSld>
  <p:clrMapOvr>
    <a:masterClrMapping/>
  </p:clrMapOvr>
  <p:transition>
    <p:cover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4"/>
          <p:cNvSpPr>
            <a:spLocks noChangeArrowheads="1"/>
          </p:cNvSpPr>
          <p:nvPr/>
        </p:nvSpPr>
        <p:spPr bwMode="auto">
          <a:xfrm>
            <a:off x="323850" y="260350"/>
            <a:ext cx="8280400" cy="1042988"/>
          </a:xfrm>
          <a:prstGeom prst="bevel">
            <a:avLst>
              <a:gd name="adj" fmla="val 12500"/>
            </a:avLst>
          </a:prstGeom>
          <a:solidFill>
            <a:srgbClr val="FBA61B"/>
          </a:solidFill>
          <a:ln w="9525">
            <a:solidFill>
              <a:schemeClr val="tx1"/>
            </a:solidFill>
            <a:miter lim="800000"/>
          </a:ln>
        </p:spPr>
        <p:txBody>
          <a:bodyPr wrap="none" anchor="ctr"/>
          <a:lstStyle/>
          <a:p>
            <a:pPr algn="ctr"/>
            <a:r>
              <a:rPr lang="ru-RU" altLang="ru-RU"/>
              <a:t>Специфические особенности психики и </a:t>
            </a:r>
            <a:endParaRPr lang="ru-RU" altLang="ru-RU"/>
          </a:p>
          <a:p>
            <a:pPr algn="ctr"/>
            <a:r>
              <a:rPr lang="ru-RU" altLang="ru-RU"/>
              <a:t>поведения подростка</a:t>
            </a:r>
            <a:endParaRPr lang="ru-RU" altLang="ru-RU"/>
          </a:p>
        </p:txBody>
      </p:sp>
      <p:sp>
        <p:nvSpPr>
          <p:cNvPr id="31747" name="AutoShape 5"/>
          <p:cNvSpPr>
            <a:spLocks noChangeArrowheads="1"/>
          </p:cNvSpPr>
          <p:nvPr/>
        </p:nvSpPr>
        <p:spPr bwMode="auto">
          <a:xfrm>
            <a:off x="539750" y="5805488"/>
            <a:ext cx="7848600" cy="863600"/>
          </a:xfrm>
          <a:prstGeom prst="roundRect">
            <a:avLst>
              <a:gd name="adj" fmla="val 16667"/>
            </a:avLst>
          </a:prstGeom>
          <a:solidFill>
            <a:srgbClr val="FF9933"/>
          </a:solidFill>
          <a:ln w="9525">
            <a:solidFill>
              <a:schemeClr val="tx1"/>
            </a:solidFill>
            <a:round/>
          </a:ln>
        </p:spPr>
        <p:txBody>
          <a:bodyPr wrap="none" anchor="ctr"/>
          <a:lstStyle/>
          <a:p>
            <a:pPr algn="ctr"/>
            <a:r>
              <a:rPr lang="ru-RU" altLang="ru-RU" sz="1800" dirty="0"/>
              <a:t>Подростковый возраст является </a:t>
            </a:r>
            <a:r>
              <a:rPr lang="ru-RU" altLang="ru-RU" sz="1800" dirty="0" err="1"/>
              <a:t>сензитивным</a:t>
            </a:r>
            <a:endParaRPr lang="ru-RU" altLang="ru-RU" sz="1800" dirty="0"/>
          </a:p>
          <a:p>
            <a:pPr algn="ctr"/>
            <a:r>
              <a:rPr lang="ru-RU" altLang="ru-RU" sz="1800" dirty="0"/>
              <a:t> для </a:t>
            </a:r>
            <a:r>
              <a:rPr lang="ru-RU" altLang="ru-RU" sz="1800" dirty="0" smtClean="0"/>
              <a:t>морального </a:t>
            </a:r>
            <a:r>
              <a:rPr lang="ru-RU" altLang="ru-RU" sz="1800" dirty="0"/>
              <a:t>развития</a:t>
            </a:r>
            <a:endParaRPr lang="ru-RU" altLang="ru-RU" sz="1800" dirty="0"/>
          </a:p>
        </p:txBody>
      </p:sp>
      <p:sp>
        <p:nvSpPr>
          <p:cNvPr id="31748" name="AutoShape 6"/>
          <p:cNvSpPr>
            <a:spLocks noChangeArrowheads="1"/>
          </p:cNvSpPr>
          <p:nvPr/>
        </p:nvSpPr>
        <p:spPr bwMode="auto">
          <a:xfrm>
            <a:off x="684213" y="1557338"/>
            <a:ext cx="3525837" cy="4033837"/>
          </a:xfrm>
          <a:prstGeom prst="roundRect">
            <a:avLst>
              <a:gd name="adj" fmla="val 16667"/>
            </a:avLst>
          </a:prstGeom>
          <a:solidFill>
            <a:srgbClr val="FAFED4"/>
          </a:solidFill>
          <a:ln w="9525">
            <a:solidFill>
              <a:schemeClr val="tx1"/>
            </a:solidFill>
            <a:round/>
          </a:ln>
        </p:spPr>
        <p:txBody>
          <a:bodyPr wrap="none" anchor="ctr"/>
          <a:lstStyle/>
          <a:p>
            <a:pPr marL="457200" indent="-457200"/>
            <a:r>
              <a:rPr lang="ru-RU" altLang="ru-RU" sz="1200" dirty="0" smtClean="0"/>
              <a:t>Поведенческие реакции:</a:t>
            </a:r>
            <a:endParaRPr lang="ru-RU" altLang="ru-RU" sz="1200" dirty="0" smtClean="0"/>
          </a:p>
          <a:p>
            <a:pPr marL="457200" indent="-457200"/>
            <a:r>
              <a:rPr lang="ru-RU" altLang="ru-RU" sz="1200" dirty="0" smtClean="0"/>
              <a:t>1. </a:t>
            </a:r>
            <a:r>
              <a:rPr lang="ru-RU" altLang="ru-RU" sz="1200" b="1" u="sng" dirty="0" smtClean="0"/>
              <a:t>Реакция отказа </a:t>
            </a:r>
            <a:r>
              <a:rPr lang="ru-RU" altLang="ru-RU" sz="1200" dirty="0" smtClean="0"/>
              <a:t>выражается в</a:t>
            </a:r>
            <a:endParaRPr lang="ru-RU" altLang="ru-RU" sz="1200" dirty="0" smtClean="0"/>
          </a:p>
          <a:p>
            <a:pPr marL="457200" indent="-457200"/>
            <a:r>
              <a:rPr lang="ru-RU" altLang="ru-RU" sz="1200" dirty="0" smtClean="0"/>
              <a:t> отказе от обычных форм поведения;</a:t>
            </a:r>
            <a:endParaRPr lang="ru-RU" altLang="ru-RU" sz="1200" dirty="0" smtClean="0"/>
          </a:p>
          <a:p>
            <a:pPr marL="457200" indent="-457200"/>
            <a:r>
              <a:rPr lang="ru-RU" altLang="ru-RU" sz="1200" dirty="0" smtClean="0"/>
              <a:t>2</a:t>
            </a:r>
            <a:r>
              <a:rPr lang="ru-RU" altLang="ru-RU" sz="1200" b="1" u="sng" dirty="0" smtClean="0"/>
              <a:t>. Реакция оппозиции</a:t>
            </a:r>
            <a:r>
              <a:rPr lang="ru-RU" altLang="ru-RU" sz="1200" dirty="0" smtClean="0"/>
              <a:t>, протеста </a:t>
            </a:r>
            <a:endParaRPr lang="ru-RU" altLang="ru-RU" sz="1200" dirty="0" smtClean="0"/>
          </a:p>
          <a:p>
            <a:pPr marL="457200" indent="-457200"/>
            <a:r>
              <a:rPr lang="ru-RU" altLang="ru-RU" sz="1200" dirty="0" smtClean="0"/>
              <a:t>проявляется в противопоставлении </a:t>
            </a:r>
            <a:endParaRPr lang="ru-RU" altLang="ru-RU" sz="1200" dirty="0" smtClean="0"/>
          </a:p>
          <a:p>
            <a:pPr marL="457200" indent="-457200"/>
            <a:r>
              <a:rPr lang="ru-RU" altLang="ru-RU" sz="1200" dirty="0" smtClean="0"/>
              <a:t>своего поведения требуемому;</a:t>
            </a:r>
            <a:endParaRPr lang="ru-RU" altLang="ru-RU" sz="1200" dirty="0" smtClean="0"/>
          </a:p>
          <a:p>
            <a:pPr marL="457200" indent="-457200"/>
            <a:r>
              <a:rPr lang="ru-RU" altLang="ru-RU" sz="1200" dirty="0" smtClean="0"/>
              <a:t>3. </a:t>
            </a:r>
            <a:r>
              <a:rPr lang="ru-RU" altLang="ru-RU" sz="1200" b="1" u="sng" dirty="0" smtClean="0"/>
              <a:t>Реакция имитации </a:t>
            </a:r>
            <a:r>
              <a:rPr lang="ru-RU" altLang="ru-RU" sz="1200" dirty="0" smtClean="0"/>
              <a:t>проявляется в</a:t>
            </a:r>
            <a:endParaRPr lang="ru-RU" altLang="ru-RU" sz="1200" dirty="0" smtClean="0"/>
          </a:p>
          <a:p>
            <a:pPr marL="457200" indent="-457200"/>
            <a:r>
              <a:rPr lang="ru-RU" altLang="ru-RU" sz="1200" dirty="0" smtClean="0"/>
              <a:t> подражании родным и  близким;</a:t>
            </a:r>
            <a:endParaRPr lang="ru-RU" altLang="ru-RU" sz="1200" dirty="0" smtClean="0"/>
          </a:p>
          <a:p>
            <a:pPr marL="457200" indent="-457200"/>
            <a:r>
              <a:rPr lang="ru-RU" altLang="ru-RU" sz="1200" dirty="0" smtClean="0"/>
              <a:t>4. </a:t>
            </a:r>
            <a:r>
              <a:rPr lang="ru-RU" altLang="ru-RU" sz="1200" b="1" u="sng" dirty="0" smtClean="0"/>
              <a:t>Реакция компенсации </a:t>
            </a:r>
            <a:r>
              <a:rPr lang="ru-RU" altLang="ru-RU" sz="1200" dirty="0" smtClean="0"/>
              <a:t>выражается </a:t>
            </a:r>
            <a:endParaRPr lang="ru-RU" altLang="ru-RU" sz="1200" dirty="0" smtClean="0"/>
          </a:p>
          <a:p>
            <a:pPr marL="457200" indent="-457200"/>
            <a:r>
              <a:rPr lang="ru-RU" altLang="ru-RU" sz="1200" dirty="0" smtClean="0"/>
              <a:t>в стремлении восполнить свои </a:t>
            </a:r>
            <a:endParaRPr lang="ru-RU" altLang="ru-RU" sz="1200" dirty="0" smtClean="0"/>
          </a:p>
          <a:p>
            <a:pPr marL="457200" indent="-457200"/>
            <a:r>
              <a:rPr lang="ru-RU" altLang="ru-RU" sz="1200" dirty="0" smtClean="0"/>
              <a:t>недостатки в одной области успехами </a:t>
            </a:r>
            <a:endParaRPr lang="ru-RU" altLang="ru-RU" sz="1200" dirty="0" smtClean="0"/>
          </a:p>
          <a:p>
            <a:pPr marL="457200" indent="-457200"/>
            <a:r>
              <a:rPr lang="ru-RU" altLang="ru-RU" sz="1200" dirty="0" smtClean="0"/>
              <a:t>в другой;</a:t>
            </a:r>
            <a:endParaRPr lang="ru-RU" altLang="ru-RU" sz="1200" dirty="0" smtClean="0"/>
          </a:p>
          <a:p>
            <a:pPr marL="457200" indent="-457200"/>
            <a:r>
              <a:rPr lang="ru-RU" altLang="ru-RU" sz="1200" dirty="0" smtClean="0"/>
              <a:t>5. </a:t>
            </a:r>
            <a:r>
              <a:rPr lang="ru-RU" altLang="ru-RU" sz="1200" b="1" u="sng" dirty="0" smtClean="0"/>
              <a:t>Реакция </a:t>
            </a:r>
            <a:r>
              <a:rPr lang="ru-RU" altLang="ru-RU" sz="1200" b="1" u="sng" dirty="0" err="1" smtClean="0"/>
              <a:t>гиперкомпенсации</a:t>
            </a:r>
            <a:endParaRPr lang="ru-RU" altLang="ru-RU" sz="1200" b="1" u="sng" dirty="0" smtClean="0"/>
          </a:p>
          <a:p>
            <a:pPr marL="457200" indent="-457200"/>
            <a:r>
              <a:rPr lang="ru-RU" altLang="ru-RU" sz="1200" dirty="0" smtClean="0"/>
              <a:t> обусловлена стремлением добиться </a:t>
            </a:r>
            <a:endParaRPr lang="ru-RU" altLang="ru-RU" sz="1200" dirty="0" smtClean="0"/>
          </a:p>
          <a:p>
            <a:pPr marL="457200" indent="-457200"/>
            <a:r>
              <a:rPr lang="ru-RU" altLang="ru-RU" sz="1200" dirty="0" smtClean="0"/>
              <a:t>успеха именно в той  области, в</a:t>
            </a:r>
            <a:endParaRPr lang="ru-RU" altLang="ru-RU" sz="1200" dirty="0" smtClean="0"/>
          </a:p>
          <a:p>
            <a:pPr marL="457200" indent="-457200"/>
            <a:r>
              <a:rPr lang="ru-RU" altLang="ru-RU" sz="1200" dirty="0" smtClean="0"/>
              <a:t> которой подросток  обнаруживает</a:t>
            </a:r>
            <a:endParaRPr lang="ru-RU" altLang="ru-RU" sz="1200" dirty="0" smtClean="0"/>
          </a:p>
          <a:p>
            <a:pPr marL="457200" indent="-457200"/>
            <a:r>
              <a:rPr lang="ru-RU" altLang="ru-RU" sz="1200" dirty="0" smtClean="0"/>
              <a:t> наибольшую  несостоятельность.</a:t>
            </a:r>
            <a:endParaRPr lang="ru-RU" altLang="ru-RU" sz="1200" dirty="0"/>
          </a:p>
        </p:txBody>
      </p:sp>
      <p:sp>
        <p:nvSpPr>
          <p:cNvPr id="31749" name="AutoShape 7"/>
          <p:cNvSpPr>
            <a:spLocks noChangeArrowheads="1"/>
          </p:cNvSpPr>
          <p:nvPr/>
        </p:nvSpPr>
        <p:spPr bwMode="auto">
          <a:xfrm>
            <a:off x="4572000" y="1628775"/>
            <a:ext cx="4214842" cy="4300555"/>
          </a:xfrm>
          <a:prstGeom prst="roundRect">
            <a:avLst>
              <a:gd name="adj" fmla="val 13935"/>
            </a:avLst>
          </a:prstGeom>
          <a:solidFill>
            <a:srgbClr val="FAFED4"/>
          </a:solidFill>
          <a:ln w="9525">
            <a:solidFill>
              <a:schemeClr val="tx1"/>
            </a:solidFill>
            <a:round/>
          </a:ln>
        </p:spPr>
        <p:txBody>
          <a:bodyPr wrap="none" anchor="ctr"/>
          <a:lstStyle/>
          <a:p>
            <a:pPr marL="457200" indent="-457200"/>
            <a:r>
              <a:rPr lang="ru-RU" altLang="ru-RU" sz="1200" dirty="0"/>
              <a:t>Собственно подростковые</a:t>
            </a:r>
            <a:endParaRPr lang="ru-RU" altLang="ru-RU" sz="1200" dirty="0"/>
          </a:p>
          <a:p>
            <a:pPr marL="457200" indent="-457200"/>
            <a:r>
              <a:rPr lang="ru-RU" altLang="ru-RU" sz="1200" dirty="0"/>
              <a:t> поведенческие реакции:</a:t>
            </a:r>
            <a:endParaRPr lang="ru-RU" altLang="ru-RU" sz="1200" dirty="0"/>
          </a:p>
          <a:p>
            <a:pPr marL="457200" indent="-457200">
              <a:buAutoNum type="arabicPeriod"/>
            </a:pPr>
            <a:r>
              <a:rPr lang="ru-RU" altLang="ru-RU" sz="1200" b="1" u="sng" dirty="0" smtClean="0"/>
              <a:t>Реакция </a:t>
            </a:r>
            <a:r>
              <a:rPr lang="ru-RU" altLang="ru-RU" sz="1200" b="1" u="sng" dirty="0"/>
              <a:t>эмансипации </a:t>
            </a:r>
            <a:r>
              <a:rPr lang="ru-RU" altLang="ru-RU" sz="1200" dirty="0" smtClean="0"/>
              <a:t>отражает  стремление</a:t>
            </a:r>
            <a:endParaRPr lang="ru-RU" altLang="ru-RU" sz="1200" dirty="0" smtClean="0"/>
          </a:p>
          <a:p>
            <a:pPr marL="457200" indent="-457200"/>
            <a:r>
              <a:rPr lang="ru-RU" altLang="ru-RU" sz="1200" dirty="0" smtClean="0"/>
              <a:t> </a:t>
            </a:r>
            <a:r>
              <a:rPr lang="ru-RU" altLang="ru-RU" sz="1200" dirty="0"/>
              <a:t>подростка к самостоятельности, </a:t>
            </a:r>
            <a:endParaRPr lang="ru-RU" altLang="ru-RU" sz="1200" dirty="0"/>
          </a:p>
          <a:p>
            <a:pPr marL="457200" indent="-457200"/>
            <a:r>
              <a:rPr lang="ru-RU" altLang="ru-RU" sz="1200" dirty="0"/>
              <a:t>освобождению из-под опеки взрослых;</a:t>
            </a:r>
            <a:endParaRPr lang="ru-RU" altLang="ru-RU" sz="1200" dirty="0"/>
          </a:p>
          <a:p>
            <a:pPr marL="457200" indent="-457200"/>
            <a:r>
              <a:rPr lang="ru-RU" altLang="ru-RU" sz="1200" dirty="0"/>
              <a:t>2</a:t>
            </a:r>
            <a:r>
              <a:rPr lang="ru-RU" altLang="ru-RU" sz="1200" b="1" dirty="0"/>
              <a:t>. </a:t>
            </a:r>
            <a:r>
              <a:rPr lang="ru-RU" altLang="ru-RU" sz="1200" b="1" u="sng" dirty="0"/>
              <a:t>Реакция «отрицательной имитации» </a:t>
            </a:r>
            <a:endParaRPr lang="ru-RU" altLang="ru-RU" sz="1200" b="1" u="sng" dirty="0"/>
          </a:p>
          <a:p>
            <a:pPr marL="457200" indent="-457200"/>
            <a:r>
              <a:rPr lang="ru-RU" altLang="ru-RU" sz="1200" dirty="0"/>
              <a:t>проявляется в контрастном поведении</a:t>
            </a:r>
            <a:endParaRPr lang="ru-RU" altLang="ru-RU" sz="1200" dirty="0"/>
          </a:p>
          <a:p>
            <a:pPr marL="457200" indent="-457200"/>
            <a:r>
              <a:rPr lang="ru-RU" altLang="ru-RU" sz="1200" dirty="0"/>
              <a:t> по отношению к </a:t>
            </a:r>
            <a:r>
              <a:rPr lang="ru-RU" altLang="ru-RU" sz="1200" dirty="0" smtClean="0"/>
              <a:t>неблагоприятному поведению </a:t>
            </a:r>
            <a:endParaRPr lang="ru-RU" altLang="ru-RU" sz="1200" dirty="0" smtClean="0"/>
          </a:p>
          <a:p>
            <a:pPr marL="457200" indent="-457200"/>
            <a:r>
              <a:rPr lang="ru-RU" altLang="ru-RU" sz="1200" dirty="0" smtClean="0"/>
              <a:t>членов </a:t>
            </a:r>
            <a:r>
              <a:rPr lang="ru-RU" altLang="ru-RU" sz="1200" dirty="0"/>
              <a:t>семьи;</a:t>
            </a:r>
            <a:endParaRPr lang="ru-RU" altLang="ru-RU" sz="1200" dirty="0"/>
          </a:p>
          <a:p>
            <a:pPr marL="457200" indent="-457200"/>
            <a:r>
              <a:rPr lang="ru-RU" altLang="ru-RU" sz="1200" dirty="0"/>
              <a:t>3. </a:t>
            </a:r>
            <a:r>
              <a:rPr lang="ru-RU" altLang="ru-RU" sz="1200" b="1" u="sng" dirty="0"/>
              <a:t>Реакция </a:t>
            </a:r>
            <a:r>
              <a:rPr lang="ru-RU" altLang="ru-RU" sz="1200" b="1" u="sng" dirty="0" smtClean="0"/>
              <a:t>группирования  </a:t>
            </a:r>
            <a:r>
              <a:rPr lang="ru-RU" altLang="ru-RU" sz="1200" dirty="0"/>
              <a:t>проявляется в </a:t>
            </a:r>
            <a:r>
              <a:rPr lang="ru-RU" altLang="ru-RU" sz="1200" dirty="0" smtClean="0"/>
              <a:t>стремлении </a:t>
            </a:r>
            <a:endParaRPr lang="ru-RU" altLang="ru-RU" sz="1200" dirty="0" smtClean="0"/>
          </a:p>
          <a:p>
            <a:pPr marL="457200" indent="-457200"/>
            <a:r>
              <a:rPr lang="ru-RU" altLang="ru-RU" sz="1200" dirty="0" smtClean="0"/>
              <a:t>к образованию  </a:t>
            </a:r>
            <a:r>
              <a:rPr lang="ru-RU" altLang="ru-RU" sz="1200" dirty="0" smtClean="0"/>
              <a:t>спонтанных подростковых </a:t>
            </a:r>
            <a:r>
              <a:rPr lang="ru-RU" altLang="ru-RU" sz="1200" dirty="0" smtClean="0"/>
              <a:t>групп</a:t>
            </a:r>
            <a:endParaRPr lang="ru-RU" altLang="ru-RU" sz="1200" dirty="0" smtClean="0"/>
          </a:p>
          <a:p>
            <a:pPr marL="457200" indent="-457200"/>
            <a:r>
              <a:rPr lang="ru-RU" sz="1200" dirty="0" smtClean="0"/>
              <a:t>с определенным стилем поведения и </a:t>
            </a:r>
            <a:r>
              <a:rPr lang="ru-RU" sz="1200" dirty="0" smtClean="0"/>
              <a:t>системой</a:t>
            </a:r>
            <a:endParaRPr lang="ru-RU" sz="1200" dirty="0" smtClean="0"/>
          </a:p>
          <a:p>
            <a:pPr marL="457200" indent="-457200"/>
            <a:r>
              <a:rPr lang="ru-RU" sz="1200" dirty="0" smtClean="0"/>
              <a:t> </a:t>
            </a:r>
            <a:r>
              <a:rPr lang="ru-RU" sz="1200" dirty="0" smtClean="0"/>
              <a:t>внутригрупповых взаимоотношений</a:t>
            </a:r>
            <a:r>
              <a:rPr lang="ru-RU" sz="1200" dirty="0" smtClean="0"/>
              <a:t>,</a:t>
            </a:r>
            <a:endParaRPr lang="ru-RU" sz="1200" dirty="0" smtClean="0"/>
          </a:p>
          <a:p>
            <a:pPr marL="457200" indent="-457200"/>
            <a:r>
              <a:rPr lang="ru-RU" sz="1200" dirty="0" smtClean="0"/>
              <a:t> </a:t>
            </a:r>
            <a:r>
              <a:rPr lang="ru-RU" sz="1200" dirty="0" smtClean="0"/>
              <a:t>со своим лидером</a:t>
            </a:r>
            <a:r>
              <a:rPr lang="ru-RU" altLang="ru-RU" sz="1200" dirty="0" smtClean="0"/>
              <a:t>;</a:t>
            </a:r>
            <a:endParaRPr lang="ru-RU" altLang="ru-RU" sz="1200" dirty="0"/>
          </a:p>
          <a:p>
            <a:pPr marL="457200" indent="-457200"/>
            <a:r>
              <a:rPr lang="ru-RU" altLang="ru-RU" sz="1200" dirty="0"/>
              <a:t>4. </a:t>
            </a:r>
            <a:r>
              <a:rPr lang="ru-RU" altLang="ru-RU" sz="1200" b="1" u="sng" dirty="0"/>
              <a:t>Реакция увлечения </a:t>
            </a:r>
            <a:r>
              <a:rPr lang="ru-RU" altLang="ru-RU" sz="1200" b="1" dirty="0"/>
              <a:t>(хобби-реакции)</a:t>
            </a:r>
            <a:endParaRPr lang="ru-RU" altLang="ru-RU" sz="1200" b="1" dirty="0"/>
          </a:p>
          <a:p>
            <a:pPr marL="457200" indent="-457200"/>
            <a:r>
              <a:rPr lang="ru-RU" altLang="ru-RU" sz="1200" dirty="0" smtClean="0"/>
              <a:t>связана </a:t>
            </a:r>
            <a:r>
              <a:rPr lang="ru-RU" altLang="ru-RU" sz="1200" dirty="0"/>
              <a:t>с увлечением спортом, </a:t>
            </a:r>
            <a:r>
              <a:rPr lang="ru-RU" altLang="ru-RU" sz="1200" dirty="0" smtClean="0"/>
              <a:t>коллекционированием</a:t>
            </a:r>
            <a:r>
              <a:rPr lang="ru-RU" altLang="ru-RU" sz="1200" dirty="0"/>
              <a:t>, </a:t>
            </a:r>
            <a:endParaRPr lang="ru-RU" altLang="ru-RU" sz="1200" dirty="0" smtClean="0"/>
          </a:p>
          <a:p>
            <a:pPr marL="457200" indent="-457200"/>
            <a:r>
              <a:rPr lang="ru-RU" altLang="ru-RU" sz="1200" dirty="0" smtClean="0"/>
              <a:t>а</a:t>
            </a:r>
            <a:r>
              <a:rPr lang="ru-RU" altLang="ru-RU" sz="1200" dirty="0" smtClean="0"/>
              <a:t>зартными играми </a:t>
            </a:r>
            <a:r>
              <a:rPr lang="ru-RU" altLang="ru-RU" sz="1200" dirty="0"/>
              <a:t>и т.д.;</a:t>
            </a:r>
            <a:endParaRPr lang="ru-RU" altLang="ru-RU" sz="1200" dirty="0"/>
          </a:p>
          <a:p>
            <a:pPr marL="457200" indent="-457200"/>
            <a:r>
              <a:rPr lang="ru-RU" altLang="ru-RU" sz="1200" dirty="0"/>
              <a:t>5. </a:t>
            </a:r>
            <a:r>
              <a:rPr lang="ru-RU" altLang="ru-RU" sz="1200" b="1" u="sng" dirty="0"/>
              <a:t>Реакции, обусловленные </a:t>
            </a:r>
            <a:r>
              <a:rPr lang="ru-RU" altLang="ru-RU" sz="1200" b="1" u="sng" dirty="0" smtClean="0"/>
              <a:t> формирующимся</a:t>
            </a:r>
            <a:endParaRPr lang="ru-RU" altLang="ru-RU" sz="1200" b="1" u="sng" dirty="0" smtClean="0"/>
          </a:p>
          <a:p>
            <a:pPr marL="457200" indent="-457200"/>
            <a:r>
              <a:rPr lang="ru-RU" altLang="ru-RU" sz="1200" b="1" u="sng" dirty="0" smtClean="0"/>
              <a:t> </a:t>
            </a:r>
            <a:r>
              <a:rPr lang="ru-RU" altLang="ru-RU" sz="1200" b="1" u="sng" dirty="0"/>
              <a:t>сексуальным </a:t>
            </a:r>
            <a:r>
              <a:rPr lang="ru-RU" altLang="ru-RU" sz="1200" b="1" u="sng" dirty="0" smtClean="0"/>
              <a:t>влечением </a:t>
            </a:r>
            <a:r>
              <a:rPr lang="ru-RU" altLang="ru-RU" sz="1200" dirty="0"/>
              <a:t>(повышенный интерес я к</a:t>
            </a:r>
            <a:endParaRPr lang="ru-RU" altLang="ru-RU" sz="1200" dirty="0"/>
          </a:p>
          <a:p>
            <a:pPr marL="457200" indent="-457200"/>
            <a:r>
              <a:rPr lang="ru-RU" altLang="ru-RU" sz="1200" dirty="0"/>
              <a:t>сексуальным проблемам, ранняя </a:t>
            </a:r>
            <a:r>
              <a:rPr lang="ru-RU" altLang="ru-RU" sz="1200" dirty="0" smtClean="0"/>
              <a:t> половая </a:t>
            </a:r>
            <a:r>
              <a:rPr lang="ru-RU" altLang="ru-RU" sz="1200" dirty="0"/>
              <a:t>жизнь и т. д.)</a:t>
            </a:r>
            <a:endParaRPr lang="ru-RU" altLang="ru-RU" sz="1200" dirty="0"/>
          </a:p>
        </p:txBody>
      </p:sp>
    </p:spTree>
  </p:cSld>
  <p:clrMapOvr>
    <a:masterClrMapping/>
  </p:clrMapOvr>
  <p:transition>
    <p:cover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7158" y="285728"/>
            <a:ext cx="8643998" cy="707886"/>
          </a:xfrm>
          <a:prstGeom prst="rect">
            <a:avLst/>
          </a:prstGeom>
        </p:spPr>
        <p:style>
          <a:lnRef idx="1">
            <a:schemeClr val="accent1"/>
          </a:lnRef>
          <a:fillRef idx="3">
            <a:schemeClr val="accent1"/>
          </a:fillRef>
          <a:effectRef idx="2">
            <a:schemeClr val="accent1"/>
          </a:effectRef>
          <a:fontRef idx="minor">
            <a:schemeClr val="lt1"/>
          </a:fontRef>
        </p:style>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fontAlgn="auto">
              <a:spcBef>
                <a:spcPts val="0"/>
              </a:spcBef>
              <a:spcAft>
                <a:spcPts val="0"/>
              </a:spcAft>
              <a:defRPr/>
            </a:pPr>
            <a:r>
              <a:rPr lang="ru-RU" sz="4000" b="1" dirty="0"/>
              <a:t>Умственное развитие подростка</a:t>
            </a:r>
            <a:endParaRPr lang="ru-RU" sz="4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Прямоугольник 2"/>
          <p:cNvSpPr/>
          <p:nvPr/>
        </p:nvSpPr>
        <p:spPr>
          <a:xfrm>
            <a:off x="395288" y="1341438"/>
            <a:ext cx="8351837" cy="1196975"/>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defRPr/>
            </a:pPr>
            <a:r>
              <a:rPr lang="ru-RU">
                <a:solidFill>
                  <a:srgbClr val="000000"/>
                </a:solidFill>
                <a:latin typeface="Franklin Gothic Book" pitchFamily="34" charset="0"/>
              </a:rPr>
              <a:t>Умение оперировать гипотезами в решении интеллектуальных задач - важнейшее приобретение подростка в анализе действительности</a:t>
            </a:r>
            <a:endParaRPr lang="ru-RU">
              <a:solidFill>
                <a:srgbClr val="000000"/>
              </a:solidFill>
              <a:latin typeface="Franklin Gothic Book" pitchFamily="34" charset="0"/>
            </a:endParaRPr>
          </a:p>
        </p:txBody>
      </p:sp>
      <p:sp>
        <p:nvSpPr>
          <p:cNvPr id="32772" name="Прямоугольник 3"/>
          <p:cNvSpPr>
            <a:spLocks noChangeArrowheads="1"/>
          </p:cNvSpPr>
          <p:nvPr/>
        </p:nvSpPr>
        <p:spPr bwMode="auto">
          <a:xfrm>
            <a:off x="395288" y="2781300"/>
            <a:ext cx="8351837" cy="831850"/>
          </a:xfrm>
          <a:prstGeom prst="rect">
            <a:avLst/>
          </a:prstGeom>
          <a:solidFill>
            <a:srgbClr val="CC00CC"/>
          </a:solidFill>
          <a:ln w="9525" algn="ctr">
            <a:solidFill>
              <a:schemeClr val="tx1"/>
            </a:solidFill>
            <a:miter lim="800000"/>
          </a:ln>
          <a:effectLst>
            <a:outerShdw dist="23000" dir="5400000" rotWithShape="0">
              <a:srgbClr val="000000">
                <a:alpha val="34998"/>
              </a:srgbClr>
            </a:outerShdw>
          </a:effectLst>
        </p:spPr>
        <p:txBody>
          <a:bodyPr>
            <a:spAutoFit/>
          </a:bodyPr>
          <a:lstStyle/>
          <a:p>
            <a:pPr>
              <a:defRPr/>
            </a:pPr>
            <a:r>
              <a:rPr lang="ru-RU" altLang="ru-RU">
                <a:latin typeface="Franklin Gothic Book" pitchFamily="34" charset="0"/>
              </a:rPr>
              <a:t>В подростковом возрасте происходит интеллектуализация процессов восприятия и памяти</a:t>
            </a:r>
            <a:endParaRPr lang="ru-RU" altLang="ru-RU">
              <a:latin typeface="Franklin Gothic Book" pitchFamily="34" charset="0"/>
            </a:endParaRPr>
          </a:p>
        </p:txBody>
      </p:sp>
      <p:sp>
        <p:nvSpPr>
          <p:cNvPr id="142350" name="Rectangle 14"/>
          <p:cNvSpPr>
            <a:spLocks noChangeArrowheads="1"/>
          </p:cNvSpPr>
          <p:nvPr/>
        </p:nvSpPr>
        <p:spPr bwMode="auto">
          <a:xfrm>
            <a:off x="395288" y="5445125"/>
            <a:ext cx="8353425" cy="914400"/>
          </a:xfrm>
          <a:prstGeom prst="rect">
            <a:avLst/>
          </a:prstGeom>
          <a:solidFill>
            <a:srgbClr val="FBA61B"/>
          </a:solidFill>
          <a:ln w="9525">
            <a:solidFill>
              <a:schemeClr val="tx1"/>
            </a:solidFill>
            <a:miter lim="800000"/>
          </a:ln>
          <a:effectLst>
            <a:prstShdw prst="shdw17" dist="17961" dir="2700000">
              <a:schemeClr val="tx1">
                <a:gamma/>
                <a:shade val="60000"/>
                <a:invGamma/>
                <a:alpha val="50000"/>
              </a:schemeClr>
            </a:prstShdw>
          </a:effectLst>
        </p:spPr>
        <p:txBody>
          <a:bodyPr wrap="none" anchor="ctr"/>
          <a:lstStyle/>
          <a:p>
            <a:pPr algn="ctr">
              <a:defRPr/>
            </a:pPr>
            <a:r>
              <a:rPr lang="ru-RU"/>
              <a:t>Всё чаще подростки обращаются к творчеству</a:t>
            </a:r>
            <a:endParaRPr lang="ru-RU"/>
          </a:p>
        </p:txBody>
      </p:sp>
      <p:sp>
        <p:nvSpPr>
          <p:cNvPr id="142351" name="Rectangle 15"/>
          <p:cNvSpPr>
            <a:spLocks noChangeArrowheads="1"/>
          </p:cNvSpPr>
          <p:nvPr/>
        </p:nvSpPr>
        <p:spPr bwMode="auto">
          <a:xfrm>
            <a:off x="395288" y="3860800"/>
            <a:ext cx="8353425" cy="1223963"/>
          </a:xfrm>
          <a:prstGeom prst="rect">
            <a:avLst/>
          </a:prstGeom>
          <a:solidFill>
            <a:srgbClr val="FBA61B"/>
          </a:solidFill>
          <a:ln w="9525">
            <a:solidFill>
              <a:schemeClr val="tx1"/>
            </a:solidFill>
            <a:miter lim="800000"/>
          </a:ln>
          <a:effectLst>
            <a:prstShdw prst="shdw17" dist="17961" dir="2700000">
              <a:schemeClr val="tx1">
                <a:gamma/>
                <a:shade val="60000"/>
                <a:invGamma/>
                <a:alpha val="50000"/>
              </a:schemeClr>
            </a:prstShdw>
          </a:effectLst>
        </p:spPr>
        <p:txBody>
          <a:bodyPr wrap="none" anchor="ctr"/>
          <a:lstStyle/>
          <a:p>
            <a:pPr algn="ctr">
              <a:defRPr/>
            </a:pPr>
            <a:r>
              <a:rPr lang="ru-RU"/>
              <a:t>Развивается логическая память, развитие умений </a:t>
            </a:r>
            <a:endParaRPr lang="ru-RU"/>
          </a:p>
          <a:p>
            <a:pPr algn="ctr">
              <a:defRPr/>
            </a:pPr>
            <a:r>
              <a:rPr lang="ru-RU"/>
              <a:t>логической обработки материала у подростков должно</a:t>
            </a:r>
            <a:endParaRPr lang="ru-RU"/>
          </a:p>
          <a:p>
            <a:pPr algn="ctr">
              <a:defRPr/>
            </a:pPr>
            <a:r>
              <a:rPr lang="ru-RU"/>
              <a:t> быть специальной задачей учителя</a:t>
            </a:r>
            <a:endParaRPr lang="ru-RU"/>
          </a:p>
        </p:txBody>
      </p:sp>
    </p:spTree>
  </p:cSld>
  <p:clrMapOvr>
    <a:masterClrMapping/>
  </p:clrMapOvr>
  <p:transition>
    <p:cover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5"/>
          <p:cNvSpPr>
            <a:spLocks noChangeArrowheads="1"/>
          </p:cNvSpPr>
          <p:nvPr/>
        </p:nvSpPr>
        <p:spPr bwMode="auto">
          <a:xfrm>
            <a:off x="5651500" y="1484313"/>
            <a:ext cx="3275013" cy="2625725"/>
          </a:xfrm>
          <a:prstGeom prst="cloudCallout">
            <a:avLst>
              <a:gd name="adj1" fmla="val -33181"/>
              <a:gd name="adj2" fmla="val 61366"/>
            </a:avLst>
          </a:prstGeom>
          <a:solidFill>
            <a:schemeClr val="accent1"/>
          </a:solidFill>
          <a:ln w="9525">
            <a:solidFill>
              <a:schemeClr val="tx1"/>
            </a:solidFill>
            <a:round/>
          </a:ln>
        </p:spPr>
        <p:txBody>
          <a:bodyPr/>
          <a:lstStyle/>
          <a:p>
            <a:pPr algn="ctr"/>
            <a:r>
              <a:rPr lang="ru-RU" altLang="ru-RU" sz="1800">
                <a:latin typeface="Verdana" pitchFamily="34" charset="0"/>
              </a:rPr>
              <a:t>Юность – относительно самостоятельный период жизни, имеющий собственную ценность </a:t>
            </a:r>
            <a:endParaRPr lang="ru-RU" altLang="ru-RU" sz="1800">
              <a:latin typeface="Verdana" pitchFamily="34" charset="0"/>
            </a:endParaRPr>
          </a:p>
        </p:txBody>
      </p:sp>
      <p:sp>
        <p:nvSpPr>
          <p:cNvPr id="33795" name="AutoShape 4"/>
          <p:cNvSpPr>
            <a:spLocks noChangeArrowheads="1"/>
          </p:cNvSpPr>
          <p:nvPr/>
        </p:nvSpPr>
        <p:spPr bwMode="auto">
          <a:xfrm>
            <a:off x="1979613" y="3860800"/>
            <a:ext cx="6264275" cy="2498725"/>
          </a:xfrm>
          <a:prstGeom prst="irregularSeal2">
            <a:avLst/>
          </a:prstGeom>
          <a:solidFill>
            <a:srgbClr val="FF9933"/>
          </a:solidFill>
          <a:ln w="9525">
            <a:solidFill>
              <a:schemeClr val="tx1"/>
            </a:solidFill>
            <a:miter lim="800000"/>
          </a:ln>
        </p:spPr>
        <p:txBody>
          <a:bodyPr wrap="none" anchor="ctr"/>
          <a:lstStyle/>
          <a:p>
            <a:pPr algn="ctr"/>
            <a:r>
              <a:rPr lang="ru-RU" altLang="ru-RU">
                <a:latin typeface="Verdana" pitchFamily="34" charset="0"/>
              </a:rPr>
              <a:t>Ранняя юность</a:t>
            </a:r>
            <a:endParaRPr lang="ru-RU" altLang="ru-RU">
              <a:latin typeface="Verdana" pitchFamily="34" charset="0"/>
            </a:endParaRPr>
          </a:p>
        </p:txBody>
      </p:sp>
      <p:pic>
        <p:nvPicPr>
          <p:cNvPr id="33796" name="Содержимое 7" descr="старшеклассники могут не хотеть взрослеть.jpg"/>
          <p:cNvPicPr>
            <a:picLocks noChangeAspect="1"/>
          </p:cNvPicPr>
          <p:nvPr/>
        </p:nvPicPr>
        <p:blipFill>
          <a:blip r:embed="rId1"/>
          <a:srcRect/>
          <a:stretch>
            <a:fillRect/>
          </a:stretch>
        </p:blipFill>
        <p:spPr bwMode="auto">
          <a:xfrm>
            <a:off x="250825" y="260350"/>
            <a:ext cx="5214938" cy="3586163"/>
          </a:xfrm>
          <a:prstGeom prst="rect">
            <a:avLst/>
          </a:prstGeom>
          <a:noFill/>
          <a:ln w="9525">
            <a:noFill/>
            <a:miter lim="800000"/>
            <a:headEnd/>
            <a:tailEnd/>
          </a:ln>
        </p:spPr>
      </p:pic>
    </p:spTree>
  </p:cSld>
  <p:clrMapOvr>
    <a:masterClrMapping/>
  </p:clrMapOvr>
  <p:transition>
    <p:cover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Текст 2"/>
          <p:cNvSpPr>
            <a:spLocks noGrp="1"/>
          </p:cNvSpPr>
          <p:nvPr>
            <p:ph type="body" idx="4294967295"/>
          </p:nvPr>
        </p:nvSpPr>
        <p:spPr>
          <a:xfrm>
            <a:off x="539750" y="714375"/>
            <a:ext cx="5143500" cy="5883275"/>
          </a:xfrm>
        </p:spPr>
        <p:txBody>
          <a:bodyPr/>
          <a:lstStyle/>
          <a:p>
            <a:pPr marL="0" indent="0" eaLnBrk="1" hangingPunct="1">
              <a:buFontTx/>
              <a:buNone/>
            </a:pPr>
            <a:r>
              <a:rPr lang="ru-RU" altLang="ru-RU" sz="1800" b="1" smtClean="0">
                <a:latin typeface="Times New Roman" pitchFamily="18" charset="0"/>
                <a:cs typeface="Times New Roman" pitchFamily="18" charset="0"/>
              </a:rPr>
              <a:t>Период юности составляет часть развернутого переходного этапа от детства к взрослости, точнее, от подросткового возраста к самостоятельной взрослой жизни.</a:t>
            </a:r>
            <a:endParaRPr lang="ru-RU" altLang="ru-RU" sz="1800" b="1" smtClean="0">
              <a:latin typeface="Times New Roman" pitchFamily="18" charset="0"/>
              <a:cs typeface="Times New Roman" pitchFamily="18" charset="0"/>
            </a:endParaRPr>
          </a:p>
          <a:p>
            <a:pPr marL="0" indent="0" eaLnBrk="1" hangingPunct="1">
              <a:buFontTx/>
              <a:buNone/>
            </a:pPr>
            <a:r>
              <a:rPr lang="ru-RU" altLang="ru-RU" sz="2000" b="1" smtClean="0">
                <a:latin typeface="Times New Roman" pitchFamily="18" charset="0"/>
                <a:cs typeface="Times New Roman" pitchFamily="18" charset="0"/>
              </a:rPr>
              <a:t>Кризис перехода к юности (15—18 лет) связан с проблемой становления </a:t>
            </a:r>
            <a:endParaRPr lang="ru-RU" altLang="ru-RU" sz="2000" b="1" smtClean="0">
              <a:latin typeface="Times New Roman" pitchFamily="18" charset="0"/>
              <a:cs typeface="Times New Roman" pitchFamily="18" charset="0"/>
            </a:endParaRPr>
          </a:p>
          <a:p>
            <a:pPr marL="0" indent="0" eaLnBrk="1" hangingPunct="1">
              <a:buFontTx/>
              <a:buNone/>
            </a:pPr>
            <a:r>
              <a:rPr lang="ru-RU" altLang="ru-RU" sz="2000" b="1" smtClean="0">
                <a:latin typeface="Times New Roman" pitchFamily="18" charset="0"/>
                <a:cs typeface="Times New Roman" pitchFamily="18" charset="0"/>
              </a:rPr>
              <a:t>человека как субъекта собственного развития.</a:t>
            </a:r>
            <a:endParaRPr lang="ru-RU" altLang="ru-RU" sz="2000" b="1" smtClean="0">
              <a:latin typeface="Times New Roman" pitchFamily="18" charset="0"/>
              <a:cs typeface="Times New Roman" pitchFamily="18" charset="0"/>
            </a:endParaRPr>
          </a:p>
          <a:p>
            <a:pPr marL="0" indent="0" eaLnBrk="1" hangingPunct="1">
              <a:buFontTx/>
              <a:buNone/>
            </a:pPr>
            <a:r>
              <a:rPr lang="ru-RU" altLang="ru-RU" sz="2000" b="1" smtClean="0">
                <a:latin typeface="Times New Roman" pitchFamily="18" charset="0"/>
                <a:cs typeface="Times New Roman" pitchFamily="18" charset="0"/>
              </a:rPr>
              <a:t>В юношеском возрасте происходят существенные морфофункциональные </a:t>
            </a:r>
            <a:endParaRPr lang="ru-RU" altLang="ru-RU" sz="2000" b="1" smtClean="0">
              <a:latin typeface="Times New Roman" pitchFamily="18" charset="0"/>
              <a:cs typeface="Times New Roman" pitchFamily="18" charset="0"/>
            </a:endParaRPr>
          </a:p>
          <a:p>
            <a:pPr marL="0" indent="0" eaLnBrk="1" hangingPunct="1">
              <a:buFontTx/>
              <a:buNone/>
            </a:pPr>
            <a:r>
              <a:rPr lang="ru-RU" altLang="ru-RU" sz="2000" b="1" smtClean="0">
                <a:latin typeface="Times New Roman" pitchFamily="18" charset="0"/>
                <a:cs typeface="Times New Roman" pitchFamily="18" charset="0"/>
              </a:rPr>
              <a:t>изменения, завершаются процессы физического созревания человека. Жизнедеятельность в юности усложняется: расширяется диапазон социальных ролей и интересов, появляется все больше взрослых ролей с соответствующей им мерой самостоятельности и ответственности. </a:t>
            </a:r>
            <a:endParaRPr lang="ru-RU" altLang="ru-RU" sz="2000" b="1" smtClean="0">
              <a:latin typeface="Times New Roman" pitchFamily="18" charset="0"/>
              <a:cs typeface="Times New Roman" pitchFamily="18" charset="0"/>
            </a:endParaRPr>
          </a:p>
        </p:txBody>
      </p:sp>
      <p:pic>
        <p:nvPicPr>
          <p:cNvPr id="34819" name="Рисунок 9" descr="ЕГЭ.jpg"/>
          <p:cNvPicPr>
            <a:picLocks noChangeAspect="1"/>
          </p:cNvPicPr>
          <p:nvPr/>
        </p:nvPicPr>
        <p:blipFill>
          <a:blip r:embed="rId1"/>
          <a:srcRect/>
          <a:stretch>
            <a:fillRect/>
          </a:stretch>
        </p:blipFill>
        <p:spPr bwMode="auto">
          <a:xfrm>
            <a:off x="6143625" y="571500"/>
            <a:ext cx="2571750" cy="2000250"/>
          </a:xfrm>
          <a:prstGeom prst="rect">
            <a:avLst/>
          </a:prstGeom>
          <a:noFill/>
          <a:ln w="9525">
            <a:noFill/>
            <a:miter lim="800000"/>
            <a:headEnd/>
            <a:tailEnd/>
          </a:ln>
        </p:spPr>
      </p:pic>
      <p:pic>
        <p:nvPicPr>
          <p:cNvPr id="34820" name="Рисунок 10" descr="старшеклассник.jpg"/>
          <p:cNvPicPr>
            <a:picLocks noChangeAspect="1"/>
          </p:cNvPicPr>
          <p:nvPr/>
        </p:nvPicPr>
        <p:blipFill>
          <a:blip r:embed="rId2"/>
          <a:srcRect/>
          <a:stretch>
            <a:fillRect/>
          </a:stretch>
        </p:blipFill>
        <p:spPr bwMode="auto">
          <a:xfrm>
            <a:off x="6143625" y="3571875"/>
            <a:ext cx="2786063" cy="1995488"/>
          </a:xfrm>
          <a:prstGeom prst="rect">
            <a:avLst/>
          </a:prstGeom>
          <a:noFill/>
          <a:ln w="9525">
            <a:noFill/>
            <a:miter lim="800000"/>
            <a:headEnd/>
            <a:tailEnd/>
          </a:ln>
        </p:spPr>
      </p:pic>
      <p:sp>
        <p:nvSpPr>
          <p:cNvPr id="34821" name="Rectangle 5"/>
          <p:cNvSpPr>
            <a:spLocks noChangeArrowheads="1"/>
          </p:cNvSpPr>
          <p:nvPr/>
        </p:nvSpPr>
        <p:spPr bwMode="auto">
          <a:xfrm>
            <a:off x="2555875" y="115888"/>
            <a:ext cx="3811588" cy="366712"/>
          </a:xfrm>
          <a:prstGeom prst="rect">
            <a:avLst/>
          </a:prstGeom>
          <a:noFill/>
          <a:ln w="9525">
            <a:noFill/>
            <a:miter lim="800000"/>
          </a:ln>
        </p:spPr>
        <p:txBody>
          <a:bodyPr wrap="none">
            <a:spAutoFit/>
          </a:bodyPr>
          <a:lstStyle/>
          <a:p>
            <a:r>
              <a:rPr lang="ru-RU" altLang="ru-RU" sz="1800" b="1">
                <a:solidFill>
                  <a:schemeClr val="tx2"/>
                </a:solidFill>
              </a:rPr>
              <a:t>Социальная ситуация развития</a:t>
            </a:r>
            <a:endParaRPr lang="ru-RU" altLang="ru-RU" sz="1800" b="1">
              <a:solidFill>
                <a:schemeClr val="tx2"/>
              </a:solidFill>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142976" y="0"/>
            <a:ext cx="6802247" cy="923330"/>
          </a:xfrm>
          <a:prstGeom prst="rect">
            <a:avLst/>
          </a:prstGeom>
          <a:noFill/>
        </p:spPr>
        <p:txBody>
          <a:bodyPr wrap="none">
            <a:spAutoFit/>
            <a:scene3d>
              <a:camera prst="orthographicFront"/>
              <a:lightRig rig="glow" dir="tl">
                <a:rot lat="0" lon="0" rev="5400000"/>
              </a:lightRig>
            </a:scene3d>
            <a:sp3d contourW="12700">
              <a:bevelT w="25400" h="25400"/>
              <a:contourClr>
                <a:schemeClr val="accent6">
                  <a:shade val="73000"/>
                </a:schemeClr>
              </a:contourClr>
            </a:sp3d>
          </a:bodyPr>
          <a:lstStyle/>
          <a:p>
            <a:pPr algn="ctr" fontAlgn="auto">
              <a:spcBef>
                <a:spcPts val="0"/>
              </a:spcBef>
              <a:spcAft>
                <a:spcPts val="0"/>
              </a:spcAft>
              <a:defRPr/>
            </a:pPr>
            <a:r>
              <a:rPr lang="ru-RU"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cs typeface="+mn-cs"/>
              </a:rPr>
              <a:t>Ведущая </a:t>
            </a:r>
            <a:r>
              <a:rPr lang="ru-RU" sz="5400" b="1" dirty="0" err="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cs typeface="+mn-cs"/>
              </a:rPr>
              <a:t>деятельнось</a:t>
            </a:r>
            <a:endParaRPr lang="ru-RU"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mn-lt"/>
              <a:cs typeface="+mn-cs"/>
            </a:endParaRPr>
          </a:p>
        </p:txBody>
      </p:sp>
      <p:sp>
        <p:nvSpPr>
          <p:cNvPr id="35843" name="TextBox 5"/>
          <p:cNvSpPr txBox="1">
            <a:spLocks noChangeArrowheads="1"/>
          </p:cNvSpPr>
          <p:nvPr/>
        </p:nvSpPr>
        <p:spPr bwMode="auto">
          <a:xfrm>
            <a:off x="642938" y="1000125"/>
            <a:ext cx="7786687" cy="4789488"/>
          </a:xfrm>
          <a:prstGeom prst="rect">
            <a:avLst/>
          </a:prstGeom>
          <a:noFill/>
          <a:ln w="9525">
            <a:noFill/>
            <a:miter lim="800000"/>
          </a:ln>
        </p:spPr>
        <p:txBody>
          <a:bodyPr>
            <a:spAutoFit/>
          </a:bodyPr>
          <a:lstStyle/>
          <a:p>
            <a:r>
              <a:rPr lang="ru-RU" altLang="ru-RU" sz="2800">
                <a:latin typeface="Calibri" charset="-52"/>
              </a:rPr>
              <a:t>Для старшеклассника ведущей является учебно- профессиональная деятельность.</a:t>
            </a:r>
            <a:endParaRPr lang="ru-RU" altLang="ru-RU" sz="2800">
              <a:latin typeface="Calibri" charset="-52"/>
            </a:endParaRPr>
          </a:p>
          <a:p>
            <a:r>
              <a:rPr lang="ru-RU" altLang="ru-RU" sz="2800">
                <a:latin typeface="Calibri" charset="-52"/>
              </a:rPr>
              <a:t>Мотивы учения связаны с профессиональным и жизненным самоопределением.</a:t>
            </a:r>
            <a:endParaRPr lang="ru-RU" altLang="ru-RU" sz="2800">
              <a:latin typeface="Calibri" charset="-52"/>
            </a:endParaRPr>
          </a:p>
          <a:p>
            <a:r>
              <a:rPr lang="ru-RU" altLang="ru-RU" sz="2800">
                <a:latin typeface="Calibri" charset="-52"/>
              </a:rPr>
              <a:t>Вторым по значимости, по данным И.В. Дубровиной, является мотив саморазвития.</a:t>
            </a:r>
            <a:endParaRPr lang="ru-RU" altLang="ru-RU" sz="2800">
              <a:latin typeface="Calibri" charset="-52"/>
            </a:endParaRPr>
          </a:p>
          <a:p>
            <a:r>
              <a:rPr lang="ru-RU" altLang="ru-RU" sz="2800">
                <a:latin typeface="Calibri" charset="-52"/>
              </a:rPr>
              <a:t>Так же юноши и девушки стремятся проникнуть в свой внутренний мир, сформировать личную идентичность.</a:t>
            </a:r>
            <a:endParaRPr lang="ru-RU" altLang="ru-RU" sz="2800">
              <a:latin typeface="Calibri" charset="-52"/>
            </a:endParaRPr>
          </a:p>
          <a:p>
            <a:endParaRPr lang="ru-RU" altLang="ru-RU" sz="2800">
              <a:latin typeface="Calibri" charset="-52"/>
            </a:endParaRPr>
          </a:p>
        </p:txBody>
      </p:sp>
    </p:spTree>
  </p:cSld>
  <p:clrMapOvr>
    <a:masterClrMapping/>
  </p:clrMapOvr>
  <p:transition>
    <p:cover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616003" y="109538"/>
            <a:ext cx="7766626" cy="707885"/>
          </a:xfrm>
          <a:prstGeom prst="rect">
            <a:avLst/>
          </a:prstGeom>
          <a:noFill/>
        </p:spPr>
        <p:txBody>
          <a:bodyPr>
            <a:spAutoFit/>
          </a:bodyPr>
          <a:lstStyle/>
          <a:p>
            <a:pPr algn="ctr" fontAlgn="auto">
              <a:spcBef>
                <a:spcPts val="0"/>
              </a:spcBef>
              <a:spcAft>
                <a:spcPts val="0"/>
              </a:spcAft>
              <a:defRPr/>
            </a:pPr>
            <a:r>
              <a:rPr lang="ru-RU"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Развитие личности старшеклассника</a:t>
            </a:r>
            <a:endParaRPr lang="ru-RU"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endParaRPr>
          </a:p>
        </p:txBody>
      </p:sp>
      <p:sp>
        <p:nvSpPr>
          <p:cNvPr id="36867" name="Скругленный прямоугольник 6"/>
          <p:cNvSpPr>
            <a:spLocks noChangeArrowheads="1"/>
          </p:cNvSpPr>
          <p:nvPr/>
        </p:nvSpPr>
        <p:spPr bwMode="auto">
          <a:xfrm>
            <a:off x="611188" y="765175"/>
            <a:ext cx="7929562" cy="1143000"/>
          </a:xfrm>
          <a:prstGeom prst="roundRect">
            <a:avLst>
              <a:gd name="adj" fmla="val 16667"/>
            </a:avLst>
          </a:prstGeom>
          <a:solidFill>
            <a:srgbClr val="FCFEAE"/>
          </a:solidFill>
          <a:ln w="9525" algn="ctr">
            <a:solidFill>
              <a:srgbClr val="000000"/>
            </a:solidFill>
            <a:round/>
          </a:ln>
          <a:effectLst>
            <a:outerShdw dist="20000" dir="5400000" rotWithShape="0">
              <a:srgbClr val="000000">
                <a:alpha val="37999"/>
              </a:srgbClr>
            </a:outerShdw>
          </a:effectLst>
        </p:spPr>
        <p:txBody>
          <a:bodyPr anchor="ctr"/>
          <a:lstStyle/>
          <a:p>
            <a:pPr algn="ctr">
              <a:defRPr/>
            </a:pPr>
            <a:r>
              <a:rPr lang="ru-RU" altLang="ru-RU" sz="3200">
                <a:solidFill>
                  <a:srgbClr val="000000"/>
                </a:solidFill>
                <a:latin typeface="Calibri" charset="-52"/>
              </a:rPr>
              <a:t>Юность – решающий этап формирования мировоззрения.</a:t>
            </a:r>
            <a:endParaRPr lang="ru-RU" altLang="ru-RU" sz="3200">
              <a:solidFill>
                <a:srgbClr val="000000"/>
              </a:solidFill>
              <a:latin typeface="Calibri" charset="-52"/>
            </a:endParaRPr>
          </a:p>
        </p:txBody>
      </p:sp>
      <p:sp>
        <p:nvSpPr>
          <p:cNvPr id="36868" name="Скругленный прямоугольник 7"/>
          <p:cNvSpPr>
            <a:spLocks noChangeArrowheads="1"/>
          </p:cNvSpPr>
          <p:nvPr/>
        </p:nvSpPr>
        <p:spPr bwMode="auto">
          <a:xfrm>
            <a:off x="611188" y="2060575"/>
            <a:ext cx="7929562" cy="1143000"/>
          </a:xfrm>
          <a:prstGeom prst="roundRect">
            <a:avLst>
              <a:gd name="adj" fmla="val 16667"/>
            </a:avLst>
          </a:prstGeom>
          <a:solidFill>
            <a:srgbClr val="FCFEAE"/>
          </a:solidFill>
          <a:ln w="9525" algn="ctr">
            <a:solidFill>
              <a:srgbClr val="000000"/>
            </a:solidFill>
            <a:round/>
          </a:ln>
          <a:effectLst>
            <a:outerShdw dist="20000" dir="5400000" rotWithShape="0">
              <a:srgbClr val="000000">
                <a:alpha val="37999"/>
              </a:srgbClr>
            </a:outerShdw>
          </a:effectLst>
        </p:spPr>
        <p:txBody>
          <a:bodyPr anchor="ctr"/>
          <a:lstStyle/>
          <a:p>
            <a:pPr algn="ctr">
              <a:defRPr/>
            </a:pPr>
            <a:r>
              <a:rPr lang="ru-RU" altLang="ru-RU" sz="2800">
                <a:solidFill>
                  <a:srgbClr val="000000"/>
                </a:solidFill>
                <a:latin typeface="Calibri" charset="-52"/>
              </a:rPr>
              <a:t>Фокусом всех мировоззренческих проблем становится проблема смысла жизни.</a:t>
            </a:r>
            <a:endParaRPr lang="ru-RU" altLang="ru-RU" sz="2800">
              <a:solidFill>
                <a:srgbClr val="000000"/>
              </a:solidFill>
              <a:latin typeface="Calibri" charset="-52"/>
            </a:endParaRPr>
          </a:p>
        </p:txBody>
      </p:sp>
      <p:sp>
        <p:nvSpPr>
          <p:cNvPr id="36869" name="Овал 9"/>
          <p:cNvSpPr>
            <a:spLocks noChangeArrowheads="1"/>
          </p:cNvSpPr>
          <p:nvPr/>
        </p:nvSpPr>
        <p:spPr bwMode="auto">
          <a:xfrm>
            <a:off x="323850" y="3429000"/>
            <a:ext cx="2714625" cy="1428750"/>
          </a:xfrm>
          <a:prstGeom prst="ellipse">
            <a:avLst/>
          </a:prstGeom>
          <a:solidFill>
            <a:srgbClr val="FFCC66"/>
          </a:solidFill>
          <a:ln w="9525" algn="ctr">
            <a:solidFill>
              <a:srgbClr val="98B954"/>
            </a:solidFill>
            <a:round/>
          </a:ln>
          <a:effectLst>
            <a:outerShdw dist="20000" dir="5400000" rotWithShape="0">
              <a:srgbClr val="000000">
                <a:alpha val="37999"/>
              </a:srgbClr>
            </a:outerShdw>
          </a:effectLst>
        </p:spPr>
        <p:txBody>
          <a:bodyPr anchor="ctr"/>
          <a:lstStyle/>
          <a:p>
            <a:pPr algn="ctr">
              <a:defRPr/>
            </a:pPr>
            <a:r>
              <a:rPr lang="ru-RU" altLang="ru-RU" sz="1800">
                <a:solidFill>
                  <a:srgbClr val="000000"/>
                </a:solidFill>
                <a:latin typeface="Calibri" charset="-52"/>
              </a:rPr>
              <a:t>Для чего Я живу?</a:t>
            </a:r>
            <a:endParaRPr lang="ru-RU" altLang="ru-RU" sz="1800">
              <a:solidFill>
                <a:srgbClr val="000000"/>
              </a:solidFill>
              <a:latin typeface="Calibri" charset="-52"/>
            </a:endParaRPr>
          </a:p>
        </p:txBody>
      </p:sp>
      <p:sp>
        <p:nvSpPr>
          <p:cNvPr id="36870" name="Овал 10"/>
          <p:cNvSpPr>
            <a:spLocks noChangeArrowheads="1"/>
          </p:cNvSpPr>
          <p:nvPr/>
        </p:nvSpPr>
        <p:spPr bwMode="auto">
          <a:xfrm>
            <a:off x="5724525" y="3500438"/>
            <a:ext cx="2714625" cy="1428750"/>
          </a:xfrm>
          <a:prstGeom prst="ellipse">
            <a:avLst/>
          </a:prstGeom>
          <a:solidFill>
            <a:srgbClr val="FFCC66"/>
          </a:solidFill>
          <a:ln w="9525" algn="ctr">
            <a:solidFill>
              <a:srgbClr val="98B954"/>
            </a:solidFill>
            <a:round/>
          </a:ln>
          <a:effectLst>
            <a:outerShdw dist="20000" dir="5400000" rotWithShape="0">
              <a:srgbClr val="000000">
                <a:alpha val="37999"/>
              </a:srgbClr>
            </a:outerShdw>
          </a:effectLst>
        </p:spPr>
        <p:txBody>
          <a:bodyPr anchor="ctr"/>
          <a:lstStyle/>
          <a:p>
            <a:pPr algn="ctr">
              <a:defRPr/>
            </a:pPr>
            <a:r>
              <a:rPr lang="ru-RU" altLang="ru-RU" sz="1800">
                <a:solidFill>
                  <a:srgbClr val="000000"/>
                </a:solidFill>
                <a:latin typeface="Calibri" charset="-52"/>
              </a:rPr>
              <a:t>Как жить?</a:t>
            </a:r>
            <a:endParaRPr lang="ru-RU" altLang="ru-RU" sz="1800">
              <a:solidFill>
                <a:srgbClr val="000000"/>
              </a:solidFill>
              <a:latin typeface="Calibri" charset="-52"/>
            </a:endParaRPr>
          </a:p>
        </p:txBody>
      </p:sp>
      <p:sp>
        <p:nvSpPr>
          <p:cNvPr id="36871" name="Овал 11"/>
          <p:cNvSpPr>
            <a:spLocks noChangeArrowheads="1"/>
          </p:cNvSpPr>
          <p:nvPr/>
        </p:nvSpPr>
        <p:spPr bwMode="auto">
          <a:xfrm>
            <a:off x="4500563" y="4941888"/>
            <a:ext cx="2714625" cy="1428750"/>
          </a:xfrm>
          <a:prstGeom prst="ellipse">
            <a:avLst/>
          </a:prstGeom>
          <a:solidFill>
            <a:srgbClr val="FF9966"/>
          </a:solidFill>
          <a:ln w="9525" algn="ctr">
            <a:solidFill>
              <a:srgbClr val="98B954"/>
            </a:solidFill>
            <a:round/>
          </a:ln>
          <a:effectLst>
            <a:outerShdw dist="20000" dir="5400000" rotWithShape="0">
              <a:srgbClr val="000000">
                <a:alpha val="37999"/>
              </a:srgbClr>
            </a:outerShdw>
          </a:effectLst>
        </p:spPr>
        <p:txBody>
          <a:bodyPr anchor="ctr"/>
          <a:lstStyle/>
          <a:p>
            <a:pPr algn="ctr">
              <a:defRPr/>
            </a:pPr>
            <a:r>
              <a:rPr lang="ru-RU" altLang="ru-RU" sz="1800">
                <a:solidFill>
                  <a:srgbClr val="000000"/>
                </a:solidFill>
                <a:latin typeface="Calibri" charset="-52"/>
              </a:rPr>
              <a:t>Кем быть?</a:t>
            </a:r>
            <a:endParaRPr lang="ru-RU" altLang="ru-RU" sz="1800">
              <a:solidFill>
                <a:srgbClr val="000000"/>
              </a:solidFill>
              <a:latin typeface="Calibri" charset="-52"/>
            </a:endParaRPr>
          </a:p>
        </p:txBody>
      </p:sp>
      <p:sp>
        <p:nvSpPr>
          <p:cNvPr id="36872" name="Овал 10"/>
          <p:cNvSpPr>
            <a:spLocks noChangeArrowheads="1"/>
          </p:cNvSpPr>
          <p:nvPr/>
        </p:nvSpPr>
        <p:spPr bwMode="auto">
          <a:xfrm>
            <a:off x="1619250" y="4868863"/>
            <a:ext cx="2714625" cy="1428750"/>
          </a:xfrm>
          <a:prstGeom prst="ellipse">
            <a:avLst/>
          </a:prstGeom>
          <a:solidFill>
            <a:srgbClr val="FF9933"/>
          </a:solidFill>
          <a:ln w="9525" algn="ctr">
            <a:solidFill>
              <a:srgbClr val="98B954"/>
            </a:solidFill>
            <a:round/>
          </a:ln>
          <a:effectLst>
            <a:outerShdw dist="20000" dir="5400000" rotWithShape="0">
              <a:srgbClr val="000000">
                <a:alpha val="37999"/>
              </a:srgbClr>
            </a:outerShdw>
          </a:effectLst>
        </p:spPr>
        <p:txBody>
          <a:bodyPr anchor="ctr"/>
          <a:lstStyle/>
          <a:p>
            <a:pPr algn="ctr">
              <a:defRPr/>
            </a:pPr>
            <a:r>
              <a:rPr lang="ru-RU" altLang="ru-RU" sz="1800">
                <a:solidFill>
                  <a:srgbClr val="000000"/>
                </a:solidFill>
                <a:latin typeface="Verdana" pitchFamily="34" charset="0"/>
              </a:rPr>
              <a:t>Каким быть?</a:t>
            </a:r>
            <a:endParaRPr lang="ru-RU" altLang="ru-RU" sz="1800">
              <a:solidFill>
                <a:srgbClr val="000000"/>
              </a:solidFill>
              <a:latin typeface="Verdana" pitchFamily="34" charset="0"/>
            </a:endParaRPr>
          </a:p>
          <a:p>
            <a:pPr algn="ctr">
              <a:defRPr/>
            </a:pPr>
            <a:endParaRPr lang="ru-RU" altLang="ru-RU" sz="1800">
              <a:solidFill>
                <a:srgbClr val="000000"/>
              </a:solidFill>
              <a:latin typeface="Calibri" charset="-52"/>
            </a:endParaRPr>
          </a:p>
        </p:txBody>
      </p:sp>
      <p:sp>
        <p:nvSpPr>
          <p:cNvPr id="36873" name="Line 11"/>
          <p:cNvSpPr>
            <a:spLocks noChangeShapeType="1"/>
          </p:cNvSpPr>
          <p:nvPr/>
        </p:nvSpPr>
        <p:spPr bwMode="auto">
          <a:xfrm>
            <a:off x="4356100" y="3213100"/>
            <a:ext cx="1728788" cy="504825"/>
          </a:xfrm>
          <a:prstGeom prst="line">
            <a:avLst/>
          </a:prstGeom>
          <a:noFill/>
          <a:ln w="9525">
            <a:solidFill>
              <a:schemeClr val="tx1"/>
            </a:solidFill>
            <a:round/>
            <a:tailEnd type="triangle" w="med" len="med"/>
          </a:ln>
        </p:spPr>
        <p:txBody>
          <a:bodyPr/>
          <a:lstStyle/>
          <a:p>
            <a:endParaRPr lang="ru-RU"/>
          </a:p>
        </p:txBody>
      </p:sp>
      <p:sp>
        <p:nvSpPr>
          <p:cNvPr id="36874" name="Line 12"/>
          <p:cNvSpPr>
            <a:spLocks noChangeShapeType="1"/>
          </p:cNvSpPr>
          <p:nvPr/>
        </p:nvSpPr>
        <p:spPr bwMode="auto">
          <a:xfrm flipH="1">
            <a:off x="3203575" y="3213100"/>
            <a:ext cx="1152525" cy="1655763"/>
          </a:xfrm>
          <a:prstGeom prst="line">
            <a:avLst/>
          </a:prstGeom>
          <a:noFill/>
          <a:ln w="9525">
            <a:solidFill>
              <a:schemeClr val="tx1"/>
            </a:solidFill>
            <a:round/>
            <a:tailEnd type="triangle" w="med" len="med"/>
          </a:ln>
        </p:spPr>
        <p:txBody>
          <a:bodyPr/>
          <a:lstStyle/>
          <a:p>
            <a:endParaRPr lang="ru-RU"/>
          </a:p>
        </p:txBody>
      </p:sp>
      <p:sp>
        <p:nvSpPr>
          <p:cNvPr id="36875" name="Line 13"/>
          <p:cNvSpPr>
            <a:spLocks noChangeShapeType="1"/>
          </p:cNvSpPr>
          <p:nvPr/>
        </p:nvSpPr>
        <p:spPr bwMode="auto">
          <a:xfrm>
            <a:off x="4356100" y="3213100"/>
            <a:ext cx="1152525" cy="1728788"/>
          </a:xfrm>
          <a:prstGeom prst="line">
            <a:avLst/>
          </a:prstGeom>
          <a:noFill/>
          <a:ln w="9525">
            <a:solidFill>
              <a:schemeClr val="tx1"/>
            </a:solidFill>
            <a:round/>
            <a:tailEnd type="triangle" w="med" len="med"/>
          </a:ln>
        </p:spPr>
        <p:txBody>
          <a:bodyPr/>
          <a:lstStyle/>
          <a:p>
            <a:endParaRPr lang="ru-RU"/>
          </a:p>
        </p:txBody>
      </p:sp>
      <p:sp>
        <p:nvSpPr>
          <p:cNvPr id="36876" name="Line 15"/>
          <p:cNvSpPr>
            <a:spLocks noChangeShapeType="1"/>
          </p:cNvSpPr>
          <p:nvPr/>
        </p:nvSpPr>
        <p:spPr bwMode="auto">
          <a:xfrm flipH="1">
            <a:off x="2843213" y="3213100"/>
            <a:ext cx="1511300" cy="504825"/>
          </a:xfrm>
          <a:prstGeom prst="line">
            <a:avLst/>
          </a:prstGeom>
          <a:noFill/>
          <a:ln w="9525">
            <a:solidFill>
              <a:schemeClr val="tx1"/>
            </a:solidFill>
            <a:round/>
            <a:tailEnd type="triangle" w="med" len="med"/>
          </a:ln>
        </p:spPr>
        <p:txBody>
          <a:bodyPr/>
          <a:lstStyle/>
          <a:p>
            <a:endParaRPr lang="ru-RU"/>
          </a:p>
        </p:txBody>
      </p:sp>
    </p:spTree>
  </p:cSld>
  <p:clrMapOvr>
    <a:masterClrMapping/>
  </p:clrMapOvr>
  <p:transition>
    <p:cover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Заголовок 1"/>
          <p:cNvSpPr>
            <a:spLocks noGrp="1"/>
          </p:cNvSpPr>
          <p:nvPr>
            <p:ph type="title" idx="4294967295"/>
          </p:nvPr>
        </p:nvSpPr>
        <p:spPr/>
        <p:txBody>
          <a:bodyPr/>
          <a:lstStyle/>
          <a:p>
            <a:pPr eaLnBrk="1" hangingPunct="1"/>
            <a:r>
              <a:rPr lang="ru-RU" altLang="ru-RU" i="1" smtClean="0"/>
              <a:t>Цитата</a:t>
            </a:r>
            <a:endParaRPr lang="ru-RU" altLang="ru-RU" i="1" smtClean="0"/>
          </a:p>
        </p:txBody>
      </p:sp>
      <p:sp>
        <p:nvSpPr>
          <p:cNvPr id="37891" name="Содержимое 2"/>
          <p:cNvSpPr>
            <a:spLocks noGrp="1"/>
          </p:cNvSpPr>
          <p:nvPr>
            <p:ph sz="quarter" idx="4294967295"/>
          </p:nvPr>
        </p:nvSpPr>
        <p:spPr>
          <a:xfrm>
            <a:off x="428625" y="1357313"/>
            <a:ext cx="8358188" cy="5072062"/>
          </a:xfrm>
        </p:spPr>
        <p:txBody>
          <a:bodyPr/>
          <a:lstStyle/>
          <a:p>
            <a:pPr eaLnBrk="1" hangingPunct="1">
              <a:lnSpc>
                <a:spcPct val="90000"/>
              </a:lnSpc>
            </a:pPr>
            <a:endParaRPr lang="ru-RU" altLang="ru-RU" smtClean="0"/>
          </a:p>
          <a:p>
            <a:pPr eaLnBrk="1" hangingPunct="1">
              <a:lnSpc>
                <a:spcPct val="90000"/>
              </a:lnSpc>
              <a:buFontTx/>
              <a:buNone/>
            </a:pPr>
            <a:r>
              <a:rPr lang="ru-RU" altLang="ru-RU" sz="2800" b="1" i="1" smtClean="0">
                <a:solidFill>
                  <a:srgbClr val="002060"/>
                </a:solidFill>
                <a:latin typeface="Comic Sans MS" pitchFamily="66" charset="0"/>
              </a:rPr>
              <a:t>«…В молодости все силы души направлены на будущее, и будущее это принимает такие разнообразные, живые и обворожительные формы под влиянием надежды, основанной не на опытности прошедшего, а на воображаемой возможности счастия, что одни понятые и разделенные мечты о будущем счастии составляют уже истинное счастие этого возраста…» </a:t>
            </a:r>
            <a:endParaRPr lang="ru-RU" altLang="ru-RU" sz="2800" b="1" i="1" smtClean="0">
              <a:solidFill>
                <a:srgbClr val="002060"/>
              </a:solidFill>
              <a:latin typeface="Comic Sans MS" pitchFamily="66" charset="0"/>
            </a:endParaRPr>
          </a:p>
          <a:p>
            <a:pPr eaLnBrk="1" hangingPunct="1">
              <a:lnSpc>
                <a:spcPct val="90000"/>
              </a:lnSpc>
              <a:buFontTx/>
              <a:buNone/>
            </a:pPr>
            <a:r>
              <a:rPr lang="ru-RU" altLang="ru-RU" sz="1800" i="1" smtClean="0">
                <a:latin typeface="Comic Sans MS" pitchFamily="66" charset="0"/>
              </a:rPr>
              <a:t>(Толстой Л.Н. Отрочество // Избранные произведения. М., 1985)</a:t>
            </a:r>
            <a:endParaRPr lang="ru-RU" altLang="ru-RU" sz="1800" i="1" smtClean="0">
              <a:latin typeface="Comic Sans MS" pitchFamily="66" charset="0"/>
            </a:endParaRPr>
          </a:p>
        </p:txBody>
      </p:sp>
    </p:spTree>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9144000" cy="1323439"/>
          </a:xfrm>
          <a:prstGeom prst="rect">
            <a:avLst/>
          </a:prstGeom>
          <a:noFill/>
        </p:spPr>
        <p:txBody>
          <a:bodyPr>
            <a:spAutoFit/>
          </a:bodyPr>
          <a:lstStyle/>
          <a:p>
            <a:pPr algn="ctr" fontAlgn="auto">
              <a:spcBef>
                <a:spcPts val="0"/>
              </a:spcBef>
              <a:spcAft>
                <a:spcPts val="0"/>
              </a:spcAft>
              <a:defRPr/>
            </a:pPr>
            <a:r>
              <a:rPr lang="ru-RU"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Нравственное становление личности старшеклассника</a:t>
            </a:r>
            <a:endParaRPr lang="ru-RU"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endParaRPr>
          </a:p>
        </p:txBody>
      </p:sp>
      <p:sp>
        <p:nvSpPr>
          <p:cNvPr id="38915" name="Скругленный прямоугольник 4"/>
          <p:cNvSpPr>
            <a:spLocks noChangeArrowheads="1"/>
          </p:cNvSpPr>
          <p:nvPr/>
        </p:nvSpPr>
        <p:spPr bwMode="auto">
          <a:xfrm>
            <a:off x="428625" y="1428750"/>
            <a:ext cx="8286750" cy="928688"/>
          </a:xfrm>
          <a:prstGeom prst="roundRect">
            <a:avLst>
              <a:gd name="adj" fmla="val 16667"/>
            </a:avLst>
          </a:prstGeom>
          <a:solidFill>
            <a:srgbClr val="FFCC66"/>
          </a:solidFill>
          <a:ln w="9525" algn="ctr">
            <a:solidFill>
              <a:srgbClr val="000000"/>
            </a:solidFill>
            <a:round/>
          </a:ln>
          <a:effectLst>
            <a:outerShdw dist="20000" dir="5400000" rotWithShape="0">
              <a:srgbClr val="000000">
                <a:alpha val="37999"/>
              </a:srgbClr>
            </a:outerShdw>
          </a:effectLst>
        </p:spPr>
        <p:txBody>
          <a:bodyPr anchor="ctr"/>
          <a:lstStyle/>
          <a:p>
            <a:pPr algn="ctr">
              <a:defRPr/>
            </a:pPr>
            <a:r>
              <a:rPr lang="ru-RU" altLang="ru-RU">
                <a:solidFill>
                  <a:srgbClr val="000000"/>
                </a:solidFill>
                <a:latin typeface="Calibri" charset="-52"/>
              </a:rPr>
              <a:t>Юношеский возраст считается решающим временем в нравственном становлении человека</a:t>
            </a:r>
            <a:endParaRPr lang="ru-RU" altLang="ru-RU">
              <a:solidFill>
                <a:srgbClr val="000000"/>
              </a:solidFill>
              <a:latin typeface="Calibri" charset="-52"/>
            </a:endParaRPr>
          </a:p>
        </p:txBody>
      </p:sp>
      <p:sp>
        <p:nvSpPr>
          <p:cNvPr id="38916" name="Скругленный прямоугольник 5"/>
          <p:cNvSpPr>
            <a:spLocks noChangeArrowheads="1"/>
          </p:cNvSpPr>
          <p:nvPr/>
        </p:nvSpPr>
        <p:spPr bwMode="auto">
          <a:xfrm>
            <a:off x="428625" y="2500313"/>
            <a:ext cx="8286750" cy="1214437"/>
          </a:xfrm>
          <a:prstGeom prst="roundRect">
            <a:avLst>
              <a:gd name="adj" fmla="val 16667"/>
            </a:avLst>
          </a:prstGeom>
          <a:solidFill>
            <a:srgbClr val="FF9966"/>
          </a:solidFill>
          <a:ln w="9525" algn="ctr">
            <a:solidFill>
              <a:srgbClr val="000000"/>
            </a:solidFill>
            <a:round/>
          </a:ln>
          <a:effectLst>
            <a:outerShdw dist="20000" dir="5400000" rotWithShape="0">
              <a:srgbClr val="000000">
                <a:alpha val="37999"/>
              </a:srgbClr>
            </a:outerShdw>
          </a:effectLst>
        </p:spPr>
        <p:txBody>
          <a:bodyPr anchor="ctr"/>
          <a:lstStyle/>
          <a:p>
            <a:pPr algn="ctr">
              <a:defRPr/>
            </a:pPr>
            <a:r>
              <a:rPr lang="ru-RU" altLang="ru-RU">
                <a:solidFill>
                  <a:srgbClr val="000000"/>
                </a:solidFill>
                <a:latin typeface="Calibri" charset="-52"/>
              </a:rPr>
              <a:t>Нравственное становление личности происходит в процессе перехода от зависимого, управляемого детства к взрослой самостоятельности.</a:t>
            </a:r>
            <a:endParaRPr lang="ru-RU" altLang="ru-RU">
              <a:solidFill>
                <a:srgbClr val="000000"/>
              </a:solidFill>
              <a:latin typeface="Calibri" charset="-52"/>
            </a:endParaRPr>
          </a:p>
        </p:txBody>
      </p:sp>
      <p:sp>
        <p:nvSpPr>
          <p:cNvPr id="38917" name="Скругленный прямоугольник 6"/>
          <p:cNvSpPr>
            <a:spLocks noChangeArrowheads="1"/>
          </p:cNvSpPr>
          <p:nvPr/>
        </p:nvSpPr>
        <p:spPr bwMode="auto">
          <a:xfrm>
            <a:off x="428625" y="3929063"/>
            <a:ext cx="8286750" cy="928687"/>
          </a:xfrm>
          <a:prstGeom prst="roundRect">
            <a:avLst>
              <a:gd name="adj" fmla="val 16667"/>
            </a:avLst>
          </a:prstGeom>
          <a:solidFill>
            <a:srgbClr val="FCFEAE"/>
          </a:solidFill>
          <a:ln w="9525" algn="ctr">
            <a:solidFill>
              <a:srgbClr val="000000"/>
            </a:solidFill>
            <a:round/>
          </a:ln>
          <a:effectLst>
            <a:outerShdw dist="20000" dir="5400000" rotWithShape="0">
              <a:srgbClr val="000000">
                <a:alpha val="37999"/>
              </a:srgbClr>
            </a:outerShdw>
          </a:effectLst>
        </p:spPr>
        <p:txBody>
          <a:bodyPr anchor="ctr"/>
          <a:lstStyle/>
          <a:p>
            <a:pPr algn="ctr">
              <a:defRPr/>
            </a:pPr>
            <a:r>
              <a:rPr lang="ru-RU" altLang="ru-RU">
                <a:solidFill>
                  <a:srgbClr val="000000"/>
                </a:solidFill>
                <a:latin typeface="Calibri" charset="-52"/>
              </a:rPr>
              <a:t>Развивается нравственный самоконтроль</a:t>
            </a:r>
            <a:endParaRPr lang="ru-RU" altLang="ru-RU">
              <a:solidFill>
                <a:srgbClr val="000000"/>
              </a:solidFill>
              <a:latin typeface="Calibri" charset="-52"/>
            </a:endParaRPr>
          </a:p>
        </p:txBody>
      </p:sp>
      <p:sp>
        <p:nvSpPr>
          <p:cNvPr id="38918" name="Скругленный прямоугольник 7"/>
          <p:cNvSpPr>
            <a:spLocks noChangeArrowheads="1"/>
          </p:cNvSpPr>
          <p:nvPr/>
        </p:nvSpPr>
        <p:spPr bwMode="auto">
          <a:xfrm>
            <a:off x="428625" y="5072063"/>
            <a:ext cx="8286750" cy="928687"/>
          </a:xfrm>
          <a:prstGeom prst="roundRect">
            <a:avLst>
              <a:gd name="adj" fmla="val 16667"/>
            </a:avLst>
          </a:prstGeom>
          <a:solidFill>
            <a:srgbClr val="FFCC66"/>
          </a:solidFill>
          <a:ln w="9525" algn="ctr">
            <a:solidFill>
              <a:srgbClr val="000000"/>
            </a:solidFill>
            <a:round/>
          </a:ln>
          <a:effectLst>
            <a:outerShdw dist="20000" dir="5400000" rotWithShape="0">
              <a:srgbClr val="000000">
                <a:alpha val="37999"/>
              </a:srgbClr>
            </a:outerShdw>
          </a:effectLst>
        </p:spPr>
        <p:txBody>
          <a:bodyPr anchor="ctr"/>
          <a:lstStyle/>
          <a:p>
            <a:pPr algn="ctr">
              <a:defRPr/>
            </a:pPr>
            <a:r>
              <a:rPr lang="ru-RU" altLang="ru-RU">
                <a:solidFill>
                  <a:srgbClr val="000000"/>
                </a:solidFill>
                <a:latin typeface="Calibri" charset="-52"/>
              </a:rPr>
              <a:t>Задача взрослых- создать условие для анализа, поиска, осмысления нравственных категорий.</a:t>
            </a:r>
            <a:endParaRPr lang="ru-RU" altLang="ru-RU">
              <a:solidFill>
                <a:srgbClr val="000000"/>
              </a:solidFill>
              <a:latin typeface="Calibri" charset="-52"/>
            </a:endParaRPr>
          </a:p>
        </p:txBody>
      </p:sp>
    </p:spTree>
  </p:cSld>
  <p:clrMapOvr>
    <a:masterClrMapping/>
  </p:clrMapOvr>
  <p:transition>
    <p:cover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Заголовок 1"/>
          <p:cNvSpPr>
            <a:spLocks noGrp="1"/>
          </p:cNvSpPr>
          <p:nvPr>
            <p:ph type="title" idx="4294967295"/>
          </p:nvPr>
        </p:nvSpPr>
        <p:spPr>
          <a:xfrm>
            <a:off x="3357563" y="-428625"/>
            <a:ext cx="3008312" cy="1162050"/>
          </a:xfrm>
        </p:spPr>
        <p:txBody>
          <a:bodyPr anchor="b"/>
          <a:lstStyle/>
          <a:p>
            <a:pPr eaLnBrk="1" hangingPunct="1"/>
            <a:r>
              <a:rPr lang="ru-RU" altLang="ru-RU" sz="3200" b="1" smtClean="0">
                <a:solidFill>
                  <a:srgbClr val="481FAF"/>
                </a:solidFill>
              </a:rPr>
              <a:t>«Кто Я?»</a:t>
            </a:r>
            <a:endParaRPr lang="ru-RU" altLang="ru-RU" sz="3200" b="1" smtClean="0">
              <a:solidFill>
                <a:srgbClr val="481FAF"/>
              </a:solidFill>
            </a:endParaRPr>
          </a:p>
        </p:txBody>
      </p:sp>
      <p:sp>
        <p:nvSpPr>
          <p:cNvPr id="39939" name="Текст 2"/>
          <p:cNvSpPr>
            <a:spLocks noGrp="1"/>
          </p:cNvSpPr>
          <p:nvPr>
            <p:ph type="body" idx="4294967295"/>
          </p:nvPr>
        </p:nvSpPr>
        <p:spPr>
          <a:xfrm>
            <a:off x="285750" y="857250"/>
            <a:ext cx="8429625" cy="5143500"/>
          </a:xfrm>
        </p:spPr>
        <p:txBody>
          <a:bodyPr/>
          <a:lstStyle/>
          <a:p>
            <a:pPr marL="0" indent="0" eaLnBrk="1" hangingPunct="1">
              <a:buFontTx/>
              <a:buNone/>
            </a:pPr>
            <a:r>
              <a:rPr lang="ru-RU" altLang="ru-RU" sz="2000" b="1" smtClean="0"/>
              <a:t>Многие исследования посвящены развитию и качеству Я концепции и у молодых людей, исследованию соотношений между Я реальным и Я идеальным, особенно важным в этот период. </a:t>
            </a:r>
            <a:endParaRPr lang="ru-RU" altLang="ru-RU" sz="2000" b="1" smtClean="0"/>
          </a:p>
          <a:p>
            <a:pPr marL="0" indent="0" eaLnBrk="1" hangingPunct="1">
              <a:buFontTx/>
              <a:buNone/>
            </a:pPr>
            <a:r>
              <a:rPr lang="ru-RU" altLang="ru-RU" sz="2000" b="1" smtClean="0"/>
              <a:t>Подчеркивается, что по мере взросления, по мере накопления опыта реальной деятельности и общения, складывается более реалистичная оценка собственной личности и возрастает независимость от мнения родителей и учителей. Позитивная Я-концепция, чувство самоуважения, самоценности благоприятно сказывается на постановке перспективных целей и активном стремлении к их достижению. </a:t>
            </a:r>
            <a:endParaRPr lang="ru-RU" altLang="ru-RU" sz="2000" b="1" smtClean="0"/>
          </a:p>
          <a:p>
            <a:pPr marL="0" indent="0" eaLnBrk="1" hangingPunct="1">
              <a:buFontTx/>
              <a:buNone/>
            </a:pPr>
            <a:r>
              <a:rPr lang="ru-RU" altLang="ru-RU" sz="2000" b="1" smtClean="0"/>
              <a:t>Переоценка собственных возможностей, «юношеская самоуверенность» встречается достаточно часто и порой толкает молодых людей на неоправданный риск.</a:t>
            </a:r>
            <a:endParaRPr lang="ru-RU" altLang="ru-RU" sz="2000" b="1" smtClean="0"/>
          </a:p>
          <a:p>
            <a:pPr marL="0" indent="0" eaLnBrk="1" hangingPunct="1">
              <a:buFontTx/>
              <a:buNone/>
            </a:pPr>
            <a:endParaRPr lang="ru-RU" altLang="ru-RU" sz="2000" b="1" smtClean="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ln>
            <a:solidFill>
              <a:schemeClr val="accent2"/>
            </a:solidFill>
          </a:ln>
        </p:spPr>
        <p:txBody>
          <a:bodyPr/>
          <a:lstStyle/>
          <a:p>
            <a:pPr eaLnBrk="1" hangingPunct="1"/>
            <a:r>
              <a:rPr lang="ru-RU" altLang="ru-RU" sz="4000" smtClean="0">
                <a:solidFill>
                  <a:schemeClr val="accent2"/>
                </a:solidFill>
              </a:rPr>
              <a:t>Принципы возрастной психологии</a:t>
            </a:r>
            <a:endParaRPr lang="ru-RU" altLang="ru-RU" sz="4000" smtClean="0">
              <a:solidFill>
                <a:schemeClr val="accent2"/>
              </a:solidFill>
            </a:endParaRPr>
          </a:p>
        </p:txBody>
      </p:sp>
      <p:sp>
        <p:nvSpPr>
          <p:cNvPr id="4099" name="Rectangle 3"/>
          <p:cNvSpPr>
            <a:spLocks noGrp="1" noChangeArrowheads="1"/>
          </p:cNvSpPr>
          <p:nvPr>
            <p:ph type="body" idx="1"/>
          </p:nvPr>
        </p:nvSpPr>
        <p:spPr>
          <a:ln>
            <a:solidFill>
              <a:schemeClr val="accent2"/>
            </a:solidFill>
          </a:ln>
        </p:spPr>
        <p:txBody>
          <a:bodyPr/>
          <a:lstStyle/>
          <a:p>
            <a:pPr eaLnBrk="1" hangingPunct="1">
              <a:lnSpc>
                <a:spcPct val="80000"/>
              </a:lnSpc>
            </a:pPr>
            <a:r>
              <a:rPr lang="ru-RU" altLang="ru-RU" sz="1400" b="1" smtClean="0">
                <a:solidFill>
                  <a:schemeClr val="accent2"/>
                </a:solidFill>
              </a:rPr>
              <a:t>Принцип детерминизма</a:t>
            </a:r>
            <a:r>
              <a:rPr lang="ru-RU" altLang="ru-RU" sz="1400" smtClean="0"/>
              <a:t> подразумевает, что все психические явления связаны по закону причинно-следственных связей.</a:t>
            </a:r>
            <a:endParaRPr lang="ru-RU" altLang="ru-RU" sz="1400" smtClean="0"/>
          </a:p>
          <a:p>
            <a:pPr eaLnBrk="1" hangingPunct="1">
              <a:lnSpc>
                <a:spcPct val="80000"/>
              </a:lnSpc>
            </a:pPr>
            <a:r>
              <a:rPr lang="ru-RU" altLang="ru-RU" sz="1400" b="1" smtClean="0">
                <a:solidFill>
                  <a:schemeClr val="accent2"/>
                </a:solidFill>
              </a:rPr>
              <a:t>Принцип системности</a:t>
            </a:r>
            <a:r>
              <a:rPr lang="ru-RU" altLang="ru-RU" sz="1400" smtClean="0"/>
              <a:t> описывает и объясняет основные виды связи между разными сторонами психики, сферами психического.</a:t>
            </a:r>
            <a:endParaRPr lang="ru-RU" altLang="ru-RU" sz="1400" smtClean="0"/>
          </a:p>
          <a:p>
            <a:pPr eaLnBrk="1" hangingPunct="1">
              <a:lnSpc>
                <a:spcPct val="80000"/>
              </a:lnSpc>
            </a:pPr>
            <a:r>
              <a:rPr lang="ru-RU" altLang="ru-RU" sz="1400" b="1" smtClean="0">
                <a:solidFill>
                  <a:schemeClr val="accent2"/>
                </a:solidFill>
              </a:rPr>
              <a:t>Принцип развития</a:t>
            </a:r>
            <a:r>
              <a:rPr lang="ru-RU" altLang="ru-RU" sz="1400" smtClean="0"/>
              <a:t> утверждает, что психика постоянно изменяется, развивается, поэтому наиболее адекватным способом ее изучения является исследование закономерностей этого генезиса, его видов и стадий. Существует два пути развития психики – филогенетический и онтогенетический. Согласно этому принципу, любое психическое явление мы рассматриваем как процесс в системе трех координат: актогенез (развитие процесса или возникновение явления в ответ на воздействие конкретного раздражителя). онтогенеза и историогенеза.</a:t>
            </a:r>
            <a:endParaRPr lang="ru-RU" altLang="ru-RU" sz="1400" smtClean="0"/>
          </a:p>
          <a:p>
            <a:pPr eaLnBrk="1" hangingPunct="1">
              <a:lnSpc>
                <a:spcPct val="80000"/>
              </a:lnSpc>
            </a:pPr>
            <a:r>
              <a:rPr lang="ru-RU" altLang="ru-RU" sz="1400" b="1" smtClean="0">
                <a:solidFill>
                  <a:schemeClr val="accent2"/>
                </a:solidFill>
              </a:rPr>
              <a:t>Принцип единства сознания и поведения</a:t>
            </a:r>
            <a:r>
              <a:rPr lang="ru-RU" altLang="ru-RU" sz="1400" smtClean="0"/>
              <a:t> устанавливает:</a:t>
            </a:r>
            <a:endParaRPr lang="ru-RU" altLang="ru-RU" sz="1400" smtClean="0"/>
          </a:p>
          <a:p>
            <a:pPr eaLnBrk="1" hangingPunct="1">
              <a:lnSpc>
                <a:spcPct val="80000"/>
              </a:lnSpc>
            </a:pPr>
            <a:r>
              <a:rPr lang="ru-RU" altLang="ru-RU" sz="1400" smtClean="0"/>
              <a:t>1) связь психического развития и ведущей деятельности</a:t>
            </a:r>
            <a:endParaRPr lang="ru-RU" altLang="ru-RU" sz="1400" smtClean="0"/>
          </a:p>
          <a:p>
            <a:pPr eaLnBrk="1" hangingPunct="1">
              <a:lnSpc>
                <a:spcPct val="80000"/>
              </a:lnSpc>
            </a:pPr>
            <a:r>
              <a:rPr lang="ru-RU" altLang="ru-RU" sz="1400" smtClean="0"/>
              <a:t>2) необходимость изучения детей в процессе их обучения и воспитания</a:t>
            </a:r>
            <a:endParaRPr lang="ru-RU" altLang="ru-RU" sz="1400" smtClean="0"/>
          </a:p>
          <a:p>
            <a:pPr eaLnBrk="1" hangingPunct="1">
              <a:lnSpc>
                <a:spcPct val="80000"/>
              </a:lnSpc>
            </a:pPr>
            <a:r>
              <a:rPr lang="ru-RU" altLang="ru-RU" sz="1400" smtClean="0"/>
              <a:t>3) необходимость для полной и адекватной оценки уровня психического развития ребенка фиксации и анализа его поведения и действий в рамках трех типов деятельности: ведущей; зарождающейся в ведущей новой, более прогрессивной формы деятельности; сохраняющейся наряду с ведущей «прошедшей» формы деятельности.</a:t>
            </a:r>
            <a:endParaRPr lang="ru-RU" altLang="ru-RU" sz="1400" smtClean="0"/>
          </a:p>
          <a:p>
            <a:pPr eaLnBrk="1" hangingPunct="1">
              <a:lnSpc>
                <a:spcPct val="80000"/>
              </a:lnSpc>
            </a:pPr>
            <a:r>
              <a:rPr lang="ru-RU" altLang="ru-RU" sz="1400" b="1" smtClean="0">
                <a:solidFill>
                  <a:schemeClr val="accent2"/>
                </a:solidFill>
              </a:rPr>
              <a:t>Принцип объективности</a:t>
            </a:r>
            <a:r>
              <a:rPr lang="ru-RU" altLang="ru-RU" sz="1400" smtClean="0"/>
              <a:t> реализуется в: </a:t>
            </a:r>
            <a:endParaRPr lang="ru-RU" altLang="ru-RU" sz="1400" smtClean="0"/>
          </a:p>
          <a:p>
            <a:pPr eaLnBrk="1" hangingPunct="1">
              <a:lnSpc>
                <a:spcPct val="80000"/>
              </a:lnSpc>
            </a:pPr>
            <a:r>
              <a:rPr lang="ru-RU" altLang="ru-RU" sz="1400" smtClean="0"/>
              <a:t>1) учете социально-экономических, исторических, этнопсихологических различий при сравнении детей по уровню психического развития;</a:t>
            </a:r>
            <a:endParaRPr lang="ru-RU" altLang="ru-RU" sz="1400" smtClean="0"/>
          </a:p>
          <a:p>
            <a:pPr eaLnBrk="1" hangingPunct="1">
              <a:lnSpc>
                <a:spcPct val="80000"/>
              </a:lnSpc>
            </a:pPr>
            <a:r>
              <a:rPr lang="ru-RU" altLang="ru-RU" sz="1400" smtClean="0"/>
              <a:t>2) максимально возможной эквивалентности экспериментальной и контрольной групп при исследовании новых методов обучения и воспитания, резервов психического развития </a:t>
            </a:r>
            <a:endParaRPr lang="ru-RU" altLang="ru-RU" sz="1400" smtClean="0"/>
          </a:p>
        </p:txBody>
      </p:sp>
    </p:spTree>
  </p:cSld>
  <p:clrMapOvr>
    <a:masterClrMapping/>
  </p:clrMapOvr>
  <p:transition>
    <p:cover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Заголовок 1"/>
          <p:cNvSpPr>
            <a:spLocks noGrp="1"/>
          </p:cNvSpPr>
          <p:nvPr>
            <p:ph type="title" idx="4294967295"/>
          </p:nvPr>
        </p:nvSpPr>
        <p:spPr>
          <a:xfrm>
            <a:off x="285750" y="142875"/>
            <a:ext cx="8286750" cy="1162050"/>
          </a:xfrm>
        </p:spPr>
        <p:txBody>
          <a:bodyPr anchor="b"/>
          <a:lstStyle/>
          <a:p>
            <a:pPr eaLnBrk="1" hangingPunct="1"/>
            <a:r>
              <a:rPr lang="ru-RU" altLang="ru-RU" sz="3700" b="1" smtClean="0">
                <a:solidFill>
                  <a:srgbClr val="481FAF"/>
                </a:solidFill>
              </a:rPr>
              <a:t>«Какой я?»</a:t>
            </a:r>
            <a:endParaRPr lang="ru-RU" altLang="ru-RU" sz="3700" b="1" smtClean="0">
              <a:solidFill>
                <a:srgbClr val="481FAF"/>
              </a:solidFill>
            </a:endParaRPr>
          </a:p>
        </p:txBody>
      </p:sp>
      <p:sp>
        <p:nvSpPr>
          <p:cNvPr id="40963" name="Текст 2"/>
          <p:cNvSpPr>
            <a:spLocks noGrp="1"/>
          </p:cNvSpPr>
          <p:nvPr>
            <p:ph type="body" idx="4294967295"/>
          </p:nvPr>
        </p:nvSpPr>
        <p:spPr>
          <a:xfrm>
            <a:off x="571500" y="1357313"/>
            <a:ext cx="8286750" cy="4691062"/>
          </a:xfrm>
        </p:spPr>
        <p:txBody>
          <a:bodyPr/>
          <a:lstStyle/>
          <a:p>
            <a:pPr marL="0" indent="0" eaLnBrk="1" hangingPunct="1">
              <a:buFontTx/>
              <a:buNone/>
            </a:pPr>
            <a:endParaRPr lang="ru-RU" altLang="ru-RU" sz="3600" b="1" smtClean="0"/>
          </a:p>
          <a:p>
            <a:pPr marL="0" indent="0" eaLnBrk="1" hangingPunct="1">
              <a:buFontTx/>
              <a:buNone/>
            </a:pPr>
            <a:r>
              <a:rPr lang="ru-RU" altLang="ru-RU" sz="3600" b="1" smtClean="0"/>
              <a:t>Стремление познать себя как личность</a:t>
            </a:r>
            <a:r>
              <a:rPr lang="ru-RU" altLang="ru-RU" sz="3600" smtClean="0"/>
              <a:t> приводит к рефлексии, к углубленному самоанализу: как и почему поступил в тех или иных обстоятельствах, проявил себя умно, сдержанно или вел себя развязно, или пошел на поводу у другого. </a:t>
            </a:r>
            <a:endParaRPr lang="ru-RU" altLang="ru-RU" sz="3600" smtClean="0"/>
          </a:p>
          <a:p>
            <a:pPr marL="0" indent="0" eaLnBrk="1" hangingPunct="1">
              <a:buFontTx/>
              <a:buNone/>
            </a:pPr>
            <a:endParaRPr lang="ru-RU" altLang="ru-RU" sz="3600" smtClean="0"/>
          </a:p>
        </p:txBody>
      </p:sp>
    </p:spTree>
  </p:cSld>
  <p:clrMapOvr>
    <a:masterClrMapping/>
  </p:clrMapOvr>
  <p:transition>
    <p:cover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Заголовок 1"/>
          <p:cNvSpPr>
            <a:spLocks noGrp="1"/>
          </p:cNvSpPr>
          <p:nvPr>
            <p:ph type="title" idx="4294967295"/>
          </p:nvPr>
        </p:nvSpPr>
        <p:spPr>
          <a:xfrm>
            <a:off x="428625" y="-214313"/>
            <a:ext cx="7829550" cy="1162051"/>
          </a:xfrm>
        </p:spPr>
        <p:txBody>
          <a:bodyPr anchor="b"/>
          <a:lstStyle/>
          <a:p>
            <a:pPr eaLnBrk="1" hangingPunct="1"/>
            <a:r>
              <a:rPr lang="ru-RU" altLang="ru-RU" sz="3700" b="1" smtClean="0">
                <a:solidFill>
                  <a:srgbClr val="00B0F0"/>
                </a:solidFill>
              </a:rPr>
              <a:t>Общение со сверстниками</a:t>
            </a:r>
            <a:endParaRPr lang="ru-RU" altLang="ru-RU" sz="3700" b="1" smtClean="0">
              <a:solidFill>
                <a:srgbClr val="00B0F0"/>
              </a:solidFill>
            </a:endParaRPr>
          </a:p>
        </p:txBody>
      </p:sp>
      <p:pic>
        <p:nvPicPr>
          <p:cNvPr id="41987" name="Содержимое 4" descr="личностная сфера общения.jpg"/>
          <p:cNvPicPr>
            <a:picLocks noGrp="1" noChangeAspect="1"/>
          </p:cNvPicPr>
          <p:nvPr>
            <p:ph sz="quarter" idx="4294967295"/>
          </p:nvPr>
        </p:nvPicPr>
        <p:blipFill>
          <a:blip r:embed="rId1"/>
          <a:srcRect/>
          <a:stretch>
            <a:fillRect/>
          </a:stretch>
        </p:blipFill>
        <p:spPr>
          <a:xfrm>
            <a:off x="395288" y="981075"/>
            <a:ext cx="3921125" cy="2935288"/>
          </a:xfrm>
        </p:spPr>
      </p:pic>
      <p:pic>
        <p:nvPicPr>
          <p:cNvPr id="41988" name="Рисунок 5" descr="подростки могут быть разными,но коллективность для них всегда очень важна.jpg"/>
          <p:cNvPicPr>
            <a:picLocks noChangeAspect="1"/>
          </p:cNvPicPr>
          <p:nvPr/>
        </p:nvPicPr>
        <p:blipFill>
          <a:blip r:embed="rId2"/>
          <a:srcRect/>
          <a:stretch>
            <a:fillRect/>
          </a:stretch>
        </p:blipFill>
        <p:spPr bwMode="auto">
          <a:xfrm>
            <a:off x="1116013" y="4221163"/>
            <a:ext cx="2643187" cy="2071687"/>
          </a:xfrm>
          <a:prstGeom prst="rect">
            <a:avLst/>
          </a:prstGeom>
          <a:noFill/>
          <a:ln w="9525">
            <a:noFill/>
            <a:miter lim="800000"/>
            <a:headEnd/>
            <a:tailEnd/>
          </a:ln>
        </p:spPr>
      </p:pic>
      <p:pic>
        <p:nvPicPr>
          <p:cNvPr id="41989" name="Рисунок 6" descr="Как направить подростков.jpg"/>
          <p:cNvPicPr>
            <a:picLocks noChangeAspect="1"/>
          </p:cNvPicPr>
          <p:nvPr/>
        </p:nvPicPr>
        <p:blipFill>
          <a:blip r:embed="rId3"/>
          <a:srcRect/>
          <a:stretch>
            <a:fillRect/>
          </a:stretch>
        </p:blipFill>
        <p:spPr bwMode="auto">
          <a:xfrm>
            <a:off x="5148263" y="4076700"/>
            <a:ext cx="2286000" cy="2395538"/>
          </a:xfrm>
          <a:prstGeom prst="rect">
            <a:avLst/>
          </a:prstGeom>
          <a:noFill/>
          <a:ln w="9525">
            <a:noFill/>
            <a:miter lim="800000"/>
            <a:headEnd/>
            <a:tailEnd/>
          </a:ln>
        </p:spPr>
      </p:pic>
      <p:pic>
        <p:nvPicPr>
          <p:cNvPr id="41990" name="Рисунок 7" descr="первая любовь.jpeg"/>
          <p:cNvPicPr>
            <a:picLocks noChangeAspect="1"/>
          </p:cNvPicPr>
          <p:nvPr/>
        </p:nvPicPr>
        <p:blipFill>
          <a:blip r:embed="rId4"/>
          <a:srcRect/>
          <a:stretch>
            <a:fillRect/>
          </a:stretch>
        </p:blipFill>
        <p:spPr bwMode="auto">
          <a:xfrm>
            <a:off x="7164388" y="1125538"/>
            <a:ext cx="1790700" cy="2562225"/>
          </a:xfrm>
          <a:prstGeom prst="rect">
            <a:avLst/>
          </a:prstGeom>
          <a:noFill/>
          <a:ln w="9525">
            <a:noFill/>
            <a:miter lim="800000"/>
            <a:headEnd/>
            <a:tailEnd/>
          </a:ln>
        </p:spPr>
      </p:pic>
      <p:sp>
        <p:nvSpPr>
          <p:cNvPr id="41991" name="Текст 2"/>
          <p:cNvSpPr>
            <a:spLocks noGrp="1"/>
          </p:cNvSpPr>
          <p:nvPr>
            <p:ph type="body" idx="4294967295"/>
          </p:nvPr>
        </p:nvSpPr>
        <p:spPr>
          <a:xfrm>
            <a:off x="4427538" y="908050"/>
            <a:ext cx="2592387" cy="2952750"/>
          </a:xfrm>
        </p:spPr>
        <p:txBody>
          <a:bodyPr/>
          <a:lstStyle/>
          <a:p>
            <a:pPr marL="0" indent="0" eaLnBrk="1" hangingPunct="1"/>
            <a:r>
              <a:rPr lang="ru-RU" altLang="ru-RU" sz="1800" b="1" smtClean="0"/>
              <a:t>Друзья как единомышленники</a:t>
            </a:r>
            <a:endParaRPr lang="ru-RU" altLang="ru-RU" sz="1800" b="1" smtClean="0"/>
          </a:p>
          <a:p>
            <a:pPr marL="0" indent="0" eaLnBrk="1" hangingPunct="1"/>
            <a:r>
              <a:rPr lang="ru-RU" altLang="ru-RU" sz="1800" b="1" smtClean="0"/>
              <a:t>Первая любовь</a:t>
            </a:r>
            <a:endParaRPr lang="ru-RU" altLang="ru-RU" sz="1800" b="1" smtClean="0"/>
          </a:p>
          <a:p>
            <a:pPr marL="0" indent="0" eaLnBrk="1" hangingPunct="1"/>
            <a:r>
              <a:rPr lang="ru-RU" altLang="ru-RU" sz="1800" b="1" smtClean="0"/>
              <a:t>Проблемы пола и  первый сексуальный опыт</a:t>
            </a:r>
            <a:endParaRPr lang="ru-RU" altLang="ru-RU" sz="1800" b="1" smtClean="0"/>
          </a:p>
          <a:p>
            <a:pPr marL="0" indent="0" eaLnBrk="1" hangingPunct="1"/>
            <a:r>
              <a:rPr lang="ru-RU" altLang="ru-RU" sz="1800" b="1" smtClean="0"/>
              <a:t>Интересы и хобби в среде старшеклассников</a:t>
            </a:r>
            <a:endParaRPr lang="ru-RU" altLang="ru-RU" sz="1800" b="1" smtClean="0"/>
          </a:p>
          <a:p>
            <a:pPr marL="0" indent="0" eaLnBrk="1" hangingPunct="1"/>
            <a:endParaRPr lang="ru-RU" altLang="ru-RU" sz="1800" b="1" smtClean="0"/>
          </a:p>
          <a:p>
            <a:pPr marL="0" indent="0" eaLnBrk="1" hangingPunct="1">
              <a:buFontTx/>
              <a:buNone/>
            </a:pPr>
            <a:endParaRPr lang="ru-RU" altLang="ru-RU" sz="1800" smtClean="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Прямоугольник 1"/>
          <p:cNvSpPr>
            <a:spLocks noChangeArrowheads="1"/>
          </p:cNvSpPr>
          <p:nvPr/>
        </p:nvSpPr>
        <p:spPr bwMode="auto">
          <a:xfrm>
            <a:off x="357188" y="642938"/>
            <a:ext cx="8572500" cy="3935412"/>
          </a:xfrm>
          <a:prstGeom prst="rect">
            <a:avLst/>
          </a:prstGeom>
          <a:noFill/>
          <a:ln w="9525">
            <a:noFill/>
            <a:miter lim="800000"/>
          </a:ln>
        </p:spPr>
        <p:txBody>
          <a:bodyPr>
            <a:spAutoFit/>
          </a:bodyPr>
          <a:lstStyle/>
          <a:p>
            <a:r>
              <a:rPr lang="ru-RU" altLang="ru-RU" sz="2800">
                <a:solidFill>
                  <a:srgbClr val="FF0000"/>
                </a:solidFill>
                <a:latin typeface="Comic Sans MS" pitchFamily="66" charset="0"/>
              </a:rPr>
              <a:t>Юность</a:t>
            </a:r>
            <a:r>
              <a:rPr lang="ru-RU" altLang="ru-RU" sz="2800">
                <a:latin typeface="Comic Sans MS" pitchFamily="66" charset="0"/>
              </a:rPr>
              <a:t> — это период, которому свойственны противоречивые переживания, внутреннее недовольство, тревожность, метания, но они менее демонстративны, чем в подростничестве…</a:t>
            </a:r>
            <a:endParaRPr lang="ru-RU" altLang="ru-RU" sz="2800">
              <a:latin typeface="Comic Sans MS" pitchFamily="66" charset="0"/>
            </a:endParaRPr>
          </a:p>
          <a:p>
            <a:r>
              <a:rPr lang="ru-RU" altLang="ru-RU" sz="2800">
                <a:latin typeface="Comic Sans MS" pitchFamily="66" charset="0"/>
              </a:rPr>
              <a:t>Эмоциональная сфера в юности становится значительно богаче по содержанию и тоньше по оттенкам переживаний, повышается эмоциональная восприимчивость и способность к сопереживанию.</a:t>
            </a:r>
            <a:endParaRPr lang="ru-RU" altLang="ru-RU" sz="2800">
              <a:latin typeface="Comic Sans MS" pitchFamily="66" charset="0"/>
            </a:endParaRPr>
          </a:p>
        </p:txBody>
      </p:sp>
    </p:spTree>
  </p:cSld>
  <p:clrMapOvr>
    <a:masterClrMapping/>
  </p:clrMapOvr>
  <p:transition>
    <p:cover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363538" y="214313"/>
            <a:ext cx="8721725" cy="1162050"/>
          </a:xfrm>
        </p:spPr>
        <p:txBody>
          <a:bodyPr anchor="b">
            <a:normAutofit fontScale="90000"/>
          </a:bodyPr>
          <a:lstStyle/>
          <a:p>
            <a:pPr eaLnBrk="1" hangingPunct="1">
              <a:defRPr/>
            </a:pPr>
            <a:r>
              <a:rPr lang="ru-RU" sz="3700" b="1">
                <a:solidFill>
                  <a:srgbClr val="7030A0"/>
                </a:solidFill>
              </a:rPr>
              <a:t>Старшеклассник и остальные взрослые</a:t>
            </a:r>
            <a:endParaRPr lang="ru-RU" sz="3700" b="1">
              <a:solidFill>
                <a:srgbClr val="7030A0"/>
              </a:solidFill>
            </a:endParaRPr>
          </a:p>
        </p:txBody>
      </p:sp>
      <p:sp>
        <p:nvSpPr>
          <p:cNvPr id="44035" name="Текст 2"/>
          <p:cNvSpPr>
            <a:spLocks noGrp="1"/>
          </p:cNvSpPr>
          <p:nvPr>
            <p:ph type="body" idx="4294967295"/>
          </p:nvPr>
        </p:nvSpPr>
        <p:spPr>
          <a:xfrm>
            <a:off x="642938" y="1441450"/>
            <a:ext cx="8215312" cy="4495800"/>
          </a:xfrm>
        </p:spPr>
        <p:txBody>
          <a:bodyPr/>
          <a:lstStyle/>
          <a:p>
            <a:pPr marL="0" indent="0" eaLnBrk="1" hangingPunct="1">
              <a:lnSpc>
                <a:spcPct val="80000"/>
              </a:lnSpc>
              <a:buFontTx/>
              <a:buNone/>
            </a:pPr>
            <a:endParaRPr lang="ru-RU" altLang="ru-RU" sz="2800" b="1" smtClean="0">
              <a:latin typeface="Comic Sans MS" pitchFamily="66" charset="0"/>
            </a:endParaRPr>
          </a:p>
          <a:p>
            <a:pPr marL="0" indent="0" eaLnBrk="1" hangingPunct="1">
              <a:lnSpc>
                <a:spcPct val="80000"/>
              </a:lnSpc>
              <a:buFontTx/>
              <a:buNone/>
            </a:pPr>
            <a:r>
              <a:rPr lang="ru-RU" altLang="ru-RU" sz="2800" b="1" smtClean="0">
                <a:latin typeface="Comic Sans MS" pitchFamily="66" charset="0"/>
              </a:rPr>
              <a:t>Общение юношей и девушек со взрослыми, с родителями предполагает растущую демократизацию взаимоотношений поколений, решение проблемы автономии выросших детей и авторитета родителей, проблемы взаимопонимания между ними. </a:t>
            </a:r>
            <a:endParaRPr lang="ru-RU" altLang="ru-RU" sz="2800" b="1" smtClean="0">
              <a:latin typeface="Comic Sans MS" pitchFamily="66" charset="0"/>
            </a:endParaRPr>
          </a:p>
          <a:p>
            <a:pPr marL="0" indent="0" eaLnBrk="1" hangingPunct="1">
              <a:lnSpc>
                <a:spcPct val="80000"/>
              </a:lnSpc>
              <a:buFontTx/>
              <a:buNone/>
            </a:pPr>
            <a:r>
              <a:rPr lang="ru-RU" altLang="ru-RU" sz="2800" b="1" smtClean="0">
                <a:latin typeface="Comic Sans MS" pitchFamily="66" charset="0"/>
              </a:rPr>
              <a:t>Отношения со взрослыми сложны, но фактически влияние родителей по многим важным проблемам остается для юношей преобладающим. </a:t>
            </a:r>
            <a:endParaRPr lang="ru-RU" altLang="ru-RU" sz="2800" b="1" smtClean="0">
              <a:latin typeface="Comic Sans MS" pitchFamily="66" charset="0"/>
            </a:endParaRPr>
          </a:p>
        </p:txBody>
      </p:sp>
    </p:spTree>
  </p:cSld>
  <p:clrMapOvr>
    <a:masterClrMapping/>
  </p:clrMapOvr>
  <p:transition>
    <p:cover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215900" y="234950"/>
            <a:ext cx="8618538" cy="622300"/>
          </a:xfrm>
        </p:spPr>
        <p:txBody>
          <a:bodyPr anchor="b">
            <a:normAutofit fontScale="90000"/>
          </a:bodyPr>
          <a:lstStyle/>
          <a:p>
            <a:pPr eaLnBrk="1" hangingPunct="1">
              <a:defRPr/>
            </a:pPr>
            <a:r>
              <a:rPr lang="ru-RU" sz="2700" b="1">
                <a:solidFill>
                  <a:schemeClr val="bg1"/>
                </a:solidFill>
              </a:rPr>
              <a:t>Планы на </a:t>
            </a:r>
            <a:r>
              <a:rPr lang="ru-RU" sz="4200" b="1">
                <a:solidFill>
                  <a:schemeClr val="bg1"/>
                </a:solidFill>
              </a:rPr>
              <a:t>будущее</a:t>
            </a:r>
            <a:endParaRPr lang="ru-RU" sz="4200" b="1">
              <a:solidFill>
                <a:schemeClr val="bg1"/>
              </a:solidFill>
            </a:endParaRPr>
          </a:p>
        </p:txBody>
      </p:sp>
      <p:sp>
        <p:nvSpPr>
          <p:cNvPr id="45059" name="Текст 2"/>
          <p:cNvSpPr>
            <a:spLocks noGrp="1"/>
          </p:cNvSpPr>
          <p:nvPr>
            <p:ph type="body" idx="4294967295"/>
          </p:nvPr>
        </p:nvSpPr>
        <p:spPr>
          <a:xfrm>
            <a:off x="500063" y="857250"/>
            <a:ext cx="8358187" cy="5043488"/>
          </a:xfrm>
          <a:ln>
            <a:solidFill>
              <a:schemeClr val="accent2"/>
            </a:solidFill>
          </a:ln>
        </p:spPr>
        <p:txBody>
          <a:bodyPr/>
          <a:lstStyle/>
          <a:p>
            <a:pPr marL="0" indent="0" eaLnBrk="1" hangingPunct="1">
              <a:buFontTx/>
              <a:buNone/>
            </a:pPr>
            <a:r>
              <a:rPr lang="ru-RU" altLang="ru-RU" sz="2400" b="1" smtClean="0"/>
              <a:t>Предварительное самоопределение, построение жизненных планов на будущее — центральное психологическое новообразование юношеского возраста. </a:t>
            </a:r>
            <a:endParaRPr lang="ru-RU" altLang="ru-RU" sz="2400" b="1" smtClean="0"/>
          </a:p>
          <a:p>
            <a:pPr marL="0" indent="0" eaLnBrk="1" hangingPunct="1">
              <a:buFontTx/>
              <a:buNone/>
            </a:pPr>
            <a:r>
              <a:rPr lang="ru-RU" altLang="ru-RU" sz="2400" smtClean="0"/>
              <a:t>Основой для планирования субъектом собственного будущего является существующая в обществе модель «типичного жизненного пути» члена данного общества. Эта модель закреплена в культуре, системе ценностей общества, в ее основу положен принцип своевременности: в какое время субъект должен уложиться, чтобы социально «успеть», в нужное время сделать следующий шаг.</a:t>
            </a:r>
            <a:endParaRPr lang="ru-RU" altLang="ru-RU" sz="2400" smtClean="0"/>
          </a:p>
        </p:txBody>
      </p:sp>
    </p:spTree>
  </p:cSld>
  <p:clrMapOvr>
    <a:masterClrMapping/>
  </p:clrMapOvr>
  <p:transition>
    <p:cover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Содержимое 3" descr="Каждый родитель надеется, что школа поможет его ребенку стать более образованным, читай умным..jpg"/>
          <p:cNvPicPr>
            <a:picLocks noGrp="1" noChangeAspect="1"/>
          </p:cNvPicPr>
          <p:nvPr>
            <p:ph sz="quarter" idx="4294967295"/>
          </p:nvPr>
        </p:nvPicPr>
        <p:blipFill>
          <a:blip r:embed="rId1"/>
          <a:srcRect/>
          <a:stretch>
            <a:fillRect/>
          </a:stretch>
        </p:blipFill>
        <p:spPr>
          <a:xfrm>
            <a:off x="6948488" y="2060575"/>
            <a:ext cx="1497012" cy="2143125"/>
          </a:xfrm>
        </p:spPr>
      </p:pic>
      <p:pic>
        <p:nvPicPr>
          <p:cNvPr id="46083" name="Рисунок 5" descr="учиться, учиться и учиться)).jpg"/>
          <p:cNvPicPr>
            <a:picLocks noChangeAspect="1"/>
          </p:cNvPicPr>
          <p:nvPr/>
        </p:nvPicPr>
        <p:blipFill>
          <a:blip r:embed="rId2"/>
          <a:srcRect/>
          <a:stretch>
            <a:fillRect/>
          </a:stretch>
        </p:blipFill>
        <p:spPr bwMode="auto">
          <a:xfrm>
            <a:off x="0" y="0"/>
            <a:ext cx="2522538" cy="1643063"/>
          </a:xfrm>
          <a:prstGeom prst="rect">
            <a:avLst/>
          </a:prstGeom>
          <a:noFill/>
          <a:ln w="9525">
            <a:noFill/>
            <a:miter lim="800000"/>
            <a:headEnd/>
            <a:tailEnd/>
          </a:ln>
        </p:spPr>
      </p:pic>
      <p:pic>
        <p:nvPicPr>
          <p:cNvPr id="46084" name="Рисунок 7" descr="познать себя и мир.jpg"/>
          <p:cNvPicPr>
            <a:picLocks noChangeAspect="1"/>
          </p:cNvPicPr>
          <p:nvPr/>
        </p:nvPicPr>
        <p:blipFill>
          <a:blip r:embed="rId3"/>
          <a:srcRect/>
          <a:stretch>
            <a:fillRect/>
          </a:stretch>
        </p:blipFill>
        <p:spPr bwMode="auto">
          <a:xfrm>
            <a:off x="6948488" y="4365625"/>
            <a:ext cx="1498600" cy="2281238"/>
          </a:xfrm>
          <a:prstGeom prst="rect">
            <a:avLst/>
          </a:prstGeom>
          <a:noFill/>
          <a:ln w="9525">
            <a:noFill/>
            <a:miter lim="800000"/>
            <a:headEnd/>
            <a:tailEnd/>
          </a:ln>
        </p:spPr>
      </p:pic>
      <p:sp>
        <p:nvSpPr>
          <p:cNvPr id="46085" name="AutoShape 7"/>
          <p:cNvSpPr>
            <a:spLocks noChangeArrowheads="1"/>
          </p:cNvSpPr>
          <p:nvPr/>
        </p:nvSpPr>
        <p:spPr bwMode="auto">
          <a:xfrm>
            <a:off x="2555875" y="333375"/>
            <a:ext cx="5976938" cy="1152525"/>
          </a:xfrm>
          <a:prstGeom prst="ribbon">
            <a:avLst>
              <a:gd name="adj1" fmla="val 12500"/>
              <a:gd name="adj2" fmla="val 50000"/>
            </a:avLst>
          </a:prstGeom>
          <a:solidFill>
            <a:schemeClr val="accent1"/>
          </a:solidFill>
          <a:ln w="9525">
            <a:solidFill>
              <a:schemeClr val="tx1"/>
            </a:solidFill>
            <a:round/>
          </a:ln>
        </p:spPr>
        <p:txBody>
          <a:bodyPr wrap="none" anchor="ctr"/>
          <a:lstStyle/>
          <a:p>
            <a:pPr algn="ctr"/>
            <a:r>
              <a:rPr lang="ru-RU" altLang="ru-RU" b="1">
                <a:solidFill>
                  <a:schemeClr val="tx2"/>
                </a:solidFill>
              </a:rPr>
              <a:t>Интеллектуальное</a:t>
            </a:r>
            <a:endParaRPr lang="ru-RU" altLang="ru-RU" b="1">
              <a:solidFill>
                <a:schemeClr val="tx2"/>
              </a:solidFill>
            </a:endParaRPr>
          </a:p>
          <a:p>
            <a:pPr algn="ctr"/>
            <a:r>
              <a:rPr lang="ru-RU" altLang="ru-RU" b="1">
                <a:solidFill>
                  <a:schemeClr val="tx2"/>
                </a:solidFill>
              </a:rPr>
              <a:t> развитие</a:t>
            </a:r>
            <a:endParaRPr lang="ru-RU" altLang="ru-RU" b="1">
              <a:solidFill>
                <a:schemeClr val="tx2"/>
              </a:solidFill>
            </a:endParaRPr>
          </a:p>
        </p:txBody>
      </p:sp>
      <p:sp>
        <p:nvSpPr>
          <p:cNvPr id="46086" name="AutoShape 8"/>
          <p:cNvSpPr>
            <a:spLocks noChangeArrowheads="1"/>
          </p:cNvSpPr>
          <p:nvPr/>
        </p:nvSpPr>
        <p:spPr bwMode="auto">
          <a:xfrm>
            <a:off x="250825" y="1844675"/>
            <a:ext cx="6408738" cy="2374900"/>
          </a:xfrm>
          <a:prstGeom prst="roundRect">
            <a:avLst>
              <a:gd name="adj" fmla="val 16667"/>
            </a:avLst>
          </a:prstGeom>
          <a:solidFill>
            <a:schemeClr val="accent1"/>
          </a:solidFill>
          <a:ln w="9525">
            <a:solidFill>
              <a:schemeClr val="tx1"/>
            </a:solidFill>
            <a:round/>
          </a:ln>
        </p:spPr>
        <p:txBody>
          <a:bodyPr wrap="none" anchor="ctr"/>
          <a:lstStyle/>
          <a:p>
            <a:pPr algn="ctr"/>
            <a:r>
              <a:rPr lang="ru-RU" altLang="ru-RU" sz="1800"/>
              <a:t>Обучение в старших классах школы связано со </a:t>
            </a:r>
            <a:endParaRPr lang="ru-RU" altLang="ru-RU" sz="1800"/>
          </a:p>
          <a:p>
            <a:pPr algn="ctr"/>
            <a:r>
              <a:rPr lang="ru-RU" altLang="ru-RU" sz="1800"/>
              <a:t>значительным изменением и усложнением структуры и </a:t>
            </a:r>
            <a:endParaRPr lang="ru-RU" altLang="ru-RU" sz="1800"/>
          </a:p>
          <a:p>
            <a:pPr algn="ctr"/>
            <a:r>
              <a:rPr lang="ru-RU" altLang="ru-RU" sz="1800"/>
              <a:t>содержания учебного материала,  увеличением его</a:t>
            </a:r>
            <a:endParaRPr lang="ru-RU" altLang="ru-RU" sz="1800"/>
          </a:p>
          <a:p>
            <a:pPr algn="ctr"/>
            <a:r>
              <a:rPr lang="ru-RU" altLang="ru-RU" sz="1800"/>
              <a:t> объема, что повышает уровень требований  к учащимся. </a:t>
            </a:r>
            <a:endParaRPr lang="ru-RU" altLang="ru-RU" sz="1800"/>
          </a:p>
          <a:p>
            <a:pPr algn="ctr"/>
            <a:r>
              <a:rPr lang="ru-RU" altLang="ru-RU" sz="1800"/>
              <a:t>От них ожидают гибкости, универсальности, </a:t>
            </a:r>
            <a:endParaRPr lang="ru-RU" altLang="ru-RU" sz="1800"/>
          </a:p>
          <a:p>
            <a:pPr algn="ctr"/>
            <a:r>
              <a:rPr lang="ru-RU" altLang="ru-RU" sz="1800"/>
              <a:t>продуктивности познавательной деятельности, четкости, </a:t>
            </a:r>
            <a:endParaRPr lang="ru-RU" altLang="ru-RU" sz="1800"/>
          </a:p>
          <a:p>
            <a:pPr algn="ctr"/>
            <a:r>
              <a:rPr lang="ru-RU" altLang="ru-RU" sz="1800"/>
              <a:t>самостоятельности в решении когнитивных задач.</a:t>
            </a:r>
            <a:endParaRPr lang="ru-RU" altLang="ru-RU" sz="1800"/>
          </a:p>
        </p:txBody>
      </p:sp>
      <p:sp>
        <p:nvSpPr>
          <p:cNvPr id="46087" name="AutoShape 9"/>
          <p:cNvSpPr>
            <a:spLocks noChangeArrowheads="1"/>
          </p:cNvSpPr>
          <p:nvPr/>
        </p:nvSpPr>
        <p:spPr bwMode="auto">
          <a:xfrm>
            <a:off x="250825" y="4652963"/>
            <a:ext cx="6408738" cy="1800225"/>
          </a:xfrm>
          <a:prstGeom prst="roundRect">
            <a:avLst>
              <a:gd name="adj" fmla="val 16667"/>
            </a:avLst>
          </a:prstGeom>
          <a:solidFill>
            <a:schemeClr val="accent1"/>
          </a:solidFill>
          <a:ln w="9525">
            <a:solidFill>
              <a:schemeClr val="tx1"/>
            </a:solidFill>
            <a:round/>
          </a:ln>
        </p:spPr>
        <p:txBody>
          <a:bodyPr wrap="none" anchor="ctr"/>
          <a:lstStyle/>
          <a:p>
            <a:pPr algn="ctr">
              <a:lnSpc>
                <a:spcPct val="80000"/>
              </a:lnSpc>
              <a:spcBef>
                <a:spcPct val="20000"/>
              </a:spcBef>
            </a:pPr>
            <a:r>
              <a:rPr lang="ru-RU" altLang="ru-RU" sz="1800"/>
              <a:t>Направленность на будущее, постановка задач </a:t>
            </a:r>
            <a:endParaRPr lang="ru-RU" altLang="ru-RU" sz="1800"/>
          </a:p>
          <a:p>
            <a:pPr algn="ctr">
              <a:lnSpc>
                <a:spcPct val="80000"/>
              </a:lnSpc>
              <a:spcBef>
                <a:spcPct val="20000"/>
              </a:spcBef>
            </a:pPr>
            <a:r>
              <a:rPr lang="ru-RU" altLang="ru-RU" sz="1800"/>
              <a:t>профессионального  и личностного самоопределения </a:t>
            </a:r>
            <a:endParaRPr lang="ru-RU" altLang="ru-RU" sz="1800"/>
          </a:p>
          <a:p>
            <a:pPr algn="ctr">
              <a:lnSpc>
                <a:spcPct val="80000"/>
              </a:lnSpc>
              <a:spcBef>
                <a:spcPct val="20000"/>
              </a:spcBef>
            </a:pPr>
            <a:r>
              <a:rPr lang="ru-RU" altLang="ru-RU" sz="1800"/>
              <a:t>сказывается на всем процессе  психического</a:t>
            </a:r>
            <a:endParaRPr lang="ru-RU" altLang="ru-RU" sz="1800"/>
          </a:p>
          <a:p>
            <a:pPr algn="ctr">
              <a:lnSpc>
                <a:spcPct val="80000"/>
              </a:lnSpc>
              <a:spcBef>
                <a:spcPct val="20000"/>
              </a:spcBef>
            </a:pPr>
            <a:r>
              <a:rPr lang="ru-RU" altLang="ru-RU" sz="1800"/>
              <a:t> развития, включая и развитие познавательных процессов.</a:t>
            </a:r>
            <a:endParaRPr lang="ru-RU" altLang="ru-RU" sz="1800"/>
          </a:p>
          <a:p>
            <a:pPr algn="ctr"/>
            <a:endParaRPr lang="ru-RU" altLang="ru-RU" sz="1800"/>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Скругленный прямоугольник 4"/>
          <p:cNvSpPr>
            <a:spLocks noChangeArrowheads="1"/>
          </p:cNvSpPr>
          <p:nvPr/>
        </p:nvSpPr>
        <p:spPr bwMode="auto">
          <a:xfrm>
            <a:off x="214313" y="785813"/>
            <a:ext cx="4214812" cy="1000125"/>
          </a:xfrm>
          <a:prstGeom prst="roundRect">
            <a:avLst>
              <a:gd name="adj" fmla="val 16667"/>
            </a:avLst>
          </a:prstGeom>
          <a:solidFill>
            <a:srgbClr val="FCFEAE"/>
          </a:solidFill>
          <a:ln w="25400" algn="ctr">
            <a:solidFill>
              <a:srgbClr val="FF9933"/>
            </a:solidFill>
            <a:round/>
          </a:ln>
        </p:spPr>
        <p:txBody>
          <a:bodyPr anchor="ctr"/>
          <a:lstStyle/>
          <a:p>
            <a:pPr algn="ctr"/>
            <a:r>
              <a:rPr lang="ru-RU" altLang="ru-RU">
                <a:solidFill>
                  <a:srgbClr val="000000"/>
                </a:solidFill>
                <a:latin typeface="Calibri" charset="-52"/>
              </a:rPr>
              <a:t>Преобладает произвольное внимание</a:t>
            </a:r>
            <a:endParaRPr lang="ru-RU" altLang="ru-RU">
              <a:solidFill>
                <a:srgbClr val="000000"/>
              </a:solidFill>
              <a:latin typeface="Calibri" charset="-52"/>
            </a:endParaRPr>
          </a:p>
        </p:txBody>
      </p:sp>
      <p:sp>
        <p:nvSpPr>
          <p:cNvPr id="47107" name="Скругленный прямоугольник 5"/>
          <p:cNvSpPr>
            <a:spLocks noChangeArrowheads="1"/>
          </p:cNvSpPr>
          <p:nvPr/>
        </p:nvSpPr>
        <p:spPr bwMode="auto">
          <a:xfrm>
            <a:off x="4786313" y="785813"/>
            <a:ext cx="4214812" cy="1571625"/>
          </a:xfrm>
          <a:prstGeom prst="roundRect">
            <a:avLst>
              <a:gd name="adj" fmla="val 16667"/>
            </a:avLst>
          </a:prstGeom>
          <a:solidFill>
            <a:srgbClr val="FCFEAE"/>
          </a:solidFill>
          <a:ln w="25400" algn="ctr">
            <a:solidFill>
              <a:srgbClr val="FF9933"/>
            </a:solidFill>
            <a:round/>
          </a:ln>
        </p:spPr>
        <p:txBody>
          <a:bodyPr anchor="ctr"/>
          <a:lstStyle/>
          <a:p>
            <a:pPr algn="ctr"/>
            <a:r>
              <a:rPr lang="ru-RU" altLang="ru-RU">
                <a:solidFill>
                  <a:srgbClr val="000000"/>
                </a:solidFill>
                <a:latin typeface="Calibri" charset="-52"/>
              </a:rPr>
              <a:t>Память становится произвольной, управляемой</a:t>
            </a:r>
            <a:endParaRPr lang="ru-RU" altLang="ru-RU">
              <a:solidFill>
                <a:srgbClr val="000000"/>
              </a:solidFill>
              <a:latin typeface="Calibri" charset="-52"/>
            </a:endParaRPr>
          </a:p>
        </p:txBody>
      </p:sp>
      <p:sp>
        <p:nvSpPr>
          <p:cNvPr id="47108" name="Скругленный прямоугольник 6"/>
          <p:cNvSpPr>
            <a:spLocks noChangeArrowheads="1"/>
          </p:cNvSpPr>
          <p:nvPr/>
        </p:nvSpPr>
        <p:spPr bwMode="auto">
          <a:xfrm>
            <a:off x="142875" y="1928813"/>
            <a:ext cx="4286250" cy="1214437"/>
          </a:xfrm>
          <a:prstGeom prst="roundRect">
            <a:avLst>
              <a:gd name="adj" fmla="val 16667"/>
            </a:avLst>
          </a:prstGeom>
          <a:solidFill>
            <a:srgbClr val="FCFEAE"/>
          </a:solidFill>
          <a:ln w="25400" algn="ctr">
            <a:solidFill>
              <a:srgbClr val="FF9933"/>
            </a:solidFill>
            <a:round/>
          </a:ln>
        </p:spPr>
        <p:txBody>
          <a:bodyPr anchor="ctr"/>
          <a:lstStyle/>
          <a:p>
            <a:pPr algn="ctr"/>
            <a:r>
              <a:rPr lang="ru-RU" altLang="ru-RU">
                <a:solidFill>
                  <a:srgbClr val="000000"/>
                </a:solidFill>
                <a:latin typeface="Calibri" charset="-52"/>
              </a:rPr>
              <a:t>Речь более богата по лексике, гибкая по интонации.</a:t>
            </a:r>
            <a:endParaRPr lang="ru-RU" altLang="ru-RU">
              <a:solidFill>
                <a:srgbClr val="000000"/>
              </a:solidFill>
              <a:latin typeface="Calibri" charset="-52"/>
            </a:endParaRPr>
          </a:p>
        </p:txBody>
      </p:sp>
      <p:sp>
        <p:nvSpPr>
          <p:cNvPr id="47109" name="Скругленный прямоугольник 7"/>
          <p:cNvSpPr>
            <a:spLocks noChangeArrowheads="1"/>
          </p:cNvSpPr>
          <p:nvPr/>
        </p:nvSpPr>
        <p:spPr bwMode="auto">
          <a:xfrm>
            <a:off x="4572000" y="2643188"/>
            <a:ext cx="4500563" cy="2286000"/>
          </a:xfrm>
          <a:prstGeom prst="roundRect">
            <a:avLst>
              <a:gd name="adj" fmla="val 16667"/>
            </a:avLst>
          </a:prstGeom>
          <a:solidFill>
            <a:srgbClr val="FCFEAE"/>
          </a:solidFill>
          <a:ln w="25400" algn="ctr">
            <a:solidFill>
              <a:srgbClr val="FF9933"/>
            </a:solidFill>
            <a:round/>
          </a:ln>
        </p:spPr>
        <p:txBody>
          <a:bodyPr anchor="ctr"/>
          <a:lstStyle/>
          <a:p>
            <a:pPr algn="ctr"/>
            <a:r>
              <a:rPr lang="ru-RU" altLang="ru-RU">
                <a:solidFill>
                  <a:srgbClr val="000000"/>
                </a:solidFill>
                <a:latin typeface="Calibri" charset="-52"/>
              </a:rPr>
              <a:t>Высшим достижением периода является мышление на уровне формальных операций.</a:t>
            </a:r>
            <a:endParaRPr lang="ru-RU" altLang="ru-RU">
              <a:solidFill>
                <a:srgbClr val="000000"/>
              </a:solidFill>
              <a:latin typeface="Calibri" charset="-52"/>
            </a:endParaRPr>
          </a:p>
          <a:p>
            <a:pPr algn="ctr"/>
            <a:endParaRPr lang="ru-RU" altLang="ru-RU">
              <a:solidFill>
                <a:srgbClr val="000000"/>
              </a:solidFill>
              <a:latin typeface="Calibri" charset="-52"/>
            </a:endParaRPr>
          </a:p>
        </p:txBody>
      </p:sp>
      <p:sp>
        <p:nvSpPr>
          <p:cNvPr id="47110" name="Скругленный прямоугольник 8"/>
          <p:cNvSpPr>
            <a:spLocks noChangeArrowheads="1"/>
          </p:cNvSpPr>
          <p:nvPr/>
        </p:nvSpPr>
        <p:spPr bwMode="auto">
          <a:xfrm>
            <a:off x="214313" y="3286125"/>
            <a:ext cx="4143375" cy="1500188"/>
          </a:xfrm>
          <a:prstGeom prst="roundRect">
            <a:avLst>
              <a:gd name="adj" fmla="val 16667"/>
            </a:avLst>
          </a:prstGeom>
          <a:solidFill>
            <a:srgbClr val="FCFEAE"/>
          </a:solidFill>
          <a:ln w="25400" algn="ctr">
            <a:solidFill>
              <a:srgbClr val="FF9933"/>
            </a:solidFill>
            <a:round/>
          </a:ln>
        </p:spPr>
        <p:txBody>
          <a:bodyPr anchor="ctr"/>
          <a:lstStyle/>
          <a:p>
            <a:pPr algn="ctr"/>
            <a:r>
              <a:rPr lang="ru-RU" altLang="ru-RU">
                <a:solidFill>
                  <a:srgbClr val="000000"/>
                </a:solidFill>
                <a:latin typeface="Calibri" charset="-52"/>
              </a:rPr>
              <a:t>Воображение характеризуется существенным развитием самоконтроля</a:t>
            </a:r>
            <a:endParaRPr lang="ru-RU" altLang="ru-RU">
              <a:solidFill>
                <a:srgbClr val="000000"/>
              </a:solidFill>
              <a:latin typeface="Calibri" charset="-52"/>
            </a:endParaRPr>
          </a:p>
        </p:txBody>
      </p:sp>
      <p:sp>
        <p:nvSpPr>
          <p:cNvPr id="47111" name="Волна 9"/>
          <p:cNvSpPr>
            <a:spLocks noChangeArrowheads="1"/>
          </p:cNvSpPr>
          <p:nvPr/>
        </p:nvSpPr>
        <p:spPr bwMode="auto">
          <a:xfrm>
            <a:off x="500063" y="5072063"/>
            <a:ext cx="8001000" cy="1785937"/>
          </a:xfrm>
          <a:prstGeom prst="wave">
            <a:avLst>
              <a:gd name="adj1" fmla="val 6199"/>
              <a:gd name="adj2" fmla="val 0"/>
            </a:avLst>
          </a:prstGeom>
          <a:solidFill>
            <a:srgbClr val="FF9933"/>
          </a:solidFill>
          <a:ln w="25400" algn="ctr">
            <a:solidFill>
              <a:srgbClr val="FF0000"/>
            </a:solidFill>
            <a:round/>
          </a:ln>
        </p:spPr>
        <p:txBody>
          <a:bodyPr anchor="ctr"/>
          <a:lstStyle/>
          <a:p>
            <a:pPr algn="ctr"/>
            <a:r>
              <a:rPr lang="ru-RU" altLang="ru-RU" sz="2800">
                <a:solidFill>
                  <a:srgbClr val="000000"/>
                </a:solidFill>
                <a:latin typeface="Calibri" charset="-52"/>
              </a:rPr>
              <a:t>Научить мыслить учащихся, дать им способы и приемы мышления- в этом главная задача старшей школы.</a:t>
            </a:r>
            <a:endParaRPr lang="ru-RU" altLang="ru-RU" sz="2800">
              <a:solidFill>
                <a:srgbClr val="000000"/>
              </a:solidFill>
              <a:latin typeface="Calibri" charset="-52"/>
            </a:endParaRPr>
          </a:p>
        </p:txBody>
      </p:sp>
      <p:sp>
        <p:nvSpPr>
          <p:cNvPr id="47112" name="AutoShape 9"/>
          <p:cNvSpPr>
            <a:spLocks noChangeArrowheads="1"/>
          </p:cNvSpPr>
          <p:nvPr/>
        </p:nvSpPr>
        <p:spPr bwMode="auto">
          <a:xfrm>
            <a:off x="539750" y="0"/>
            <a:ext cx="7704138" cy="609600"/>
          </a:xfrm>
          <a:prstGeom prst="ribbon">
            <a:avLst>
              <a:gd name="adj1" fmla="val 12500"/>
              <a:gd name="adj2" fmla="val 50000"/>
            </a:avLst>
          </a:prstGeom>
          <a:solidFill>
            <a:srgbClr val="FFCC66"/>
          </a:solidFill>
          <a:ln w="9525">
            <a:solidFill>
              <a:schemeClr val="tx1"/>
            </a:solidFill>
            <a:round/>
          </a:ln>
        </p:spPr>
        <p:txBody>
          <a:bodyPr wrap="none" anchor="ctr"/>
          <a:lstStyle/>
          <a:p>
            <a:pPr algn="ctr"/>
            <a:endParaRPr lang="ru-RU" altLang="ru-RU" sz="1800" b="1"/>
          </a:p>
          <a:p>
            <a:pPr algn="ctr"/>
            <a:r>
              <a:rPr lang="ru-RU" altLang="ru-RU" sz="2000" b="1">
                <a:latin typeface="Times New Roman" pitchFamily="18" charset="0"/>
                <a:cs typeface="Times New Roman" pitchFamily="18" charset="0"/>
              </a:rPr>
              <a:t>Интеллектуальное развитие</a:t>
            </a:r>
            <a:endParaRPr lang="ru-RU" altLang="ru-RU" sz="2000" b="1">
              <a:latin typeface="Times New Roman" pitchFamily="18" charset="0"/>
              <a:cs typeface="Times New Roman" pitchFamily="18" charset="0"/>
            </a:endParaRPr>
          </a:p>
          <a:p>
            <a:pPr algn="ctr"/>
            <a:endParaRPr lang="ru-RU" altLang="ru-RU" sz="2000">
              <a:latin typeface="Times New Roman" pitchFamily="18" charset="0"/>
              <a:cs typeface="Times New Roman" pitchFamily="18" charset="0"/>
            </a:endParaRPr>
          </a:p>
        </p:txBody>
      </p:sp>
    </p:spTree>
  </p:cSld>
  <p:clrMapOvr>
    <a:masterClrMapping/>
  </p:clrMapOvr>
  <p:transition>
    <p:cover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Заголовок 1"/>
          <p:cNvSpPr>
            <a:spLocks noGrp="1"/>
          </p:cNvSpPr>
          <p:nvPr>
            <p:ph type="title" idx="4294967295"/>
          </p:nvPr>
        </p:nvSpPr>
        <p:spPr/>
        <p:txBody>
          <a:bodyPr/>
          <a:lstStyle/>
          <a:p>
            <a:pPr eaLnBrk="1" hangingPunct="1"/>
            <a:r>
              <a:rPr lang="ru-RU" altLang="ru-RU" b="1" i="1" smtClean="0"/>
              <a:t>Цитата</a:t>
            </a:r>
            <a:endParaRPr lang="ru-RU" altLang="ru-RU" b="1" i="1" smtClean="0"/>
          </a:p>
        </p:txBody>
      </p:sp>
      <p:sp>
        <p:nvSpPr>
          <p:cNvPr id="48131" name="Содержимое 2"/>
          <p:cNvSpPr>
            <a:spLocks noGrp="1"/>
          </p:cNvSpPr>
          <p:nvPr>
            <p:ph sz="quarter" idx="4294967295"/>
          </p:nvPr>
        </p:nvSpPr>
        <p:spPr>
          <a:xfrm>
            <a:off x="914400" y="1357313"/>
            <a:ext cx="7872413" cy="4662487"/>
          </a:xfrm>
        </p:spPr>
        <p:txBody>
          <a:bodyPr/>
          <a:lstStyle/>
          <a:p>
            <a:pPr eaLnBrk="1" hangingPunct="1">
              <a:lnSpc>
                <a:spcPct val="80000"/>
              </a:lnSpc>
              <a:buFontTx/>
              <a:buNone/>
            </a:pPr>
            <a:r>
              <a:rPr lang="ru-RU" altLang="ru-RU" sz="2500" smtClean="0">
                <a:solidFill>
                  <a:srgbClr val="002060"/>
                </a:solidFill>
                <a:latin typeface="Comic Sans MS" pitchFamily="66" charset="0"/>
              </a:rPr>
              <a:t>   </a:t>
            </a:r>
            <a:r>
              <a:rPr lang="ru-RU" altLang="ru-RU" sz="2500" b="1" i="1" smtClean="0">
                <a:solidFill>
                  <a:srgbClr val="002060"/>
                </a:solidFill>
                <a:latin typeface="Comic Sans MS" pitchFamily="66" charset="0"/>
              </a:rPr>
              <a:t>«…</a:t>
            </a:r>
            <a:r>
              <a:rPr lang="ru-RU" altLang="ru-RU" sz="2500" i="1" smtClean="0">
                <a:solidFill>
                  <a:srgbClr val="002060"/>
                </a:solidFill>
                <a:latin typeface="Comic Sans MS" pitchFamily="66" charset="0"/>
              </a:rPr>
              <a:t> </a:t>
            </a:r>
            <a:r>
              <a:rPr lang="ru-RU" altLang="ru-RU" sz="2500" b="1" i="1" smtClean="0">
                <a:solidFill>
                  <a:srgbClr val="002060"/>
                </a:solidFill>
                <a:latin typeface="Comic Sans MS" pitchFamily="66" charset="0"/>
              </a:rPr>
              <a:t>Склонность моя к отвлеченным размышлениям до такой степени неестественно развила во мне сознание, что часто, начиная думать о самой простой вещи, я впадал в безвыходный круг анализа своих мыслей, я не думал уже о вопросе, занимавшем меня, а думал о том, о чем я думал. Спрашивая себя: о чем я думаю? — я отвечал: я думаю, о чем я думаю. А теперь о чем я думаю? Я думаю, что я думаю, о чем я думаю, и так далее. Ум за разум заходил...»</a:t>
            </a:r>
            <a:r>
              <a:rPr lang="ru-RU" altLang="ru-RU" sz="2500" i="1" smtClean="0">
                <a:solidFill>
                  <a:srgbClr val="002060"/>
                </a:solidFill>
                <a:latin typeface="Comic Sans MS" pitchFamily="66" charset="0"/>
              </a:rPr>
              <a:t> </a:t>
            </a:r>
            <a:endParaRPr lang="ru-RU" altLang="ru-RU" sz="2500" i="1" smtClean="0">
              <a:solidFill>
                <a:srgbClr val="002060"/>
              </a:solidFill>
              <a:latin typeface="Comic Sans MS" pitchFamily="66" charset="0"/>
            </a:endParaRPr>
          </a:p>
          <a:p>
            <a:pPr eaLnBrk="1" hangingPunct="1">
              <a:lnSpc>
                <a:spcPct val="80000"/>
              </a:lnSpc>
              <a:buFontTx/>
              <a:buNone/>
            </a:pPr>
            <a:endParaRPr lang="ru-RU" altLang="ru-RU" sz="1500" i="1" smtClean="0"/>
          </a:p>
          <a:p>
            <a:pPr eaLnBrk="1" hangingPunct="1">
              <a:lnSpc>
                <a:spcPct val="80000"/>
              </a:lnSpc>
              <a:buFontTx/>
              <a:buNone/>
            </a:pPr>
            <a:r>
              <a:rPr lang="ru-RU" altLang="ru-RU" sz="1500" i="1" smtClean="0"/>
              <a:t>(Толстой Л.Н. Отрочество //Избранные произведения. М., 1985)</a:t>
            </a:r>
            <a:endParaRPr lang="ru-RU" altLang="ru-RU" sz="1500" i="1" smtClean="0"/>
          </a:p>
        </p:txBody>
      </p:sp>
    </p:spTree>
  </p:cSld>
  <p:clrMapOvr>
    <a:masterClrMapping/>
  </p:clrMapOvr>
  <p:transition>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Заголовок 3"/>
          <p:cNvSpPr>
            <a:spLocks noGrp="1"/>
          </p:cNvSpPr>
          <p:nvPr>
            <p:ph type="title" idx="4294967295"/>
          </p:nvPr>
        </p:nvSpPr>
        <p:spPr>
          <a:xfrm>
            <a:off x="500063" y="-214313"/>
            <a:ext cx="8229600" cy="1143001"/>
          </a:xfrm>
        </p:spPr>
        <p:txBody>
          <a:bodyPr/>
          <a:lstStyle/>
          <a:p>
            <a:pPr eaLnBrk="1" hangingPunct="1"/>
            <a:r>
              <a:rPr lang="ru-RU" altLang="ru-RU" b="1" smtClean="0">
                <a:solidFill>
                  <a:schemeClr val="accent2"/>
                </a:solidFill>
              </a:rPr>
              <a:t>Подводя итоги…</a:t>
            </a:r>
            <a:endParaRPr lang="ru-RU" altLang="ru-RU" b="1" smtClean="0">
              <a:solidFill>
                <a:schemeClr val="accent2"/>
              </a:solidFill>
            </a:endParaRPr>
          </a:p>
        </p:txBody>
      </p:sp>
      <p:sp>
        <p:nvSpPr>
          <p:cNvPr id="49155" name="Содержимое 4"/>
          <p:cNvSpPr>
            <a:spLocks noGrp="1"/>
          </p:cNvSpPr>
          <p:nvPr>
            <p:ph sz="quarter" idx="4294967295"/>
          </p:nvPr>
        </p:nvSpPr>
        <p:spPr>
          <a:xfrm>
            <a:off x="285750" y="785813"/>
            <a:ext cx="8686800" cy="4757737"/>
          </a:xfrm>
        </p:spPr>
        <p:txBody>
          <a:bodyPr/>
          <a:lstStyle/>
          <a:p>
            <a:pPr eaLnBrk="1" hangingPunct="1">
              <a:buFontTx/>
              <a:buNone/>
            </a:pPr>
            <a:r>
              <a:rPr lang="ru-RU" altLang="ru-RU" sz="2000" b="1" smtClean="0">
                <a:latin typeface="Times New Roman" pitchFamily="18" charset="0"/>
                <a:cs typeface="Times New Roman" pitchFamily="18" charset="0"/>
              </a:rPr>
              <a:t>           Итак, юность - период жизни человека, размещенный онтогенетически между отрочеством и взрослостью. </a:t>
            </a:r>
            <a:endParaRPr lang="ru-RU" altLang="ru-RU" sz="2000" b="1" smtClean="0">
              <a:latin typeface="Times New Roman" pitchFamily="18" charset="0"/>
              <a:cs typeface="Times New Roman" pitchFamily="18" charset="0"/>
            </a:endParaRPr>
          </a:p>
          <a:p>
            <a:pPr eaLnBrk="1" hangingPunct="1">
              <a:buFontTx/>
              <a:buNone/>
            </a:pPr>
            <a:endParaRPr lang="ru-RU" altLang="ru-RU" sz="2000" b="1" smtClean="0">
              <a:latin typeface="Times New Roman" pitchFamily="18" charset="0"/>
              <a:cs typeface="Times New Roman" pitchFamily="18" charset="0"/>
            </a:endParaRPr>
          </a:p>
          <a:p>
            <a:pPr eaLnBrk="1" hangingPunct="1">
              <a:buFontTx/>
              <a:buNone/>
            </a:pPr>
            <a:r>
              <a:rPr lang="ru-RU" altLang="ru-RU" sz="2000" b="1" smtClean="0">
                <a:latin typeface="Times New Roman" pitchFamily="18" charset="0"/>
                <a:cs typeface="Times New Roman" pitchFamily="18" charset="0"/>
              </a:rPr>
              <a:t>           Психологическим содержанием кризиса перехода к взрослости является "отрыв от родительских корней" (К.Н. Поливанова).</a:t>
            </a:r>
            <a:endParaRPr lang="ru-RU" altLang="ru-RU" sz="2000" b="1" smtClean="0">
              <a:latin typeface="Times New Roman" pitchFamily="18" charset="0"/>
              <a:cs typeface="Times New Roman" pitchFamily="18" charset="0"/>
            </a:endParaRPr>
          </a:p>
          <a:p>
            <a:pPr eaLnBrk="1" hangingPunct="1">
              <a:buFontTx/>
              <a:buNone/>
            </a:pPr>
            <a:r>
              <a:rPr lang="ru-RU" altLang="ru-RU" sz="2000" b="1" smtClean="0">
                <a:latin typeface="Times New Roman" pitchFamily="18" charset="0"/>
                <a:cs typeface="Times New Roman" pitchFamily="18" charset="0"/>
              </a:rPr>
              <a:t>           Совершающееся в ранней юности открытие внутреннего мира сопряжено с переживанием его как ценности. Открытие себя как неповторимо уникальной личности неразрывно связано с открытием социального мира, в котором этой личности предстоит жить. Юношеская рефлексия есть, с одной стороны, осознание собственного “я” ( “Кто я?”, “Какой я?” “Каковы мои способности?”, “За что я могу себя уважать?”) , а с другой - осознание своего положения в мире ( “Каков мой жизненный идеал?” ,“Кто мои друзья и враги?”, “Кем я хочу стать?”, “Что я должен сделать, чтобы и я сам, и окружающий мир стали лучше?”). Первые, обращенные к себе вопросы ставит, не всегда сознавая это, уже подросток. Вторые, более общие, мировоззренческие вопросы ставит юноша, у которого самоанализ становится элементом социально-нравственного самоопределения.</a:t>
            </a:r>
            <a:endParaRPr lang="ru-RU" altLang="ru-RU" sz="2000" b="1" smtClean="0">
              <a:latin typeface="Times New Roman" pitchFamily="18" charset="0"/>
              <a:cs typeface="Times New Roman" pitchFamily="18" charset="0"/>
            </a:endParaRPr>
          </a:p>
          <a:p>
            <a:pPr eaLnBrk="1" hangingPunct="1"/>
            <a:endParaRPr lang="ru-RU" altLang="ru-RU" sz="2000" smtClean="0">
              <a:latin typeface="Times New Roman" pitchFamily="18" charset="0"/>
              <a:cs typeface="Times New Roman" pitchFamily="18" charset="0"/>
            </a:endParaRPr>
          </a:p>
        </p:txBody>
      </p:sp>
    </p:spTree>
  </p:cSld>
  <p:clrMapOvr>
    <a:masterClrMapping/>
  </p:clrMapOvr>
  <p:transition>
    <p:cover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457200" y="273050"/>
            <a:ext cx="3008313" cy="1162050"/>
          </a:xfrm>
          <a:prstGeom prst="rect">
            <a:avLst/>
          </a:prstGeom>
          <a:noFill/>
          <a:ln w="9525">
            <a:noFill/>
            <a:round/>
          </a:ln>
        </p:spPr>
        <p:txBody>
          <a:bodyPr wrap="none" anchor="ctr"/>
          <a:lstStyle/>
          <a:p>
            <a:endParaRPr lang="ru-RU" altLang="ru-RU" sz="1800">
              <a:latin typeface="Verdana" pitchFamily="34" charset="0"/>
            </a:endParaRPr>
          </a:p>
        </p:txBody>
      </p:sp>
      <p:sp>
        <p:nvSpPr>
          <p:cNvPr id="39941" name="Text Box 5"/>
          <p:cNvSpPr txBox="1">
            <a:spLocks noChangeArrowheads="1"/>
          </p:cNvSpPr>
          <p:nvPr/>
        </p:nvSpPr>
        <p:spPr bwMode="auto">
          <a:xfrm>
            <a:off x="500063" y="1785938"/>
            <a:ext cx="8215312" cy="4857750"/>
          </a:xfrm>
          <a:prstGeom prst="rect">
            <a:avLst/>
          </a:prstGeom>
          <a:noFill/>
          <a:ln w="9525">
            <a:noFill/>
            <a:round/>
          </a:ln>
          <a:effectLst/>
        </p:spPr>
        <p:txBody>
          <a:bodyPr/>
          <a:lstStyle/>
          <a:p>
            <a:pPr>
              <a:defRPr/>
            </a:pPr>
            <a:r>
              <a:rPr lang="ru-RU" sz="1800">
                <a:solidFill>
                  <a:schemeClr val="accent2"/>
                </a:solidFill>
              </a:rPr>
              <a:t>Взрослость </a:t>
            </a:r>
            <a:r>
              <a:rPr lang="ru-RU" sz="1800"/>
              <a:t>– наиболее длительный период становления личности в онтогенезе: с 18 до 60 лет. В границах этого возраста выделяют период ранней взрослости (18-23 года), включающий позднюю юность и период взрослости (24 - 60 лет), куда входят молодость (24-27 лет) и зрелость (28-60 лет).</a:t>
            </a:r>
            <a:endParaRPr lang="ru-RU" sz="1800"/>
          </a:p>
          <a:p>
            <a:pPr>
              <a:defRPr/>
            </a:pPr>
            <a:r>
              <a:rPr lang="ru-RU" sz="1800">
                <a:solidFill>
                  <a:schemeClr val="accent2"/>
                </a:solidFill>
                <a:latin typeface="Comic Sans MS" pitchFamily="66" charset="0"/>
              </a:rPr>
              <a:t>Взрослость</a:t>
            </a:r>
            <a:r>
              <a:rPr lang="ru-RU" sz="1800">
                <a:latin typeface="Comic Sans MS" pitchFamily="66" charset="0"/>
              </a:rPr>
              <a:t> - это период,</a:t>
            </a:r>
            <a:r>
              <a:rPr lang="en-US" sz="1800">
                <a:latin typeface="Comic Sans MS" pitchFamily="66" charset="0"/>
              </a:rPr>
              <a:t> </a:t>
            </a:r>
            <a:r>
              <a:rPr lang="ru-RU" sz="1800">
                <a:latin typeface="Comic Sans MS" pitchFamily="66" charset="0"/>
              </a:rPr>
              <a:t>когда мы способны достичь пика физической деятельности. Период относительной стабилизации морфологических и обменных процессов.</a:t>
            </a:r>
            <a:endParaRPr lang="ru-RU" sz="1800">
              <a:latin typeface="Comic Sans MS" pitchFamily="66" charset="0"/>
            </a:endParaRPr>
          </a:p>
          <a:p>
            <a:pPr>
              <a:defRPr/>
            </a:pPr>
            <a:r>
              <a:rPr lang="ru-RU" sz="1800">
                <a:latin typeface="Comic Sans MS" pitchFamily="66" charset="0"/>
              </a:rPr>
              <a:t> </a:t>
            </a:r>
            <a:endParaRPr lang="ru-RU" sz="1800">
              <a:latin typeface="Comic Sans MS" pitchFamily="66" charset="0"/>
            </a:endParaRPr>
          </a:p>
          <a:p>
            <a:pPr>
              <a:defRPr/>
            </a:pPr>
            <a:r>
              <a:rPr lang="ru-RU" sz="1800" u="sng">
                <a:latin typeface="Comic Sans MS" pitchFamily="66" charset="0"/>
              </a:rPr>
              <a:t>Развитие взрослого человека можно описать в контексте трех самостоятельных систем:</a:t>
            </a:r>
            <a:endParaRPr lang="ru-RU" sz="1800" u="sng">
              <a:latin typeface="Comic Sans MS" pitchFamily="66" charset="0"/>
            </a:endParaRPr>
          </a:p>
          <a:p>
            <a:pPr>
              <a:buFont typeface="Wingdings" panose="05000000000000000000" pitchFamily="2" charset="2"/>
              <a:buChar char="Ø"/>
              <a:defRPr/>
            </a:pPr>
            <a:r>
              <a:rPr lang="ru-RU" sz="1800">
                <a:latin typeface="Comic Sans MS" pitchFamily="66" charset="0"/>
              </a:rPr>
              <a:t>Развитие личного Я</a:t>
            </a:r>
            <a:endParaRPr lang="ru-RU" sz="1800">
              <a:latin typeface="Comic Sans MS" pitchFamily="66" charset="0"/>
            </a:endParaRPr>
          </a:p>
          <a:p>
            <a:pPr>
              <a:buFont typeface="Wingdings" panose="05000000000000000000" pitchFamily="2" charset="2"/>
              <a:buChar char="Ø"/>
              <a:defRPr/>
            </a:pPr>
            <a:r>
              <a:rPr lang="ru-RU" sz="1800">
                <a:latin typeface="Comic Sans MS" pitchFamily="66" charset="0"/>
              </a:rPr>
              <a:t>Я как члена семьи(взрослый ребенок, супруг(а) или родитель)</a:t>
            </a:r>
            <a:endParaRPr lang="ru-RU" sz="1800">
              <a:latin typeface="Comic Sans MS" pitchFamily="66" charset="0"/>
            </a:endParaRPr>
          </a:p>
          <a:p>
            <a:pPr>
              <a:buFont typeface="Wingdings" panose="05000000000000000000" pitchFamily="2" charset="2"/>
              <a:buChar char="Ø"/>
              <a:defRPr/>
            </a:pPr>
            <a:r>
              <a:rPr lang="ru-RU" sz="1800">
                <a:latin typeface="Comic Sans MS" pitchFamily="66" charset="0"/>
              </a:rPr>
              <a:t>Я как работника</a:t>
            </a:r>
            <a:endParaRPr lang="ru-RU" sz="1800">
              <a:latin typeface="Comic Sans MS" pitchFamily="66" charset="0"/>
            </a:endParaRPr>
          </a:p>
          <a:p>
            <a:pPr algn="ctr">
              <a:spcBef>
                <a:spcPts val="1500"/>
              </a:spcBef>
              <a:defRPr/>
            </a:pPr>
            <a:r>
              <a:rPr lang="ru-RU">
                <a:effectLst>
                  <a:outerShdw blurRad="38100" dist="38100" dir="2700000" algn="tl">
                    <a:srgbClr val="C0C0C0"/>
                  </a:outerShdw>
                </a:effectLst>
                <a:latin typeface="Comic Sans MS" pitchFamily="66" charset="0"/>
              </a:rPr>
              <a:t> </a:t>
            </a:r>
            <a:endParaRPr lang="ru-RU">
              <a:effectLst>
                <a:outerShdw blurRad="38100" dist="38100" dir="2700000" algn="tl">
                  <a:srgbClr val="C0C0C0"/>
                </a:outerShdw>
              </a:effectLst>
              <a:latin typeface="Comic Sans MS" pitchFamily="66" charset="0"/>
            </a:endParaRPr>
          </a:p>
        </p:txBody>
      </p:sp>
      <p:sp>
        <p:nvSpPr>
          <p:cNvPr id="50180" name="WordArt 17"/>
          <p:cNvSpPr>
            <a:spLocks noChangeArrowheads="1" noChangeShapeType="1" noTextEdit="1"/>
          </p:cNvSpPr>
          <p:nvPr/>
        </p:nvSpPr>
        <p:spPr bwMode="auto">
          <a:xfrm>
            <a:off x="539750" y="1285875"/>
            <a:ext cx="7993063" cy="1500188"/>
          </a:xfrm>
          <a:prstGeom prst="rect">
            <a:avLst/>
          </a:prstGeom>
        </p:spPr>
        <p:txBody>
          <a:bodyPr wrap="none" fromWordArt="1">
            <a:prstTxWarp prst="textFadeUp">
              <a:avLst>
                <a:gd name="adj" fmla="val 9991"/>
              </a:avLst>
            </a:prstTxWarp>
          </a:bodyPr>
          <a:lstStyle/>
          <a:p>
            <a:pPr algn="ctr"/>
            <a:endParaRPr lang="ru-RU" sz="3600" kern="10">
              <a:ln w="12600">
                <a:solidFill>
                  <a:srgbClr val="B2B2B2"/>
                </a:solidFill>
                <a:miter lim="800000"/>
              </a:ln>
              <a:gradFill rotWithShape="1">
                <a:gsLst>
                  <a:gs pos="0">
                    <a:srgbClr val="520402"/>
                  </a:gs>
                  <a:gs pos="100000">
                    <a:srgbClr val="FFCC00"/>
                  </a:gs>
                </a:gsLst>
                <a:lin ang="5400000" scaled="1"/>
              </a:gradFill>
              <a:effectLst>
                <a:outerShdw dist="17819" dir="2700000" algn="ctr" rotWithShape="0">
                  <a:srgbClr val="875B0D">
                    <a:alpha val="70015"/>
                  </a:srgbClr>
                </a:outerShdw>
              </a:effectLst>
              <a:latin typeface="Arial"/>
              <a:cs typeface="Arial"/>
            </a:endParaRPr>
          </a:p>
        </p:txBody>
      </p:sp>
      <p:sp>
        <p:nvSpPr>
          <p:cNvPr id="29707" name="Заголовок 18"/>
          <p:cNvSpPr>
            <a:spLocks noGrp="1"/>
          </p:cNvSpPr>
          <p:nvPr>
            <p:ph type="title" idx="4294967295"/>
          </p:nvPr>
        </p:nvSpPr>
        <p:spPr>
          <a:xfrm>
            <a:off x="428625" y="285750"/>
            <a:ext cx="8228013" cy="1428750"/>
          </a:xfrm>
        </p:spPr>
        <p:txBody>
          <a:bodyPr anchor="b">
            <a:normAutofit fontScale="90000"/>
          </a:bodyPr>
          <a:lstStyle/>
          <a:p>
            <a:pPr eaLnBrk="1" hangingPunct="1">
              <a:defRPr/>
            </a:pPr>
            <a:r>
              <a:rPr lang="ru-RU" sz="6200">
                <a:solidFill>
                  <a:srgbClr val="00B0F0"/>
                </a:solidFill>
                <a:latin typeface="Monotype Corsiva" pitchFamily="66" charset="0"/>
              </a:rPr>
              <a:t>Взрослый возраст</a:t>
            </a:r>
            <a:br>
              <a:rPr lang="ru-RU" sz="6200">
                <a:solidFill>
                  <a:srgbClr val="00B0F0"/>
                </a:solidFill>
                <a:latin typeface="Monotype Corsiva" pitchFamily="66" charset="0"/>
              </a:rPr>
            </a:br>
            <a:r>
              <a:rPr lang="ru-RU" sz="5300">
                <a:solidFill>
                  <a:srgbClr val="00B0F0"/>
                </a:solidFill>
                <a:latin typeface="Monotype Corsiva" pitchFamily="66" charset="0"/>
              </a:rPr>
              <a:t>(с 18 до 60 лет)</a:t>
            </a:r>
            <a:endParaRPr lang="ru-RU" sz="5300">
              <a:solidFill>
                <a:srgbClr val="00B0F0"/>
              </a:solidFill>
              <a:latin typeface="Monotype Corsiva" pitchFamily="66" charset="0"/>
            </a:endParaRPr>
          </a:p>
        </p:txBody>
      </p:sp>
    </p:spTree>
  </p:cSld>
  <p:clrMapOvr>
    <a:masterClrMapping/>
  </p:clrMapOvr>
  <p:transition advTm="10240">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68313" y="115888"/>
            <a:ext cx="8229600" cy="561975"/>
          </a:xfrm>
        </p:spPr>
        <p:txBody>
          <a:bodyPr/>
          <a:lstStyle/>
          <a:p>
            <a:pPr eaLnBrk="1" hangingPunct="1"/>
            <a:r>
              <a:rPr lang="ru-RU" altLang="ru-RU" sz="2000" b="1" smtClean="0">
                <a:solidFill>
                  <a:srgbClr val="CC0000"/>
                </a:solidFill>
                <a:latin typeface="Times New Roman" pitchFamily="18" charset="0"/>
                <a:cs typeface="Times New Roman" pitchFamily="18" charset="0"/>
              </a:rPr>
              <a:t>Стратегии, методы и схема организации исследования в психологии развития и возрастной психологии.</a:t>
            </a:r>
            <a:endParaRPr lang="ru-RU" altLang="ru-RU" sz="2000" b="1" smtClean="0">
              <a:solidFill>
                <a:srgbClr val="CC0000"/>
              </a:solidFill>
              <a:latin typeface="Times New Roman" pitchFamily="18" charset="0"/>
              <a:cs typeface="Times New Roman" pitchFamily="18" charset="0"/>
            </a:endParaRPr>
          </a:p>
        </p:txBody>
      </p:sp>
      <p:graphicFrame>
        <p:nvGraphicFramePr>
          <p:cNvPr id="9257" name="Group 41"/>
          <p:cNvGraphicFramePr>
            <a:graphicFrameLocks noGrp="1"/>
          </p:cNvGraphicFramePr>
          <p:nvPr>
            <p:ph idx="4294967295"/>
          </p:nvPr>
        </p:nvGraphicFramePr>
        <p:xfrm>
          <a:off x="468313" y="836613"/>
          <a:ext cx="8362950" cy="5800880"/>
        </p:xfrm>
        <a:graphic>
          <a:graphicData uri="http://schemas.openxmlformats.org/drawingml/2006/table">
            <a:tbl>
              <a:tblPr/>
              <a:tblGrid>
                <a:gridCol w="1366837"/>
                <a:gridCol w="2305050"/>
                <a:gridCol w="4691063"/>
              </a:tblGrid>
              <a:tr h="431723">
                <a:tc row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200" b="0" i="0" u="none" strike="noStrike" cap="none" normalizeH="0" baseline="0" smtClean="0">
                          <a:ln>
                            <a:noFill/>
                          </a:ln>
                          <a:solidFill>
                            <a:schemeClr val="tx1"/>
                          </a:solidFill>
                          <a:effectLst/>
                          <a:latin typeface="Times New Roman" pitchFamily="18" charset="0"/>
                          <a:cs typeface="Times New Roman" pitchFamily="18" charset="0"/>
                        </a:rPr>
                        <a:t>Стратегии исследования в психологии развития</a:t>
                      </a:r>
                      <a:endParaRPr kumimoji="0" lang="ru-RU" sz="1200" b="0" i="0" u="none" strike="noStrike" cap="none" normalizeH="0" baseline="0" smtClean="0">
                        <a:ln>
                          <a:noFill/>
                        </a:ln>
                        <a:solidFill>
                          <a:schemeClr val="tx1"/>
                        </a:solidFill>
                        <a:effectLst/>
                        <a:latin typeface="Times New Roman" pitchFamily="18" charset="0"/>
                        <a:cs typeface="Times New Roman" pitchFamily="18"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ru-RU" sz="1100" b="1" i="0" u="none" strike="noStrike" cap="none" normalizeH="0" baseline="0" smtClean="0">
                          <a:ln>
                            <a:noFill/>
                          </a:ln>
                          <a:solidFill>
                            <a:srgbClr val="CC0000"/>
                          </a:solidFill>
                          <a:effectLst/>
                          <a:latin typeface="Times New Roman" pitchFamily="18" charset="0"/>
                          <a:cs typeface="Times New Roman" pitchFamily="18" charset="0"/>
                        </a:rPr>
                        <a:t>констатирующая</a:t>
                      </a:r>
                      <a:endParaRPr kumimoji="0" lang="ru-RU" sz="1100" b="1" i="0" u="none" strike="noStrike" cap="none" normalizeH="0" baseline="0" smtClean="0">
                        <a:ln>
                          <a:noFill/>
                        </a:ln>
                        <a:solidFill>
                          <a:srgbClr val="CC0000"/>
                        </a:solidFill>
                        <a:effectLst/>
                        <a:latin typeface="Times New Roman" pitchFamily="18" charset="0"/>
                        <a:cs typeface="Times New Roman" pitchFamily="18"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ru-RU" sz="1100" b="1" i="0" u="none" strike="noStrike" cap="none" normalizeH="0" baseline="0" smtClean="0">
                          <a:ln>
                            <a:noFill/>
                          </a:ln>
                          <a:solidFill>
                            <a:srgbClr val="CC0000"/>
                          </a:solidFill>
                          <a:effectLst/>
                          <a:latin typeface="Times New Roman" pitchFamily="18" charset="0"/>
                          <a:cs typeface="Times New Roman" pitchFamily="18" charset="0"/>
                        </a:rPr>
                        <a:t>Стратегия выявления уровня формирования</a:t>
                      </a:r>
                      <a:endParaRPr kumimoji="0" lang="ru-RU" sz="1100" b="1" i="0" u="none" strike="noStrike" cap="none" normalizeH="0" baseline="0" smtClean="0">
                        <a:ln>
                          <a:noFill/>
                        </a:ln>
                        <a:solidFill>
                          <a:srgbClr val="CC0000"/>
                        </a:solidFill>
                        <a:effectLst/>
                        <a:latin typeface="Times New Roman" pitchFamily="18" charset="0"/>
                        <a:cs typeface="Times New Roman" pitchFamily="18"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1178">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ru-RU" sz="1100" b="1" i="0" u="none" strike="noStrike" cap="none" normalizeH="0" baseline="0" smtClean="0">
                          <a:ln>
                            <a:noFill/>
                          </a:ln>
                          <a:solidFill>
                            <a:srgbClr val="CC0000"/>
                          </a:solidFill>
                          <a:effectLst/>
                          <a:latin typeface="Times New Roman" pitchFamily="18" charset="0"/>
                          <a:cs typeface="Times New Roman" pitchFamily="18" charset="0"/>
                        </a:rPr>
                        <a:t>Формирующая (генетическая)</a:t>
                      </a:r>
                      <a:endParaRPr kumimoji="0" lang="ru-RU" sz="1100" b="1" i="0" u="none" strike="noStrike" cap="none" normalizeH="0" baseline="0" smtClean="0">
                        <a:ln>
                          <a:noFill/>
                        </a:ln>
                        <a:solidFill>
                          <a:srgbClr val="CC0000"/>
                        </a:solidFill>
                        <a:effectLst/>
                        <a:latin typeface="Times New Roman" pitchFamily="18" charset="0"/>
                        <a:cs typeface="Times New Roman" pitchFamily="18"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ru-RU" sz="1200" b="1" i="0" u="none" strike="noStrike" cap="none" normalizeH="0" baseline="0" smtClean="0">
                          <a:ln>
                            <a:noFill/>
                          </a:ln>
                          <a:solidFill>
                            <a:srgbClr val="CC0000"/>
                          </a:solidFill>
                          <a:effectLst/>
                          <a:latin typeface="Times New Roman" pitchFamily="18" charset="0"/>
                          <a:cs typeface="Times New Roman" pitchFamily="18" charset="0"/>
                        </a:rPr>
                        <a:t>Стратегия формирования психических процессов</a:t>
                      </a:r>
                      <a:endParaRPr kumimoji="0" lang="ru-RU" sz="1200" b="1" i="0" u="none" strike="noStrike" cap="none" normalizeH="0" baseline="0" smtClean="0">
                        <a:ln>
                          <a:noFill/>
                        </a:ln>
                        <a:solidFill>
                          <a:srgbClr val="CC0000"/>
                        </a:solidFill>
                        <a:effectLst/>
                        <a:latin typeface="Times New Roman" pitchFamily="18" charset="0"/>
                        <a:cs typeface="Times New Roman" pitchFamily="18"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47585">
                <a:tc rowSpan="5">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200" b="1" i="0" u="none" strike="noStrike" cap="none" normalizeH="0" baseline="0" smtClean="0">
                          <a:ln>
                            <a:noFill/>
                          </a:ln>
                          <a:solidFill>
                            <a:srgbClr val="006600"/>
                          </a:solidFill>
                          <a:effectLst/>
                          <a:latin typeface="Times New Roman" pitchFamily="18" charset="0"/>
                          <a:cs typeface="Times New Roman" pitchFamily="18" charset="0"/>
                        </a:rPr>
                        <a:t>Методы исследования</a:t>
                      </a:r>
                      <a:endParaRPr kumimoji="0" lang="ru-RU" sz="1200" b="1" i="0" u="none" strike="noStrike" cap="none" normalizeH="0" baseline="0" smtClean="0">
                        <a:ln>
                          <a:noFill/>
                        </a:ln>
                        <a:solidFill>
                          <a:srgbClr val="006600"/>
                        </a:solidFill>
                        <a:effectLst/>
                        <a:latin typeface="Times New Roman" pitchFamily="18" charset="0"/>
                        <a:cs typeface="Times New Roman" pitchFamily="18" charset="0"/>
                      </a:endParaRP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200" b="1" i="0" u="none" strike="noStrike" cap="none" normalizeH="0" baseline="0" smtClean="0">
                          <a:ln>
                            <a:noFill/>
                          </a:ln>
                          <a:solidFill>
                            <a:schemeClr val="accent2"/>
                          </a:solidFill>
                          <a:effectLst/>
                          <a:latin typeface="Times New Roman" pitchFamily="18" charset="0"/>
                          <a:cs typeface="Times New Roman" pitchFamily="18" charset="0"/>
                        </a:rPr>
                        <a:t>наблюдение</a:t>
                      </a:r>
                      <a:endParaRPr kumimoji="0" lang="ru-RU" sz="1200" b="1" i="0" u="none" strike="noStrike" cap="none" normalizeH="0" baseline="0" smtClean="0">
                        <a:ln>
                          <a:noFill/>
                        </a:ln>
                        <a:solidFill>
                          <a:schemeClr val="accent2"/>
                        </a:solidFill>
                        <a:effectLst/>
                        <a:latin typeface="Times New Roman" pitchFamily="18" charset="0"/>
                        <a:cs typeface="Times New Roman" pitchFamily="18"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200" b="1" i="0" u="none" strike="noStrike" cap="none" normalizeH="0" baseline="0" smtClean="0">
                          <a:ln>
                            <a:noFill/>
                          </a:ln>
                          <a:solidFill>
                            <a:srgbClr val="000000"/>
                          </a:solidFill>
                          <a:effectLst/>
                          <a:latin typeface="Times New Roman" pitchFamily="18" charset="0"/>
                          <a:cs typeface="Times New Roman" pitchFamily="18" charset="0"/>
                        </a:rPr>
                        <a:t>по условиям осуществления /полевое и лабораторное/;   по характеру взаимодействия с объектом /включенное и невключенное/;   по целям /целенаправленное и случайное</a:t>
                      </a:r>
                      <a:endParaRPr kumimoji="0" lang="ru-RU" sz="1200" b="1" i="0" u="none" strike="noStrike" cap="none" normalizeH="0" baseline="0" smtClean="0">
                        <a:ln>
                          <a:noFill/>
                        </a:ln>
                        <a:solidFill>
                          <a:srgbClr val="000000"/>
                        </a:solidFill>
                        <a:effectLst/>
                        <a:latin typeface="Times New Roman" pitchFamily="18" charset="0"/>
                        <a:cs typeface="Times New Roman" pitchFamily="18" charset="0"/>
                      </a:endParaRP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1042345">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200" b="1" i="0" u="none" strike="noStrike" cap="none" normalizeH="0" baseline="0" smtClean="0">
                          <a:ln>
                            <a:noFill/>
                          </a:ln>
                          <a:solidFill>
                            <a:schemeClr val="accent2"/>
                          </a:solidFill>
                          <a:effectLst/>
                          <a:latin typeface="Times New Roman" pitchFamily="18" charset="0"/>
                          <a:cs typeface="Times New Roman" pitchFamily="18" charset="0"/>
                        </a:rPr>
                        <a:t>эксперимент</a:t>
                      </a:r>
                      <a:endParaRPr kumimoji="0" lang="ru-RU" sz="1200" b="1" i="0" u="none" strike="noStrike" cap="none" normalizeH="0" baseline="0" smtClean="0">
                        <a:ln>
                          <a:noFill/>
                        </a:ln>
                        <a:solidFill>
                          <a:schemeClr val="accent2"/>
                        </a:solidFill>
                        <a:effectLst/>
                        <a:latin typeface="Times New Roman" pitchFamily="18" charset="0"/>
                        <a:cs typeface="Times New Roman" pitchFamily="18"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200" b="1" i="0" u="none" strike="noStrike" cap="none" normalizeH="0" baseline="0" smtClean="0">
                          <a:ln>
                            <a:noFill/>
                          </a:ln>
                          <a:solidFill>
                            <a:srgbClr val="000000"/>
                          </a:solidFill>
                          <a:effectLst/>
                          <a:latin typeface="Times New Roman" pitchFamily="18" charset="0"/>
                          <a:cs typeface="Times New Roman" pitchFamily="18" charset="0"/>
                        </a:rPr>
                        <a:t>Лабораторный проводится в преднамеренно созданных условиях, с использованием специальной аппаратуры, действия испытуемого определяются инструкцией;</a:t>
                      </a:r>
                      <a:endParaRPr kumimoji="0" lang="ru-RU" sz="1200" b="1" i="0" u="none" strike="noStrike" cap="none" normalizeH="0" baseline="0" smtClean="0">
                        <a:ln>
                          <a:noFill/>
                        </a:ln>
                        <a:solidFill>
                          <a:srgbClr val="000000"/>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ru-RU" sz="1200" b="1" i="0" u="none" strike="noStrike" cap="none" normalizeH="0" baseline="0" smtClean="0">
                          <a:ln>
                            <a:noFill/>
                          </a:ln>
                          <a:solidFill>
                            <a:srgbClr val="000000"/>
                          </a:solidFill>
                          <a:effectLst/>
                          <a:latin typeface="Times New Roman" pitchFamily="18" charset="0"/>
                          <a:cs typeface="Times New Roman" pitchFamily="18" charset="0"/>
                        </a:rPr>
                        <a:t>Естественный</a:t>
                      </a:r>
                      <a:r>
                        <a:rPr kumimoji="0" lang="ru-RU" sz="1200" b="0" i="0" u="none" strike="noStrike" cap="none" normalizeH="0" baseline="0" smtClean="0">
                          <a:ln>
                            <a:noFill/>
                          </a:ln>
                          <a:solidFill>
                            <a:srgbClr val="000000"/>
                          </a:solidFill>
                          <a:effectLst/>
                          <a:latin typeface="Times New Roman" pitchFamily="18" charset="0"/>
                          <a:cs typeface="Times New Roman" pitchFamily="18" charset="0"/>
                        </a:rPr>
                        <a:t>  </a:t>
                      </a:r>
                      <a:r>
                        <a:rPr kumimoji="0" lang="ru-RU" sz="1200" b="1" i="0" u="none" strike="noStrike" cap="none" normalizeH="0" baseline="0" smtClean="0">
                          <a:ln>
                            <a:noFill/>
                          </a:ln>
                          <a:solidFill>
                            <a:srgbClr val="000000"/>
                          </a:solidFill>
                          <a:effectLst/>
                          <a:latin typeface="Times New Roman" pitchFamily="18" charset="0"/>
                          <a:cs typeface="Times New Roman" pitchFamily="18" charset="0"/>
                        </a:rPr>
                        <a:t>эксперимент проводится в привычных условиях. Он был предложен А.Ф. Лазурским.</a:t>
                      </a:r>
                      <a:endParaRPr kumimoji="0" lang="ru-RU" sz="1200" b="1" i="0" u="none" strike="noStrike" cap="none" normalizeH="0" baseline="0" smtClean="0">
                        <a:ln>
                          <a:noFill/>
                        </a:ln>
                        <a:solidFill>
                          <a:srgbClr val="800000"/>
                        </a:solidFill>
                        <a:effectLst/>
                        <a:latin typeface="Times New Roman" pitchFamily="18" charset="0"/>
                        <a:cs typeface="Times New Roman" pitchFamily="18" charset="0"/>
                      </a:endParaRP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822901">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200" b="1" i="0" u="none" strike="noStrike" cap="none" normalizeH="0" baseline="0" smtClean="0">
                          <a:ln>
                            <a:noFill/>
                          </a:ln>
                          <a:solidFill>
                            <a:schemeClr val="accent2"/>
                          </a:solidFill>
                          <a:effectLst/>
                          <a:latin typeface="Times New Roman" pitchFamily="18" charset="0"/>
                          <a:cs typeface="Times New Roman" pitchFamily="18" charset="0"/>
                        </a:rPr>
                        <a:t>тесты</a:t>
                      </a:r>
                      <a:endParaRPr kumimoji="0" lang="ru-RU" sz="1200" b="1" i="0" u="none" strike="noStrike" cap="none" normalizeH="0" baseline="0" smtClean="0">
                        <a:ln>
                          <a:noFill/>
                        </a:ln>
                        <a:solidFill>
                          <a:schemeClr val="accent2"/>
                        </a:solidFill>
                        <a:effectLst/>
                        <a:latin typeface="Times New Roman" pitchFamily="18" charset="0"/>
                        <a:cs typeface="Times New Roman" pitchFamily="18"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200" b="1" i="0" u="none" strike="noStrike" cap="none" normalizeH="0" baseline="0" smtClean="0">
                          <a:ln>
                            <a:noFill/>
                          </a:ln>
                          <a:solidFill>
                            <a:srgbClr val="000000"/>
                          </a:solidFill>
                          <a:effectLst/>
                          <a:latin typeface="Times New Roman" pitchFamily="18" charset="0"/>
                          <a:cs typeface="Times New Roman" pitchFamily="18" charset="0"/>
                        </a:rPr>
                        <a:t>тесты, предполагающие правильный ответ (тесты интеллекта, способностей...); тесты, правильных ответов на которые нет (личностные ...);вербальные и невербальные, закрытые и открытые опросники.</a:t>
                      </a:r>
                      <a:endParaRPr kumimoji="0" lang="ru-RU" sz="1200" b="1" i="0" u="none" strike="noStrike" cap="none" normalizeH="0" baseline="0" smtClean="0">
                        <a:ln>
                          <a:noFill/>
                        </a:ln>
                        <a:solidFill>
                          <a:srgbClr val="800000"/>
                        </a:solidFill>
                        <a:effectLst/>
                        <a:latin typeface="Times New Roman" pitchFamily="18" charset="0"/>
                        <a:cs typeface="Times New Roman" pitchFamily="18" charset="0"/>
                      </a:endParaRP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457162">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200" b="1" i="0" u="none" strike="noStrike" cap="none" normalizeH="0" baseline="0" smtClean="0">
                          <a:ln>
                            <a:noFill/>
                          </a:ln>
                          <a:solidFill>
                            <a:schemeClr val="accent2"/>
                          </a:solidFill>
                          <a:effectLst/>
                          <a:latin typeface="Times New Roman" pitchFamily="18" charset="0"/>
                          <a:cs typeface="Times New Roman" pitchFamily="18" charset="0"/>
                        </a:rPr>
                        <a:t>анализ продуктов деятельности</a:t>
                      </a:r>
                      <a:endParaRPr kumimoji="0" lang="ru-RU" sz="1200" b="1" i="0" u="none" strike="noStrike" cap="none" normalizeH="0" baseline="0" smtClean="0">
                        <a:ln>
                          <a:noFill/>
                        </a:ln>
                        <a:solidFill>
                          <a:schemeClr val="accent2"/>
                        </a:solidFill>
                        <a:effectLst/>
                        <a:latin typeface="Times New Roman" pitchFamily="18" charset="0"/>
                        <a:cs typeface="Times New Roman" pitchFamily="18"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ru-RU" sz="1200" b="1" i="0" u="none" strike="noStrike" cap="none" normalizeH="0" baseline="0" smtClean="0">
                          <a:ln>
                            <a:noFill/>
                          </a:ln>
                          <a:solidFill>
                            <a:srgbClr val="000000"/>
                          </a:solidFill>
                          <a:effectLst/>
                          <a:latin typeface="Times New Roman" pitchFamily="18" charset="0"/>
                          <a:cs typeface="Times New Roman" pitchFamily="18" charset="0"/>
                        </a:rPr>
                        <a:t>анализ рисунков, аппликаций, конструирования, музыкального литературного творчества</a:t>
                      </a:r>
                      <a:endParaRPr kumimoji="0" lang="ru-RU" sz="1800" b="1" i="0" u="none" strike="noStrike" cap="none" normalizeH="0" baseline="0" smtClean="0">
                        <a:ln>
                          <a:noFill/>
                        </a:ln>
                        <a:solidFill>
                          <a:srgbClr val="800000"/>
                        </a:solidFill>
                        <a:effectLst/>
                        <a:latin typeface="Times New Roman" pitchFamily="18" charset="0"/>
                        <a:cs typeface="Times New Roman" pitchFamily="18" charset="0"/>
                      </a:endParaRP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1012645">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200" b="1" i="0" u="none" strike="noStrike" cap="none" normalizeH="0" baseline="0" smtClean="0">
                          <a:ln>
                            <a:noFill/>
                          </a:ln>
                          <a:solidFill>
                            <a:schemeClr val="accent2"/>
                          </a:solidFill>
                          <a:effectLst/>
                          <a:latin typeface="Times New Roman" pitchFamily="18" charset="0"/>
                          <a:cs typeface="Times New Roman" pitchFamily="18" charset="0"/>
                        </a:rPr>
                        <a:t>сравнительный</a:t>
                      </a:r>
                      <a:endParaRPr kumimoji="0" lang="ru-RU" sz="1200" b="1" i="0" u="none" strike="noStrike" cap="none" normalizeH="0" baseline="0" smtClean="0">
                        <a:ln>
                          <a:noFill/>
                        </a:ln>
                        <a:solidFill>
                          <a:schemeClr val="accent2"/>
                        </a:solidFill>
                        <a:effectLst/>
                        <a:latin typeface="Times New Roman" pitchFamily="18" charset="0"/>
                        <a:cs typeface="Times New Roman" pitchFamily="18"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ru-RU" sz="1200" b="1" i="0" u="none" strike="noStrike" cap="none" normalizeH="0" baseline="0" smtClean="0">
                          <a:ln>
                            <a:noFill/>
                          </a:ln>
                          <a:solidFill>
                            <a:srgbClr val="000000"/>
                          </a:solidFill>
                          <a:effectLst/>
                          <a:latin typeface="Times New Roman" pitchFamily="18" charset="0"/>
                          <a:cs typeface="Times New Roman" pitchFamily="18" charset="0"/>
                        </a:rPr>
                        <a:t>Близнецовый метод исследует роль наследственности, среды и воспитания в психическом развитии личности; кросс-культурный метод исследования предполагает сравнение и выявление особенностей психического развития подрастающего поколения в различных культурах.</a:t>
                      </a:r>
                      <a:endParaRPr kumimoji="0" lang="ru-RU" sz="1200" b="1" i="0" u="none" strike="noStrike" cap="none" normalizeH="0" baseline="0" smtClean="0">
                        <a:ln>
                          <a:noFill/>
                        </a:ln>
                        <a:solidFill>
                          <a:srgbClr val="800000"/>
                        </a:solidFill>
                        <a:effectLst/>
                        <a:latin typeface="Times New Roman" pitchFamily="18" charset="0"/>
                        <a:cs typeface="Times New Roman" pitchFamily="18" charset="0"/>
                      </a:endParaRP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645998">
                <a:tc row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200" b="1" i="0" u="none" strike="noStrike" cap="none" normalizeH="0" baseline="0" smtClean="0">
                          <a:ln>
                            <a:noFill/>
                          </a:ln>
                          <a:solidFill>
                            <a:srgbClr val="006600"/>
                          </a:solidFill>
                          <a:effectLst/>
                          <a:latin typeface="Times New Roman" pitchFamily="18" charset="0"/>
                          <a:cs typeface="Times New Roman" pitchFamily="18" charset="0"/>
                        </a:rPr>
                        <a:t>Схемы организации исследования</a:t>
                      </a:r>
                      <a:endParaRPr kumimoji="0" lang="ru-RU" sz="1200" b="1" i="0" u="none" strike="noStrike" cap="none" normalizeH="0" baseline="0" smtClean="0">
                        <a:ln>
                          <a:noFill/>
                        </a:ln>
                        <a:solidFill>
                          <a:srgbClr val="006600"/>
                        </a:solidFill>
                        <a:effectLst/>
                        <a:latin typeface="Times New Roman" pitchFamily="18" charset="0"/>
                        <a:cs typeface="Times New Roman" pitchFamily="18" charset="0"/>
                      </a:endParaRP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200" b="1" i="0" u="none" strike="noStrike" cap="none" normalizeH="0" baseline="0" smtClean="0">
                          <a:ln>
                            <a:noFill/>
                          </a:ln>
                          <a:solidFill>
                            <a:schemeClr val="accent2"/>
                          </a:solidFill>
                          <a:effectLst/>
                          <a:latin typeface="Times New Roman" pitchFamily="18" charset="0"/>
                          <a:cs typeface="Times New Roman" pitchFamily="18" charset="0"/>
                        </a:rPr>
                        <a:t>метод продольных срезов (лонгитюдинальное исследование)</a:t>
                      </a:r>
                      <a:endParaRPr kumimoji="0" lang="ru-RU" sz="1200" b="1" i="0" u="none" strike="noStrike" cap="none" normalizeH="0" baseline="0" smtClean="0">
                        <a:ln>
                          <a:noFill/>
                        </a:ln>
                        <a:solidFill>
                          <a:schemeClr val="accent2"/>
                        </a:solidFill>
                        <a:effectLst/>
                        <a:latin typeface="Times New Roman" pitchFamily="18" charset="0"/>
                        <a:cs typeface="Times New Roman" pitchFamily="18"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200" b="1" i="0" u="none" strike="noStrike" cap="none" normalizeH="0" baseline="0" smtClean="0">
                          <a:ln>
                            <a:noFill/>
                          </a:ln>
                          <a:solidFill>
                            <a:srgbClr val="000000"/>
                          </a:solidFill>
                          <a:effectLst/>
                          <a:latin typeface="Times New Roman" pitchFamily="18" charset="0"/>
                          <a:cs typeface="Times New Roman" pitchFamily="18" charset="0"/>
                        </a:rPr>
                        <a:t>нацелен на прослеживание изменения психологических качеств одних и тех же людей на протяжении длительного времени</a:t>
                      </a:r>
                      <a:endParaRPr kumimoji="0" lang="ru-RU" sz="1200" b="1" i="0" u="none" strike="noStrike" cap="none" normalizeH="0" baseline="0" smtClean="0">
                        <a:ln>
                          <a:noFill/>
                        </a:ln>
                        <a:solidFill>
                          <a:srgbClr val="000000"/>
                        </a:solidFill>
                        <a:effectLst/>
                        <a:latin typeface="Times New Roman" pitchFamily="18" charset="0"/>
                        <a:cs typeface="Times New Roman" pitchFamily="18" charset="0"/>
                      </a:endParaRP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349188">
                <a:tc vMerge="1">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200" b="1" i="0" u="none" strike="noStrike" cap="none" normalizeH="0" baseline="0" smtClean="0">
                          <a:ln>
                            <a:noFill/>
                          </a:ln>
                          <a:solidFill>
                            <a:srgbClr val="000000"/>
                          </a:solidFill>
                          <a:effectLst/>
                          <a:latin typeface="Times New Roman" pitchFamily="18" charset="0"/>
                          <a:cs typeface="Times New Roman" pitchFamily="18" charset="0"/>
                        </a:rPr>
                        <a:t>метод поперечных срезов</a:t>
                      </a:r>
                      <a:endParaRPr kumimoji="0" lang="ru-RU" sz="1200" b="1" i="0" u="none" strike="noStrike" cap="none" normalizeH="0" baseline="0" smtClean="0">
                        <a:ln>
                          <a:noFill/>
                        </a:ln>
                        <a:solidFill>
                          <a:schemeClr val="accent2"/>
                        </a:solidFill>
                        <a:effectLst/>
                        <a:latin typeface="Times New Roman" pitchFamily="18" charset="0"/>
                        <a:cs typeface="Times New Roman" pitchFamily="18" charset="0"/>
                      </a:endParaRPr>
                    </a:p>
                  </a:txBody>
                  <a:tcPr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200" b="1" i="0" u="none" strike="noStrike" cap="none" normalizeH="0" baseline="0" smtClean="0">
                          <a:ln>
                            <a:noFill/>
                          </a:ln>
                          <a:solidFill>
                            <a:srgbClr val="000000"/>
                          </a:solidFill>
                          <a:effectLst/>
                          <a:latin typeface="Times New Roman" pitchFamily="18" charset="0"/>
                          <a:cs typeface="Times New Roman" pitchFamily="18" charset="0"/>
                        </a:rPr>
                        <a:t>возможно сравнение людей разного возраста одновременно</a:t>
                      </a:r>
                      <a:endParaRPr kumimoji="0" lang="ru-RU" sz="1200" b="1" i="0" u="none" strike="noStrike" cap="none" normalizeH="0" baseline="0" smtClean="0">
                        <a:ln>
                          <a:noFill/>
                        </a:ln>
                        <a:solidFill>
                          <a:srgbClr val="800000"/>
                        </a:solidFill>
                        <a:effectLst/>
                        <a:latin typeface="Times New Roman" pitchFamily="18" charset="0"/>
                        <a:cs typeface="Times New Roman" pitchFamily="18" charset="0"/>
                      </a:endParaRP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r>
            </a:tbl>
          </a:graphicData>
        </a:graphic>
      </p:graphicFrame>
    </p:spTree>
  </p:cSld>
  <p:clrMapOvr>
    <a:masterClrMapping/>
  </p:clrMapOvr>
  <p:transition>
    <p:cover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ChangeArrowheads="1"/>
          </p:cNvSpPr>
          <p:nvPr/>
        </p:nvSpPr>
        <p:spPr bwMode="auto">
          <a:xfrm>
            <a:off x="4500563" y="908050"/>
            <a:ext cx="4464050" cy="3024188"/>
          </a:xfrm>
          <a:prstGeom prst="rect">
            <a:avLst/>
          </a:prstGeom>
          <a:solidFill>
            <a:srgbClr val="FBFE8A"/>
          </a:solidFill>
          <a:ln w="9525">
            <a:solidFill>
              <a:srgbClr val="FBA61B"/>
            </a:solidFill>
            <a:miter lim="800000"/>
          </a:ln>
        </p:spPr>
        <p:txBody>
          <a:bodyPr wrap="none" anchor="ctr"/>
          <a:lstStyle/>
          <a:p>
            <a:r>
              <a:rPr lang="ru-RU" altLang="ru-RU" sz="1200">
                <a:latin typeface="Times New Roman" pitchFamily="18" charset="0"/>
                <a:cs typeface="Times New Roman" pitchFamily="18" charset="0"/>
              </a:rPr>
              <a:t>По мнению </a:t>
            </a:r>
            <a:r>
              <a:rPr lang="ru-RU" altLang="ru-RU" sz="1200" b="1">
                <a:solidFill>
                  <a:schemeClr val="accent2"/>
                </a:solidFill>
                <a:latin typeface="Times New Roman" pitchFamily="18" charset="0"/>
                <a:cs typeface="Times New Roman" pitchFamily="18" charset="0"/>
              </a:rPr>
              <a:t>А. Маслоу</a:t>
            </a:r>
            <a:r>
              <a:rPr lang="ru-RU" altLang="ru-RU" sz="1200">
                <a:latin typeface="Times New Roman" pitchFamily="18" charset="0"/>
                <a:cs typeface="Times New Roman" pitchFamily="18" charset="0"/>
              </a:rPr>
              <a:t>, самоактуализирующиеся люди не</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ограничиваются удовлетворением  элементарных (дефицитарных)</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потребностей, а привержены высшим ценностям, среди которых</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истина, добро, красота. Чтобы совершенствоваться,</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самоактуализироваться необходимо:</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Стремиться самозабвенно отдаваться переживаниям, раскрывая</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свою человеческую сущность вместо  демонстрации позы, маски;</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В каждый момент жизни делать выбор, ведущий к личностному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росту, через преодоление страха и стремление к безопасности;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прислушиваться к внутреннему голосу, дать возможность</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проявиться  своей самости, начиная с самых простых вещей;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Быть честным с самим собой и принимать на себя ответственность,</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не бояться не понравиться  другим людям;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Преодолеть иллюзии, выявить и отказаться от психологических</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защит, понять свои потенциальные возможности и желания.</a:t>
            </a:r>
            <a:endParaRPr lang="ru-RU" altLang="ru-RU" sz="1200">
              <a:latin typeface="Times New Roman" pitchFamily="18" charset="0"/>
              <a:cs typeface="Times New Roman" pitchFamily="18" charset="0"/>
            </a:endParaRPr>
          </a:p>
        </p:txBody>
      </p:sp>
      <p:sp>
        <p:nvSpPr>
          <p:cNvPr id="51203" name="AutoShape 6"/>
          <p:cNvSpPr>
            <a:spLocks noChangeArrowheads="1"/>
          </p:cNvSpPr>
          <p:nvPr/>
        </p:nvSpPr>
        <p:spPr bwMode="auto">
          <a:xfrm>
            <a:off x="395288" y="115888"/>
            <a:ext cx="8208962" cy="609600"/>
          </a:xfrm>
          <a:prstGeom prst="ribbon">
            <a:avLst>
              <a:gd name="adj1" fmla="val 12500"/>
              <a:gd name="adj2" fmla="val 50000"/>
            </a:avLst>
          </a:prstGeom>
          <a:solidFill>
            <a:srgbClr val="FBA61B"/>
          </a:solidFill>
          <a:ln w="9525">
            <a:solidFill>
              <a:srgbClr val="FBA61B"/>
            </a:solidFill>
            <a:round/>
          </a:ln>
        </p:spPr>
        <p:txBody>
          <a:bodyPr wrap="none" anchor="ctr"/>
          <a:lstStyle/>
          <a:p>
            <a:pPr algn="ctr"/>
            <a:r>
              <a:rPr lang="ru-RU" altLang="ru-RU" sz="1800" b="1">
                <a:latin typeface="Times New Roman" pitchFamily="18" charset="0"/>
                <a:cs typeface="Times New Roman" pitchFamily="18" charset="0"/>
              </a:rPr>
              <a:t>Взрослость</a:t>
            </a:r>
            <a:endParaRPr lang="ru-RU" altLang="ru-RU" sz="1800" b="1">
              <a:latin typeface="Times New Roman" pitchFamily="18" charset="0"/>
              <a:cs typeface="Times New Roman" pitchFamily="18" charset="0"/>
            </a:endParaRPr>
          </a:p>
          <a:p>
            <a:pPr algn="ctr"/>
            <a:r>
              <a:rPr lang="ru-RU" altLang="ru-RU" sz="1800" b="1">
                <a:latin typeface="Times New Roman" pitchFamily="18" charset="0"/>
                <a:cs typeface="Times New Roman" pitchFamily="18" charset="0"/>
              </a:rPr>
              <a:t> как психологический период</a:t>
            </a:r>
            <a:endParaRPr lang="ru-RU" altLang="ru-RU" sz="1800" b="1">
              <a:latin typeface="Times New Roman" pitchFamily="18" charset="0"/>
              <a:cs typeface="Times New Roman" pitchFamily="18" charset="0"/>
            </a:endParaRPr>
          </a:p>
        </p:txBody>
      </p:sp>
      <p:sp>
        <p:nvSpPr>
          <p:cNvPr id="51204" name="Rectangle 7"/>
          <p:cNvSpPr>
            <a:spLocks noChangeArrowheads="1"/>
          </p:cNvSpPr>
          <p:nvPr/>
        </p:nvSpPr>
        <p:spPr bwMode="auto">
          <a:xfrm>
            <a:off x="179388" y="908050"/>
            <a:ext cx="4067175" cy="3097213"/>
          </a:xfrm>
          <a:prstGeom prst="rect">
            <a:avLst/>
          </a:prstGeom>
          <a:solidFill>
            <a:srgbClr val="FBFE8A"/>
          </a:solidFill>
          <a:ln w="9525">
            <a:solidFill>
              <a:srgbClr val="FBA61B"/>
            </a:solidFill>
            <a:miter lim="800000"/>
          </a:ln>
        </p:spPr>
        <p:txBody>
          <a:bodyPr wrap="none" anchor="ctr"/>
          <a:lstStyle/>
          <a:p>
            <a:endParaRPr lang="ru-RU" altLang="ru-RU" sz="1200">
              <a:latin typeface="Times New Roman" pitchFamily="18" charset="0"/>
              <a:cs typeface="Times New Roman" pitchFamily="18" charset="0"/>
            </a:endParaRPr>
          </a:p>
          <a:p>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В теории </a:t>
            </a:r>
            <a:r>
              <a:rPr lang="ru-RU" altLang="ru-RU" sz="1200" b="1">
                <a:solidFill>
                  <a:schemeClr val="accent2"/>
                </a:solidFill>
                <a:latin typeface="Times New Roman" pitchFamily="18" charset="0"/>
                <a:cs typeface="Times New Roman" pitchFamily="18" charset="0"/>
              </a:rPr>
              <a:t>Э. Эриксона</a:t>
            </a:r>
            <a:r>
              <a:rPr lang="ru-RU" altLang="ru-RU" sz="1200">
                <a:latin typeface="Times New Roman" pitchFamily="18" charset="0"/>
                <a:cs typeface="Times New Roman" pitchFamily="18" charset="0"/>
              </a:rPr>
              <a:t> зрелость  - это возраст «совершения</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деяний», наиболее полный расцвет, когда человек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становится тождественным  самому себе. Главные</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линии развития – это генеративность,  производительность,</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созидательность (в отношении вещей, детей, и идей)</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и неуспокоенность – стремление  стать как можно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лучшим родителем, достичь высокого уровня в своей</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профессии, быть неравнодушным гражданином,</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верным другом, опорой близким. Работа и забота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добродетели зрелых людей. Если личность становится</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«успокоенной» в каком-либо  смысле, то начинается</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застой и деградация, которые проявляются в в излишней</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жалости к себе, в потакании своим прихотям. Успешное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разрешение конфликта между неуспокоенностью и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застоем в установке на преодоление проблем и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трудностей, а не  в бесконечном сетовании на них.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  </a:t>
            </a:r>
            <a:endParaRPr lang="ru-RU" altLang="ru-RU" sz="1200">
              <a:latin typeface="Times New Roman" pitchFamily="18" charset="0"/>
              <a:cs typeface="Times New Roman" pitchFamily="18" charset="0"/>
            </a:endParaRPr>
          </a:p>
          <a:p>
            <a:endParaRPr lang="ru-RU" altLang="ru-RU" sz="1200">
              <a:latin typeface="Times New Roman" pitchFamily="18" charset="0"/>
              <a:cs typeface="Times New Roman" pitchFamily="18" charset="0"/>
            </a:endParaRPr>
          </a:p>
          <a:p>
            <a:endParaRPr lang="ru-RU" altLang="ru-RU" sz="1200">
              <a:latin typeface="Times New Roman" pitchFamily="18" charset="0"/>
              <a:cs typeface="Times New Roman" pitchFamily="18" charset="0"/>
            </a:endParaRPr>
          </a:p>
        </p:txBody>
      </p:sp>
      <p:sp>
        <p:nvSpPr>
          <p:cNvPr id="51205" name="Rectangle 8"/>
          <p:cNvSpPr>
            <a:spLocks noChangeArrowheads="1"/>
          </p:cNvSpPr>
          <p:nvPr/>
        </p:nvSpPr>
        <p:spPr bwMode="auto">
          <a:xfrm>
            <a:off x="250825" y="4221163"/>
            <a:ext cx="4967288" cy="2376487"/>
          </a:xfrm>
          <a:prstGeom prst="rect">
            <a:avLst/>
          </a:prstGeom>
          <a:solidFill>
            <a:srgbClr val="FBFE8A"/>
          </a:solidFill>
          <a:ln w="9525">
            <a:solidFill>
              <a:srgbClr val="FBA61B"/>
            </a:solidFill>
            <a:miter lim="800000"/>
          </a:ln>
        </p:spPr>
        <p:txBody>
          <a:bodyPr wrap="none" anchor="ctr"/>
          <a:lstStyle/>
          <a:p>
            <a:pPr marL="457200" indent="-457200"/>
            <a:r>
              <a:rPr lang="ru-RU" altLang="ru-RU" sz="1200" b="1">
                <a:solidFill>
                  <a:schemeClr val="accent2"/>
                </a:solidFill>
                <a:latin typeface="Times New Roman" pitchFamily="18" charset="0"/>
                <a:cs typeface="Times New Roman" pitchFamily="18" charset="0"/>
              </a:rPr>
              <a:t>Г. Олпорт</a:t>
            </a:r>
            <a:r>
              <a:rPr lang="ru-RU" altLang="ru-RU" sz="1200">
                <a:latin typeface="Times New Roman" pitchFamily="18" charset="0"/>
                <a:cs typeface="Times New Roman" pitchFamily="18" charset="0"/>
              </a:rPr>
              <a:t> дал описание самоактуализирующейся</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 личности в виде следующего перечня черт:</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1. Интерес к внешнему миру, сильно расширенное чувство Я;</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2. Теплота (сострадание, уважение, терпимость) в отношении  к другим; </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3.Чувство фундаментальной эмоциональной безопасности (принятие </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себя, самоконтроль);</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4. Реалистическое восприятие действительности и активность в действиях;</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5. Самообъективация (самопонимание), привнесение своего внутреннего</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 опыта в актуально переживаемую ситуацию и чувство юмора;</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6. «Философия жизни», которая упорядочивает, систематизирует</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 опыт и сообщает смысл индивидуальным поступкам.</a:t>
            </a:r>
            <a:endParaRPr lang="ru-RU" altLang="ru-RU" sz="1200">
              <a:latin typeface="Times New Roman" pitchFamily="18" charset="0"/>
              <a:cs typeface="Times New Roman" pitchFamily="18" charset="0"/>
            </a:endParaRPr>
          </a:p>
        </p:txBody>
      </p:sp>
      <p:sp>
        <p:nvSpPr>
          <p:cNvPr id="51206" name="Rectangle 10"/>
          <p:cNvSpPr>
            <a:spLocks noChangeArrowheads="1"/>
          </p:cNvSpPr>
          <p:nvPr/>
        </p:nvSpPr>
        <p:spPr bwMode="auto">
          <a:xfrm>
            <a:off x="5364163" y="4221163"/>
            <a:ext cx="3457575" cy="2376487"/>
          </a:xfrm>
          <a:prstGeom prst="rect">
            <a:avLst/>
          </a:prstGeom>
          <a:solidFill>
            <a:srgbClr val="FBFE8A"/>
          </a:solidFill>
          <a:ln w="9525">
            <a:solidFill>
              <a:srgbClr val="FBA61B"/>
            </a:solidFill>
            <a:miter lim="800000"/>
          </a:ln>
        </p:spPr>
        <p:txBody>
          <a:bodyPr wrap="none" anchor="ctr"/>
          <a:lstStyle/>
          <a:p>
            <a:r>
              <a:rPr lang="ru-RU" altLang="ru-RU" sz="1200" b="1">
                <a:solidFill>
                  <a:schemeClr val="accent2"/>
                </a:solidFill>
                <a:latin typeface="Times New Roman" pitchFamily="18" charset="0"/>
                <a:cs typeface="Times New Roman" pitchFamily="18" charset="0"/>
              </a:rPr>
              <a:t>Б.Г. Ананьев</a:t>
            </a:r>
            <a:r>
              <a:rPr lang="ru-RU" altLang="ru-RU" sz="1200">
                <a:latin typeface="Times New Roman" pitchFamily="18" charset="0"/>
                <a:cs typeface="Times New Roman" pitchFamily="18" charset="0"/>
              </a:rPr>
              <a:t> считал период взрослости основным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этапом жизнедеятельности.</a:t>
            </a:r>
            <a:endParaRPr lang="ru-RU" altLang="ru-RU" sz="1200">
              <a:latin typeface="Times New Roman" pitchFamily="18" charset="0"/>
              <a:cs typeface="Times New Roman" pitchFamily="18" charset="0"/>
            </a:endParaRPr>
          </a:p>
          <a:p>
            <a:r>
              <a:rPr lang="ru-RU" altLang="ru-RU" sz="1200" b="1">
                <a:solidFill>
                  <a:schemeClr val="accent2"/>
                </a:solidFill>
                <a:latin typeface="Times New Roman" pitchFamily="18" charset="0"/>
                <a:cs typeface="Times New Roman" pitchFamily="18" charset="0"/>
              </a:rPr>
              <a:t>В.И. Слободчиков и Г. А. Цукерман</a:t>
            </a:r>
            <a:r>
              <a:rPr lang="ru-RU" altLang="ru-RU" sz="1200">
                <a:latin typeface="Times New Roman" pitchFamily="18" charset="0"/>
                <a:cs typeface="Times New Roman" pitchFamily="18" charset="0"/>
              </a:rPr>
              <a:t> что суть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Первой ступени зрелости (17-42 года)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заключается в индивидуализации системы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общественных ценностей и  идеалов</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 соответственно личностной  позиции человека,</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 который становится  субъектом  общественных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отношений. Завершающая ступень (после 39 лет</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 и далее) – универсализация - достижение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высокого уровня духовного развития, вхождение</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 в пространство общечеловеческих ценностей.</a:t>
            </a:r>
            <a:endParaRPr lang="ru-RU" altLang="ru-RU" sz="1200">
              <a:latin typeface="Times New Roman" pitchFamily="18" charset="0"/>
              <a:cs typeface="Times New Roman" pitchFamily="18" charset="0"/>
            </a:endParaRPr>
          </a:p>
          <a:p>
            <a:endParaRPr lang="ru-RU" altLang="ru-RU" sz="1200">
              <a:latin typeface="Times New Roman" pitchFamily="18" charset="0"/>
              <a:cs typeface="Times New Roman" pitchFamily="18" charset="0"/>
            </a:endParaRPr>
          </a:p>
        </p:txBody>
      </p:sp>
    </p:spTree>
  </p:cSld>
  <p:clrMapOvr>
    <a:masterClrMapping/>
  </p:clrMapOvr>
  <p:transition>
    <p:cover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ltLang="ru-RU" sz="4000" smtClean="0">
                <a:solidFill>
                  <a:schemeClr val="accent2"/>
                </a:solidFill>
              </a:rPr>
              <a:t>Критерии достижения взрослости.</a:t>
            </a:r>
            <a:endParaRPr lang="ru-RU" altLang="ru-RU" sz="4000" smtClean="0">
              <a:solidFill>
                <a:schemeClr val="accent2"/>
              </a:solidFill>
            </a:endParaRPr>
          </a:p>
        </p:txBody>
      </p:sp>
      <p:sp>
        <p:nvSpPr>
          <p:cNvPr id="52227" name="Rectangle 3"/>
          <p:cNvSpPr>
            <a:spLocks noGrp="1" noChangeArrowheads="1"/>
          </p:cNvSpPr>
          <p:nvPr>
            <p:ph type="body" idx="1"/>
          </p:nvPr>
        </p:nvSpPr>
        <p:spPr/>
        <p:txBody>
          <a:bodyPr/>
          <a:lstStyle/>
          <a:p>
            <a:pPr eaLnBrk="1" hangingPunct="1">
              <a:lnSpc>
                <a:spcPct val="80000"/>
              </a:lnSpc>
            </a:pPr>
            <a:r>
              <a:rPr lang="ru-RU" altLang="ru-RU" sz="2400" smtClean="0"/>
              <a:t>Новый характер развития, теперь в меньшей степени связанный с физическим ростом и быстрым когнитивным совершенствованием;</a:t>
            </a:r>
            <a:endParaRPr lang="ru-RU" altLang="ru-RU" sz="2400" smtClean="0"/>
          </a:p>
          <a:p>
            <a:pPr eaLnBrk="1" hangingPunct="1">
              <a:lnSpc>
                <a:spcPct val="80000"/>
              </a:lnSpc>
            </a:pPr>
            <a:r>
              <a:rPr lang="ru-RU" altLang="ru-RU" sz="2400" smtClean="0"/>
              <a:t>Способность реагировать на изменения и успешно приспосабливаться к новым условиям, позитивно разрешать противоречия и трудности;</a:t>
            </a:r>
            <a:endParaRPr lang="ru-RU" altLang="ru-RU" sz="2400" smtClean="0"/>
          </a:p>
          <a:p>
            <a:pPr eaLnBrk="1" hangingPunct="1">
              <a:lnSpc>
                <a:spcPct val="80000"/>
              </a:lnSpc>
            </a:pPr>
            <a:r>
              <a:rPr lang="ru-RU" altLang="ru-RU" sz="2400" smtClean="0"/>
              <a:t>Преодоление зависимости и способность брать ответственность за себя и других;</a:t>
            </a:r>
            <a:endParaRPr lang="ru-RU" altLang="ru-RU" sz="2400" smtClean="0"/>
          </a:p>
          <a:p>
            <a:pPr eaLnBrk="1" hangingPunct="1">
              <a:lnSpc>
                <a:spcPct val="80000"/>
              </a:lnSpc>
            </a:pPr>
            <a:r>
              <a:rPr lang="ru-RU" altLang="ru-RU" sz="2400" smtClean="0"/>
              <a:t>Некоторые черты характера (твёрдость, благоразумие, надёжность, честность и умение сострадать и др.);</a:t>
            </a:r>
            <a:endParaRPr lang="ru-RU" altLang="ru-RU" sz="2400" smtClean="0"/>
          </a:p>
          <a:p>
            <a:pPr eaLnBrk="1" hangingPunct="1">
              <a:lnSpc>
                <a:spcPct val="80000"/>
              </a:lnSpc>
            </a:pPr>
            <a:r>
              <a:rPr lang="ru-RU" altLang="ru-RU" sz="2400" smtClean="0"/>
              <a:t>Социальные и культурные ориентиры (роли, отношения и т.д.) для определения успешности и своевременности развития во взрослости.</a:t>
            </a:r>
            <a:endParaRPr lang="ru-RU" altLang="ru-RU" sz="2400" smtClean="0"/>
          </a:p>
        </p:txBody>
      </p:sp>
    </p:spTree>
  </p:cSld>
  <p:clrMapOvr>
    <a:masterClrMapping/>
  </p:clrMapOvr>
  <p:transition>
    <p:cover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6"/>
          <p:cNvSpPr>
            <a:spLocks noChangeArrowheads="1"/>
          </p:cNvSpPr>
          <p:nvPr/>
        </p:nvSpPr>
        <p:spPr bwMode="auto">
          <a:xfrm>
            <a:off x="5508625" y="981075"/>
            <a:ext cx="3457575" cy="2770188"/>
          </a:xfrm>
          <a:prstGeom prst="cloudCallout">
            <a:avLst>
              <a:gd name="adj1" fmla="val -40588"/>
              <a:gd name="adj2" fmla="val 67708"/>
            </a:avLst>
          </a:prstGeom>
          <a:solidFill>
            <a:schemeClr val="accent1"/>
          </a:solidFill>
          <a:ln w="9525">
            <a:solidFill>
              <a:schemeClr val="tx1"/>
            </a:solidFill>
            <a:round/>
          </a:ln>
        </p:spPr>
        <p:txBody>
          <a:bodyPr/>
          <a:lstStyle/>
          <a:p>
            <a:pPr algn="ctr"/>
            <a:r>
              <a:rPr lang="ru-RU" altLang="ru-RU" sz="1800"/>
              <a:t>Поздняя юность – начальный период взрослости.</a:t>
            </a:r>
            <a:endParaRPr lang="ru-RU" altLang="ru-RU" sz="1800"/>
          </a:p>
        </p:txBody>
      </p:sp>
      <p:sp>
        <p:nvSpPr>
          <p:cNvPr id="53251" name="AutoShape 4"/>
          <p:cNvSpPr>
            <a:spLocks noChangeArrowheads="1"/>
          </p:cNvSpPr>
          <p:nvPr/>
        </p:nvSpPr>
        <p:spPr bwMode="auto">
          <a:xfrm>
            <a:off x="1042988" y="3860800"/>
            <a:ext cx="6769100" cy="2138363"/>
          </a:xfrm>
          <a:prstGeom prst="star24">
            <a:avLst>
              <a:gd name="adj" fmla="val 37500"/>
            </a:avLst>
          </a:prstGeom>
          <a:solidFill>
            <a:srgbClr val="FBA61B"/>
          </a:solidFill>
          <a:ln w="9525">
            <a:solidFill>
              <a:schemeClr val="tx1"/>
            </a:solidFill>
            <a:miter lim="800000"/>
          </a:ln>
        </p:spPr>
        <p:txBody>
          <a:bodyPr wrap="none" anchor="ctr"/>
          <a:lstStyle/>
          <a:p>
            <a:pPr algn="ctr">
              <a:lnSpc>
                <a:spcPct val="80000"/>
              </a:lnSpc>
              <a:spcBef>
                <a:spcPct val="20000"/>
              </a:spcBef>
            </a:pPr>
            <a:r>
              <a:rPr lang="ru-RU" altLang="ru-RU" sz="1800"/>
              <a:t>Поздняя юность (18-23 года)</a:t>
            </a:r>
            <a:endParaRPr lang="ru-RU" altLang="ru-RU" sz="1800"/>
          </a:p>
          <a:p>
            <a:pPr algn="ctr"/>
            <a:endParaRPr lang="ru-RU" altLang="ru-RU" sz="1800"/>
          </a:p>
        </p:txBody>
      </p:sp>
      <p:pic>
        <p:nvPicPr>
          <p:cNvPr id="53252" name="Picture 17" descr="2"/>
          <p:cNvPicPr>
            <a:picLocks noChangeAspect="1" noChangeArrowheads="1"/>
          </p:cNvPicPr>
          <p:nvPr/>
        </p:nvPicPr>
        <p:blipFill>
          <a:blip r:embed="rId1"/>
          <a:srcRect/>
          <a:stretch>
            <a:fillRect/>
          </a:stretch>
        </p:blipFill>
        <p:spPr bwMode="auto">
          <a:xfrm>
            <a:off x="468313" y="188913"/>
            <a:ext cx="5041900" cy="3359150"/>
          </a:xfrm>
          <a:prstGeom prst="rect">
            <a:avLst/>
          </a:prstGeom>
          <a:noFill/>
          <a:ln w="9525">
            <a:noFill/>
            <a:miter lim="800000"/>
            <a:headEnd/>
            <a:tailEnd/>
          </a:ln>
        </p:spPr>
      </p:pic>
    </p:spTree>
  </p:cSld>
  <p:clrMapOvr>
    <a:masterClrMapping/>
  </p:clrMapOvr>
  <p:transition>
    <p:cover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4"/>
          <p:cNvSpPr>
            <a:spLocks noChangeArrowheads="1"/>
          </p:cNvSpPr>
          <p:nvPr/>
        </p:nvSpPr>
        <p:spPr bwMode="auto">
          <a:xfrm>
            <a:off x="684213" y="404813"/>
            <a:ext cx="7777162" cy="863600"/>
          </a:xfrm>
          <a:prstGeom prst="ribbon">
            <a:avLst>
              <a:gd name="adj1" fmla="val 12500"/>
              <a:gd name="adj2" fmla="val 50000"/>
            </a:avLst>
          </a:prstGeom>
          <a:solidFill>
            <a:srgbClr val="FBA61B"/>
          </a:solidFill>
          <a:ln w="9525">
            <a:solidFill>
              <a:schemeClr val="tx1"/>
            </a:solidFill>
            <a:round/>
          </a:ln>
        </p:spPr>
        <p:txBody>
          <a:bodyPr wrap="none" anchor="ctr"/>
          <a:lstStyle/>
          <a:p>
            <a:pPr algn="ctr"/>
            <a:r>
              <a:rPr lang="ru-RU" altLang="ru-RU" sz="1800"/>
              <a:t>Социальная ситуация развития </a:t>
            </a:r>
            <a:endParaRPr lang="ru-RU" altLang="ru-RU" sz="1800"/>
          </a:p>
          <a:p>
            <a:pPr algn="ctr"/>
            <a:r>
              <a:rPr lang="ru-RU" altLang="ru-RU" sz="1800"/>
              <a:t>в поздней юности</a:t>
            </a:r>
            <a:endParaRPr lang="ru-RU" altLang="ru-RU" sz="1800"/>
          </a:p>
        </p:txBody>
      </p:sp>
      <p:sp>
        <p:nvSpPr>
          <p:cNvPr id="54275" name="AutoShape 5"/>
          <p:cNvSpPr>
            <a:spLocks noChangeArrowheads="1"/>
          </p:cNvSpPr>
          <p:nvPr/>
        </p:nvSpPr>
        <p:spPr bwMode="auto">
          <a:xfrm>
            <a:off x="684213" y="1700213"/>
            <a:ext cx="7993062" cy="4681537"/>
          </a:xfrm>
          <a:prstGeom prst="roundRect">
            <a:avLst>
              <a:gd name="adj" fmla="val 16667"/>
            </a:avLst>
          </a:prstGeom>
          <a:solidFill>
            <a:srgbClr val="FBFE8A"/>
          </a:solidFill>
          <a:ln w="9525">
            <a:solidFill>
              <a:schemeClr val="tx1"/>
            </a:solidFill>
            <a:round/>
          </a:ln>
        </p:spPr>
        <p:txBody>
          <a:bodyPr wrap="none" anchor="ctr"/>
          <a:lstStyle/>
          <a:p>
            <a:pPr>
              <a:buFontTx/>
              <a:buChar char="•"/>
            </a:pPr>
            <a:r>
              <a:rPr lang="ru-RU" altLang="ru-RU"/>
              <a:t>Общество признает социальную зрелость </a:t>
            </a:r>
            <a:endParaRPr lang="ru-RU" altLang="ru-RU"/>
          </a:p>
          <a:p>
            <a:r>
              <a:rPr lang="ru-RU" altLang="ru-RU"/>
              <a:t>молодежи, ее самостоятельность и ответственность</a:t>
            </a:r>
            <a:endParaRPr lang="ru-RU" altLang="ru-RU"/>
          </a:p>
          <a:p>
            <a:r>
              <a:rPr lang="ru-RU" altLang="ru-RU"/>
              <a:t>за свое дальнейшее становление, предоставляет</a:t>
            </a:r>
            <a:endParaRPr lang="ru-RU" altLang="ru-RU"/>
          </a:p>
          <a:p>
            <a:r>
              <a:rPr lang="ru-RU" altLang="ru-RU"/>
              <a:t>все гражданские права. </a:t>
            </a:r>
            <a:endParaRPr lang="ru-RU" altLang="ru-RU"/>
          </a:p>
          <a:p>
            <a:pPr>
              <a:buFontTx/>
              <a:buChar char="•"/>
            </a:pPr>
            <a:r>
              <a:rPr lang="ru-RU" altLang="ru-RU"/>
              <a:t>Многие юноши и девушки вступают в брак; </a:t>
            </a:r>
            <a:endParaRPr lang="ru-RU" altLang="ru-RU"/>
          </a:p>
          <a:p>
            <a:pPr>
              <a:buFontTx/>
              <a:buChar char="•"/>
            </a:pPr>
            <a:r>
              <a:rPr lang="ru-RU" altLang="ru-RU"/>
              <a:t>получают профессиональное образование или </a:t>
            </a:r>
            <a:endParaRPr lang="ru-RU" altLang="ru-RU"/>
          </a:p>
          <a:p>
            <a:r>
              <a:rPr lang="ru-RU" altLang="ru-RU"/>
              <a:t> профессиональную подготовку; </a:t>
            </a:r>
            <a:endParaRPr lang="ru-RU" altLang="ru-RU"/>
          </a:p>
          <a:p>
            <a:pPr>
              <a:buFontTx/>
              <a:buChar char="•"/>
            </a:pPr>
            <a:r>
              <a:rPr lang="ru-RU" altLang="ru-RU"/>
              <a:t>юноши служат в армии.</a:t>
            </a:r>
            <a:endParaRPr lang="ru-RU" altLang="ru-RU"/>
          </a:p>
          <a:p>
            <a:pPr>
              <a:buFontTx/>
              <a:buChar char="•"/>
            </a:pPr>
            <a:r>
              <a:rPr lang="ru-RU" altLang="ru-RU"/>
              <a:t>К 18 годам обозначаются два направления </a:t>
            </a:r>
            <a:endParaRPr lang="ru-RU" altLang="ru-RU"/>
          </a:p>
          <a:p>
            <a:r>
              <a:rPr lang="ru-RU" altLang="ru-RU"/>
              <a:t>становления личности: одно связано с продуктивной</a:t>
            </a:r>
            <a:endParaRPr lang="ru-RU" altLang="ru-RU"/>
          </a:p>
          <a:p>
            <a:r>
              <a:rPr lang="ru-RU" altLang="ru-RU"/>
              <a:t> реализацией жизненных планов, другое – </a:t>
            </a:r>
            <a:endParaRPr lang="ru-RU" altLang="ru-RU"/>
          </a:p>
          <a:p>
            <a:r>
              <a:rPr lang="ru-RU" altLang="ru-RU"/>
              <a:t>с их крушением.</a:t>
            </a:r>
            <a:endParaRPr lang="ru-RU" altLang="ru-RU"/>
          </a:p>
        </p:txBody>
      </p:sp>
    </p:spTree>
  </p:cSld>
  <p:clrMapOvr>
    <a:masterClrMapping/>
  </p:clrMapOvr>
  <p:transition>
    <p:cover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p:cNvSpPr txBox="1">
            <a:spLocks noChangeArrowheads="1"/>
          </p:cNvSpPr>
          <p:nvPr/>
        </p:nvSpPr>
        <p:spPr bwMode="auto">
          <a:xfrm>
            <a:off x="468313" y="285750"/>
            <a:ext cx="8229600" cy="5873750"/>
          </a:xfrm>
          <a:prstGeom prst="rect">
            <a:avLst/>
          </a:prstGeom>
          <a:noFill/>
          <a:ln w="9525">
            <a:noFill/>
            <a:round/>
          </a:ln>
        </p:spPr>
        <p:txBody>
          <a:bodyPr/>
          <a:lstStyle/>
          <a:p>
            <a:pPr>
              <a:spcBef>
                <a:spcPts val="900"/>
              </a:spcBef>
              <a:tabLst>
                <a:tab pos="912495" algn="l"/>
                <a:tab pos="1826895" algn="l"/>
                <a:tab pos="2741295" algn="l"/>
                <a:tab pos="3655695" algn="l"/>
                <a:tab pos="4570095" algn="l"/>
                <a:tab pos="5484495" algn="l"/>
                <a:tab pos="6398895" algn="l"/>
                <a:tab pos="7313295" algn="l"/>
                <a:tab pos="8227695" algn="l"/>
                <a:tab pos="9142095" algn="l"/>
                <a:tab pos="10056495" algn="l"/>
              </a:tabLst>
            </a:pPr>
            <a:r>
              <a:rPr lang="ru-RU" altLang="ru-RU" sz="2800" b="1" u="sng"/>
              <a:t>Ведущей деятельностью в юности становится профессиональное образование:</a:t>
            </a:r>
            <a:endParaRPr lang="ru-RU" altLang="ru-RU" sz="2800" b="1" u="sng">
              <a:latin typeface="Comic Sans MS" pitchFamily="66" charset="0"/>
            </a:endParaRPr>
          </a:p>
          <a:p>
            <a:pPr>
              <a:spcBef>
                <a:spcPts val="900"/>
              </a:spcBef>
              <a:tabLst>
                <a:tab pos="912495" algn="l"/>
                <a:tab pos="1826895" algn="l"/>
                <a:tab pos="2741295" algn="l"/>
                <a:tab pos="3655695" algn="l"/>
                <a:tab pos="4570095" algn="l"/>
                <a:tab pos="5484495" algn="l"/>
                <a:tab pos="6398895" algn="l"/>
                <a:tab pos="7313295" algn="l"/>
                <a:tab pos="8227695" algn="l"/>
                <a:tab pos="9142095" algn="l"/>
                <a:tab pos="10056495" algn="l"/>
              </a:tabLst>
            </a:pPr>
            <a:r>
              <a:rPr lang="ru-RU" altLang="ru-RU" sz="3600">
                <a:latin typeface="Comic Sans MS" pitchFamily="66" charset="0"/>
              </a:rPr>
              <a:t>максимальная реализация сущностных сил человека в ходе активного включения в производительную жизнь общества, вхождение в которую сопряжено с профессиональным становлением личности. </a:t>
            </a:r>
            <a:endParaRPr lang="ru-RU" altLang="ru-RU" sz="3600">
              <a:latin typeface="Comic Sans MS" pitchFamily="66" charset="0"/>
            </a:endParaRPr>
          </a:p>
        </p:txBody>
      </p:sp>
    </p:spTree>
  </p:cSld>
  <p:clrMapOvr>
    <a:masterClrMapping/>
  </p:clrMapOvr>
  <p:transition advTm="10240">
    <p:cover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ltLang="ru-RU" sz="2800" smtClean="0">
                <a:solidFill>
                  <a:schemeClr val="accent2"/>
                </a:solidFill>
              </a:rPr>
              <a:t>Г.С.Абрамова выделяет следующие жизненно важные задачи развития в этом возрасте:</a:t>
            </a:r>
            <a:br>
              <a:rPr lang="ru-RU" altLang="ru-RU" sz="2800" smtClean="0">
                <a:solidFill>
                  <a:schemeClr val="accent2"/>
                </a:solidFill>
              </a:rPr>
            </a:br>
            <a:endParaRPr lang="ru-RU" altLang="ru-RU" sz="2800" smtClean="0">
              <a:solidFill>
                <a:schemeClr val="accent2"/>
              </a:solidFill>
            </a:endParaRPr>
          </a:p>
        </p:txBody>
      </p:sp>
      <p:sp>
        <p:nvSpPr>
          <p:cNvPr id="56323" name="Rectangle 3"/>
          <p:cNvSpPr>
            <a:spLocks noGrp="1" noChangeArrowheads="1"/>
          </p:cNvSpPr>
          <p:nvPr>
            <p:ph type="body" idx="1"/>
          </p:nvPr>
        </p:nvSpPr>
        <p:spPr/>
        <p:txBody>
          <a:bodyPr/>
          <a:lstStyle/>
          <a:p>
            <a:pPr eaLnBrk="1" hangingPunct="1">
              <a:lnSpc>
                <a:spcPct val="80000"/>
              </a:lnSpc>
            </a:pPr>
            <a:r>
              <a:rPr lang="ru-RU" altLang="ru-RU" sz="2800" smtClean="0"/>
              <a:t>- физическое созревание;</a:t>
            </a:r>
            <a:endParaRPr lang="ru-RU" altLang="ru-RU" sz="2800" smtClean="0"/>
          </a:p>
          <a:p>
            <a:pPr eaLnBrk="1" hangingPunct="1">
              <a:lnSpc>
                <a:spcPct val="80000"/>
              </a:lnSpc>
            </a:pPr>
            <a:r>
              <a:rPr lang="ru-RU" altLang="ru-RU" sz="2800" smtClean="0"/>
              <a:t>- абстрактные мыслительные операции;</a:t>
            </a:r>
            <a:endParaRPr lang="ru-RU" altLang="ru-RU" sz="2800" smtClean="0"/>
          </a:p>
          <a:p>
            <a:pPr eaLnBrk="1" hangingPunct="1">
              <a:lnSpc>
                <a:spcPct val="80000"/>
              </a:lnSpc>
            </a:pPr>
            <a:r>
              <a:rPr lang="ru-RU" altLang="ru-RU" sz="2800" smtClean="0"/>
              <a:t>- принадлежность группе сверстников;</a:t>
            </a:r>
            <a:endParaRPr lang="ru-RU" altLang="ru-RU" sz="2800" smtClean="0"/>
          </a:p>
          <a:p>
            <a:pPr eaLnBrk="1" hangingPunct="1">
              <a:lnSpc>
                <a:spcPct val="80000"/>
              </a:lnSpc>
            </a:pPr>
            <a:r>
              <a:rPr lang="ru-RU" altLang="ru-RU" sz="2800" smtClean="0"/>
              <a:t>- начальная половая близость;</a:t>
            </a:r>
            <a:endParaRPr lang="ru-RU" altLang="ru-RU" sz="2800" smtClean="0"/>
          </a:p>
          <a:p>
            <a:pPr eaLnBrk="1" hangingPunct="1">
              <a:lnSpc>
                <a:spcPct val="80000"/>
              </a:lnSpc>
            </a:pPr>
            <a:r>
              <a:rPr lang="ru-RU" altLang="ru-RU" sz="2800" smtClean="0"/>
              <a:t>- независимое существование;</a:t>
            </a:r>
            <a:endParaRPr lang="ru-RU" altLang="ru-RU" sz="2800" smtClean="0"/>
          </a:p>
          <a:p>
            <a:pPr eaLnBrk="1" hangingPunct="1">
              <a:lnSpc>
                <a:spcPct val="80000"/>
              </a:lnSpc>
            </a:pPr>
            <a:r>
              <a:rPr lang="ru-RU" altLang="ru-RU" sz="2800" smtClean="0"/>
              <a:t>- принятие решения о начале карьеры;</a:t>
            </a:r>
            <a:endParaRPr lang="ru-RU" altLang="ru-RU" sz="2800" smtClean="0"/>
          </a:p>
          <a:p>
            <a:pPr eaLnBrk="1" hangingPunct="1">
              <a:lnSpc>
                <a:spcPct val="80000"/>
              </a:lnSpc>
            </a:pPr>
            <a:r>
              <a:rPr lang="ru-RU" altLang="ru-RU" sz="2800" smtClean="0"/>
              <a:t>- интериоризация морали;</a:t>
            </a:r>
            <a:endParaRPr lang="ru-RU" altLang="ru-RU" sz="2800" smtClean="0"/>
          </a:p>
          <a:p>
            <a:pPr eaLnBrk="1" hangingPunct="1">
              <a:lnSpc>
                <a:spcPct val="80000"/>
              </a:lnSpc>
            </a:pPr>
            <a:r>
              <a:rPr lang="ru-RU" altLang="ru-RU" sz="2800" smtClean="0"/>
              <a:t>- прочные интимные отношения;</a:t>
            </a:r>
            <a:endParaRPr lang="ru-RU" altLang="ru-RU" sz="2800" smtClean="0"/>
          </a:p>
          <a:p>
            <a:pPr eaLnBrk="1" hangingPunct="1">
              <a:lnSpc>
                <a:spcPct val="80000"/>
              </a:lnSpc>
            </a:pPr>
            <a:r>
              <a:rPr lang="ru-RU" altLang="ru-RU" sz="2800" smtClean="0"/>
              <a:t>- принятие природы человеческих отношений.</a:t>
            </a:r>
            <a:endParaRPr lang="ru-RU" altLang="ru-RU" sz="2800" smtClean="0"/>
          </a:p>
        </p:txBody>
      </p:sp>
    </p:spTree>
  </p:cSld>
  <p:clrMapOvr>
    <a:masterClrMapping/>
  </p:clrMapOvr>
  <p:transition>
    <p:cover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4"/>
          <p:cNvSpPr>
            <a:spLocks noChangeArrowheads="1"/>
          </p:cNvSpPr>
          <p:nvPr/>
        </p:nvSpPr>
        <p:spPr bwMode="auto">
          <a:xfrm>
            <a:off x="250825" y="188913"/>
            <a:ext cx="8424863" cy="1223962"/>
          </a:xfrm>
          <a:prstGeom prst="ribbon">
            <a:avLst>
              <a:gd name="adj1" fmla="val 12500"/>
              <a:gd name="adj2" fmla="val 50000"/>
            </a:avLst>
          </a:prstGeom>
          <a:solidFill>
            <a:srgbClr val="FBA61B"/>
          </a:solidFill>
          <a:ln w="9525">
            <a:solidFill>
              <a:schemeClr val="tx1"/>
            </a:solidFill>
            <a:round/>
          </a:ln>
        </p:spPr>
        <p:txBody>
          <a:bodyPr wrap="none" anchor="ctr"/>
          <a:lstStyle/>
          <a:p>
            <a:pPr algn="ctr"/>
            <a:r>
              <a:rPr lang="ru-RU" altLang="ru-RU"/>
              <a:t>Основные психологические </a:t>
            </a:r>
            <a:endParaRPr lang="ru-RU" altLang="ru-RU"/>
          </a:p>
          <a:p>
            <a:pPr algn="ctr"/>
            <a:r>
              <a:rPr lang="ru-RU" altLang="ru-RU"/>
              <a:t>новообразования</a:t>
            </a:r>
            <a:endParaRPr lang="ru-RU" altLang="ru-RU"/>
          </a:p>
          <a:p>
            <a:pPr algn="ctr"/>
            <a:r>
              <a:rPr lang="ru-RU" altLang="ru-RU"/>
              <a:t> личности в поздней юности</a:t>
            </a:r>
            <a:endParaRPr lang="ru-RU" altLang="ru-RU"/>
          </a:p>
        </p:txBody>
      </p:sp>
      <p:sp>
        <p:nvSpPr>
          <p:cNvPr id="57347" name="AutoShape 7"/>
          <p:cNvSpPr>
            <a:spLocks noChangeArrowheads="1"/>
          </p:cNvSpPr>
          <p:nvPr/>
        </p:nvSpPr>
        <p:spPr bwMode="auto">
          <a:xfrm>
            <a:off x="1619250" y="4005263"/>
            <a:ext cx="5832475" cy="1042987"/>
          </a:xfrm>
          <a:prstGeom prst="bevel">
            <a:avLst>
              <a:gd name="adj" fmla="val 12500"/>
            </a:avLst>
          </a:prstGeom>
          <a:solidFill>
            <a:srgbClr val="FBFE8A"/>
          </a:solidFill>
          <a:ln w="9525">
            <a:solidFill>
              <a:schemeClr val="tx1"/>
            </a:solidFill>
            <a:miter lim="800000"/>
          </a:ln>
        </p:spPr>
        <p:txBody>
          <a:bodyPr wrap="none" anchor="ctr"/>
          <a:lstStyle/>
          <a:p>
            <a:pPr algn="ctr"/>
            <a:endParaRPr lang="ru-RU" altLang="ru-RU" sz="2800"/>
          </a:p>
          <a:p>
            <a:pPr algn="ctr"/>
            <a:r>
              <a:rPr lang="ru-RU" altLang="ru-RU"/>
              <a:t>социально-профессиональная</a:t>
            </a:r>
            <a:endParaRPr lang="ru-RU" altLang="ru-RU"/>
          </a:p>
          <a:p>
            <a:pPr algn="ctr"/>
            <a:r>
              <a:rPr lang="ru-RU" altLang="ru-RU"/>
              <a:t> компетентность</a:t>
            </a:r>
            <a:endParaRPr lang="ru-RU" altLang="ru-RU"/>
          </a:p>
          <a:p>
            <a:pPr algn="ctr"/>
            <a:endParaRPr lang="ru-RU" altLang="ru-RU"/>
          </a:p>
          <a:p>
            <a:pPr algn="ctr"/>
            <a:endParaRPr lang="ru-RU" altLang="ru-RU" sz="1800"/>
          </a:p>
        </p:txBody>
      </p:sp>
      <p:sp>
        <p:nvSpPr>
          <p:cNvPr id="57348" name="AutoShape 8"/>
          <p:cNvSpPr>
            <a:spLocks noChangeArrowheads="1"/>
          </p:cNvSpPr>
          <p:nvPr/>
        </p:nvSpPr>
        <p:spPr bwMode="auto">
          <a:xfrm>
            <a:off x="1619250" y="5229225"/>
            <a:ext cx="5832475" cy="1439863"/>
          </a:xfrm>
          <a:prstGeom prst="bevel">
            <a:avLst>
              <a:gd name="adj" fmla="val 12500"/>
            </a:avLst>
          </a:prstGeom>
          <a:solidFill>
            <a:srgbClr val="FBFE8A"/>
          </a:solidFill>
          <a:ln w="9525">
            <a:solidFill>
              <a:schemeClr val="tx1"/>
            </a:solidFill>
            <a:miter lim="800000"/>
          </a:ln>
        </p:spPr>
        <p:txBody>
          <a:bodyPr wrap="none" anchor="ctr"/>
          <a:lstStyle/>
          <a:p>
            <a:pPr algn="ctr"/>
            <a:r>
              <a:rPr lang="ru-RU" altLang="ru-RU"/>
              <a:t>обобщенные способы </a:t>
            </a:r>
            <a:endParaRPr lang="ru-RU" altLang="ru-RU"/>
          </a:p>
          <a:p>
            <a:pPr algn="ctr"/>
            <a:r>
              <a:rPr lang="ru-RU" altLang="ru-RU"/>
              <a:t>познавательной и профессиональной </a:t>
            </a:r>
            <a:endParaRPr lang="ru-RU" altLang="ru-RU"/>
          </a:p>
          <a:p>
            <a:pPr algn="ctr"/>
            <a:r>
              <a:rPr lang="ru-RU" altLang="ru-RU"/>
              <a:t>деятельности</a:t>
            </a:r>
            <a:endParaRPr lang="ru-RU" altLang="ru-RU"/>
          </a:p>
        </p:txBody>
      </p:sp>
      <p:sp>
        <p:nvSpPr>
          <p:cNvPr id="57349" name="AutoShape 9"/>
          <p:cNvSpPr>
            <a:spLocks noChangeArrowheads="1"/>
          </p:cNvSpPr>
          <p:nvPr/>
        </p:nvSpPr>
        <p:spPr bwMode="auto">
          <a:xfrm>
            <a:off x="1619250" y="2781300"/>
            <a:ext cx="5832475" cy="1042988"/>
          </a:xfrm>
          <a:prstGeom prst="bevel">
            <a:avLst>
              <a:gd name="adj" fmla="val 12500"/>
            </a:avLst>
          </a:prstGeom>
          <a:solidFill>
            <a:srgbClr val="FBFE8A"/>
          </a:solidFill>
          <a:ln w="9525">
            <a:solidFill>
              <a:schemeClr val="tx1"/>
            </a:solidFill>
            <a:miter lim="800000"/>
          </a:ln>
        </p:spPr>
        <p:txBody>
          <a:bodyPr wrap="none" anchor="ctr"/>
          <a:lstStyle/>
          <a:p>
            <a:pPr algn="ctr"/>
            <a:r>
              <a:rPr lang="ru-RU" altLang="ru-RU"/>
              <a:t>социальная зрелость</a:t>
            </a:r>
            <a:endParaRPr lang="ru-RU" altLang="ru-RU"/>
          </a:p>
        </p:txBody>
      </p:sp>
      <p:sp>
        <p:nvSpPr>
          <p:cNvPr id="57350" name="AutoShape 10"/>
          <p:cNvSpPr>
            <a:spLocks noChangeArrowheads="1"/>
          </p:cNvSpPr>
          <p:nvPr/>
        </p:nvSpPr>
        <p:spPr bwMode="auto">
          <a:xfrm>
            <a:off x="1619250" y="1557338"/>
            <a:ext cx="5832475" cy="1042987"/>
          </a:xfrm>
          <a:prstGeom prst="bevel">
            <a:avLst>
              <a:gd name="adj" fmla="val 12500"/>
            </a:avLst>
          </a:prstGeom>
          <a:solidFill>
            <a:srgbClr val="FBFE8A"/>
          </a:solidFill>
          <a:ln w="9525">
            <a:solidFill>
              <a:schemeClr val="tx1"/>
            </a:solidFill>
            <a:miter lim="800000"/>
          </a:ln>
        </p:spPr>
        <p:txBody>
          <a:bodyPr wrap="none" anchor="ctr"/>
          <a:lstStyle/>
          <a:p>
            <a:pPr algn="ctr"/>
            <a:r>
              <a:rPr lang="ru-RU" altLang="ru-RU"/>
              <a:t>самостоятельность</a:t>
            </a:r>
            <a:endParaRPr lang="ru-RU" altLang="ru-RU"/>
          </a:p>
        </p:txBody>
      </p:sp>
    </p:spTree>
  </p:cSld>
  <p:clrMapOvr>
    <a:masterClrMapping/>
  </p:clrMapOvr>
  <p:transition>
    <p:cover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7"/>
          <p:cNvSpPr>
            <a:spLocks noChangeArrowheads="1"/>
          </p:cNvSpPr>
          <p:nvPr/>
        </p:nvSpPr>
        <p:spPr bwMode="auto">
          <a:xfrm>
            <a:off x="5688013" y="2349500"/>
            <a:ext cx="3455987" cy="2913063"/>
          </a:xfrm>
          <a:prstGeom prst="cloudCallout">
            <a:avLst>
              <a:gd name="adj1" fmla="val -48347"/>
              <a:gd name="adj2" fmla="val 54194"/>
            </a:avLst>
          </a:prstGeom>
          <a:solidFill>
            <a:srgbClr val="AEF0F0"/>
          </a:solidFill>
          <a:ln w="9525">
            <a:solidFill>
              <a:schemeClr val="tx1"/>
            </a:solidFill>
            <a:round/>
          </a:ln>
        </p:spPr>
        <p:txBody>
          <a:bodyPr/>
          <a:lstStyle/>
          <a:p>
            <a:pPr>
              <a:lnSpc>
                <a:spcPct val="80000"/>
              </a:lnSpc>
              <a:spcBef>
                <a:spcPct val="20000"/>
              </a:spcBef>
            </a:pPr>
            <a:r>
              <a:rPr lang="ru-RU" altLang="ru-RU" sz="1800"/>
              <a:t>Возраст начала самостоятельной трудовой деятельности, вступления в брак и установления семейных отношений. </a:t>
            </a:r>
            <a:endParaRPr lang="ru-RU" altLang="ru-RU" sz="1800"/>
          </a:p>
          <a:p>
            <a:pPr algn="ctr"/>
            <a:endParaRPr lang="ru-RU" altLang="ru-RU" sz="1800"/>
          </a:p>
        </p:txBody>
      </p:sp>
      <p:sp>
        <p:nvSpPr>
          <p:cNvPr id="58371" name="AutoShape 4"/>
          <p:cNvSpPr>
            <a:spLocks noChangeArrowheads="1"/>
          </p:cNvSpPr>
          <p:nvPr/>
        </p:nvSpPr>
        <p:spPr bwMode="auto">
          <a:xfrm>
            <a:off x="1476375" y="4724400"/>
            <a:ext cx="5543550" cy="914400"/>
          </a:xfrm>
          <a:prstGeom prst="star24">
            <a:avLst>
              <a:gd name="adj" fmla="val 37500"/>
            </a:avLst>
          </a:prstGeom>
          <a:solidFill>
            <a:srgbClr val="FBA61B"/>
          </a:solidFill>
          <a:ln w="9525">
            <a:solidFill>
              <a:schemeClr val="tx1"/>
            </a:solidFill>
            <a:miter lim="800000"/>
          </a:ln>
        </p:spPr>
        <p:txBody>
          <a:bodyPr wrap="none" anchor="ctr"/>
          <a:lstStyle/>
          <a:p>
            <a:pPr algn="ctr">
              <a:lnSpc>
                <a:spcPct val="80000"/>
              </a:lnSpc>
              <a:spcBef>
                <a:spcPct val="20000"/>
              </a:spcBef>
            </a:pPr>
            <a:r>
              <a:rPr lang="ru-RU" altLang="ru-RU" sz="1800"/>
              <a:t>Молодость (24-27 лет)</a:t>
            </a:r>
            <a:endParaRPr lang="ru-RU" altLang="ru-RU" sz="1800"/>
          </a:p>
        </p:txBody>
      </p:sp>
      <p:pic>
        <p:nvPicPr>
          <p:cNvPr id="58372" name="Picture 9" descr="Портрет молодежи">
            <a:hlinkClick r:id="rId1" tooltip="Портрет молодежи"/>
          </p:cNvPr>
          <p:cNvPicPr>
            <a:picLocks noChangeAspect="1" noChangeArrowheads="1"/>
          </p:cNvPicPr>
          <p:nvPr/>
        </p:nvPicPr>
        <p:blipFill>
          <a:blip r:embed="rId2"/>
          <a:srcRect/>
          <a:stretch>
            <a:fillRect/>
          </a:stretch>
        </p:blipFill>
        <p:spPr bwMode="auto">
          <a:xfrm>
            <a:off x="1547813" y="476250"/>
            <a:ext cx="3817937" cy="3959225"/>
          </a:xfrm>
          <a:prstGeom prst="rect">
            <a:avLst/>
          </a:prstGeom>
          <a:noFill/>
          <a:ln w="9525">
            <a:noFill/>
            <a:miter lim="800000"/>
            <a:headEnd/>
            <a:tailEnd/>
          </a:ln>
        </p:spPr>
      </p:pic>
    </p:spTree>
  </p:cSld>
  <p:clrMapOvr>
    <a:masterClrMapping/>
  </p:clrMapOvr>
  <p:transition>
    <p:cover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ru-RU" altLang="ru-RU" sz="4000" smtClean="0">
                <a:solidFill>
                  <a:schemeClr val="accent2"/>
                </a:solidFill>
              </a:rPr>
              <a:t>Социальная ситуация развития личности в молодости.</a:t>
            </a:r>
            <a:endParaRPr lang="ru-RU" altLang="ru-RU" sz="4000" smtClean="0">
              <a:solidFill>
                <a:schemeClr val="accent2"/>
              </a:solidFill>
            </a:endParaRPr>
          </a:p>
        </p:txBody>
      </p:sp>
      <p:sp>
        <p:nvSpPr>
          <p:cNvPr id="59395" name="Rectangle 3"/>
          <p:cNvSpPr>
            <a:spLocks noGrp="1" noChangeArrowheads="1"/>
          </p:cNvSpPr>
          <p:nvPr>
            <p:ph type="body" idx="1"/>
          </p:nvPr>
        </p:nvSpPr>
        <p:spPr/>
        <p:txBody>
          <a:bodyPr/>
          <a:lstStyle/>
          <a:p>
            <a:pPr eaLnBrk="1" hangingPunct="1">
              <a:lnSpc>
                <a:spcPct val="80000"/>
              </a:lnSpc>
            </a:pPr>
            <a:r>
              <a:rPr lang="ru-RU" altLang="ru-RU" sz="2000" smtClean="0"/>
              <a:t>Молодость начинается с трудоустройства. Здесь можно реально осуществлять, «овеществлять» свой социально-профессиональный и психологический потенциал.</a:t>
            </a:r>
            <a:endParaRPr lang="ru-RU" altLang="ru-RU" sz="2000" smtClean="0"/>
          </a:p>
          <a:p>
            <a:pPr eaLnBrk="1" hangingPunct="1">
              <a:lnSpc>
                <a:spcPct val="80000"/>
              </a:lnSpc>
            </a:pPr>
            <a:r>
              <a:rPr lang="ru-RU" altLang="ru-RU" sz="2000" smtClean="0"/>
              <a:t>Кризис социально-профессиональных экспектаций – противоречия между ожиданиями молодых людей, вступающих в самостоятельную трудовую жизнь, и реальным положением.</a:t>
            </a:r>
            <a:endParaRPr lang="ru-RU" altLang="ru-RU" sz="2000" smtClean="0"/>
          </a:p>
          <a:p>
            <a:pPr eaLnBrk="1" hangingPunct="1">
              <a:lnSpc>
                <a:spcPct val="80000"/>
              </a:lnSpc>
            </a:pPr>
            <a:r>
              <a:rPr lang="ru-RU" altLang="ru-RU" sz="2000" smtClean="0"/>
              <a:t>Ведущая деятельность – нормативно одобряемая трудовая деятельность.</a:t>
            </a:r>
            <a:endParaRPr lang="ru-RU" altLang="ru-RU" sz="2000" smtClean="0"/>
          </a:p>
          <a:p>
            <a:pPr eaLnBrk="1" hangingPunct="1">
              <a:lnSpc>
                <a:spcPct val="80000"/>
              </a:lnSpc>
            </a:pPr>
            <a:r>
              <a:rPr lang="ru-RU" altLang="ru-RU" sz="2000" smtClean="0"/>
              <a:t>Освоение этой деятельности и связанного с ней социально-профессионального поведения приводит к развитию следующих новообразований:</a:t>
            </a:r>
            <a:endParaRPr lang="ru-RU" altLang="ru-RU" sz="2000" smtClean="0"/>
          </a:p>
          <a:p>
            <a:pPr eaLnBrk="1" hangingPunct="1">
              <a:lnSpc>
                <a:spcPct val="80000"/>
              </a:lnSpc>
            </a:pPr>
            <a:r>
              <a:rPr lang="ru-RU" altLang="ru-RU" sz="2000" smtClean="0"/>
              <a:t>профессиональной социализации;</a:t>
            </a:r>
            <a:endParaRPr lang="ru-RU" altLang="ru-RU" sz="2000" smtClean="0"/>
          </a:p>
          <a:p>
            <a:pPr eaLnBrk="1" hangingPunct="1">
              <a:lnSpc>
                <a:spcPct val="80000"/>
              </a:lnSpc>
            </a:pPr>
            <a:r>
              <a:rPr lang="ru-RU" altLang="ru-RU" sz="2000" smtClean="0"/>
              <a:t>профессионального опыта;</a:t>
            </a:r>
            <a:endParaRPr lang="ru-RU" altLang="ru-RU" sz="2000" smtClean="0"/>
          </a:p>
          <a:p>
            <a:pPr eaLnBrk="1" hangingPunct="1">
              <a:lnSpc>
                <a:spcPct val="80000"/>
              </a:lnSpc>
            </a:pPr>
            <a:r>
              <a:rPr lang="ru-RU" altLang="ru-RU" sz="2000" smtClean="0"/>
              <a:t>профессионально важных качеств;</a:t>
            </a:r>
            <a:endParaRPr lang="ru-RU" altLang="ru-RU" sz="2000" smtClean="0"/>
          </a:p>
          <a:p>
            <a:pPr eaLnBrk="1" hangingPunct="1">
              <a:lnSpc>
                <a:spcPct val="80000"/>
              </a:lnSpc>
            </a:pPr>
            <a:r>
              <a:rPr lang="ru-RU" altLang="ru-RU" sz="2000" smtClean="0"/>
              <a:t>профессиональной идентичности.</a:t>
            </a:r>
            <a:endParaRPr lang="ru-RU" altLang="ru-RU" sz="2000" smtClean="0"/>
          </a:p>
        </p:txBody>
      </p:sp>
    </p:spTree>
  </p:cSld>
  <p:clrMapOvr>
    <a:masterClrMapping/>
  </p:clrMapOvr>
  <p:transition>
    <p:cover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Скругленный прямоугольник 32"/>
          <p:cNvSpPr>
            <a:spLocks noChangeArrowheads="1"/>
          </p:cNvSpPr>
          <p:nvPr/>
        </p:nvSpPr>
        <p:spPr bwMode="auto">
          <a:xfrm>
            <a:off x="323850" y="1557338"/>
            <a:ext cx="8286750" cy="1944687"/>
          </a:xfrm>
          <a:prstGeom prst="roundRect">
            <a:avLst>
              <a:gd name="adj" fmla="val 16667"/>
            </a:avLst>
          </a:prstGeom>
          <a:solidFill>
            <a:srgbClr val="FCFEAE"/>
          </a:solidFill>
          <a:ln w="9525" algn="ctr">
            <a:solidFill>
              <a:srgbClr val="035E94"/>
            </a:solidFill>
            <a:round/>
          </a:ln>
          <a:effectLst>
            <a:outerShdw dist="38100" dir="5400000" rotWithShape="0">
              <a:srgbClr val="000000">
                <a:alpha val="39998"/>
              </a:srgbClr>
            </a:outerShdw>
          </a:effectLst>
        </p:spPr>
        <p:txBody>
          <a:bodyPr anchor="ctr"/>
          <a:lstStyle/>
          <a:p>
            <a:pPr algn="ctr">
              <a:defRPr/>
            </a:pPr>
            <a:r>
              <a:rPr lang="ru-RU" altLang="ru-RU" sz="1800">
                <a:solidFill>
                  <a:srgbClr val="000000"/>
                </a:solidFill>
                <a:latin typeface="Times New Roman" pitchFamily="18" charset="0"/>
                <a:cs typeface="Times New Roman" pitchFamily="18" charset="0"/>
              </a:rPr>
              <a:t>Это кризис первого «подведения жизненных итогов» (Д.Левинсон). Сопровождается высоким или умеренным стрессом, чувством утраты смысла жизни и давления времени. Находит разрешение в стремлении изменить жизнь, «пока не поздно» и часто выражается в смене профессии, разводе, кардинальном изменении мировоззрения и жизненной философии.</a:t>
            </a:r>
            <a:endParaRPr lang="ru-RU" altLang="ru-RU" sz="1800">
              <a:solidFill>
                <a:srgbClr val="000000"/>
              </a:solidFill>
              <a:latin typeface="Times New Roman" pitchFamily="18" charset="0"/>
              <a:cs typeface="Times New Roman" pitchFamily="18" charset="0"/>
            </a:endParaRPr>
          </a:p>
        </p:txBody>
      </p:sp>
      <p:sp>
        <p:nvSpPr>
          <p:cNvPr id="60419" name="AutoShape 4"/>
          <p:cNvSpPr>
            <a:spLocks noChangeArrowheads="1"/>
          </p:cNvSpPr>
          <p:nvPr/>
        </p:nvSpPr>
        <p:spPr bwMode="auto">
          <a:xfrm>
            <a:off x="395288" y="333375"/>
            <a:ext cx="8280400" cy="609600"/>
          </a:xfrm>
          <a:prstGeom prst="ribbon">
            <a:avLst>
              <a:gd name="adj1" fmla="val 12500"/>
              <a:gd name="adj2" fmla="val 50000"/>
            </a:avLst>
          </a:prstGeom>
          <a:solidFill>
            <a:srgbClr val="FFCC66"/>
          </a:solidFill>
          <a:ln w="9525">
            <a:solidFill>
              <a:schemeClr val="tx1"/>
            </a:solidFill>
            <a:round/>
          </a:ln>
        </p:spPr>
        <p:txBody>
          <a:bodyPr wrap="none" anchor="ctr"/>
          <a:lstStyle/>
          <a:p>
            <a:pPr algn="ctr"/>
            <a:r>
              <a:rPr lang="ru-RU" altLang="ru-RU" b="1">
                <a:latin typeface="Times New Roman" pitchFamily="18" charset="0"/>
                <a:cs typeface="Times New Roman" pitchFamily="18" charset="0"/>
              </a:rPr>
              <a:t>Кризис 30 лет</a:t>
            </a:r>
            <a:endParaRPr lang="ru-RU" altLang="ru-RU" b="1">
              <a:latin typeface="Times New Roman" pitchFamily="18" charset="0"/>
              <a:cs typeface="Times New Roman" pitchFamily="18" charset="0"/>
            </a:endParaRPr>
          </a:p>
        </p:txBody>
      </p:sp>
      <p:sp>
        <p:nvSpPr>
          <p:cNvPr id="60420" name="Скругленный прямоугольник 32"/>
          <p:cNvSpPr>
            <a:spLocks noChangeArrowheads="1"/>
          </p:cNvSpPr>
          <p:nvPr/>
        </p:nvSpPr>
        <p:spPr bwMode="auto">
          <a:xfrm>
            <a:off x="468313" y="4005263"/>
            <a:ext cx="8286750" cy="2592387"/>
          </a:xfrm>
          <a:prstGeom prst="roundRect">
            <a:avLst>
              <a:gd name="adj" fmla="val 16667"/>
            </a:avLst>
          </a:prstGeom>
          <a:solidFill>
            <a:srgbClr val="FF9966"/>
          </a:solidFill>
          <a:ln w="9525" algn="ctr">
            <a:solidFill>
              <a:srgbClr val="035E94"/>
            </a:solidFill>
            <a:round/>
          </a:ln>
          <a:effectLst>
            <a:outerShdw dist="38100" dir="5400000" rotWithShape="0">
              <a:srgbClr val="000000">
                <a:alpha val="39998"/>
              </a:srgbClr>
            </a:outerShdw>
          </a:effectLst>
        </p:spPr>
        <p:txBody>
          <a:bodyPr anchor="ctr"/>
          <a:lstStyle/>
          <a:p>
            <a:pPr algn="ctr">
              <a:defRPr/>
            </a:pPr>
            <a:r>
              <a:rPr lang="ru-RU" altLang="ru-RU" sz="1800" b="1">
                <a:solidFill>
                  <a:srgbClr val="000000"/>
                </a:solidFill>
                <a:latin typeface="Verdana" pitchFamily="34" charset="0"/>
              </a:rPr>
              <a:t>Симптомы кризиса 30 лет:</a:t>
            </a:r>
            <a:endParaRPr lang="ru-RU" altLang="ru-RU" sz="1800" b="1">
              <a:solidFill>
                <a:srgbClr val="000000"/>
              </a:solidFill>
              <a:latin typeface="Verdana" pitchFamily="34" charset="0"/>
            </a:endParaRPr>
          </a:p>
          <a:p>
            <a:pPr algn="ctr">
              <a:defRPr/>
            </a:pPr>
            <a:r>
              <a:rPr lang="ru-RU" altLang="ru-RU" sz="1800">
                <a:solidFill>
                  <a:srgbClr val="000000"/>
                </a:solidFill>
                <a:latin typeface="Times New Roman" pitchFamily="18" charset="0"/>
                <a:cs typeface="Times New Roman" pitchFamily="18" charset="0"/>
              </a:rPr>
              <a:t>Снижение, изменение мотивации;</a:t>
            </a:r>
            <a:endParaRPr lang="ru-RU" altLang="ru-RU" sz="1800">
              <a:solidFill>
                <a:srgbClr val="000000"/>
              </a:solidFill>
              <a:latin typeface="Times New Roman" pitchFamily="18" charset="0"/>
              <a:cs typeface="Times New Roman" pitchFamily="18" charset="0"/>
            </a:endParaRPr>
          </a:p>
          <a:p>
            <a:pPr algn="ctr">
              <a:defRPr/>
            </a:pPr>
            <a:r>
              <a:rPr lang="ru-RU" altLang="ru-RU" sz="1800">
                <a:solidFill>
                  <a:srgbClr val="000000"/>
                </a:solidFill>
                <a:latin typeface="Times New Roman" pitchFamily="18" charset="0"/>
                <a:cs typeface="Times New Roman" pitchFamily="18" charset="0"/>
              </a:rPr>
              <a:t>Проблемы самоидентификации;</a:t>
            </a:r>
            <a:endParaRPr lang="ru-RU" altLang="ru-RU" sz="1800">
              <a:solidFill>
                <a:srgbClr val="000000"/>
              </a:solidFill>
              <a:latin typeface="Times New Roman" pitchFamily="18" charset="0"/>
              <a:cs typeface="Times New Roman" pitchFamily="18" charset="0"/>
            </a:endParaRPr>
          </a:p>
          <a:p>
            <a:pPr algn="ctr">
              <a:defRPr/>
            </a:pPr>
            <a:r>
              <a:rPr lang="ru-RU" altLang="ru-RU" sz="1800">
                <a:solidFill>
                  <a:srgbClr val="000000"/>
                </a:solidFill>
                <a:latin typeface="Times New Roman" pitchFamily="18" charset="0"/>
                <a:cs typeface="Times New Roman" pitchFamily="18" charset="0"/>
              </a:rPr>
              <a:t>Проблемы деперсонализации;</a:t>
            </a:r>
            <a:endParaRPr lang="ru-RU" altLang="ru-RU" sz="1800">
              <a:solidFill>
                <a:srgbClr val="000000"/>
              </a:solidFill>
              <a:latin typeface="Times New Roman" pitchFamily="18" charset="0"/>
              <a:cs typeface="Times New Roman" pitchFamily="18" charset="0"/>
            </a:endParaRPr>
          </a:p>
          <a:p>
            <a:pPr algn="ctr">
              <a:defRPr/>
            </a:pPr>
            <a:r>
              <a:rPr lang="ru-RU" altLang="ru-RU" sz="1800">
                <a:solidFill>
                  <a:srgbClr val="000000"/>
                </a:solidFill>
                <a:latin typeface="Times New Roman" pitchFamily="18" charset="0"/>
                <a:cs typeface="Times New Roman" pitchFamily="18" charset="0"/>
              </a:rPr>
              <a:t>Неустойчивость и неадекватность самооценки;</a:t>
            </a:r>
            <a:endParaRPr lang="ru-RU" altLang="ru-RU" sz="1800">
              <a:solidFill>
                <a:srgbClr val="000000"/>
              </a:solidFill>
              <a:latin typeface="Times New Roman" pitchFamily="18" charset="0"/>
              <a:cs typeface="Times New Roman" pitchFamily="18" charset="0"/>
            </a:endParaRPr>
          </a:p>
          <a:p>
            <a:pPr algn="ctr">
              <a:defRPr/>
            </a:pPr>
            <a:r>
              <a:rPr lang="ru-RU" altLang="ru-RU" sz="1800">
                <a:solidFill>
                  <a:srgbClr val="000000"/>
                </a:solidFill>
                <a:latin typeface="Times New Roman" pitchFamily="18" charset="0"/>
                <a:cs typeface="Times New Roman" pitchFamily="18" charset="0"/>
              </a:rPr>
              <a:t>Редукция саморегуляции;</a:t>
            </a:r>
            <a:endParaRPr lang="ru-RU" altLang="ru-RU" sz="1800">
              <a:solidFill>
                <a:srgbClr val="000000"/>
              </a:solidFill>
              <a:latin typeface="Times New Roman" pitchFamily="18" charset="0"/>
              <a:cs typeface="Times New Roman" pitchFamily="18" charset="0"/>
            </a:endParaRPr>
          </a:p>
          <a:p>
            <a:pPr algn="ctr">
              <a:defRPr/>
            </a:pPr>
            <a:r>
              <a:rPr lang="ru-RU" altLang="ru-RU" sz="1800">
                <a:solidFill>
                  <a:srgbClr val="000000"/>
                </a:solidFill>
                <a:latin typeface="Times New Roman" pitchFamily="18" charset="0"/>
                <a:cs typeface="Times New Roman" pitchFamily="18" charset="0"/>
              </a:rPr>
              <a:t>Нечёткость собственных профессиональных представлений; </a:t>
            </a:r>
            <a:endParaRPr lang="ru-RU" altLang="ru-RU" sz="1800">
              <a:solidFill>
                <a:srgbClr val="000000"/>
              </a:solidFill>
              <a:latin typeface="Times New Roman" pitchFamily="18" charset="0"/>
              <a:cs typeface="Times New Roman" pitchFamily="18" charset="0"/>
            </a:endParaRPr>
          </a:p>
          <a:p>
            <a:pPr algn="ctr">
              <a:defRPr/>
            </a:pPr>
            <a:r>
              <a:rPr lang="ru-RU" altLang="ru-RU" sz="1800">
                <a:solidFill>
                  <a:srgbClr val="000000"/>
                </a:solidFill>
                <a:latin typeface="Times New Roman" pitchFamily="18" charset="0"/>
                <a:cs typeface="Times New Roman" pitchFamily="18" charset="0"/>
              </a:rPr>
              <a:t>Неадекватные эмоциональные реакции;</a:t>
            </a:r>
            <a:endParaRPr lang="ru-RU" altLang="ru-RU" sz="1800">
              <a:solidFill>
                <a:srgbClr val="000000"/>
              </a:solidFill>
              <a:latin typeface="Times New Roman" pitchFamily="18" charset="0"/>
              <a:cs typeface="Times New Roman" pitchFamily="18" charset="0"/>
            </a:endParaRPr>
          </a:p>
          <a:p>
            <a:pPr algn="ctr">
              <a:defRPr/>
            </a:pPr>
            <a:r>
              <a:rPr lang="ru-RU" altLang="ru-RU" sz="1800">
                <a:solidFill>
                  <a:srgbClr val="000000"/>
                </a:solidFill>
                <a:latin typeface="Times New Roman" pitchFamily="18" charset="0"/>
                <a:cs typeface="Times New Roman" pitchFamily="18" charset="0"/>
              </a:rPr>
              <a:t>Неадекватность поведения</a:t>
            </a:r>
            <a:endParaRPr lang="ru-RU" altLang="ru-RU" sz="1800">
              <a:solidFill>
                <a:srgbClr val="000000"/>
              </a:solidFill>
              <a:latin typeface="Times New Roman" pitchFamily="18" charset="0"/>
              <a:cs typeface="Times New Roman" pitchFamily="18" charset="0"/>
            </a:endParaRPr>
          </a:p>
        </p:txBody>
      </p:sp>
    </p:spTree>
  </p:cSld>
  <p:clrMapOvr>
    <a:masterClrMapping/>
  </p:clrMapOvr>
  <p:transition>
    <p:cover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4"/>
          <p:cNvSpPr>
            <a:spLocks noChangeArrowheads="1"/>
          </p:cNvSpPr>
          <p:nvPr/>
        </p:nvSpPr>
        <p:spPr bwMode="auto">
          <a:xfrm>
            <a:off x="395288" y="1196975"/>
            <a:ext cx="3600450" cy="1258888"/>
          </a:xfrm>
          <a:prstGeom prst="wedgeRoundRectCallout">
            <a:avLst>
              <a:gd name="adj1" fmla="val -41491"/>
              <a:gd name="adj2" fmla="val -68537"/>
              <a:gd name="adj3" fmla="val 16667"/>
            </a:avLst>
          </a:prstGeom>
          <a:solidFill>
            <a:srgbClr val="FF9966"/>
          </a:solidFill>
          <a:ln w="9525">
            <a:solidFill>
              <a:schemeClr val="tx1"/>
            </a:solidFill>
            <a:miter lim="800000"/>
          </a:ln>
        </p:spPr>
        <p:txBody>
          <a:bodyPr/>
          <a:lstStyle/>
          <a:p>
            <a:pPr>
              <a:spcBef>
                <a:spcPct val="20000"/>
              </a:spcBef>
            </a:pPr>
            <a:r>
              <a:rPr lang="ru-RU" altLang="ru-RU" sz="1200">
                <a:latin typeface="Times New Roman" pitchFamily="18" charset="0"/>
                <a:cs typeface="Times New Roman" pitchFamily="18" charset="0"/>
              </a:rPr>
              <a:t>Детство - период, продолжающийся от новорожденности до полной социальной и, следовательно, психологической зрелости; это период становления личности ребёнка, превращения его в полноценного члена человеческого общества.</a:t>
            </a:r>
            <a:endParaRPr lang="ru-RU" altLang="ru-RU" sz="1200">
              <a:latin typeface="Times New Roman" pitchFamily="18" charset="0"/>
              <a:cs typeface="Times New Roman" pitchFamily="18" charset="0"/>
            </a:endParaRPr>
          </a:p>
          <a:p>
            <a:pPr algn="ctr"/>
            <a:endParaRPr lang="ru-RU" altLang="ru-RU" sz="1200">
              <a:latin typeface="Times New Roman" pitchFamily="18" charset="0"/>
              <a:cs typeface="Times New Roman" pitchFamily="18" charset="0"/>
            </a:endParaRPr>
          </a:p>
        </p:txBody>
      </p:sp>
      <p:sp>
        <p:nvSpPr>
          <p:cNvPr id="6147" name="AutoShape 5"/>
          <p:cNvSpPr>
            <a:spLocks noChangeArrowheads="1"/>
          </p:cNvSpPr>
          <p:nvPr/>
        </p:nvSpPr>
        <p:spPr bwMode="auto">
          <a:xfrm>
            <a:off x="539750" y="188913"/>
            <a:ext cx="8066088" cy="792162"/>
          </a:xfrm>
          <a:prstGeom prst="bevel">
            <a:avLst>
              <a:gd name="adj" fmla="val 12500"/>
            </a:avLst>
          </a:prstGeom>
          <a:solidFill>
            <a:srgbClr val="FF9933"/>
          </a:solidFill>
          <a:ln w="9525">
            <a:solidFill>
              <a:schemeClr val="tx1"/>
            </a:solidFill>
            <a:miter lim="800000"/>
          </a:ln>
        </p:spPr>
        <p:txBody>
          <a:bodyPr wrap="none" anchor="ctr"/>
          <a:lstStyle/>
          <a:p>
            <a:pPr algn="ctr"/>
            <a:r>
              <a:rPr lang="ru-RU" altLang="ru-RU">
                <a:solidFill>
                  <a:schemeClr val="tx2"/>
                </a:solidFill>
                <a:latin typeface="Times New Roman" pitchFamily="18" charset="0"/>
                <a:cs typeface="Times New Roman" pitchFamily="18" charset="0"/>
              </a:rPr>
              <a:t>Детство как предмет психологического исследования</a:t>
            </a:r>
            <a:endParaRPr lang="ru-RU" altLang="ru-RU">
              <a:solidFill>
                <a:schemeClr val="tx2"/>
              </a:solidFill>
              <a:latin typeface="Times New Roman" pitchFamily="18" charset="0"/>
              <a:cs typeface="Times New Roman" pitchFamily="18" charset="0"/>
            </a:endParaRPr>
          </a:p>
        </p:txBody>
      </p:sp>
      <p:sp>
        <p:nvSpPr>
          <p:cNvPr id="6148" name="AutoShape 7"/>
          <p:cNvSpPr>
            <a:spLocks noChangeArrowheads="1"/>
          </p:cNvSpPr>
          <p:nvPr/>
        </p:nvSpPr>
        <p:spPr bwMode="auto">
          <a:xfrm>
            <a:off x="4572000" y="1052513"/>
            <a:ext cx="4392613" cy="1582737"/>
          </a:xfrm>
          <a:prstGeom prst="roundRect">
            <a:avLst>
              <a:gd name="adj" fmla="val 16667"/>
            </a:avLst>
          </a:prstGeom>
          <a:solidFill>
            <a:srgbClr val="FF9966"/>
          </a:solidFill>
          <a:ln w="9525">
            <a:solidFill>
              <a:schemeClr val="tx1"/>
            </a:solidFill>
            <a:round/>
          </a:ln>
        </p:spPr>
        <p:txBody>
          <a:bodyPr wrap="none" anchor="ctr"/>
          <a:lstStyle/>
          <a:p>
            <a:r>
              <a:rPr lang="ru-RU" altLang="ru-RU" sz="1200"/>
              <a:t>Ф</a:t>
            </a:r>
            <a:r>
              <a:rPr lang="ru-RU" altLang="ru-RU" sz="1200">
                <a:latin typeface="Times New Roman" pitchFamily="18" charset="0"/>
                <a:cs typeface="Times New Roman" pitchFamily="18" charset="0"/>
              </a:rPr>
              <a:t>. Ариес изучал, как в ходе истории в сознании писателей,</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художников и учёных  складывалось понятие детства и</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чем оно отличалось в различные исторические эпохи.</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Он пришёл к выводу, что вплоть до 13 века искусство не</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обращалось к детям. Если же в произведениях искусства</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и появлялись дети, то они изображались как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уменьшённые  взрослые. Тогда не было знания об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особенностях и природе детства. </a:t>
            </a:r>
            <a:endParaRPr lang="ru-RU" altLang="ru-RU" sz="1200">
              <a:latin typeface="Times New Roman" pitchFamily="18" charset="0"/>
              <a:cs typeface="Times New Roman" pitchFamily="18" charset="0"/>
            </a:endParaRPr>
          </a:p>
        </p:txBody>
      </p:sp>
      <p:sp>
        <p:nvSpPr>
          <p:cNvPr id="6149" name="AutoShape 12"/>
          <p:cNvSpPr>
            <a:spLocks noChangeArrowheads="1"/>
          </p:cNvSpPr>
          <p:nvPr/>
        </p:nvSpPr>
        <p:spPr bwMode="auto">
          <a:xfrm>
            <a:off x="323850" y="5084763"/>
            <a:ext cx="5111750" cy="1628775"/>
          </a:xfrm>
          <a:prstGeom prst="roundRect">
            <a:avLst>
              <a:gd name="adj" fmla="val 16667"/>
            </a:avLst>
          </a:prstGeom>
          <a:solidFill>
            <a:srgbClr val="FCFEAE"/>
          </a:solidFill>
          <a:ln w="9525">
            <a:solidFill>
              <a:srgbClr val="FBA61B"/>
            </a:solidFill>
            <a:round/>
          </a:ln>
        </p:spPr>
        <p:txBody>
          <a:bodyPr wrap="none" anchor="ctr"/>
          <a:lstStyle/>
          <a:p>
            <a:pPr algn="ctr"/>
            <a:endParaRPr lang="ru-RU" altLang="ru-RU" sz="1200" dirty="0"/>
          </a:p>
          <a:p>
            <a:pPr algn="ctr"/>
            <a:endParaRPr lang="ru-RU" altLang="ru-RU" sz="1200" dirty="0"/>
          </a:p>
          <a:p>
            <a:pPr algn="ctr"/>
            <a:r>
              <a:rPr lang="ru-RU" altLang="ru-RU" sz="1200" dirty="0">
                <a:latin typeface="Times New Roman" pitchFamily="18" charset="0"/>
                <a:cs typeface="Times New Roman" pitchFamily="18" charset="0"/>
              </a:rPr>
              <a:t>Изменения продолжительности детства в нашей стране:</a:t>
            </a:r>
            <a:endParaRPr lang="ru-RU" altLang="ru-RU" sz="1200" dirty="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1) От 0 до </a:t>
            </a:r>
            <a:r>
              <a:rPr lang="ru-RU" altLang="ru-RU" sz="1200" smtClean="0">
                <a:latin typeface="Times New Roman" pitchFamily="18" charset="0"/>
                <a:cs typeface="Times New Roman" pitchFamily="18" charset="0"/>
              </a:rPr>
              <a:t>10лет </a:t>
            </a:r>
            <a:r>
              <a:rPr lang="ru-RU" altLang="ru-RU" sz="1200">
                <a:latin typeface="Times New Roman" pitchFamily="18" charset="0"/>
                <a:cs typeface="Times New Roman" pitchFamily="18" charset="0"/>
              </a:rPr>
              <a:t>– продолжительность детства связана с</a:t>
            </a:r>
            <a:endParaRPr lang="ru-RU" altLang="ru-RU" sz="120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 введением обязательного начального образования для всех детей –1930 г.;</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2)От 0 до 15 лет – продолжительность детства увеличилась</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 благодаря принятию закона о неполной средней школе – 1959 г.; </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3) От 0 до 17 лет – продолжительность детства в настоящее </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время, которое характеризуется </a:t>
            </a:r>
            <a:r>
              <a:rPr lang="ru-RU" altLang="ru-RU" sz="1200" dirty="0" err="1">
                <a:latin typeface="Times New Roman" pitchFamily="18" charset="0"/>
                <a:cs typeface="Times New Roman" pitchFamily="18" charset="0"/>
              </a:rPr>
              <a:t>представленностью</a:t>
            </a:r>
            <a:r>
              <a:rPr lang="ru-RU" altLang="ru-RU" sz="1200" dirty="0">
                <a:latin typeface="Times New Roman" pitchFamily="18" charset="0"/>
                <a:cs typeface="Times New Roman" pitchFamily="18" charset="0"/>
              </a:rPr>
              <a:t> всех детских </a:t>
            </a:r>
            <a:endParaRPr lang="ru-RU" altLang="ru-RU" sz="1200" dirty="0">
              <a:latin typeface="Times New Roman" pitchFamily="18" charset="0"/>
              <a:cs typeface="Times New Roman" pitchFamily="18" charset="0"/>
            </a:endParaRPr>
          </a:p>
          <a:p>
            <a:pPr algn="ctr"/>
            <a:r>
              <a:rPr lang="ru-RU" altLang="ru-RU" sz="1200" dirty="0">
                <a:latin typeface="Times New Roman" pitchFamily="18" charset="0"/>
                <a:cs typeface="Times New Roman" pitchFamily="18" charset="0"/>
              </a:rPr>
              <a:t>возрастов и их чёткой дифференциацией.</a:t>
            </a:r>
            <a:endParaRPr lang="ru-RU" altLang="ru-RU" sz="1200" dirty="0">
              <a:latin typeface="Times New Roman" pitchFamily="18" charset="0"/>
              <a:cs typeface="Times New Roman" pitchFamily="18" charset="0"/>
            </a:endParaRPr>
          </a:p>
          <a:p>
            <a:pPr algn="ctr"/>
            <a:endParaRPr lang="ru-RU" altLang="ru-RU" sz="1200" dirty="0">
              <a:latin typeface="Times New Roman" pitchFamily="18" charset="0"/>
              <a:cs typeface="Times New Roman" pitchFamily="18" charset="0"/>
            </a:endParaRPr>
          </a:p>
          <a:p>
            <a:pPr algn="ctr"/>
            <a:endParaRPr lang="ru-RU" altLang="ru-RU" sz="1200" dirty="0">
              <a:latin typeface="Times New Roman" pitchFamily="18" charset="0"/>
              <a:cs typeface="Times New Roman" pitchFamily="18" charset="0"/>
            </a:endParaRPr>
          </a:p>
        </p:txBody>
      </p:sp>
      <p:sp>
        <p:nvSpPr>
          <p:cNvPr id="6150" name="AutoShape 13"/>
          <p:cNvSpPr>
            <a:spLocks noChangeArrowheads="1"/>
          </p:cNvSpPr>
          <p:nvPr/>
        </p:nvSpPr>
        <p:spPr bwMode="auto">
          <a:xfrm>
            <a:off x="2843213" y="2636838"/>
            <a:ext cx="3024187" cy="2087562"/>
          </a:xfrm>
          <a:prstGeom prst="wedgeRoundRectCallout">
            <a:avLst>
              <a:gd name="adj1" fmla="val -39921"/>
              <a:gd name="adj2" fmla="val -59810"/>
              <a:gd name="adj3" fmla="val 16667"/>
            </a:avLst>
          </a:prstGeom>
          <a:solidFill>
            <a:srgbClr val="FCFEAE"/>
          </a:solidFill>
          <a:ln w="9525">
            <a:solidFill>
              <a:srgbClr val="FBA61B"/>
            </a:solidFill>
            <a:miter lim="800000"/>
          </a:ln>
        </p:spPr>
        <p:txBody>
          <a:bodyPr/>
          <a:lstStyle/>
          <a:p>
            <a:pPr marL="457200" indent="-457200"/>
            <a:r>
              <a:rPr lang="ru-RU" altLang="ru-RU" sz="1200">
                <a:latin typeface="Times New Roman" pitchFamily="18" charset="0"/>
                <a:cs typeface="Times New Roman" pitchFamily="18" charset="0"/>
              </a:rPr>
              <a:t>Л.С. Выготский. </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В контексте культурно-исторической</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 психологии изучать детское развитие</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 исторически – значит изучать переход</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 ребёнка от одной возрастной ступени</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 к другой, изучать изменение личности </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внутри каждого возрастного периода, </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происходящее в конкретных</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 исторических условиях</a:t>
            </a:r>
            <a:r>
              <a:rPr lang="ru-RU" altLang="ru-RU" sz="1200"/>
              <a:t>.</a:t>
            </a:r>
            <a:r>
              <a:rPr lang="ru-RU" altLang="ru-RU" sz="1800"/>
              <a:t>            </a:t>
            </a:r>
            <a:endParaRPr lang="ru-RU" altLang="ru-RU" sz="1800"/>
          </a:p>
          <a:p>
            <a:pPr marL="457200" indent="-457200"/>
            <a:endParaRPr lang="ru-RU" altLang="ru-RU" sz="1200"/>
          </a:p>
        </p:txBody>
      </p:sp>
      <p:sp>
        <p:nvSpPr>
          <p:cNvPr id="6151" name="AutoShape 14"/>
          <p:cNvSpPr>
            <a:spLocks noChangeArrowheads="1"/>
          </p:cNvSpPr>
          <p:nvPr/>
        </p:nvSpPr>
        <p:spPr bwMode="auto">
          <a:xfrm>
            <a:off x="107950" y="2565400"/>
            <a:ext cx="2555875" cy="2232025"/>
          </a:xfrm>
          <a:prstGeom prst="wedgeRoundRectCallout">
            <a:avLst>
              <a:gd name="adj1" fmla="val -10000"/>
              <a:gd name="adj2" fmla="val -60102"/>
              <a:gd name="adj3" fmla="val 16667"/>
            </a:avLst>
          </a:prstGeom>
          <a:solidFill>
            <a:srgbClr val="FCFEAE"/>
          </a:solidFill>
          <a:ln w="9525">
            <a:solidFill>
              <a:srgbClr val="FBA61B"/>
            </a:solidFill>
            <a:miter lim="800000"/>
          </a:ln>
        </p:spPr>
        <p:txBody>
          <a:bodyPr/>
          <a:lstStyle/>
          <a:p>
            <a:pPr marL="457200" indent="-457200"/>
            <a:r>
              <a:rPr lang="ru-RU" altLang="ru-RU" sz="1200">
                <a:latin typeface="Times New Roman" pitchFamily="18" charset="0"/>
                <a:cs typeface="Times New Roman" pitchFamily="18" charset="0"/>
              </a:rPr>
              <a:t>Д.Б. Эльконин</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на основе изучения </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этнографических материалов</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показал, что детство возникает </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тогда, когда ребёнка нельзя</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непосредственно включить</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в систему общественного </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воспроизводства, поскольку</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он ещё не может овладеть </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орудиями труда в силу</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 их сложности</a:t>
            </a:r>
            <a:r>
              <a:rPr lang="ru-RU" altLang="ru-RU" sz="1800">
                <a:latin typeface="Times New Roman" pitchFamily="18" charset="0"/>
                <a:cs typeface="Times New Roman" pitchFamily="18" charset="0"/>
              </a:rPr>
              <a:t>.</a:t>
            </a:r>
            <a:endParaRPr lang="ru-RU" altLang="ru-RU" sz="1800">
              <a:latin typeface="Times New Roman" pitchFamily="18" charset="0"/>
              <a:cs typeface="Times New Roman" pitchFamily="18" charset="0"/>
            </a:endParaRPr>
          </a:p>
          <a:p>
            <a:pPr marL="457200" indent="-457200"/>
            <a:endParaRPr lang="ru-RU" altLang="ru-RU" sz="1800">
              <a:latin typeface="Times New Roman" pitchFamily="18" charset="0"/>
              <a:cs typeface="Times New Roman" pitchFamily="18" charset="0"/>
            </a:endParaRPr>
          </a:p>
          <a:p>
            <a:pPr marL="457200" indent="-457200"/>
            <a:endParaRPr lang="ru-RU" altLang="ru-RU" sz="1200"/>
          </a:p>
        </p:txBody>
      </p:sp>
      <p:sp>
        <p:nvSpPr>
          <p:cNvPr id="6152" name="AutoShape 15"/>
          <p:cNvSpPr>
            <a:spLocks noChangeArrowheads="1"/>
          </p:cNvSpPr>
          <p:nvPr/>
        </p:nvSpPr>
        <p:spPr bwMode="auto">
          <a:xfrm>
            <a:off x="6084888" y="2924175"/>
            <a:ext cx="2736850" cy="3671888"/>
          </a:xfrm>
          <a:prstGeom prst="wedgeRoundRectCallout">
            <a:avLst>
              <a:gd name="adj1" fmla="val -41356"/>
              <a:gd name="adj2" fmla="val -58389"/>
              <a:gd name="adj3" fmla="val 16667"/>
            </a:avLst>
          </a:prstGeom>
          <a:solidFill>
            <a:srgbClr val="FCFEAE"/>
          </a:solidFill>
          <a:ln w="9525">
            <a:solidFill>
              <a:srgbClr val="FBA61B"/>
            </a:solidFill>
            <a:miter lim="800000"/>
          </a:ln>
        </p:spPr>
        <p:txBody>
          <a:bodyPr/>
          <a:lstStyle/>
          <a:p>
            <a:pPr marL="457200" indent="-457200" algn="ctr"/>
            <a:r>
              <a:rPr lang="ru-RU" altLang="ru-RU" sz="1200"/>
              <a:t> </a:t>
            </a:r>
            <a:r>
              <a:rPr lang="ru-RU" altLang="ru-RU" sz="1200">
                <a:latin typeface="Times New Roman" pitchFamily="18" charset="0"/>
                <a:cs typeface="Times New Roman" pitchFamily="18" charset="0"/>
              </a:rPr>
              <a:t>Анализируя портретные изображения </a:t>
            </a:r>
            <a:endParaRPr lang="ru-RU" altLang="ru-RU" sz="1200">
              <a:latin typeface="Times New Roman" pitchFamily="18" charset="0"/>
              <a:cs typeface="Times New Roman" pitchFamily="18" charset="0"/>
            </a:endParaRPr>
          </a:p>
          <a:p>
            <a:pPr marL="457200" indent="-457200" algn="ctr"/>
            <a:r>
              <a:rPr lang="ru-RU" altLang="ru-RU" sz="1200">
                <a:latin typeface="Times New Roman" pitchFamily="18" charset="0"/>
                <a:cs typeface="Times New Roman" pitchFamily="18" charset="0"/>
              </a:rPr>
              <a:t>детей на старинных картинах и </a:t>
            </a:r>
            <a:endParaRPr lang="ru-RU" altLang="ru-RU" sz="1200">
              <a:latin typeface="Times New Roman" pitchFamily="18" charset="0"/>
              <a:cs typeface="Times New Roman" pitchFamily="18" charset="0"/>
            </a:endParaRPr>
          </a:p>
          <a:p>
            <a:pPr marL="457200" indent="-457200" algn="ctr"/>
            <a:r>
              <a:rPr lang="ru-RU" altLang="ru-RU" sz="1200">
                <a:latin typeface="Times New Roman" pitchFamily="18" charset="0"/>
                <a:cs typeface="Times New Roman" pitchFamily="18" charset="0"/>
              </a:rPr>
              <a:t>описание детского костюма в</a:t>
            </a:r>
            <a:endParaRPr lang="ru-RU" altLang="ru-RU" sz="1200">
              <a:latin typeface="Times New Roman" pitchFamily="18" charset="0"/>
              <a:cs typeface="Times New Roman" pitchFamily="18" charset="0"/>
            </a:endParaRPr>
          </a:p>
          <a:p>
            <a:pPr marL="457200" indent="-457200" algn="ctr"/>
            <a:r>
              <a:rPr lang="ru-RU" altLang="ru-RU" sz="1200">
                <a:latin typeface="Times New Roman" pitchFamily="18" charset="0"/>
                <a:cs typeface="Times New Roman" pitchFamily="18" charset="0"/>
              </a:rPr>
              <a:t> литературе, Ариес выделяет</a:t>
            </a:r>
            <a:endParaRPr lang="ru-RU" altLang="ru-RU" sz="1200">
              <a:latin typeface="Times New Roman" pitchFamily="18" charset="0"/>
              <a:cs typeface="Times New Roman" pitchFamily="18" charset="0"/>
            </a:endParaRPr>
          </a:p>
          <a:p>
            <a:pPr marL="457200" indent="-457200" algn="ctr"/>
            <a:r>
              <a:rPr lang="ru-RU" altLang="ru-RU" sz="1200">
                <a:latin typeface="Times New Roman" pitchFamily="18" charset="0"/>
                <a:cs typeface="Times New Roman" pitchFamily="18" charset="0"/>
              </a:rPr>
              <a:t> три тенденции  в эволюции детской</a:t>
            </a:r>
            <a:endParaRPr lang="ru-RU" altLang="ru-RU" sz="1200">
              <a:latin typeface="Times New Roman" pitchFamily="18" charset="0"/>
              <a:cs typeface="Times New Roman" pitchFamily="18" charset="0"/>
            </a:endParaRPr>
          </a:p>
          <a:p>
            <a:pPr marL="457200" indent="-457200" algn="ctr"/>
            <a:r>
              <a:rPr lang="ru-RU" altLang="ru-RU" sz="1200">
                <a:latin typeface="Times New Roman" pitchFamily="18" charset="0"/>
                <a:cs typeface="Times New Roman" pitchFamily="18" charset="0"/>
              </a:rPr>
              <a:t>одежды: архаизация – одежда детей</a:t>
            </a:r>
            <a:endParaRPr lang="ru-RU" altLang="ru-RU" sz="1200">
              <a:latin typeface="Times New Roman" pitchFamily="18" charset="0"/>
              <a:cs typeface="Times New Roman" pitchFamily="18" charset="0"/>
            </a:endParaRPr>
          </a:p>
          <a:p>
            <a:pPr marL="457200" indent="-457200" algn="ctr"/>
            <a:r>
              <a:rPr lang="ru-RU" altLang="ru-RU" sz="1200">
                <a:latin typeface="Times New Roman" pitchFamily="18" charset="0"/>
                <a:cs typeface="Times New Roman" pitchFamily="18" charset="0"/>
              </a:rPr>
              <a:t> в данное; историческое время</a:t>
            </a:r>
            <a:endParaRPr lang="ru-RU" altLang="ru-RU" sz="1200">
              <a:latin typeface="Times New Roman" pitchFamily="18" charset="0"/>
              <a:cs typeface="Times New Roman" pitchFamily="18" charset="0"/>
            </a:endParaRPr>
          </a:p>
          <a:p>
            <a:pPr marL="457200" indent="-457200" algn="ctr"/>
            <a:r>
              <a:rPr lang="ru-RU" altLang="ru-RU" sz="1200">
                <a:latin typeface="Times New Roman" pitchFamily="18" charset="0"/>
                <a:cs typeface="Times New Roman" pitchFamily="18" charset="0"/>
              </a:rPr>
              <a:t>запаздывает по сравнению со</a:t>
            </a:r>
            <a:endParaRPr lang="ru-RU" altLang="ru-RU" sz="1200">
              <a:latin typeface="Times New Roman" pitchFamily="18" charset="0"/>
              <a:cs typeface="Times New Roman" pitchFamily="18" charset="0"/>
            </a:endParaRPr>
          </a:p>
          <a:p>
            <a:pPr marL="457200" indent="-457200" algn="ctr"/>
            <a:r>
              <a:rPr lang="ru-RU" altLang="ru-RU" sz="1200">
                <a:latin typeface="Times New Roman" pitchFamily="18" charset="0"/>
                <a:cs typeface="Times New Roman" pitchFamily="18" charset="0"/>
              </a:rPr>
              <a:t> взрослой модой и во многом</a:t>
            </a:r>
            <a:endParaRPr lang="ru-RU" altLang="ru-RU" sz="1200">
              <a:latin typeface="Times New Roman" pitchFamily="18" charset="0"/>
              <a:cs typeface="Times New Roman" pitchFamily="18" charset="0"/>
            </a:endParaRPr>
          </a:p>
          <a:p>
            <a:pPr marL="457200" indent="-457200" algn="ctr"/>
            <a:r>
              <a:rPr lang="ru-RU" altLang="ru-RU" sz="1200">
                <a:latin typeface="Times New Roman" pitchFamily="18" charset="0"/>
                <a:cs typeface="Times New Roman" pitchFamily="18" charset="0"/>
              </a:rPr>
              <a:t> повторяет взрослый костюм </a:t>
            </a:r>
            <a:endParaRPr lang="ru-RU" altLang="ru-RU" sz="1200">
              <a:latin typeface="Times New Roman" pitchFamily="18" charset="0"/>
              <a:cs typeface="Times New Roman" pitchFamily="18" charset="0"/>
            </a:endParaRPr>
          </a:p>
          <a:p>
            <a:pPr marL="457200" indent="-457200" algn="ctr"/>
            <a:r>
              <a:rPr lang="ru-RU" altLang="ru-RU" sz="1200">
                <a:latin typeface="Times New Roman" pitchFamily="18" charset="0"/>
                <a:cs typeface="Times New Roman" pitchFamily="18" charset="0"/>
              </a:rPr>
              <a:t>прошлой эпохи; феминизация – </a:t>
            </a:r>
            <a:endParaRPr lang="ru-RU" altLang="ru-RU" sz="1200">
              <a:latin typeface="Times New Roman" pitchFamily="18" charset="0"/>
              <a:cs typeface="Times New Roman" pitchFamily="18" charset="0"/>
            </a:endParaRPr>
          </a:p>
          <a:p>
            <a:pPr marL="457200" indent="-457200" algn="ctr"/>
            <a:r>
              <a:rPr lang="ru-RU" altLang="ru-RU" sz="1200">
                <a:latin typeface="Times New Roman" pitchFamily="18" charset="0"/>
                <a:cs typeface="Times New Roman" pitchFamily="18" charset="0"/>
              </a:rPr>
              <a:t>костюм для мальчиков во многом</a:t>
            </a:r>
            <a:endParaRPr lang="ru-RU" altLang="ru-RU" sz="1200">
              <a:latin typeface="Times New Roman" pitchFamily="18" charset="0"/>
              <a:cs typeface="Times New Roman" pitchFamily="18" charset="0"/>
            </a:endParaRPr>
          </a:p>
          <a:p>
            <a:pPr marL="457200" indent="-457200" algn="ctr"/>
            <a:r>
              <a:rPr lang="ru-RU" altLang="ru-RU" sz="1200">
                <a:latin typeface="Times New Roman" pitchFamily="18" charset="0"/>
                <a:cs typeface="Times New Roman" pitchFamily="18" charset="0"/>
              </a:rPr>
              <a:t> повторяет детали женской одежды; </a:t>
            </a:r>
            <a:endParaRPr lang="ru-RU" altLang="ru-RU" sz="1200">
              <a:latin typeface="Times New Roman" pitchFamily="18" charset="0"/>
              <a:cs typeface="Times New Roman" pitchFamily="18" charset="0"/>
            </a:endParaRPr>
          </a:p>
          <a:p>
            <a:pPr marL="457200" indent="-457200" algn="ctr"/>
            <a:r>
              <a:rPr lang="ru-RU" altLang="ru-RU" sz="1200">
                <a:latin typeface="Times New Roman" pitchFamily="18" charset="0"/>
                <a:cs typeface="Times New Roman" pitchFamily="18" charset="0"/>
              </a:rPr>
              <a:t>Использование для детей высших</a:t>
            </a:r>
            <a:endParaRPr lang="ru-RU" altLang="ru-RU" sz="1200">
              <a:latin typeface="Times New Roman" pitchFamily="18" charset="0"/>
              <a:cs typeface="Times New Roman" pitchFamily="18" charset="0"/>
            </a:endParaRPr>
          </a:p>
          <a:p>
            <a:pPr marL="457200" indent="-457200" algn="ctr"/>
            <a:r>
              <a:rPr lang="ru-RU" altLang="ru-RU" sz="1200">
                <a:latin typeface="Times New Roman" pitchFamily="18" charset="0"/>
                <a:cs typeface="Times New Roman" pitchFamily="18" charset="0"/>
              </a:rPr>
              <a:t>сословий обычного взрослого</a:t>
            </a:r>
            <a:endParaRPr lang="ru-RU" altLang="ru-RU" sz="1200">
              <a:latin typeface="Times New Roman" pitchFamily="18" charset="0"/>
              <a:cs typeface="Times New Roman" pitchFamily="18" charset="0"/>
            </a:endParaRPr>
          </a:p>
          <a:p>
            <a:pPr marL="457200" indent="-457200" algn="ctr"/>
            <a:r>
              <a:rPr lang="ru-RU" altLang="ru-RU" sz="1200">
                <a:latin typeface="Times New Roman" pitchFamily="18" charset="0"/>
                <a:cs typeface="Times New Roman" pitchFamily="18" charset="0"/>
              </a:rPr>
              <a:t> костюма низших сословий</a:t>
            </a:r>
            <a:endParaRPr lang="ru-RU" altLang="ru-RU" sz="1200">
              <a:latin typeface="Times New Roman" pitchFamily="18" charset="0"/>
              <a:cs typeface="Times New Roman" pitchFamily="18" charset="0"/>
            </a:endParaRPr>
          </a:p>
          <a:p>
            <a:pPr marL="457200" indent="-457200">
              <a:spcBef>
                <a:spcPct val="20000"/>
              </a:spcBef>
            </a:pPr>
            <a:r>
              <a:rPr lang="ru-RU" altLang="ru-RU" sz="1200"/>
              <a:t> </a:t>
            </a:r>
            <a:endParaRPr lang="ru-RU" altLang="ru-RU" sz="1200"/>
          </a:p>
        </p:txBody>
      </p:sp>
    </p:spTree>
  </p:cSld>
  <p:clrMapOvr>
    <a:masterClrMapping/>
  </p:clrMapOvr>
  <p:transition>
    <p:cover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4294967295"/>
          </p:nvPr>
        </p:nvSpPr>
        <p:spPr>
          <a:xfrm>
            <a:off x="8280400" y="5984875"/>
            <a:ext cx="122238" cy="136525"/>
          </a:xfrm>
        </p:spPr>
        <p:txBody>
          <a:bodyPr lIns="182880" tIns="91440">
            <a:normAutofit fontScale="25000" lnSpcReduction="20000"/>
          </a:bodyPr>
          <a:lstStyle/>
          <a:p>
            <a:pPr marL="265430" indent="-265430" eaLnBrk="1" hangingPunct="1">
              <a:lnSpc>
                <a:spcPct val="80000"/>
              </a:lnSpc>
              <a:defRPr/>
            </a:pPr>
            <a:endParaRPr lang="ru-RU" sz="800"/>
          </a:p>
        </p:txBody>
      </p:sp>
      <p:sp>
        <p:nvSpPr>
          <p:cNvPr id="61443" name="AutoShape 5"/>
          <p:cNvSpPr>
            <a:spLocks noChangeArrowheads="1"/>
          </p:cNvSpPr>
          <p:nvPr/>
        </p:nvSpPr>
        <p:spPr bwMode="auto">
          <a:xfrm>
            <a:off x="250825" y="188913"/>
            <a:ext cx="8569325" cy="609600"/>
          </a:xfrm>
          <a:prstGeom prst="ribbon">
            <a:avLst>
              <a:gd name="adj1" fmla="val 12500"/>
              <a:gd name="adj2" fmla="val 50000"/>
            </a:avLst>
          </a:prstGeom>
          <a:solidFill>
            <a:srgbClr val="FF9966"/>
          </a:solidFill>
          <a:ln w="9525">
            <a:solidFill>
              <a:schemeClr val="tx1"/>
            </a:solidFill>
            <a:round/>
          </a:ln>
        </p:spPr>
        <p:txBody>
          <a:bodyPr wrap="none" anchor="ctr"/>
          <a:lstStyle/>
          <a:p>
            <a:pPr algn="ctr"/>
            <a:r>
              <a:rPr lang="ru-RU" altLang="ru-RU" sz="3200">
                <a:solidFill>
                  <a:srgbClr val="000000"/>
                </a:solidFill>
                <a:latin typeface="Times New Roman" pitchFamily="18" charset="0"/>
                <a:cs typeface="Times New Roman" pitchFamily="18" charset="0"/>
              </a:rPr>
              <a:t>Кризис 40 лет</a:t>
            </a:r>
            <a:endParaRPr lang="ru-RU" altLang="ru-RU" sz="3200">
              <a:solidFill>
                <a:srgbClr val="000000"/>
              </a:solidFill>
              <a:latin typeface="Times New Roman" pitchFamily="18" charset="0"/>
              <a:cs typeface="Times New Roman" pitchFamily="18" charset="0"/>
            </a:endParaRPr>
          </a:p>
        </p:txBody>
      </p:sp>
      <p:sp>
        <p:nvSpPr>
          <p:cNvPr id="61444" name="AutoShape 13"/>
          <p:cNvSpPr>
            <a:spLocks noChangeArrowheads="1"/>
          </p:cNvSpPr>
          <p:nvPr/>
        </p:nvSpPr>
        <p:spPr bwMode="auto">
          <a:xfrm>
            <a:off x="395288" y="4868863"/>
            <a:ext cx="8424862" cy="1844675"/>
          </a:xfrm>
          <a:prstGeom prst="bevel">
            <a:avLst>
              <a:gd name="adj" fmla="val 12500"/>
            </a:avLst>
          </a:prstGeom>
          <a:solidFill>
            <a:srgbClr val="FF9933"/>
          </a:solidFill>
          <a:ln w="9525">
            <a:solidFill>
              <a:schemeClr val="tx1"/>
            </a:solidFill>
            <a:miter lim="800000"/>
          </a:ln>
        </p:spPr>
        <p:txBody>
          <a:bodyPr wrap="none" anchor="ctr"/>
          <a:lstStyle/>
          <a:p>
            <a:pPr algn="ctr"/>
            <a:endParaRPr lang="ru-RU" altLang="ru-RU" sz="1800"/>
          </a:p>
          <a:p>
            <a:pPr algn="ctr"/>
            <a:r>
              <a:rPr lang="ru-RU" altLang="ru-RU" sz="1800"/>
              <a:t>В случае возникновения кризиса сорока лет человеку приходится </a:t>
            </a:r>
            <a:endParaRPr lang="ru-RU" altLang="ru-RU" sz="1800"/>
          </a:p>
          <a:p>
            <a:pPr algn="ctr"/>
            <a:r>
              <a:rPr lang="ru-RU" altLang="ru-RU" sz="1800"/>
              <a:t>перестраивать свой жизненный замысел, вырабатывать новую </a:t>
            </a:r>
            <a:endParaRPr lang="ru-RU" altLang="ru-RU" sz="1800"/>
          </a:p>
          <a:p>
            <a:pPr algn="ctr"/>
            <a:r>
              <a:rPr lang="ru-RU" altLang="ru-RU" sz="1800"/>
              <a:t>"Я - концепцию". С этим кризисом могут быть связаны серьёзные</a:t>
            </a:r>
            <a:endParaRPr lang="ru-RU" altLang="ru-RU" sz="1800"/>
          </a:p>
          <a:p>
            <a:pPr algn="ctr"/>
            <a:r>
              <a:rPr lang="ru-RU" altLang="ru-RU" sz="1800"/>
              <a:t> перемены в жизни вплоть до смены профессии и создания новой семьи.</a:t>
            </a:r>
            <a:endParaRPr lang="ru-RU" altLang="ru-RU" sz="1800"/>
          </a:p>
          <a:p>
            <a:pPr algn="ctr"/>
            <a:r>
              <a:rPr lang="ru-RU" altLang="ru-RU" sz="1800"/>
              <a:t> </a:t>
            </a:r>
            <a:endParaRPr lang="ru-RU" altLang="ru-RU" sz="1800"/>
          </a:p>
          <a:p>
            <a:pPr algn="ctr"/>
            <a:endParaRPr lang="ru-RU" altLang="ru-RU" sz="1800"/>
          </a:p>
        </p:txBody>
      </p:sp>
      <p:sp>
        <p:nvSpPr>
          <p:cNvPr id="61445" name="AutoShape 15"/>
          <p:cNvSpPr>
            <a:spLocks noChangeArrowheads="1"/>
          </p:cNvSpPr>
          <p:nvPr/>
        </p:nvSpPr>
        <p:spPr bwMode="auto">
          <a:xfrm>
            <a:off x="179388" y="836613"/>
            <a:ext cx="3024187" cy="3795712"/>
          </a:xfrm>
          <a:prstGeom prst="roundRect">
            <a:avLst>
              <a:gd name="adj" fmla="val 16667"/>
            </a:avLst>
          </a:prstGeom>
          <a:solidFill>
            <a:srgbClr val="FCFEAE"/>
          </a:solidFill>
          <a:ln w="9525">
            <a:solidFill>
              <a:srgbClr val="FF9933"/>
            </a:solidFill>
            <a:round/>
          </a:ln>
        </p:spPr>
        <p:txBody>
          <a:bodyPr wrap="none" anchor="ctr"/>
          <a:lstStyle/>
          <a:p>
            <a:pPr algn="ctr"/>
            <a:r>
              <a:rPr lang="ru-RU" altLang="ru-RU" sz="1400"/>
              <a:t>Кризис сорока лет – это период</a:t>
            </a:r>
            <a:endParaRPr lang="ru-RU" altLang="ru-RU" sz="1400"/>
          </a:p>
          <a:p>
            <a:pPr algn="ctr"/>
            <a:r>
              <a:rPr lang="ru-RU" altLang="ru-RU" sz="1400"/>
              <a:t> критический самооценки: </a:t>
            </a:r>
            <a:endParaRPr lang="ru-RU" altLang="ru-RU" sz="1400"/>
          </a:p>
          <a:p>
            <a:pPr algn="ctr"/>
            <a:r>
              <a:rPr lang="ru-RU" altLang="ru-RU" sz="1400"/>
              <a:t>анализируется образ жизни,</a:t>
            </a:r>
            <a:endParaRPr lang="ru-RU" altLang="ru-RU" sz="1400"/>
          </a:p>
          <a:p>
            <a:pPr algn="ctr"/>
            <a:r>
              <a:rPr lang="ru-RU" altLang="ru-RU" sz="1400"/>
              <a:t> решаются проблемы морали;</a:t>
            </a:r>
            <a:endParaRPr lang="ru-RU" altLang="ru-RU" sz="1400"/>
          </a:p>
          <a:p>
            <a:pPr algn="ctr"/>
            <a:r>
              <a:rPr lang="ru-RU" altLang="ru-RU" sz="1400"/>
              <a:t>человек испытывает </a:t>
            </a:r>
            <a:endParaRPr lang="ru-RU" altLang="ru-RU" sz="1400"/>
          </a:p>
          <a:p>
            <a:pPr algn="ctr"/>
            <a:r>
              <a:rPr lang="ru-RU" altLang="ru-RU" sz="1400"/>
              <a:t>неудовлетворённость брачными</a:t>
            </a:r>
            <a:endParaRPr lang="ru-RU" altLang="ru-RU" sz="1400"/>
          </a:p>
          <a:p>
            <a:pPr algn="ctr"/>
            <a:r>
              <a:rPr lang="ru-RU" altLang="ru-RU" sz="1400"/>
              <a:t> отношениями, беспокойство </a:t>
            </a:r>
            <a:endParaRPr lang="ru-RU" altLang="ru-RU" sz="1400"/>
          </a:p>
          <a:p>
            <a:pPr algn="ctr"/>
            <a:r>
              <a:rPr lang="ru-RU" altLang="ru-RU" sz="1400"/>
              <a:t>о покидающих дом детях и</a:t>
            </a:r>
            <a:endParaRPr lang="ru-RU" altLang="ru-RU" sz="1400"/>
          </a:p>
          <a:p>
            <a:pPr algn="ctr"/>
            <a:r>
              <a:rPr lang="ru-RU" altLang="ru-RU" sz="1400"/>
              <a:t> недовольство уровнем служебного</a:t>
            </a:r>
            <a:endParaRPr lang="ru-RU" altLang="ru-RU" sz="1400"/>
          </a:p>
          <a:p>
            <a:pPr algn="ctr"/>
            <a:r>
              <a:rPr lang="ru-RU" altLang="ru-RU" sz="1400"/>
              <a:t> роста. Человек остро переживает </a:t>
            </a:r>
            <a:endParaRPr lang="ru-RU" altLang="ru-RU" sz="1400"/>
          </a:p>
          <a:p>
            <a:pPr algn="ctr"/>
            <a:r>
              <a:rPr lang="ru-RU" altLang="ru-RU" sz="1400"/>
              <a:t>неудовлетворённость своей</a:t>
            </a:r>
            <a:endParaRPr lang="ru-RU" altLang="ru-RU" sz="1400"/>
          </a:p>
          <a:p>
            <a:pPr algn="ctr"/>
            <a:r>
              <a:rPr lang="ru-RU" altLang="ru-RU" sz="1400"/>
              <a:t> жизнью, расхождение </a:t>
            </a:r>
            <a:endParaRPr lang="ru-RU" altLang="ru-RU" sz="1400"/>
          </a:p>
          <a:p>
            <a:pPr algn="ctr"/>
            <a:r>
              <a:rPr lang="ru-RU" altLang="ru-RU" sz="1400"/>
              <a:t>между жизненными планами</a:t>
            </a:r>
            <a:endParaRPr lang="ru-RU" altLang="ru-RU" sz="1400"/>
          </a:p>
          <a:p>
            <a:pPr algn="ctr"/>
            <a:r>
              <a:rPr lang="ru-RU" altLang="ru-RU" sz="1400"/>
              <a:t> и их реализацией.</a:t>
            </a:r>
            <a:r>
              <a:rPr lang="ru-RU" altLang="ru-RU" sz="1800"/>
              <a:t> </a:t>
            </a:r>
            <a:endParaRPr lang="ru-RU" altLang="ru-RU" sz="1800"/>
          </a:p>
          <a:p>
            <a:pPr algn="ctr"/>
            <a:endParaRPr lang="ru-RU" altLang="ru-RU" sz="1800"/>
          </a:p>
        </p:txBody>
      </p:sp>
      <p:sp>
        <p:nvSpPr>
          <p:cNvPr id="61446" name="AutoShape 16"/>
          <p:cNvSpPr>
            <a:spLocks noChangeArrowheads="1"/>
          </p:cNvSpPr>
          <p:nvPr/>
        </p:nvSpPr>
        <p:spPr bwMode="auto">
          <a:xfrm>
            <a:off x="6119813" y="836613"/>
            <a:ext cx="3024187" cy="3795712"/>
          </a:xfrm>
          <a:prstGeom prst="roundRect">
            <a:avLst>
              <a:gd name="adj" fmla="val 16667"/>
            </a:avLst>
          </a:prstGeom>
          <a:solidFill>
            <a:srgbClr val="FCFEAE"/>
          </a:solidFill>
          <a:ln w="9525">
            <a:solidFill>
              <a:srgbClr val="FF9933"/>
            </a:solidFill>
            <a:round/>
          </a:ln>
        </p:spPr>
        <p:txBody>
          <a:bodyPr wrap="none" anchor="ctr"/>
          <a:lstStyle/>
          <a:p>
            <a:pPr algn="ctr"/>
            <a:endParaRPr lang="ru-RU" altLang="ru-RU" sz="1400"/>
          </a:p>
          <a:p>
            <a:pPr algn="ctr"/>
            <a:r>
              <a:rPr lang="ru-RU" altLang="ru-RU" sz="1400"/>
              <a:t>Кризис сорока лет также связан</a:t>
            </a:r>
            <a:endParaRPr lang="ru-RU" altLang="ru-RU" sz="1400"/>
          </a:p>
          <a:p>
            <a:pPr algn="ctr"/>
            <a:r>
              <a:rPr lang="ru-RU" altLang="ru-RU" sz="1400"/>
              <a:t>со страхом старения и осознания </a:t>
            </a:r>
            <a:endParaRPr lang="ru-RU" altLang="ru-RU" sz="1400"/>
          </a:p>
          <a:p>
            <a:pPr algn="ctr"/>
            <a:r>
              <a:rPr lang="ru-RU" altLang="ru-RU" sz="1400"/>
              <a:t>того, что достигнуто иногда </a:t>
            </a:r>
            <a:endParaRPr lang="ru-RU" altLang="ru-RU" sz="1400"/>
          </a:p>
          <a:p>
            <a:pPr algn="ctr"/>
            <a:r>
              <a:rPr lang="ru-RU" altLang="ru-RU" sz="1400"/>
              <a:t>значительно меньше, чем</a:t>
            </a:r>
            <a:endParaRPr lang="ru-RU" altLang="ru-RU" sz="1400"/>
          </a:p>
          <a:p>
            <a:pPr algn="ctr"/>
            <a:r>
              <a:rPr lang="ru-RU" altLang="ru-RU" sz="1400"/>
              <a:t>предполагалось. Он является</a:t>
            </a:r>
            <a:endParaRPr lang="ru-RU" altLang="ru-RU" sz="1400"/>
          </a:p>
          <a:p>
            <a:pPr algn="ctr"/>
            <a:r>
              <a:rPr lang="ru-RU" altLang="ru-RU" sz="1400"/>
              <a:t>недолгим пиковым периодом, </a:t>
            </a:r>
            <a:endParaRPr lang="ru-RU" altLang="ru-RU" sz="1400"/>
          </a:p>
          <a:p>
            <a:pPr algn="ctr"/>
            <a:r>
              <a:rPr lang="ru-RU" altLang="ru-RU" sz="1400"/>
              <a:t>за которым следует постепенное</a:t>
            </a:r>
            <a:endParaRPr lang="ru-RU" altLang="ru-RU" sz="1400"/>
          </a:p>
          <a:p>
            <a:pPr algn="ctr"/>
            <a:r>
              <a:rPr lang="ru-RU" altLang="ru-RU" sz="1400"/>
              <a:t>уменьшение физической силы</a:t>
            </a:r>
            <a:endParaRPr lang="ru-RU" altLang="ru-RU" sz="1400"/>
          </a:p>
          <a:p>
            <a:pPr algn="ctr"/>
            <a:r>
              <a:rPr lang="ru-RU" altLang="ru-RU" sz="1400"/>
              <a:t>и остроты ума. Человеку присуща </a:t>
            </a:r>
            <a:endParaRPr lang="ru-RU" altLang="ru-RU" sz="1400"/>
          </a:p>
          <a:p>
            <a:pPr algn="ctr"/>
            <a:r>
              <a:rPr lang="ru-RU" altLang="ru-RU" sz="1400"/>
              <a:t>преувеличенная озабоченность </a:t>
            </a:r>
            <a:endParaRPr lang="ru-RU" altLang="ru-RU" sz="1400"/>
          </a:p>
          <a:p>
            <a:pPr algn="ctr"/>
            <a:r>
              <a:rPr lang="ru-RU" altLang="ru-RU" sz="1400"/>
              <a:t>собственным существованием и </a:t>
            </a:r>
            <a:endParaRPr lang="ru-RU" altLang="ru-RU" sz="1400"/>
          </a:p>
          <a:p>
            <a:pPr algn="ctr"/>
            <a:r>
              <a:rPr lang="ru-RU" altLang="ru-RU" sz="1400"/>
              <a:t>отношениями с окружающими.</a:t>
            </a:r>
            <a:endParaRPr lang="ru-RU" altLang="ru-RU" sz="1400"/>
          </a:p>
          <a:p>
            <a:pPr algn="ctr"/>
            <a:r>
              <a:rPr lang="ru-RU" altLang="ru-RU" sz="1400"/>
              <a:t>Физические признаки старения</a:t>
            </a:r>
            <a:endParaRPr lang="ru-RU" altLang="ru-RU" sz="1400"/>
          </a:p>
          <a:p>
            <a:pPr algn="ctr"/>
            <a:r>
              <a:rPr lang="ru-RU" altLang="ru-RU" sz="1400"/>
              <a:t>становятся всё более очевиднее</a:t>
            </a:r>
            <a:endParaRPr lang="ru-RU" altLang="ru-RU" sz="1400"/>
          </a:p>
          <a:p>
            <a:pPr algn="ctr"/>
            <a:r>
              <a:rPr lang="ru-RU" altLang="ru-RU" sz="1400"/>
              <a:t>и переживаются индивидом как </a:t>
            </a:r>
            <a:endParaRPr lang="ru-RU" altLang="ru-RU" sz="1400"/>
          </a:p>
          <a:p>
            <a:pPr algn="ctr"/>
            <a:r>
              <a:rPr lang="ru-RU" altLang="ru-RU" sz="1400"/>
              <a:t>утрата красоты, </a:t>
            </a:r>
            <a:endParaRPr lang="ru-RU" altLang="ru-RU" sz="1400"/>
          </a:p>
          <a:p>
            <a:pPr algn="ctr"/>
            <a:r>
              <a:rPr lang="ru-RU" altLang="ru-RU" sz="1400"/>
              <a:t>привлекательности, физических </a:t>
            </a:r>
            <a:endParaRPr lang="ru-RU" altLang="ru-RU" sz="1400"/>
          </a:p>
          <a:p>
            <a:pPr algn="ctr"/>
            <a:r>
              <a:rPr lang="ru-RU" altLang="ru-RU" sz="1400"/>
              <a:t>сил и сексуальной энергии. </a:t>
            </a:r>
            <a:endParaRPr lang="ru-RU" altLang="ru-RU" sz="1400"/>
          </a:p>
          <a:p>
            <a:pPr algn="ctr"/>
            <a:endParaRPr lang="ru-RU" altLang="ru-RU" sz="1400"/>
          </a:p>
        </p:txBody>
      </p:sp>
      <p:sp>
        <p:nvSpPr>
          <p:cNvPr id="61447" name="AutoShape 18"/>
          <p:cNvSpPr>
            <a:spLocks noChangeArrowheads="1"/>
          </p:cNvSpPr>
          <p:nvPr/>
        </p:nvSpPr>
        <p:spPr bwMode="auto">
          <a:xfrm>
            <a:off x="4284663" y="836613"/>
            <a:ext cx="914400" cy="914400"/>
          </a:xfrm>
          <a:prstGeom prst="smileyFace">
            <a:avLst>
              <a:gd name="adj" fmla="val 4653"/>
            </a:avLst>
          </a:prstGeom>
          <a:solidFill>
            <a:srgbClr val="FFCC66"/>
          </a:solidFill>
          <a:ln w="9525">
            <a:solidFill>
              <a:srgbClr val="FF9933"/>
            </a:solidFill>
            <a:round/>
          </a:ln>
        </p:spPr>
        <p:txBody>
          <a:bodyPr wrap="none" anchor="ctr"/>
          <a:lstStyle/>
          <a:p>
            <a:endParaRPr lang="ru-RU" altLang="ru-RU" sz="1800"/>
          </a:p>
        </p:txBody>
      </p:sp>
      <p:sp>
        <p:nvSpPr>
          <p:cNvPr id="61448" name="Rectangle 20"/>
          <p:cNvSpPr>
            <a:spLocks noChangeArrowheads="1"/>
          </p:cNvSpPr>
          <p:nvPr/>
        </p:nvSpPr>
        <p:spPr bwMode="auto">
          <a:xfrm>
            <a:off x="3492500" y="1773238"/>
            <a:ext cx="2430463" cy="2840037"/>
          </a:xfrm>
          <a:prstGeom prst="rect">
            <a:avLst/>
          </a:prstGeom>
          <a:noFill/>
          <a:ln w="9525">
            <a:solidFill>
              <a:srgbClr val="FF9933"/>
            </a:solidFill>
            <a:miter lim="800000"/>
          </a:ln>
        </p:spPr>
        <p:txBody>
          <a:bodyPr>
            <a:spAutoFit/>
          </a:bodyPr>
          <a:lstStyle/>
          <a:p>
            <a:r>
              <a:rPr lang="ru-RU" altLang="ru-RU" sz="1200" b="1"/>
              <a:t>У некоторых людей в зрелом возрасте бывает кризис, приуроченный </a:t>
            </a:r>
            <a:endParaRPr lang="ru-RU" altLang="ru-RU" sz="1200" b="1"/>
          </a:p>
          <a:p>
            <a:r>
              <a:rPr lang="ru-RU" altLang="ru-RU" sz="1200" b="1"/>
              <a:t>не к границе двух стабильных периодов</a:t>
            </a:r>
            <a:endParaRPr lang="ru-RU" altLang="ru-RU" sz="1200" b="1"/>
          </a:p>
          <a:p>
            <a:r>
              <a:rPr lang="ru-RU" altLang="ru-RU" sz="1200" b="1"/>
              <a:t> жизни, а возникающий </a:t>
            </a:r>
            <a:endParaRPr lang="ru-RU" altLang="ru-RU" sz="1200" b="1"/>
          </a:p>
          <a:p>
            <a:r>
              <a:rPr lang="ru-RU" altLang="ru-RU" sz="1200" b="1"/>
              <a:t>внутри данного периода.</a:t>
            </a:r>
            <a:endParaRPr lang="ru-RU" altLang="ru-RU" sz="1200" b="1"/>
          </a:p>
          <a:p>
            <a:r>
              <a:rPr lang="ru-RU" altLang="ru-RU" sz="1200" b="1"/>
              <a:t>Это кризис сорока лет, который является повторением кризиса тридцати лет. Он возникает тогда, когда кризис тридцати лет не привёл к должному решению  экзистенциальных проблем.</a:t>
            </a:r>
            <a:endParaRPr lang="ru-RU" altLang="ru-RU" sz="1200" b="1"/>
          </a:p>
        </p:txBody>
      </p:sp>
    </p:spTree>
  </p:cSld>
  <p:clrMapOvr>
    <a:masterClrMapping/>
  </p:clrMapOvr>
  <p:transition>
    <p:cover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468313" y="0"/>
            <a:ext cx="8229600" cy="561975"/>
          </a:xfrm>
        </p:spPr>
        <p:txBody>
          <a:bodyPr/>
          <a:lstStyle/>
          <a:p>
            <a:pPr algn="l" eaLnBrk="1" hangingPunct="1"/>
            <a:br>
              <a:rPr lang="ru-RU" altLang="ru-RU" sz="2000" b="1" smtClean="0">
                <a:solidFill>
                  <a:srgbClr val="CC0000"/>
                </a:solidFill>
              </a:rPr>
            </a:br>
            <a:r>
              <a:rPr lang="ru-RU" altLang="ru-RU" sz="2000" b="1" smtClean="0">
                <a:solidFill>
                  <a:srgbClr val="CC0000"/>
                </a:solidFill>
              </a:rPr>
              <a:t>Пути развития человека в период кризиса сорока лет.</a:t>
            </a:r>
            <a:endParaRPr lang="ru-RU" altLang="ru-RU" sz="2700" b="1" smtClean="0">
              <a:solidFill>
                <a:srgbClr val="CC0000"/>
              </a:solidFill>
            </a:endParaRPr>
          </a:p>
        </p:txBody>
      </p:sp>
      <p:graphicFrame>
        <p:nvGraphicFramePr>
          <p:cNvPr id="172058" name="Group 26"/>
          <p:cNvGraphicFramePr>
            <a:graphicFrameLocks noGrp="1"/>
          </p:cNvGraphicFramePr>
          <p:nvPr>
            <p:ph idx="4294967295"/>
          </p:nvPr>
        </p:nvGraphicFramePr>
        <p:xfrm>
          <a:off x="468313" y="908050"/>
          <a:ext cx="8218487" cy="5668963"/>
        </p:xfrm>
        <a:graphic>
          <a:graphicData uri="http://schemas.openxmlformats.org/drawingml/2006/table">
            <a:tbl>
              <a:tblPr/>
              <a:tblGrid>
                <a:gridCol w="2159000"/>
                <a:gridCol w="6059487"/>
              </a:tblGrid>
              <a:tr h="36573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rgbClr val="CC0000"/>
                          </a:solidFill>
                          <a:effectLst/>
                          <a:latin typeface="Arial" panose="02080604020202020204" pitchFamily="34" charset="0"/>
                          <a:cs typeface="Arial" panose="02080604020202020204" pitchFamily="34" charset="0"/>
                        </a:rPr>
                        <a:t>Путь развития</a:t>
                      </a:r>
                      <a:endParaRPr kumimoji="0" lang="ru-RU" sz="1800" b="1" i="0" u="none" strike="noStrike" cap="none" normalizeH="0" baseline="0" smtClean="0">
                        <a:ln>
                          <a:noFill/>
                        </a:ln>
                        <a:solidFill>
                          <a:srgbClr val="CC0000"/>
                        </a:solidFill>
                        <a:effectLst/>
                        <a:latin typeface="Arial" panose="02080604020202020204" pitchFamily="34" charset="0"/>
                        <a:cs typeface="Arial" panose="02080604020202020204" pitchFamily="34"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rgbClr val="CC0000"/>
                          </a:solidFill>
                          <a:effectLst/>
                          <a:latin typeface="Arial" panose="02080604020202020204" pitchFamily="34" charset="0"/>
                          <a:cs typeface="Arial" panose="02080604020202020204" pitchFamily="34" charset="0"/>
                        </a:rPr>
                        <a:t>Характеристика пути</a:t>
                      </a:r>
                      <a:endParaRPr kumimoji="0" lang="ru-RU" sz="1800" b="1" i="0" u="none" strike="noStrike" cap="none" normalizeH="0" baseline="0" smtClean="0">
                        <a:ln>
                          <a:noFill/>
                        </a:ln>
                        <a:solidFill>
                          <a:srgbClr val="CC0000"/>
                        </a:solidFill>
                        <a:effectLst/>
                        <a:latin typeface="Arial" panose="02080604020202020204" pitchFamily="34" charset="0"/>
                        <a:cs typeface="Arial" panose="0208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188654">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rPr>
                        <a:t>Путь трансцендентно-генеративного человека</a:t>
                      </a:r>
                      <a:endPar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endParaRP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rgbClr val="800000"/>
                          </a:solidFill>
                          <a:effectLst/>
                          <a:latin typeface="Arial" panose="02080604020202020204" pitchFamily="34" charset="0"/>
                          <a:cs typeface="Arial" panose="02080604020202020204" pitchFamily="34" charset="0"/>
                        </a:rPr>
                        <a:t>Человек не испытывает кризиса середины жизни, поскольку нашёл  адекватные решения большинства жизненных проблем</a:t>
                      </a:r>
                      <a:endParaRPr kumimoji="0" lang="ru-RU" sz="1800" b="1" i="0" u="none" strike="noStrike" cap="none" normalizeH="0" baseline="0" smtClean="0">
                        <a:ln>
                          <a:noFill/>
                        </a:ln>
                        <a:solidFill>
                          <a:srgbClr val="800000"/>
                        </a:solidFill>
                        <a:effectLst/>
                        <a:latin typeface="Arial" panose="02080604020202020204" pitchFamily="34" charset="0"/>
                        <a:cs typeface="Arial" panose="0208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146296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rPr>
                        <a:t>Путь псевдоразвитого человека</a:t>
                      </a:r>
                      <a:endPar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endParaRP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rgbClr val="800000"/>
                          </a:solidFill>
                          <a:effectLst/>
                          <a:latin typeface="Arial" panose="02080604020202020204" pitchFamily="34" charset="0"/>
                          <a:cs typeface="Arial" panose="02080604020202020204" pitchFamily="34" charset="0"/>
                        </a:rPr>
                        <a:t>Человек справляется с проблемами. делая вид, что всё происходящее его удовлетворяет или находится под его контролем; на самом деле чувствует, что потерял направление в жизни и зашёл в тупик</a:t>
                      </a:r>
                      <a:endParaRPr kumimoji="0" lang="ru-RU" sz="1800" b="1" i="0" u="none" strike="noStrike" cap="none" normalizeH="0" baseline="0" smtClean="0">
                        <a:ln>
                          <a:noFill/>
                        </a:ln>
                        <a:solidFill>
                          <a:srgbClr val="800000"/>
                        </a:solidFill>
                        <a:effectLst/>
                        <a:latin typeface="Arial" panose="02080604020202020204" pitchFamily="34" charset="0"/>
                        <a:cs typeface="Arial" panose="0208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146296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rPr>
                        <a:t>Путь человека в кризисе середины жизни</a:t>
                      </a:r>
                      <a:endPar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endParaRP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rgbClr val="800000"/>
                          </a:solidFill>
                          <a:effectLst/>
                          <a:latin typeface="Arial" panose="02080604020202020204" pitchFamily="34" charset="0"/>
                          <a:cs typeface="Arial" panose="02080604020202020204" pitchFamily="34" charset="0"/>
                        </a:rPr>
                        <a:t>Человек находится в замешательстве и не в состоянии решать проблемы и выполнять предъявляемые к нему требования. Для одних этот путь может быть временной фазой развития, для других -  началом перехода к четвёртому пути</a:t>
                      </a:r>
                      <a:endParaRPr kumimoji="0" lang="ru-RU" sz="1800" b="1" i="0" u="none" strike="noStrike" cap="none" normalizeH="0" baseline="0" smtClean="0">
                        <a:ln>
                          <a:noFill/>
                        </a:ln>
                        <a:solidFill>
                          <a:srgbClr val="800000"/>
                        </a:solidFill>
                        <a:effectLst/>
                        <a:latin typeface="Arial" panose="02080604020202020204" pitchFamily="34" charset="0"/>
                        <a:cs typeface="Arial" panose="0208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1188654">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rPr>
                        <a:t>Путь обездоленного судьбой человека</a:t>
                      </a:r>
                      <a:endPar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endParaRP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rgbClr val="800000"/>
                          </a:solidFill>
                          <a:effectLst/>
                          <a:latin typeface="Arial" panose="02080604020202020204" pitchFamily="34" charset="0"/>
                          <a:cs typeface="Arial" panose="02080604020202020204" pitchFamily="34" charset="0"/>
                        </a:rPr>
                        <a:t>Человек несчастен или отвергаем другими большую часть своей жизни, проявляет все признаки кризиса, не в состоянии справиться с проблемами</a:t>
                      </a:r>
                      <a:endParaRPr kumimoji="0" lang="ru-RU" sz="1800" b="1" i="0" u="none" strike="noStrike" cap="none" normalizeH="0" baseline="0" smtClean="0">
                        <a:ln>
                          <a:noFill/>
                        </a:ln>
                        <a:solidFill>
                          <a:srgbClr val="800000"/>
                        </a:solidFill>
                        <a:effectLst/>
                        <a:latin typeface="Arial" panose="02080604020202020204" pitchFamily="34" charset="0"/>
                        <a:cs typeface="Arial" panose="0208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r>
            </a:tbl>
          </a:graphicData>
        </a:graphic>
      </p:graphicFrame>
    </p:spTree>
  </p:cSld>
  <p:clrMapOvr>
    <a:masterClrMapping/>
  </p:clrMapOvr>
  <p:transition>
    <p:cover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WordArt 2"/>
          <p:cNvSpPr>
            <a:spLocks noChangeArrowheads="1" noChangeShapeType="1" noTextEdit="1"/>
          </p:cNvSpPr>
          <p:nvPr/>
        </p:nvSpPr>
        <p:spPr bwMode="auto">
          <a:xfrm>
            <a:off x="900113" y="357188"/>
            <a:ext cx="7600950" cy="1643062"/>
          </a:xfrm>
          <a:prstGeom prst="rect">
            <a:avLst/>
          </a:prstGeom>
        </p:spPr>
        <p:txBody>
          <a:bodyPr wrap="none" fromWordArt="1">
            <a:prstTxWarp prst="textPlain">
              <a:avLst>
                <a:gd name="adj" fmla="val 50000"/>
              </a:avLst>
            </a:prstTxWarp>
          </a:bodyPr>
          <a:lstStyle/>
          <a:p>
            <a:pPr algn="ctr"/>
            <a:endParaRPr lang="ru-RU" sz="3600" kern="10">
              <a:ln w="12600">
                <a:solidFill>
                  <a:srgbClr val="EAEAEA"/>
                </a:solidFill>
                <a:miter lim="800000"/>
              </a:ln>
              <a:gradFill rotWithShape="1">
                <a:gsLst>
                  <a:gs pos="0">
                    <a:srgbClr val="800000"/>
                  </a:gs>
                  <a:gs pos="50000">
                    <a:srgbClr val="000080"/>
                  </a:gs>
                  <a:gs pos="100000">
                    <a:srgbClr val="800000"/>
                  </a:gs>
                </a:gsLst>
                <a:lin ang="3600000" scaled="1"/>
              </a:gradFill>
              <a:effectLst>
                <a:outerShdw dist="17819" dir="2700000" algn="ctr" rotWithShape="0">
                  <a:srgbClr val="C0C0C0">
                    <a:alpha val="80011"/>
                  </a:srgbClr>
                </a:outerShdw>
              </a:effectLst>
              <a:latin typeface="Arial"/>
              <a:cs typeface="Arial"/>
            </a:endParaRPr>
          </a:p>
        </p:txBody>
      </p:sp>
      <p:pic>
        <p:nvPicPr>
          <p:cNvPr id="63491" name="Picture 5" descr="C:\Documents and Settings\Алиса\Рабочий стол\1521.jpg"/>
          <p:cNvPicPr>
            <a:picLocks noChangeAspect="1" noChangeArrowheads="1"/>
          </p:cNvPicPr>
          <p:nvPr/>
        </p:nvPicPr>
        <p:blipFill>
          <a:blip r:embed="rId1"/>
          <a:srcRect/>
          <a:stretch>
            <a:fillRect/>
          </a:stretch>
        </p:blipFill>
        <p:spPr bwMode="auto">
          <a:xfrm>
            <a:off x="611188" y="549275"/>
            <a:ext cx="2357437" cy="3409950"/>
          </a:xfrm>
          <a:prstGeom prst="rect">
            <a:avLst/>
          </a:prstGeom>
          <a:noFill/>
          <a:ln w="9525">
            <a:noFill/>
            <a:miter lim="800000"/>
            <a:headEnd/>
            <a:tailEnd/>
          </a:ln>
        </p:spPr>
      </p:pic>
      <p:sp>
        <p:nvSpPr>
          <p:cNvPr id="379911" name="AutoShape 7"/>
          <p:cNvSpPr>
            <a:spLocks noChangeArrowheads="1"/>
          </p:cNvSpPr>
          <p:nvPr/>
        </p:nvSpPr>
        <p:spPr bwMode="auto">
          <a:xfrm>
            <a:off x="4716463" y="836613"/>
            <a:ext cx="3924300" cy="3490912"/>
          </a:xfrm>
          <a:prstGeom prst="cloudCallout">
            <a:avLst>
              <a:gd name="adj1" fmla="val -22454"/>
              <a:gd name="adj2" fmla="val 64190"/>
            </a:avLst>
          </a:prstGeom>
          <a:solidFill>
            <a:srgbClr val="AEF0F0"/>
          </a:solidFill>
          <a:ln w="9525">
            <a:solidFill>
              <a:schemeClr val="tx1"/>
            </a:solidFill>
            <a:round/>
          </a:ln>
          <a:effectLst/>
        </p:spPr>
        <p:txBody>
          <a:bodyPr/>
          <a:lstStyle/>
          <a:p>
            <a:pPr>
              <a:defRPr/>
            </a:pPr>
            <a:r>
              <a:rPr lang="ru-RU" sz="1400"/>
              <a:t>Это период, характеризующийся тенденцией к достижению наивысшего развития духовных, интеллектуальных и физических способностей человеческой личности; период профессиональной преемственности и изменений.</a:t>
            </a:r>
            <a:r>
              <a:rPr lang="ru-RU" sz="1400">
                <a:effectLst>
                  <a:outerShdw blurRad="38100" dist="38100" dir="2700000" algn="tl">
                    <a:srgbClr val="FFFFFF"/>
                  </a:outerShdw>
                </a:effectLst>
              </a:rPr>
              <a:t> </a:t>
            </a:r>
            <a:endParaRPr lang="ru-RU" sz="1400">
              <a:effectLst>
                <a:outerShdw blurRad="38100" dist="38100" dir="2700000" algn="tl">
                  <a:srgbClr val="FFFFFF"/>
                </a:outerShdw>
              </a:effectLst>
            </a:endParaRPr>
          </a:p>
          <a:p>
            <a:pPr algn="ctr">
              <a:defRPr/>
            </a:pPr>
            <a:endParaRPr lang="ru-RU" sz="1400"/>
          </a:p>
        </p:txBody>
      </p:sp>
      <p:sp>
        <p:nvSpPr>
          <p:cNvPr id="63493" name="AutoShape 6"/>
          <p:cNvSpPr>
            <a:spLocks noChangeArrowheads="1"/>
          </p:cNvSpPr>
          <p:nvPr/>
        </p:nvSpPr>
        <p:spPr bwMode="auto">
          <a:xfrm>
            <a:off x="1476375" y="4005263"/>
            <a:ext cx="5545138" cy="1706562"/>
          </a:xfrm>
          <a:prstGeom prst="star24">
            <a:avLst>
              <a:gd name="adj" fmla="val 37500"/>
            </a:avLst>
          </a:prstGeom>
          <a:solidFill>
            <a:srgbClr val="FFCC66"/>
          </a:solidFill>
          <a:ln w="9525">
            <a:solidFill>
              <a:schemeClr val="tx1"/>
            </a:solidFill>
            <a:miter lim="800000"/>
          </a:ln>
        </p:spPr>
        <p:txBody>
          <a:bodyPr wrap="none" anchor="ctr"/>
          <a:lstStyle/>
          <a:p>
            <a:pPr algn="ctr"/>
            <a:r>
              <a:rPr lang="ru-RU" altLang="ru-RU">
                <a:solidFill>
                  <a:srgbClr val="000000"/>
                </a:solidFill>
                <a:latin typeface="Times New Roman" pitchFamily="18" charset="0"/>
                <a:cs typeface="Times New Roman" pitchFamily="18" charset="0"/>
              </a:rPr>
              <a:t>Зрелый возраст</a:t>
            </a:r>
            <a:br>
              <a:rPr lang="ru-RU" altLang="ru-RU">
                <a:solidFill>
                  <a:srgbClr val="000000"/>
                </a:solidFill>
                <a:latin typeface="Times New Roman" pitchFamily="18" charset="0"/>
                <a:cs typeface="Times New Roman" pitchFamily="18" charset="0"/>
              </a:rPr>
            </a:br>
            <a:r>
              <a:rPr lang="ru-RU" altLang="ru-RU">
                <a:solidFill>
                  <a:srgbClr val="000000"/>
                </a:solidFill>
                <a:latin typeface="Times New Roman" pitchFamily="18" charset="0"/>
                <a:cs typeface="Times New Roman" pitchFamily="18" charset="0"/>
              </a:rPr>
              <a:t>(с 40-45 до 55-60 лет)</a:t>
            </a:r>
            <a:endParaRPr lang="ru-RU" altLang="ru-RU">
              <a:solidFill>
                <a:srgbClr val="000000"/>
              </a:solidFill>
              <a:latin typeface="Times New Roman" pitchFamily="18" charset="0"/>
              <a:cs typeface="Times New Roman" pitchFamily="18" charset="0"/>
            </a:endParaRPr>
          </a:p>
        </p:txBody>
      </p:sp>
    </p:spTree>
  </p:cSld>
  <p:clrMapOvr>
    <a:masterClrMapping/>
  </p:clrMapOvr>
  <p:transition advTm="10240">
    <p:cover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AutoShape 5"/>
          <p:cNvSpPr>
            <a:spLocks noChangeArrowheads="1"/>
          </p:cNvSpPr>
          <p:nvPr/>
        </p:nvSpPr>
        <p:spPr bwMode="auto">
          <a:xfrm>
            <a:off x="323850" y="188913"/>
            <a:ext cx="8353425" cy="1223962"/>
          </a:xfrm>
          <a:prstGeom prst="ribbon">
            <a:avLst>
              <a:gd name="adj1" fmla="val 12500"/>
              <a:gd name="adj2" fmla="val 50000"/>
            </a:avLst>
          </a:prstGeom>
          <a:solidFill>
            <a:srgbClr val="FBA61B"/>
          </a:solidFill>
          <a:ln w="9525">
            <a:solidFill>
              <a:schemeClr val="tx1"/>
            </a:solidFill>
            <a:round/>
          </a:ln>
        </p:spPr>
        <p:txBody>
          <a:bodyPr wrap="none" anchor="ctr"/>
          <a:lstStyle/>
          <a:p>
            <a:pPr algn="ctr"/>
            <a:r>
              <a:rPr lang="ru-RU" altLang="ru-RU" b="1">
                <a:solidFill>
                  <a:schemeClr val="tx2"/>
                </a:solidFill>
              </a:rPr>
              <a:t>Социальная ситуация</a:t>
            </a:r>
            <a:endParaRPr lang="ru-RU" altLang="ru-RU" b="1">
              <a:solidFill>
                <a:schemeClr val="tx2"/>
              </a:solidFill>
            </a:endParaRPr>
          </a:p>
          <a:p>
            <a:pPr algn="ctr"/>
            <a:r>
              <a:rPr lang="ru-RU" altLang="ru-RU" b="1">
                <a:solidFill>
                  <a:schemeClr val="tx2"/>
                </a:solidFill>
              </a:rPr>
              <a:t> развития в период </a:t>
            </a:r>
            <a:endParaRPr lang="ru-RU" altLang="ru-RU" b="1">
              <a:solidFill>
                <a:schemeClr val="tx2"/>
              </a:solidFill>
            </a:endParaRPr>
          </a:p>
          <a:p>
            <a:pPr algn="ctr"/>
            <a:r>
              <a:rPr lang="ru-RU" altLang="ru-RU" b="1">
                <a:solidFill>
                  <a:schemeClr val="tx2"/>
                </a:solidFill>
              </a:rPr>
              <a:t>зрелости характеризуется</a:t>
            </a:r>
            <a:endParaRPr lang="ru-RU" altLang="ru-RU" b="1">
              <a:solidFill>
                <a:schemeClr val="tx2"/>
              </a:solidFill>
            </a:endParaRPr>
          </a:p>
        </p:txBody>
      </p:sp>
      <p:sp>
        <p:nvSpPr>
          <p:cNvPr id="64515" name="AutoShape 6"/>
          <p:cNvSpPr>
            <a:spLocks noChangeArrowheads="1"/>
          </p:cNvSpPr>
          <p:nvPr/>
        </p:nvSpPr>
        <p:spPr bwMode="auto">
          <a:xfrm>
            <a:off x="900113" y="3789363"/>
            <a:ext cx="7272337" cy="914400"/>
          </a:xfrm>
          <a:prstGeom prst="roundRect">
            <a:avLst>
              <a:gd name="adj" fmla="val 16667"/>
            </a:avLst>
          </a:prstGeom>
          <a:solidFill>
            <a:srgbClr val="FBFE8A"/>
          </a:solidFill>
          <a:ln w="9525">
            <a:solidFill>
              <a:schemeClr val="tx1"/>
            </a:solidFill>
            <a:round/>
          </a:ln>
        </p:spPr>
        <p:txBody>
          <a:bodyPr wrap="none" anchor="ctr"/>
          <a:lstStyle/>
          <a:p>
            <a:pPr algn="ctr">
              <a:spcBef>
                <a:spcPct val="20000"/>
              </a:spcBef>
            </a:pPr>
            <a:endParaRPr lang="ru-RU" altLang="ru-RU"/>
          </a:p>
          <a:p>
            <a:pPr algn="ctr">
              <a:spcBef>
                <a:spcPct val="20000"/>
              </a:spcBef>
            </a:pPr>
            <a:r>
              <a:rPr lang="ru-RU" altLang="ru-RU"/>
              <a:t>взаимоотношениях с людьми в процессе</a:t>
            </a:r>
            <a:endParaRPr lang="ru-RU" altLang="ru-RU"/>
          </a:p>
          <a:p>
            <a:pPr algn="ctr">
              <a:spcBef>
                <a:spcPct val="20000"/>
              </a:spcBef>
            </a:pPr>
            <a:r>
              <a:rPr lang="ru-RU" altLang="ru-RU"/>
              <a:t> трудовой деятельности</a:t>
            </a:r>
            <a:r>
              <a:rPr lang="ru-RU" altLang="ru-RU" sz="1800"/>
              <a:t>.</a:t>
            </a:r>
            <a:endParaRPr lang="ru-RU" altLang="ru-RU" sz="1800"/>
          </a:p>
          <a:p>
            <a:pPr algn="ctr"/>
            <a:endParaRPr lang="ru-RU" altLang="ru-RU" sz="1800"/>
          </a:p>
        </p:txBody>
      </p:sp>
      <p:sp>
        <p:nvSpPr>
          <p:cNvPr id="64516" name="AutoShape 7"/>
          <p:cNvSpPr>
            <a:spLocks noChangeArrowheads="1"/>
          </p:cNvSpPr>
          <p:nvPr/>
        </p:nvSpPr>
        <p:spPr bwMode="auto">
          <a:xfrm>
            <a:off x="900113" y="4941888"/>
            <a:ext cx="7272337" cy="914400"/>
          </a:xfrm>
          <a:prstGeom prst="roundRect">
            <a:avLst>
              <a:gd name="adj" fmla="val 16667"/>
            </a:avLst>
          </a:prstGeom>
          <a:solidFill>
            <a:srgbClr val="FBFE8A"/>
          </a:solidFill>
          <a:ln w="9525">
            <a:solidFill>
              <a:schemeClr val="tx1"/>
            </a:solidFill>
            <a:round/>
          </a:ln>
        </p:spPr>
        <p:txBody>
          <a:bodyPr wrap="none" anchor="ctr"/>
          <a:lstStyle/>
          <a:p>
            <a:pPr algn="ctr"/>
            <a:r>
              <a:rPr lang="ru-RU" altLang="ru-RU"/>
              <a:t>проявлением своей личностной</a:t>
            </a:r>
            <a:endParaRPr lang="ru-RU" altLang="ru-RU"/>
          </a:p>
          <a:p>
            <a:pPr algn="ctr"/>
            <a:r>
              <a:rPr lang="ru-RU" altLang="ru-RU"/>
              <a:t> индивидуальности в воспитании детей</a:t>
            </a:r>
            <a:endParaRPr lang="ru-RU" altLang="ru-RU"/>
          </a:p>
        </p:txBody>
      </p:sp>
      <p:sp>
        <p:nvSpPr>
          <p:cNvPr id="64517" name="AutoShape 8"/>
          <p:cNvSpPr>
            <a:spLocks noChangeArrowheads="1"/>
          </p:cNvSpPr>
          <p:nvPr/>
        </p:nvSpPr>
        <p:spPr bwMode="auto">
          <a:xfrm>
            <a:off x="900113" y="2708275"/>
            <a:ext cx="3384550" cy="914400"/>
          </a:xfrm>
          <a:prstGeom prst="roundRect">
            <a:avLst>
              <a:gd name="adj" fmla="val 16667"/>
            </a:avLst>
          </a:prstGeom>
          <a:solidFill>
            <a:srgbClr val="FBFE8A"/>
          </a:solidFill>
          <a:ln w="9525">
            <a:solidFill>
              <a:schemeClr val="tx1"/>
            </a:solidFill>
            <a:round/>
          </a:ln>
        </p:spPr>
        <p:txBody>
          <a:bodyPr wrap="none" anchor="ctr"/>
          <a:lstStyle/>
          <a:p>
            <a:pPr algn="ctr"/>
            <a:r>
              <a:rPr lang="ru-RU" altLang="ru-RU"/>
              <a:t>с созданием семьи</a:t>
            </a:r>
            <a:endParaRPr lang="ru-RU" altLang="ru-RU"/>
          </a:p>
        </p:txBody>
      </p:sp>
      <p:sp>
        <p:nvSpPr>
          <p:cNvPr id="64518" name="AutoShape 9"/>
          <p:cNvSpPr>
            <a:spLocks noChangeArrowheads="1"/>
          </p:cNvSpPr>
          <p:nvPr/>
        </p:nvSpPr>
        <p:spPr bwMode="auto">
          <a:xfrm>
            <a:off x="900113" y="1628775"/>
            <a:ext cx="7272337" cy="914400"/>
          </a:xfrm>
          <a:prstGeom prst="roundRect">
            <a:avLst>
              <a:gd name="adj" fmla="val 16667"/>
            </a:avLst>
          </a:prstGeom>
          <a:solidFill>
            <a:srgbClr val="FBFE8A"/>
          </a:solidFill>
          <a:ln w="9525">
            <a:solidFill>
              <a:schemeClr val="tx1"/>
            </a:solidFill>
            <a:round/>
          </a:ln>
        </p:spPr>
        <p:txBody>
          <a:bodyPr wrap="none" anchor="ctr"/>
          <a:lstStyle/>
          <a:p>
            <a:pPr algn="ctr"/>
            <a:r>
              <a:rPr lang="ru-RU" altLang="ru-RU"/>
              <a:t>активным включением человека в сферу </a:t>
            </a:r>
            <a:endParaRPr lang="ru-RU" altLang="ru-RU"/>
          </a:p>
          <a:p>
            <a:pPr algn="ctr"/>
            <a:r>
              <a:rPr lang="ru-RU" altLang="ru-RU"/>
              <a:t>общественного производства</a:t>
            </a:r>
            <a:endParaRPr lang="ru-RU" altLang="ru-RU"/>
          </a:p>
        </p:txBody>
      </p:sp>
      <p:sp>
        <p:nvSpPr>
          <p:cNvPr id="64519" name="AutoShape 10"/>
          <p:cNvSpPr>
            <a:spLocks noChangeArrowheads="1"/>
          </p:cNvSpPr>
          <p:nvPr/>
        </p:nvSpPr>
        <p:spPr bwMode="auto">
          <a:xfrm>
            <a:off x="4787900" y="2708275"/>
            <a:ext cx="3311525" cy="914400"/>
          </a:xfrm>
          <a:prstGeom prst="roundRect">
            <a:avLst>
              <a:gd name="adj" fmla="val 16667"/>
            </a:avLst>
          </a:prstGeom>
          <a:solidFill>
            <a:srgbClr val="FBFE8A"/>
          </a:solidFill>
          <a:ln w="9525">
            <a:solidFill>
              <a:schemeClr val="tx1"/>
            </a:solidFill>
            <a:round/>
          </a:ln>
        </p:spPr>
        <p:txBody>
          <a:bodyPr wrap="none" anchor="ctr"/>
          <a:lstStyle/>
          <a:p>
            <a:pPr algn="ctr"/>
            <a:r>
              <a:rPr lang="ru-RU" altLang="ru-RU"/>
              <a:t>творчеством</a:t>
            </a:r>
            <a:endParaRPr lang="ru-RU" altLang="ru-RU"/>
          </a:p>
        </p:txBody>
      </p:sp>
    </p:spTree>
  </p:cSld>
  <p:clrMapOvr>
    <a:masterClrMapping/>
  </p:clrMapOvr>
  <p:transition>
    <p:cover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1116013" y="571500"/>
            <a:ext cx="6985000" cy="5881688"/>
          </a:xfrm>
          <a:prstGeom prst="rect">
            <a:avLst/>
          </a:prstGeom>
          <a:noFill/>
          <a:ln w="9525">
            <a:noFill/>
            <a:round/>
          </a:ln>
        </p:spPr>
        <p:txBody>
          <a:bodyPr/>
          <a:lstStyle/>
          <a:p>
            <a:pPr>
              <a:tabLst>
                <a:tab pos="912495" algn="l"/>
                <a:tab pos="1826895" algn="l"/>
                <a:tab pos="2741295" algn="l"/>
                <a:tab pos="3655695" algn="l"/>
                <a:tab pos="4570095" algn="l"/>
                <a:tab pos="5484495" algn="l"/>
                <a:tab pos="6398895" algn="l"/>
                <a:tab pos="7313295" algn="l"/>
                <a:tab pos="8227695" algn="l"/>
                <a:tab pos="9142095" algn="l"/>
                <a:tab pos="10056495" algn="l"/>
              </a:tabLst>
            </a:pPr>
            <a:r>
              <a:rPr lang="ru-RU" altLang="ru-RU">
                <a:solidFill>
                  <a:srgbClr val="001018"/>
                </a:solidFill>
                <a:latin typeface="Comic Sans MS" pitchFamily="66" charset="0"/>
              </a:rPr>
              <a:t>.</a:t>
            </a:r>
            <a:endParaRPr lang="en-US" altLang="ru-RU">
              <a:solidFill>
                <a:srgbClr val="001018"/>
              </a:solidFill>
              <a:latin typeface="Comic Sans MS" pitchFamily="66" charset="0"/>
            </a:endParaRPr>
          </a:p>
          <a:p>
            <a:pPr>
              <a:spcBef>
                <a:spcPts val="1100"/>
              </a:spcBef>
              <a:tabLst>
                <a:tab pos="912495" algn="l"/>
                <a:tab pos="1826895" algn="l"/>
                <a:tab pos="2741295" algn="l"/>
                <a:tab pos="3655695" algn="l"/>
                <a:tab pos="4570095" algn="l"/>
                <a:tab pos="5484495" algn="l"/>
                <a:tab pos="6398895" algn="l"/>
                <a:tab pos="7313295" algn="l"/>
                <a:tab pos="8227695" algn="l"/>
                <a:tab pos="9142095" algn="l"/>
                <a:tab pos="10056495" algn="l"/>
              </a:tabLst>
            </a:pPr>
            <a:endParaRPr lang="ru-RU" altLang="ru-RU" sz="3600" b="1" u="sng">
              <a:solidFill>
                <a:srgbClr val="001018"/>
              </a:solidFill>
              <a:latin typeface="Comic Sans MS" pitchFamily="66" charset="0"/>
            </a:endParaRPr>
          </a:p>
          <a:p>
            <a:pPr>
              <a:spcBef>
                <a:spcPts val="800"/>
              </a:spcBef>
              <a:tabLst>
                <a:tab pos="912495" algn="l"/>
                <a:tab pos="1826895" algn="l"/>
                <a:tab pos="2741295" algn="l"/>
                <a:tab pos="3655695" algn="l"/>
                <a:tab pos="4570095" algn="l"/>
                <a:tab pos="5484495" algn="l"/>
                <a:tab pos="6398895" algn="l"/>
                <a:tab pos="7313295" algn="l"/>
                <a:tab pos="8227695" algn="l"/>
                <a:tab pos="9142095" algn="l"/>
                <a:tab pos="10056495" algn="l"/>
              </a:tabLst>
            </a:pPr>
            <a:endParaRPr lang="ru-RU" altLang="ru-RU" sz="3600">
              <a:solidFill>
                <a:srgbClr val="001018"/>
              </a:solidFill>
              <a:latin typeface="Comic Sans MS" pitchFamily="66" charset="0"/>
            </a:endParaRPr>
          </a:p>
          <a:p>
            <a:pPr>
              <a:spcBef>
                <a:spcPts val="800"/>
              </a:spcBef>
              <a:tabLst>
                <a:tab pos="912495" algn="l"/>
                <a:tab pos="1826895" algn="l"/>
                <a:tab pos="2741295" algn="l"/>
                <a:tab pos="3655695" algn="l"/>
                <a:tab pos="4570095" algn="l"/>
                <a:tab pos="5484495" algn="l"/>
                <a:tab pos="6398895" algn="l"/>
                <a:tab pos="7313295" algn="l"/>
                <a:tab pos="8227695" algn="l"/>
                <a:tab pos="9142095" algn="l"/>
                <a:tab pos="10056495" algn="l"/>
              </a:tabLst>
            </a:pPr>
            <a:r>
              <a:rPr lang="ru-RU" altLang="ru-RU" sz="3600">
                <a:solidFill>
                  <a:srgbClr val="001018"/>
                </a:solidFill>
                <a:latin typeface="Comic Sans MS" pitchFamily="66" charset="0"/>
              </a:rPr>
              <a:t>   </a:t>
            </a:r>
            <a:endParaRPr lang="ru-RU" altLang="ru-RU" sz="3600">
              <a:solidFill>
                <a:srgbClr val="001018"/>
              </a:solidFill>
              <a:latin typeface="Comic Sans MS" pitchFamily="66" charset="0"/>
            </a:endParaRPr>
          </a:p>
        </p:txBody>
      </p:sp>
      <p:sp>
        <p:nvSpPr>
          <p:cNvPr id="65539" name="AutoShape 3"/>
          <p:cNvSpPr>
            <a:spLocks noChangeArrowheads="1"/>
          </p:cNvSpPr>
          <p:nvPr/>
        </p:nvSpPr>
        <p:spPr bwMode="auto">
          <a:xfrm>
            <a:off x="827088" y="188913"/>
            <a:ext cx="7920037" cy="1042987"/>
          </a:xfrm>
          <a:prstGeom prst="bevel">
            <a:avLst>
              <a:gd name="adj" fmla="val 12500"/>
            </a:avLst>
          </a:prstGeom>
          <a:solidFill>
            <a:srgbClr val="FBA61B"/>
          </a:solidFill>
          <a:ln w="9525">
            <a:solidFill>
              <a:schemeClr val="tx1"/>
            </a:solidFill>
            <a:miter lim="800000"/>
          </a:ln>
        </p:spPr>
        <p:txBody>
          <a:bodyPr wrap="none" anchor="ctr"/>
          <a:lstStyle/>
          <a:p>
            <a:pPr algn="ctr"/>
            <a:r>
              <a:rPr lang="ru-RU" altLang="ru-RU" b="1"/>
              <a:t>Ведущая деятельность в зрелом возрасте</a:t>
            </a:r>
            <a:endParaRPr lang="ru-RU" altLang="ru-RU" b="1"/>
          </a:p>
        </p:txBody>
      </p:sp>
      <p:sp>
        <p:nvSpPr>
          <p:cNvPr id="65540" name="AutoShape 4"/>
          <p:cNvSpPr>
            <a:spLocks noChangeArrowheads="1"/>
          </p:cNvSpPr>
          <p:nvPr/>
        </p:nvSpPr>
        <p:spPr bwMode="auto">
          <a:xfrm>
            <a:off x="5003800" y="1412875"/>
            <a:ext cx="3886200" cy="4392613"/>
          </a:xfrm>
          <a:prstGeom prst="foldedCorner">
            <a:avLst>
              <a:gd name="adj" fmla="val 12500"/>
            </a:avLst>
          </a:prstGeom>
          <a:solidFill>
            <a:srgbClr val="FBFE8A"/>
          </a:solidFill>
          <a:ln w="9525">
            <a:solidFill>
              <a:schemeClr val="tx1"/>
            </a:solidFill>
            <a:round/>
          </a:ln>
        </p:spPr>
        <p:txBody>
          <a:bodyPr wrap="none" anchor="ctr"/>
          <a:lstStyle/>
          <a:p>
            <a:pPr algn="ctr"/>
            <a:endParaRPr lang="ru-RU" altLang="ru-RU" sz="2000">
              <a:solidFill>
                <a:srgbClr val="001018"/>
              </a:solidFill>
            </a:endParaRPr>
          </a:p>
          <a:p>
            <a:pPr algn="ctr"/>
            <a:r>
              <a:rPr lang="ru-RU" altLang="ru-RU" sz="2000">
                <a:solidFill>
                  <a:srgbClr val="001018"/>
                </a:solidFill>
              </a:rPr>
              <a:t>Ступень зрелости и</a:t>
            </a:r>
            <a:endParaRPr lang="ru-RU" altLang="ru-RU" sz="2000">
              <a:solidFill>
                <a:srgbClr val="001018"/>
              </a:solidFill>
            </a:endParaRPr>
          </a:p>
          <a:p>
            <a:pPr algn="ctr"/>
            <a:r>
              <a:rPr lang="ru-RU" altLang="ru-RU" sz="2000">
                <a:solidFill>
                  <a:srgbClr val="001018"/>
                </a:solidFill>
              </a:rPr>
              <a:t> одновременно некая вершина </a:t>
            </a:r>
            <a:endParaRPr lang="ru-RU" altLang="ru-RU" sz="2000">
              <a:solidFill>
                <a:srgbClr val="001018"/>
              </a:solidFill>
            </a:endParaRPr>
          </a:p>
          <a:p>
            <a:pPr algn="ctr"/>
            <a:r>
              <a:rPr lang="ru-RU" altLang="ru-RU" sz="2000">
                <a:solidFill>
                  <a:srgbClr val="001018"/>
                </a:solidFill>
              </a:rPr>
              <a:t>этой зрелости - </a:t>
            </a:r>
            <a:r>
              <a:rPr lang="ru-RU" altLang="ru-RU" sz="2000" b="1" u="sng">
                <a:solidFill>
                  <a:srgbClr val="001018"/>
                </a:solidFill>
              </a:rPr>
              <a:t>акме</a:t>
            </a:r>
            <a:endParaRPr lang="ru-RU" altLang="ru-RU" sz="2000" b="1" u="sng">
              <a:solidFill>
                <a:srgbClr val="001018"/>
              </a:solidFill>
            </a:endParaRPr>
          </a:p>
          <a:p>
            <a:pPr algn="ctr"/>
            <a:r>
              <a:rPr lang="ru-RU" altLang="ru-RU" sz="2000">
                <a:solidFill>
                  <a:srgbClr val="001018"/>
                </a:solidFill>
              </a:rPr>
              <a:t>(греч.«вершина») – </a:t>
            </a:r>
            <a:endParaRPr lang="ru-RU" altLang="ru-RU" sz="2000">
              <a:solidFill>
                <a:srgbClr val="001018"/>
              </a:solidFill>
            </a:endParaRPr>
          </a:p>
          <a:p>
            <a:pPr algn="ctr"/>
            <a:r>
              <a:rPr lang="ru-RU" altLang="ru-RU" sz="2000">
                <a:solidFill>
                  <a:srgbClr val="001018"/>
                </a:solidFill>
              </a:rPr>
              <a:t>многомерное состояние </a:t>
            </a:r>
            <a:endParaRPr lang="ru-RU" altLang="ru-RU" sz="2000">
              <a:solidFill>
                <a:srgbClr val="001018"/>
              </a:solidFill>
            </a:endParaRPr>
          </a:p>
          <a:p>
            <a:pPr algn="ctr"/>
            <a:r>
              <a:rPr lang="ru-RU" altLang="ru-RU" sz="2000">
                <a:solidFill>
                  <a:srgbClr val="001018"/>
                </a:solidFill>
              </a:rPr>
              <a:t>человека, которое  хотя и</a:t>
            </a:r>
            <a:endParaRPr lang="ru-RU" altLang="ru-RU" sz="2000">
              <a:solidFill>
                <a:srgbClr val="001018"/>
              </a:solidFill>
            </a:endParaRPr>
          </a:p>
          <a:p>
            <a:pPr algn="ctr"/>
            <a:r>
              <a:rPr lang="ru-RU" altLang="ru-RU" sz="2000">
                <a:solidFill>
                  <a:srgbClr val="001018"/>
                </a:solidFill>
              </a:rPr>
              <a:t> охватывает значительный </a:t>
            </a:r>
            <a:endParaRPr lang="ru-RU" altLang="ru-RU" sz="2000">
              <a:solidFill>
                <a:srgbClr val="001018"/>
              </a:solidFill>
            </a:endParaRPr>
          </a:p>
          <a:p>
            <a:pPr algn="ctr"/>
            <a:r>
              <a:rPr lang="ru-RU" altLang="ru-RU" sz="2000">
                <a:solidFill>
                  <a:srgbClr val="001018"/>
                </a:solidFill>
              </a:rPr>
              <a:t>по временной протяженности</a:t>
            </a:r>
            <a:endParaRPr lang="ru-RU" altLang="ru-RU" sz="2000">
              <a:solidFill>
                <a:srgbClr val="001018"/>
              </a:solidFill>
            </a:endParaRPr>
          </a:p>
          <a:p>
            <a:pPr algn="ctr"/>
            <a:r>
              <a:rPr lang="ru-RU" altLang="ru-RU" sz="2000">
                <a:solidFill>
                  <a:srgbClr val="001018"/>
                </a:solidFill>
              </a:rPr>
              <a:t> этап его жизни, никогда</a:t>
            </a:r>
            <a:endParaRPr lang="ru-RU" altLang="ru-RU" sz="2000">
              <a:solidFill>
                <a:srgbClr val="001018"/>
              </a:solidFill>
            </a:endParaRPr>
          </a:p>
          <a:p>
            <a:pPr algn="ctr"/>
            <a:r>
              <a:rPr lang="ru-RU" altLang="ru-RU" sz="2000">
                <a:solidFill>
                  <a:srgbClr val="001018"/>
                </a:solidFill>
              </a:rPr>
              <a:t> не является статичным </a:t>
            </a:r>
            <a:endParaRPr lang="ru-RU" altLang="ru-RU" sz="2000">
              <a:solidFill>
                <a:srgbClr val="001018"/>
              </a:solidFill>
            </a:endParaRPr>
          </a:p>
          <a:p>
            <a:pPr algn="ctr"/>
            <a:r>
              <a:rPr lang="ru-RU" altLang="ru-RU" sz="2000">
                <a:solidFill>
                  <a:srgbClr val="001018"/>
                </a:solidFill>
              </a:rPr>
              <a:t>образованием и отличается </a:t>
            </a:r>
            <a:endParaRPr lang="ru-RU" altLang="ru-RU" sz="2000">
              <a:solidFill>
                <a:srgbClr val="001018"/>
              </a:solidFill>
            </a:endParaRPr>
          </a:p>
          <a:p>
            <a:pPr algn="ctr"/>
            <a:r>
              <a:rPr lang="ru-RU" altLang="ru-RU" sz="2000">
                <a:solidFill>
                  <a:srgbClr val="001018"/>
                </a:solidFill>
              </a:rPr>
              <a:t>большей или меньшей </a:t>
            </a:r>
            <a:endParaRPr lang="ru-RU" altLang="ru-RU" sz="2000">
              <a:solidFill>
                <a:srgbClr val="001018"/>
              </a:solidFill>
            </a:endParaRPr>
          </a:p>
          <a:p>
            <a:pPr algn="ctr"/>
            <a:r>
              <a:rPr lang="ru-RU" altLang="ru-RU" sz="2000">
                <a:solidFill>
                  <a:srgbClr val="001018"/>
                </a:solidFill>
              </a:rPr>
              <a:t>вариативностью и</a:t>
            </a:r>
            <a:endParaRPr lang="ru-RU" altLang="ru-RU" sz="2000">
              <a:solidFill>
                <a:srgbClr val="001018"/>
              </a:solidFill>
            </a:endParaRPr>
          </a:p>
          <a:p>
            <a:pPr algn="ctr"/>
            <a:r>
              <a:rPr lang="ru-RU" altLang="ru-RU" sz="2000">
                <a:solidFill>
                  <a:srgbClr val="001018"/>
                </a:solidFill>
              </a:rPr>
              <a:t> изменчивостью</a:t>
            </a:r>
            <a:endParaRPr lang="ru-RU" altLang="ru-RU" sz="2000">
              <a:solidFill>
                <a:srgbClr val="001018"/>
              </a:solidFill>
            </a:endParaRPr>
          </a:p>
        </p:txBody>
      </p:sp>
      <p:sp>
        <p:nvSpPr>
          <p:cNvPr id="65541" name="AutoShape 5"/>
          <p:cNvSpPr>
            <a:spLocks noChangeArrowheads="1"/>
          </p:cNvSpPr>
          <p:nvPr/>
        </p:nvSpPr>
        <p:spPr bwMode="auto">
          <a:xfrm>
            <a:off x="755650" y="1412875"/>
            <a:ext cx="3887788" cy="4392613"/>
          </a:xfrm>
          <a:prstGeom prst="foldedCorner">
            <a:avLst>
              <a:gd name="adj" fmla="val 12500"/>
            </a:avLst>
          </a:prstGeom>
          <a:solidFill>
            <a:srgbClr val="FBFE8A"/>
          </a:solidFill>
          <a:ln w="9525">
            <a:solidFill>
              <a:schemeClr val="tx1"/>
            </a:solidFill>
            <a:round/>
          </a:ln>
        </p:spPr>
        <p:txBody>
          <a:bodyPr wrap="none" anchor="ctr"/>
          <a:lstStyle/>
          <a:p>
            <a:pPr algn="ctr"/>
            <a:r>
              <a:rPr lang="ru-RU" altLang="ru-RU" sz="2000"/>
              <a:t>С позиции акмеологии</a:t>
            </a:r>
            <a:endParaRPr lang="ru-RU" altLang="ru-RU" sz="2000"/>
          </a:p>
          <a:p>
            <a:pPr algn="ctr"/>
            <a:r>
              <a:rPr lang="ru-RU" altLang="ru-RU" sz="2000"/>
              <a:t> ведущей деятельностью </a:t>
            </a:r>
            <a:endParaRPr lang="ru-RU" altLang="ru-RU" sz="2000"/>
          </a:p>
          <a:p>
            <a:pPr algn="ctr"/>
            <a:r>
              <a:rPr lang="ru-RU" altLang="ru-RU" sz="2000"/>
              <a:t>в зрелом возрасте можно </a:t>
            </a:r>
            <a:endParaRPr lang="ru-RU" altLang="ru-RU" sz="2000"/>
          </a:p>
          <a:p>
            <a:pPr algn="ctr"/>
            <a:r>
              <a:rPr lang="ru-RU" altLang="ru-RU" sz="2000"/>
              <a:t>считать максимальную</a:t>
            </a:r>
            <a:endParaRPr lang="ru-RU" altLang="ru-RU" sz="2000"/>
          </a:p>
          <a:p>
            <a:pPr algn="ctr"/>
            <a:r>
              <a:rPr lang="ru-RU" altLang="ru-RU" sz="2000"/>
              <a:t> реализацию сущностных сил</a:t>
            </a:r>
            <a:endParaRPr lang="ru-RU" altLang="ru-RU" sz="2000"/>
          </a:p>
          <a:p>
            <a:pPr algn="ctr"/>
            <a:r>
              <a:rPr lang="ru-RU" altLang="ru-RU" sz="2000"/>
              <a:t> человека в ходе активного </a:t>
            </a:r>
            <a:endParaRPr lang="ru-RU" altLang="ru-RU" sz="2000"/>
          </a:p>
          <a:p>
            <a:pPr algn="ctr"/>
            <a:r>
              <a:rPr lang="ru-RU" altLang="ru-RU" sz="2000"/>
              <a:t>включения в трудовую</a:t>
            </a:r>
            <a:endParaRPr lang="ru-RU" altLang="ru-RU" sz="2000"/>
          </a:p>
          <a:p>
            <a:pPr algn="ctr"/>
            <a:r>
              <a:rPr lang="ru-RU" altLang="ru-RU" sz="2000"/>
              <a:t>деятельность, шире –</a:t>
            </a:r>
            <a:endParaRPr lang="ru-RU" altLang="ru-RU" sz="2000"/>
          </a:p>
          <a:p>
            <a:pPr algn="ctr"/>
            <a:r>
              <a:rPr lang="ru-RU" altLang="ru-RU" sz="2000"/>
              <a:t> в производительную</a:t>
            </a:r>
            <a:endParaRPr lang="ru-RU" altLang="ru-RU" sz="2000"/>
          </a:p>
          <a:p>
            <a:pPr algn="ctr"/>
            <a:r>
              <a:rPr lang="ru-RU" altLang="ru-RU" sz="2000"/>
              <a:t> жизнь общества ( в самом</a:t>
            </a:r>
            <a:endParaRPr lang="ru-RU" altLang="ru-RU" sz="2000"/>
          </a:p>
          <a:p>
            <a:pPr algn="ctr"/>
            <a:r>
              <a:rPr lang="ru-RU" altLang="ru-RU" sz="2000"/>
              <a:t> широком смысле этого</a:t>
            </a:r>
            <a:endParaRPr lang="ru-RU" altLang="ru-RU" sz="2000"/>
          </a:p>
          <a:p>
            <a:pPr algn="ctr"/>
            <a:r>
              <a:rPr lang="ru-RU" altLang="ru-RU" sz="2000"/>
              <a:t> понятия).</a:t>
            </a:r>
            <a:endParaRPr lang="ru-RU" altLang="ru-RU" sz="2000"/>
          </a:p>
          <a:p>
            <a:pPr algn="ctr"/>
            <a:endParaRPr lang="ru-RU" altLang="ru-RU" sz="2000"/>
          </a:p>
        </p:txBody>
      </p:sp>
    </p:spTree>
  </p:cSld>
  <p:clrMapOvr>
    <a:masterClrMapping/>
  </p:clrMapOvr>
  <p:transition advTm="10240">
    <p:cover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4"/>
          <p:cNvSpPr>
            <a:spLocks noChangeArrowheads="1"/>
          </p:cNvSpPr>
          <p:nvPr/>
        </p:nvSpPr>
        <p:spPr bwMode="auto">
          <a:xfrm>
            <a:off x="7164388" y="188913"/>
            <a:ext cx="1763712" cy="1617662"/>
          </a:xfrm>
          <a:prstGeom prst="wedgeRoundRectCallout">
            <a:avLst>
              <a:gd name="adj1" fmla="val -60889"/>
              <a:gd name="adj2" fmla="val -40972"/>
              <a:gd name="adj3" fmla="val 16667"/>
            </a:avLst>
          </a:prstGeom>
          <a:solidFill>
            <a:srgbClr val="FBFE8A"/>
          </a:solidFill>
          <a:ln w="9525">
            <a:solidFill>
              <a:schemeClr val="tx1"/>
            </a:solidFill>
            <a:miter lim="800000"/>
          </a:ln>
        </p:spPr>
        <p:txBody>
          <a:bodyPr/>
          <a:lstStyle/>
          <a:p>
            <a:pPr algn="ctr"/>
            <a:r>
              <a:rPr lang="ru-RU" altLang="ru-RU" sz="1200">
                <a:solidFill>
                  <a:schemeClr val="accent2"/>
                </a:solidFill>
              </a:rPr>
              <a:t>Анализ содержания и условий реализации сущностных сил в зрелости был осуществлен Е.Б.Старовойтенко. </a:t>
            </a:r>
            <a:br>
              <a:rPr lang="ru-RU" altLang="ru-RU" sz="1200">
                <a:solidFill>
                  <a:schemeClr val="accent2"/>
                </a:solidFill>
              </a:rPr>
            </a:br>
            <a:endParaRPr lang="ru-RU" altLang="ru-RU" sz="1200">
              <a:solidFill>
                <a:schemeClr val="accent2"/>
              </a:solidFill>
            </a:endParaRPr>
          </a:p>
        </p:txBody>
      </p:sp>
      <p:sp>
        <p:nvSpPr>
          <p:cNvPr id="66563" name="AutoShape 5"/>
          <p:cNvSpPr>
            <a:spLocks noChangeArrowheads="1"/>
          </p:cNvSpPr>
          <p:nvPr/>
        </p:nvSpPr>
        <p:spPr bwMode="auto">
          <a:xfrm>
            <a:off x="323850" y="188913"/>
            <a:ext cx="6697663" cy="1366837"/>
          </a:xfrm>
          <a:prstGeom prst="bevel">
            <a:avLst>
              <a:gd name="adj" fmla="val 12500"/>
            </a:avLst>
          </a:prstGeom>
          <a:solidFill>
            <a:srgbClr val="FBA61B"/>
          </a:solidFill>
          <a:ln w="9525">
            <a:solidFill>
              <a:schemeClr val="tx1"/>
            </a:solidFill>
            <a:miter lim="800000"/>
          </a:ln>
        </p:spPr>
        <p:txBody>
          <a:bodyPr wrap="none" anchor="ctr"/>
          <a:lstStyle/>
          <a:p>
            <a:pPr algn="ctr"/>
            <a:endParaRPr lang="ru-RU" altLang="ru-RU" b="1">
              <a:solidFill>
                <a:schemeClr val="tx2"/>
              </a:solidFill>
            </a:endParaRPr>
          </a:p>
          <a:p>
            <a:pPr algn="ctr"/>
            <a:r>
              <a:rPr lang="ru-RU" altLang="ru-RU" b="1">
                <a:solidFill>
                  <a:schemeClr val="tx2"/>
                </a:solidFill>
              </a:rPr>
              <a:t>Многообразие проявлений личности </a:t>
            </a:r>
            <a:endParaRPr lang="ru-RU" altLang="ru-RU" b="1">
              <a:solidFill>
                <a:schemeClr val="tx2"/>
              </a:solidFill>
            </a:endParaRPr>
          </a:p>
          <a:p>
            <a:pPr algn="ctr"/>
            <a:r>
              <a:rPr lang="ru-RU" altLang="ru-RU" b="1">
                <a:solidFill>
                  <a:schemeClr val="tx2"/>
                </a:solidFill>
              </a:rPr>
              <a:t>определяются следующими факторами:</a:t>
            </a:r>
            <a:br>
              <a:rPr lang="ru-RU" altLang="ru-RU" b="1">
                <a:solidFill>
                  <a:schemeClr val="tx2"/>
                </a:solidFill>
              </a:rPr>
            </a:br>
            <a:endParaRPr lang="ru-RU" altLang="ru-RU" b="1">
              <a:solidFill>
                <a:schemeClr val="tx2"/>
              </a:solidFill>
            </a:endParaRPr>
          </a:p>
        </p:txBody>
      </p:sp>
      <p:sp>
        <p:nvSpPr>
          <p:cNvPr id="66564" name="AutoShape 6"/>
          <p:cNvSpPr>
            <a:spLocks noChangeArrowheads="1"/>
          </p:cNvSpPr>
          <p:nvPr/>
        </p:nvSpPr>
        <p:spPr bwMode="auto">
          <a:xfrm>
            <a:off x="250825" y="1989138"/>
            <a:ext cx="8281988" cy="4392612"/>
          </a:xfrm>
          <a:prstGeom prst="roundRect">
            <a:avLst>
              <a:gd name="adj" fmla="val 16667"/>
            </a:avLst>
          </a:prstGeom>
          <a:solidFill>
            <a:srgbClr val="FBFE8A"/>
          </a:solidFill>
          <a:ln w="9525">
            <a:solidFill>
              <a:schemeClr val="tx1"/>
            </a:solidFill>
            <a:round/>
          </a:ln>
        </p:spPr>
        <p:txBody>
          <a:bodyPr wrap="none" anchor="ctr"/>
          <a:lstStyle/>
          <a:p>
            <a:endParaRPr lang="ru-RU" altLang="ru-RU" sz="1800"/>
          </a:p>
          <a:p>
            <a:r>
              <a:rPr lang="ru-RU" altLang="ru-RU" sz="1800"/>
              <a:t>1. Полнотой, глубиной, разносторонностью связей личности с обществом;</a:t>
            </a:r>
            <a:endParaRPr lang="ru-RU" altLang="ru-RU" sz="1800"/>
          </a:p>
          <a:p>
            <a:r>
              <a:rPr lang="ru-RU" altLang="ru-RU" sz="1800"/>
              <a:t>2. Активностью человека в освоении разных форм общественной</a:t>
            </a:r>
            <a:endParaRPr lang="ru-RU" altLang="ru-RU" sz="1800"/>
          </a:p>
          <a:p>
            <a:r>
              <a:rPr lang="ru-RU" altLang="ru-RU" sz="1800"/>
              <a:t> деятельности;</a:t>
            </a:r>
            <a:endParaRPr lang="ru-RU" altLang="ru-RU" sz="1800"/>
          </a:p>
          <a:p>
            <a:r>
              <a:rPr lang="ru-RU" altLang="ru-RU" sz="1800"/>
              <a:t>3. Эффективностью развития личности как субъекта общественной</a:t>
            </a:r>
            <a:endParaRPr lang="ru-RU" altLang="ru-RU" sz="1800"/>
          </a:p>
          <a:p>
            <a:r>
              <a:rPr lang="ru-RU" altLang="ru-RU" sz="1800"/>
              <a:t> деятельности и отношений;</a:t>
            </a:r>
            <a:endParaRPr lang="ru-RU" altLang="ru-RU" sz="1800"/>
          </a:p>
          <a:p>
            <a:r>
              <a:rPr lang="ru-RU" altLang="ru-RU" sz="1800"/>
              <a:t>4. Уровнем сознательной организации человеком своей общественной </a:t>
            </a:r>
            <a:endParaRPr lang="ru-RU" altLang="ru-RU" sz="1800"/>
          </a:p>
          <a:p>
            <a:r>
              <a:rPr lang="ru-RU" altLang="ru-RU" sz="1800"/>
              <a:t>жизни;</a:t>
            </a:r>
            <a:endParaRPr lang="ru-RU" altLang="ru-RU" sz="1800"/>
          </a:p>
          <a:p>
            <a:r>
              <a:rPr lang="ru-RU" altLang="ru-RU" sz="1800"/>
              <a:t>5. Мерой преломления во внутренних свойствах индивида </a:t>
            </a:r>
            <a:endParaRPr lang="ru-RU" altLang="ru-RU" sz="1800"/>
          </a:p>
          <a:p>
            <a:r>
              <a:rPr lang="ru-RU" altLang="ru-RU" sz="1800"/>
              <a:t>прогрессивных и регрессивных общественных тенденций;</a:t>
            </a:r>
            <a:endParaRPr lang="ru-RU" altLang="ru-RU" sz="1800"/>
          </a:p>
          <a:p>
            <a:r>
              <a:rPr lang="ru-RU" altLang="ru-RU" sz="1800"/>
              <a:t>6. Устойчивостью и объемом социально значимых позиций личности;</a:t>
            </a:r>
            <a:endParaRPr lang="ru-RU" altLang="ru-RU" sz="1800"/>
          </a:p>
          <a:p>
            <a:r>
              <a:rPr lang="ru-RU" altLang="ru-RU" sz="1800"/>
              <a:t>7. Уровнем продуктивности деятельности и масштабом перемен, </a:t>
            </a:r>
            <a:endParaRPr lang="ru-RU" altLang="ru-RU" sz="1800"/>
          </a:p>
          <a:p>
            <a:r>
              <a:rPr lang="ru-RU" altLang="ru-RU" sz="1800"/>
              <a:t>совершаемых человеком в общественных отношениях</a:t>
            </a:r>
            <a:endParaRPr lang="ru-RU" altLang="ru-RU" sz="1800"/>
          </a:p>
          <a:p>
            <a:r>
              <a:rPr lang="ru-RU" altLang="ru-RU" sz="1800"/>
              <a:t> и в собственной жизни.</a:t>
            </a:r>
            <a:endParaRPr lang="ru-RU" altLang="ru-RU" sz="1800"/>
          </a:p>
          <a:p>
            <a:endParaRPr lang="ru-RU" altLang="ru-RU" sz="1800"/>
          </a:p>
          <a:p>
            <a:endParaRPr lang="ru-RU" altLang="ru-RU" sz="1800"/>
          </a:p>
        </p:txBody>
      </p:sp>
    </p:spTree>
  </p:cSld>
  <p:clrMapOvr>
    <a:masterClrMapping/>
  </p:clrMapOvr>
  <p:transition>
    <p:cover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WordArt 1"/>
          <p:cNvSpPr>
            <a:spLocks noChangeArrowheads="1" noChangeShapeType="1" noTextEdit="1"/>
          </p:cNvSpPr>
          <p:nvPr/>
        </p:nvSpPr>
        <p:spPr bwMode="auto">
          <a:xfrm>
            <a:off x="2195513" y="765175"/>
            <a:ext cx="5472112" cy="1584325"/>
          </a:xfrm>
          <a:prstGeom prst="rect">
            <a:avLst/>
          </a:prstGeom>
        </p:spPr>
        <p:txBody>
          <a:bodyPr wrap="none" fromWordArt="1">
            <a:prstTxWarp prst="textDeflate">
              <a:avLst>
                <a:gd name="adj" fmla="val 26227"/>
              </a:avLst>
            </a:prstTxWarp>
          </a:bodyPr>
          <a:lstStyle/>
          <a:p>
            <a:pPr algn="ctr"/>
            <a:endParaRPr lang="ru-RU" sz="3600" b="1" kern="10">
              <a:ln w="9360">
                <a:solidFill>
                  <a:srgbClr val="000000"/>
                </a:solidFill>
                <a:miter lim="800000"/>
              </a:ln>
              <a:solidFill>
                <a:srgbClr val="FF0000"/>
              </a:solidFill>
              <a:latin typeface="Impact"/>
            </a:endParaRPr>
          </a:p>
        </p:txBody>
      </p:sp>
      <p:grpSp>
        <p:nvGrpSpPr>
          <p:cNvPr id="67587" name="Group 2"/>
          <p:cNvGrpSpPr/>
          <p:nvPr/>
        </p:nvGrpSpPr>
        <p:grpSpPr bwMode="auto">
          <a:xfrm>
            <a:off x="6011863" y="1989138"/>
            <a:ext cx="2744787" cy="3144837"/>
            <a:chOff x="3581" y="1933"/>
            <a:chExt cx="2179" cy="2387"/>
          </a:xfrm>
        </p:grpSpPr>
        <p:pic>
          <p:nvPicPr>
            <p:cNvPr id="67590" name="Picture 3"/>
            <p:cNvPicPr>
              <a:picLocks noChangeAspect="1" noChangeArrowheads="1"/>
            </p:cNvPicPr>
            <p:nvPr/>
          </p:nvPicPr>
          <p:blipFill>
            <a:blip r:embed="rId1"/>
            <a:srcRect/>
            <a:stretch>
              <a:fillRect/>
            </a:stretch>
          </p:blipFill>
          <p:spPr bwMode="auto">
            <a:xfrm>
              <a:off x="4091" y="1933"/>
              <a:ext cx="1669" cy="2387"/>
            </a:xfrm>
            <a:prstGeom prst="rect">
              <a:avLst/>
            </a:prstGeom>
            <a:noFill/>
            <a:ln w="9525">
              <a:noFill/>
              <a:round/>
            </a:ln>
          </p:spPr>
        </p:pic>
        <p:sp>
          <p:nvSpPr>
            <p:cNvPr id="67591" name="Text Box 4"/>
            <p:cNvSpPr txBox="1">
              <a:spLocks noChangeArrowheads="1"/>
            </p:cNvSpPr>
            <p:nvPr/>
          </p:nvSpPr>
          <p:spPr bwMode="auto">
            <a:xfrm>
              <a:off x="3581" y="1933"/>
              <a:ext cx="2179" cy="2387"/>
            </a:xfrm>
            <a:prstGeom prst="rect">
              <a:avLst/>
            </a:prstGeom>
            <a:noFill/>
            <a:ln w="9525">
              <a:noFill/>
              <a:round/>
            </a:ln>
          </p:spPr>
          <p:txBody>
            <a:bodyPr wrap="none" anchor="ctr"/>
            <a:lstStyle/>
            <a:p>
              <a:endParaRPr lang="ru-RU" altLang="ru-RU" sz="1800">
                <a:latin typeface="Verdana" pitchFamily="34" charset="0"/>
              </a:endParaRPr>
            </a:p>
          </p:txBody>
        </p:sp>
      </p:grpSp>
      <p:sp>
        <p:nvSpPr>
          <p:cNvPr id="44037" name="Text Box 5"/>
          <p:cNvSpPr txBox="1">
            <a:spLocks noChangeArrowheads="1"/>
          </p:cNvSpPr>
          <p:nvPr/>
        </p:nvSpPr>
        <p:spPr bwMode="auto">
          <a:xfrm>
            <a:off x="539750" y="1773238"/>
            <a:ext cx="5357813" cy="4857750"/>
          </a:xfrm>
          <a:prstGeom prst="rect">
            <a:avLst/>
          </a:prstGeom>
          <a:noFill/>
          <a:ln w="9525">
            <a:noFill/>
            <a:round/>
          </a:ln>
          <a:effectLst/>
        </p:spPr>
        <p:txBody>
          <a:bodyPr/>
          <a:lstStyle/>
          <a:p>
            <a: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ru-RU">
                <a:latin typeface="Comic Sans MS" pitchFamily="66" charset="0"/>
              </a:rPr>
              <a:t>Люди этого периода начинают приспосабливаться к новой ролевой структуре, пытаясь справиться с потерями и воспользоваться выгодами этого десятилетия.</a:t>
            </a:r>
            <a:endParaRPr lang="ru-RU">
              <a:latin typeface="Comic Sans MS" pitchFamily="66" charset="0"/>
            </a:endParaRPr>
          </a:p>
          <a:p>
            <a: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ru-RU">
                <a:latin typeface="Comic Sans MS" pitchFamily="66" charset="0"/>
              </a:rPr>
              <a:t>Потребность в передаче опыта в уважительном признании заслуг.</a:t>
            </a:r>
            <a:endParaRPr lang="ru-RU">
              <a:latin typeface="Comic Sans MS" pitchFamily="66" charset="0"/>
            </a:endParaRPr>
          </a:p>
          <a:p>
            <a: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ru-RU" b="1">
                <a:latin typeface="Comic Sans MS" pitchFamily="66" charset="0"/>
              </a:rPr>
              <a:t>Вид деятельности:</a:t>
            </a:r>
            <a:endParaRPr lang="ru-RU" b="1">
              <a:latin typeface="Comic Sans MS" pitchFamily="66" charset="0"/>
            </a:endParaRPr>
          </a:p>
          <a:p>
            <a:pPr>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ru-RU">
                <a:latin typeface="Comic Sans MS" pitchFamily="66" charset="0"/>
              </a:rPr>
              <a:t>Общественно одобряемая</a:t>
            </a:r>
            <a:r>
              <a:rPr lang="ru-RU" sz="2800">
                <a:latin typeface="Comic Sans MS" pitchFamily="66" charset="0"/>
              </a:rPr>
              <a:t> </a:t>
            </a:r>
            <a:r>
              <a:rPr lang="ru-RU">
                <a:latin typeface="Comic Sans MS" pitchFamily="66" charset="0"/>
              </a:rPr>
              <a:t>деятельность.</a:t>
            </a:r>
            <a:r>
              <a:rPr lang="ru-RU" sz="2800">
                <a:latin typeface="Verdana" pitchFamily="34" charset="0"/>
              </a:rPr>
              <a:t> </a:t>
            </a:r>
            <a:endParaRPr lang="ru-RU" sz="2800" b="1">
              <a:solidFill>
                <a:srgbClr val="FFFFFF"/>
              </a:solidFill>
              <a:effectLst>
                <a:outerShdw blurRad="38100" dist="38100" dir="2700000" algn="tl">
                  <a:srgbClr val="C0C0C0"/>
                </a:outerShdw>
              </a:effectLst>
            </a:endParaRPr>
          </a:p>
        </p:txBody>
      </p:sp>
      <p:sp>
        <p:nvSpPr>
          <p:cNvPr id="34821" name="Заголовок 6"/>
          <p:cNvSpPr>
            <a:spLocks noGrp="1"/>
          </p:cNvSpPr>
          <p:nvPr>
            <p:ph type="title" idx="4294967295"/>
          </p:nvPr>
        </p:nvSpPr>
        <p:spPr>
          <a:xfrm>
            <a:off x="642938" y="714375"/>
            <a:ext cx="8183562" cy="1050925"/>
          </a:xfrm>
        </p:spPr>
        <p:txBody>
          <a:bodyPr anchor="b">
            <a:normAutofit fontScale="90000"/>
          </a:bodyPr>
          <a:lstStyle/>
          <a:p>
            <a:pPr eaLnBrk="1" hangingPunct="1">
              <a:defRPr/>
            </a:pPr>
            <a:r>
              <a:rPr lang="ru-RU" sz="6200">
                <a:solidFill>
                  <a:srgbClr val="85FFE0"/>
                </a:solidFill>
                <a:latin typeface="Monotype Corsiva" pitchFamily="66" charset="0"/>
              </a:rPr>
              <a:t>Пожилой возраст</a:t>
            </a:r>
            <a:br>
              <a:rPr lang="ru-RU" sz="6200">
                <a:solidFill>
                  <a:srgbClr val="85FFE0"/>
                </a:solidFill>
                <a:latin typeface="Monotype Corsiva" pitchFamily="66" charset="0"/>
              </a:rPr>
            </a:br>
            <a:r>
              <a:rPr lang="ru-RU" sz="5300">
                <a:solidFill>
                  <a:srgbClr val="85FFE0"/>
                </a:solidFill>
                <a:latin typeface="Monotype Corsiva" pitchFamily="66" charset="0"/>
              </a:rPr>
              <a:t>(с 55-60 до 75 лет)</a:t>
            </a:r>
            <a:endParaRPr lang="ru-RU" sz="5300">
              <a:solidFill>
                <a:srgbClr val="85FFE0"/>
              </a:solidFill>
              <a:latin typeface="Monotype Corsiva" pitchFamily="66" charset="0"/>
            </a:endParaRPr>
          </a:p>
        </p:txBody>
      </p:sp>
    </p:spTree>
  </p:cSld>
  <p:clrMapOvr>
    <a:masterClrMapping/>
  </p:clrMapOvr>
  <p:transition advTm="10240">
    <p:cover di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ru-RU" altLang="ru-RU" sz="2400" b="1" smtClean="0">
                <a:solidFill>
                  <a:schemeClr val="accent2"/>
                </a:solidFill>
              </a:rPr>
              <a:t>Предпенсионный возраст ( с 55 лет до выхода на пенсию)</a:t>
            </a:r>
            <a:br>
              <a:rPr lang="ru-RU" altLang="ru-RU" sz="2400" b="1" smtClean="0">
                <a:solidFill>
                  <a:schemeClr val="accent2"/>
                </a:solidFill>
              </a:rPr>
            </a:br>
            <a:endParaRPr lang="ru-RU" altLang="ru-RU" sz="2400" b="1" smtClean="0">
              <a:solidFill>
                <a:schemeClr val="accent2"/>
              </a:solidFill>
            </a:endParaRPr>
          </a:p>
        </p:txBody>
      </p:sp>
      <p:sp>
        <p:nvSpPr>
          <p:cNvPr id="68611" name="Rectangle 3"/>
          <p:cNvSpPr>
            <a:spLocks noGrp="1" noChangeArrowheads="1"/>
          </p:cNvSpPr>
          <p:nvPr>
            <p:ph type="body" idx="1"/>
          </p:nvPr>
        </p:nvSpPr>
        <p:spPr/>
        <p:txBody>
          <a:bodyPr/>
          <a:lstStyle/>
          <a:p>
            <a:pPr eaLnBrk="1" hangingPunct="1">
              <a:lnSpc>
                <a:spcPct val="80000"/>
              </a:lnSpc>
              <a:buFontTx/>
              <a:buNone/>
            </a:pPr>
            <a:r>
              <a:rPr lang="ru-RU" altLang="ru-RU" sz="2000" b="1" smtClean="0"/>
              <a:t>Социальная ситуация развития:</a:t>
            </a:r>
            <a:endParaRPr lang="ru-RU" altLang="ru-RU" sz="2000" b="1" smtClean="0"/>
          </a:p>
          <a:p>
            <a:pPr eaLnBrk="1" hangingPunct="1">
              <a:lnSpc>
                <a:spcPct val="80000"/>
              </a:lnSpc>
            </a:pPr>
            <a:r>
              <a:rPr lang="ru-RU" altLang="ru-RU" sz="2000" smtClean="0"/>
              <a:t>Ожидание пенсии. </a:t>
            </a:r>
            <a:endParaRPr lang="ru-RU" altLang="ru-RU" sz="2000" smtClean="0"/>
          </a:p>
          <a:p>
            <a:pPr eaLnBrk="1" hangingPunct="1">
              <a:lnSpc>
                <a:spcPct val="80000"/>
              </a:lnSpc>
            </a:pPr>
            <a:r>
              <a:rPr lang="ru-RU" altLang="ru-RU" sz="2000" smtClean="0"/>
              <a:t>Основные контакты еще носят больше производственный характер, когда, с одной стороны, коллеги могут ожидать, чтобы данный человек поскорее ушел с работы, а с другой стороны, человека не хотят отпускать.</a:t>
            </a:r>
            <a:endParaRPr lang="ru-RU" altLang="ru-RU" sz="2000" smtClean="0"/>
          </a:p>
          <a:p>
            <a:pPr eaLnBrk="1" hangingPunct="1">
              <a:lnSpc>
                <a:spcPct val="80000"/>
              </a:lnSpc>
            </a:pPr>
            <a:r>
              <a:rPr lang="ru-RU" altLang="ru-RU" sz="2000" smtClean="0"/>
              <a:t>Отношения с родственниками, когда, с одной стороны, человек еще может в немалой степени обеспечивать свою семью, а с другой стороны, предчувствие своей скорой «ненужности», когда он перестанет много зарабатывать и будет получать свою «жалкую пенсию».</a:t>
            </a:r>
            <a:endParaRPr lang="ru-RU" altLang="ru-RU" sz="2000" smtClean="0"/>
          </a:p>
          <a:p>
            <a:pPr eaLnBrk="1" hangingPunct="1">
              <a:lnSpc>
                <a:spcPct val="80000"/>
              </a:lnSpc>
            </a:pPr>
            <a:r>
              <a:rPr lang="ru-RU" altLang="ru-RU" sz="2000" smtClean="0"/>
              <a:t>Стремление воспитать, подготовить себе «достойную замену» на работе.</a:t>
            </a:r>
            <a:endParaRPr lang="ru-RU" altLang="ru-RU" sz="2000" smtClean="0"/>
          </a:p>
          <a:p>
            <a:pPr eaLnBrk="1" hangingPunct="1">
              <a:lnSpc>
                <a:spcPct val="80000"/>
              </a:lnSpc>
              <a:buFontTx/>
              <a:buNone/>
            </a:pPr>
            <a:r>
              <a:rPr lang="ru-RU" altLang="ru-RU" sz="2000" smtClean="0"/>
              <a:t>.</a:t>
            </a:r>
            <a:endParaRPr lang="ru-RU" altLang="ru-RU" sz="2000" smtClean="0"/>
          </a:p>
        </p:txBody>
      </p:sp>
    </p:spTree>
  </p:cSld>
  <p:clrMapOvr>
    <a:masterClrMapping/>
  </p:clrMapOvr>
  <p:transition>
    <p:cover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ltLang="ru-RU" b="1" smtClean="0">
                <a:solidFill>
                  <a:schemeClr val="accent2"/>
                </a:solidFill>
              </a:rPr>
              <a:t>Ведущая деятельность</a:t>
            </a:r>
            <a:endParaRPr lang="ru-RU" altLang="ru-RU" b="1" smtClean="0">
              <a:solidFill>
                <a:schemeClr val="accent2"/>
              </a:solidFill>
            </a:endParaRPr>
          </a:p>
        </p:txBody>
      </p:sp>
      <p:sp>
        <p:nvSpPr>
          <p:cNvPr id="69635" name="Rectangle 3"/>
          <p:cNvSpPr>
            <a:spLocks noGrp="1" noChangeArrowheads="1"/>
          </p:cNvSpPr>
          <p:nvPr>
            <p:ph type="body" idx="1"/>
          </p:nvPr>
        </p:nvSpPr>
        <p:spPr/>
        <p:txBody>
          <a:bodyPr/>
          <a:lstStyle/>
          <a:p>
            <a:pPr eaLnBrk="1" hangingPunct="1">
              <a:lnSpc>
                <a:spcPct val="90000"/>
              </a:lnSpc>
            </a:pPr>
            <a:r>
              <a:rPr lang="ru-RU" altLang="ru-RU" sz="2400" smtClean="0"/>
              <a:t>Стремление «успеть» сделать то, что еще не успел (особенно в профессиональном плане), а также стремление оставить о себе «добрую память» на работе.</a:t>
            </a:r>
            <a:endParaRPr lang="ru-RU" altLang="ru-RU" sz="2400" smtClean="0"/>
          </a:p>
          <a:p>
            <a:pPr eaLnBrk="1" hangingPunct="1">
              <a:lnSpc>
                <a:spcPct val="90000"/>
              </a:lnSpc>
            </a:pPr>
            <a:r>
              <a:rPr lang="ru-RU" altLang="ru-RU" sz="2400" smtClean="0"/>
              <a:t>Стремление передать свой опыт ученикам и последователям.</a:t>
            </a:r>
            <a:endParaRPr lang="ru-RU" altLang="ru-RU" sz="2400" smtClean="0"/>
          </a:p>
          <a:p>
            <a:pPr eaLnBrk="1" hangingPunct="1">
              <a:lnSpc>
                <a:spcPct val="90000"/>
              </a:lnSpc>
            </a:pPr>
            <a:r>
              <a:rPr lang="ru-RU" altLang="ru-RU" sz="2400" smtClean="0"/>
              <a:t>При появлении внуков люди предпенсионного возраста как бы «разрываются» между работой и воспитанием своих внуков.</a:t>
            </a:r>
            <a:endParaRPr lang="ru-RU" altLang="ru-RU" sz="2400" smtClean="0"/>
          </a:p>
          <a:p>
            <a:pPr eaLnBrk="1" hangingPunct="1">
              <a:lnSpc>
                <a:spcPct val="90000"/>
              </a:lnSpc>
            </a:pPr>
            <a:r>
              <a:rPr lang="ru-RU" altLang="ru-RU" sz="2400" smtClean="0"/>
              <a:t>К концу предпенсионного периода наблюдается стремление выбрать себе занятие на пенсии, как-то спланировать свою дальнейшую жизнь</a:t>
            </a:r>
            <a:endParaRPr lang="ru-RU" altLang="ru-RU" sz="2400" smtClean="0"/>
          </a:p>
        </p:txBody>
      </p:sp>
    </p:spTree>
  </p:cSld>
  <p:clrMapOvr>
    <a:masterClrMapping/>
  </p:clrMapOvr>
  <p:transition>
    <p:cover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ru-RU" altLang="ru-RU" sz="2400" b="1" smtClean="0">
                <a:solidFill>
                  <a:schemeClr val="accent2"/>
                </a:solidFill>
              </a:rPr>
              <a:t>Период выхода на пенсию (первые годы после выхода на пенсию) – это освоение новой социальной роли.</a:t>
            </a:r>
            <a:br>
              <a:rPr lang="ru-RU" altLang="ru-RU" sz="2400" b="1" smtClean="0">
                <a:solidFill>
                  <a:schemeClr val="accent2"/>
                </a:solidFill>
              </a:rPr>
            </a:br>
            <a:endParaRPr lang="ru-RU" altLang="ru-RU" sz="2400" b="1" smtClean="0">
              <a:solidFill>
                <a:schemeClr val="accent2"/>
              </a:solidFill>
            </a:endParaRPr>
          </a:p>
        </p:txBody>
      </p:sp>
      <p:sp>
        <p:nvSpPr>
          <p:cNvPr id="70659" name="Rectangle 3"/>
          <p:cNvSpPr>
            <a:spLocks noGrp="1" noChangeArrowheads="1"/>
          </p:cNvSpPr>
          <p:nvPr>
            <p:ph type="body" idx="1"/>
          </p:nvPr>
        </p:nvSpPr>
        <p:spPr/>
        <p:txBody>
          <a:bodyPr/>
          <a:lstStyle/>
          <a:p>
            <a:pPr eaLnBrk="1" hangingPunct="1">
              <a:lnSpc>
                <a:spcPct val="90000"/>
              </a:lnSpc>
            </a:pPr>
            <a:r>
              <a:rPr lang="ru-RU" altLang="ru-RU" sz="2400" smtClean="0"/>
              <a:t>Социальная ситуация развития:</a:t>
            </a:r>
            <a:endParaRPr lang="ru-RU" altLang="ru-RU" sz="2400" smtClean="0"/>
          </a:p>
          <a:p>
            <a:pPr eaLnBrk="1" hangingPunct="1">
              <a:lnSpc>
                <a:spcPct val="90000"/>
              </a:lnSpc>
            </a:pPr>
            <a:r>
              <a:rPr lang="ru-RU" altLang="ru-RU" sz="2400" smtClean="0"/>
              <a:t>Старые контакты (с коллегами по работе) в первое время еще сохраняются, но в дальнейшем становятся все менее выраженными.</a:t>
            </a:r>
            <a:endParaRPr lang="ru-RU" altLang="ru-RU" sz="2400" smtClean="0"/>
          </a:p>
          <a:p>
            <a:pPr eaLnBrk="1" hangingPunct="1">
              <a:lnSpc>
                <a:spcPct val="90000"/>
              </a:lnSpc>
            </a:pPr>
            <a:r>
              <a:rPr lang="ru-RU" altLang="ru-RU" sz="2400" smtClean="0"/>
              <a:t>В основном контакты с близкими людьми и родственниками (соответственно со стороны родственников требуется особая тактичность и внимание к еще «неопытным» пенсионерам).</a:t>
            </a:r>
            <a:endParaRPr lang="ru-RU" altLang="ru-RU" sz="2400" smtClean="0"/>
          </a:p>
          <a:p>
            <a:pPr eaLnBrk="1" hangingPunct="1">
              <a:lnSpc>
                <a:spcPct val="90000"/>
              </a:lnSpc>
            </a:pPr>
            <a:r>
              <a:rPr lang="ru-RU" altLang="ru-RU" sz="2400" smtClean="0"/>
              <a:t>Постепенно появляются друзья-пенсионеры или даже другие, более молодые люди.</a:t>
            </a:r>
            <a:endParaRPr lang="ru-RU" altLang="ru-RU" sz="2400" smtClean="0"/>
          </a:p>
          <a:p>
            <a:pPr eaLnBrk="1" hangingPunct="1">
              <a:lnSpc>
                <a:spcPct val="90000"/>
              </a:lnSpc>
            </a:pPr>
            <a:r>
              <a:rPr lang="ru-RU" altLang="ru-RU" sz="2400" smtClean="0"/>
              <a:t>Общение с детьми и внуками.</a:t>
            </a:r>
            <a:endParaRPr lang="ru-RU" altLang="ru-RU" sz="2400" smtClean="0"/>
          </a:p>
          <a:p>
            <a:pPr eaLnBrk="1" hangingPunct="1">
              <a:lnSpc>
                <a:spcPct val="90000"/>
              </a:lnSpc>
            </a:pPr>
            <a:endParaRPr lang="ru-RU" altLang="ru-RU" sz="2400" smtClean="0"/>
          </a:p>
        </p:txBody>
      </p:sp>
    </p:spTree>
  </p:cSld>
  <p:clrMapOvr>
    <a:masterClrMapping/>
  </p:clrMapOvr>
  <p:transition>
    <p:cover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19"/>
          <p:cNvSpPr>
            <a:spLocks noChangeArrowheads="1"/>
          </p:cNvSpPr>
          <p:nvPr/>
        </p:nvSpPr>
        <p:spPr bwMode="auto">
          <a:xfrm>
            <a:off x="684213" y="3573463"/>
            <a:ext cx="4752975" cy="1778000"/>
          </a:xfrm>
          <a:prstGeom prst="irregularSeal1">
            <a:avLst/>
          </a:prstGeom>
          <a:solidFill>
            <a:srgbClr val="FF9933"/>
          </a:solidFill>
          <a:ln w="9525">
            <a:solidFill>
              <a:schemeClr val="tx1"/>
            </a:solidFill>
            <a:miter lim="800000"/>
          </a:ln>
        </p:spPr>
        <p:txBody>
          <a:bodyPr wrap="none" anchor="ctr"/>
          <a:lstStyle/>
          <a:p>
            <a:pPr algn="ctr"/>
            <a:r>
              <a:rPr lang="ru-RU" altLang="ru-RU" sz="1800">
                <a:latin typeface="Times New Roman" pitchFamily="18" charset="0"/>
                <a:cs typeface="Times New Roman" pitchFamily="18" charset="0"/>
              </a:rPr>
              <a:t>Возраст</a:t>
            </a:r>
            <a:endParaRPr lang="ru-RU" altLang="ru-RU" sz="1800">
              <a:latin typeface="Times New Roman" pitchFamily="18" charset="0"/>
              <a:cs typeface="Times New Roman" pitchFamily="18" charset="0"/>
            </a:endParaRPr>
          </a:p>
        </p:txBody>
      </p:sp>
      <p:sp>
        <p:nvSpPr>
          <p:cNvPr id="7171" name="AutoShape 4"/>
          <p:cNvSpPr>
            <a:spLocks noChangeArrowheads="1"/>
          </p:cNvSpPr>
          <p:nvPr/>
        </p:nvSpPr>
        <p:spPr bwMode="auto">
          <a:xfrm>
            <a:off x="3059113" y="115888"/>
            <a:ext cx="3025775" cy="865187"/>
          </a:xfrm>
          <a:prstGeom prst="bevel">
            <a:avLst>
              <a:gd name="adj" fmla="val 12500"/>
            </a:avLst>
          </a:prstGeom>
          <a:solidFill>
            <a:srgbClr val="FF9966"/>
          </a:solidFill>
          <a:ln w="9525">
            <a:solidFill>
              <a:schemeClr val="tx1"/>
            </a:solidFill>
            <a:miter lim="800000"/>
          </a:ln>
        </p:spPr>
        <p:txBody>
          <a:bodyPr wrap="none" anchor="ctr"/>
          <a:lstStyle/>
          <a:p>
            <a:pPr algn="ctr"/>
            <a:r>
              <a:rPr lang="ru-RU" altLang="ru-RU">
                <a:solidFill>
                  <a:schemeClr val="tx2"/>
                </a:solidFill>
                <a:latin typeface="Times New Roman" pitchFamily="18" charset="0"/>
                <a:cs typeface="Times New Roman" pitchFamily="18" charset="0"/>
              </a:rPr>
              <a:t>Детство как </a:t>
            </a:r>
            <a:endParaRPr lang="ru-RU" altLang="ru-RU">
              <a:solidFill>
                <a:schemeClr val="tx2"/>
              </a:solidFill>
              <a:latin typeface="Times New Roman" pitchFamily="18" charset="0"/>
              <a:cs typeface="Times New Roman" pitchFamily="18" charset="0"/>
            </a:endParaRPr>
          </a:p>
          <a:p>
            <a:pPr algn="ctr"/>
            <a:r>
              <a:rPr lang="ru-RU" altLang="ru-RU">
                <a:solidFill>
                  <a:schemeClr val="tx2"/>
                </a:solidFill>
                <a:latin typeface="Times New Roman" pitchFamily="18" charset="0"/>
                <a:cs typeface="Times New Roman" pitchFamily="18" charset="0"/>
              </a:rPr>
              <a:t>предмет науки</a:t>
            </a:r>
            <a:endParaRPr lang="ru-RU" altLang="ru-RU">
              <a:solidFill>
                <a:schemeClr val="tx2"/>
              </a:solidFill>
              <a:latin typeface="Times New Roman" pitchFamily="18" charset="0"/>
              <a:cs typeface="Times New Roman" pitchFamily="18" charset="0"/>
            </a:endParaRPr>
          </a:p>
        </p:txBody>
      </p:sp>
      <p:sp>
        <p:nvSpPr>
          <p:cNvPr id="7172" name="AutoShape 11"/>
          <p:cNvSpPr>
            <a:spLocks noChangeArrowheads="1"/>
          </p:cNvSpPr>
          <p:nvPr/>
        </p:nvSpPr>
        <p:spPr bwMode="auto">
          <a:xfrm rot="10800000">
            <a:off x="6372225" y="4005263"/>
            <a:ext cx="2427288" cy="2016125"/>
          </a:xfrm>
          <a:prstGeom prst="wedgeRoundRectCallout">
            <a:avLst>
              <a:gd name="adj1" fmla="val -39801"/>
              <a:gd name="adj2" fmla="val 63463"/>
              <a:gd name="adj3" fmla="val 16667"/>
            </a:avLst>
          </a:prstGeom>
          <a:solidFill>
            <a:srgbClr val="FFCC66"/>
          </a:solidFill>
          <a:ln w="9525">
            <a:solidFill>
              <a:schemeClr val="tx1"/>
            </a:solidFill>
            <a:miter lim="800000"/>
          </a:ln>
        </p:spPr>
        <p:txBody>
          <a:bodyPr rot="10800000"/>
          <a:lstStyle/>
          <a:p>
            <a:pPr algn="ctr"/>
            <a:r>
              <a:rPr lang="ru-RU" altLang="ru-RU" sz="1200">
                <a:latin typeface="Times New Roman" pitchFamily="18" charset="0"/>
                <a:cs typeface="Times New Roman" pitchFamily="18" charset="0"/>
              </a:rPr>
              <a:t>В этой области работали Д. Уотсон, В.Штерн, К. Бюлер, К. Коффка, К. Левин, А. Валлон, З. Фрейд, Э. Шпрангер, Ж. Пиаже, В. М. Бехтерев, Д. М. Узнадзе, С.Л. Рубинштейн, Л.С. Выготский, А. Р. Лурия,</a:t>
            </a:r>
            <a:r>
              <a:rPr lang="en-US" altLang="ru-RU" sz="1200">
                <a:latin typeface="Times New Roman" pitchFamily="18" charset="0"/>
                <a:cs typeface="Times New Roman" pitchFamily="18" charset="0"/>
              </a:rPr>
              <a:t> </a:t>
            </a:r>
            <a:r>
              <a:rPr lang="ru-RU" altLang="ru-RU" sz="1200">
                <a:latin typeface="Times New Roman" pitchFamily="18" charset="0"/>
                <a:cs typeface="Times New Roman" pitchFamily="18" charset="0"/>
              </a:rPr>
              <a:t>А.Н. Леонтьев, П.Я. Гальперин и др.</a:t>
            </a:r>
            <a:endParaRPr lang="ru-RU" altLang="ru-RU" sz="1200">
              <a:latin typeface="Times New Roman" pitchFamily="18" charset="0"/>
              <a:cs typeface="Times New Roman" pitchFamily="18" charset="0"/>
            </a:endParaRPr>
          </a:p>
        </p:txBody>
      </p:sp>
      <p:sp>
        <p:nvSpPr>
          <p:cNvPr id="7173" name="AutoShape 12"/>
          <p:cNvSpPr>
            <a:spLocks noChangeArrowheads="1"/>
          </p:cNvSpPr>
          <p:nvPr/>
        </p:nvSpPr>
        <p:spPr bwMode="auto">
          <a:xfrm rot="10800000">
            <a:off x="3851275" y="4868863"/>
            <a:ext cx="2427288" cy="1800225"/>
          </a:xfrm>
          <a:prstGeom prst="wedgeRoundRectCallout">
            <a:avLst>
              <a:gd name="adj1" fmla="val 49472"/>
              <a:gd name="adj2" fmla="val 60051"/>
              <a:gd name="adj3" fmla="val 16667"/>
            </a:avLst>
          </a:prstGeom>
          <a:solidFill>
            <a:srgbClr val="FFCC66"/>
          </a:solidFill>
          <a:ln w="9525">
            <a:solidFill>
              <a:schemeClr val="tx1"/>
            </a:solidFill>
            <a:miter lim="800000"/>
          </a:ln>
        </p:spPr>
        <p:txBody>
          <a:bodyPr rot="10800000"/>
          <a:lstStyle/>
          <a:p>
            <a:r>
              <a:rPr lang="ru-RU" altLang="ru-RU" sz="1200">
                <a:solidFill>
                  <a:srgbClr val="FF0000"/>
                </a:solidFill>
                <a:latin typeface="Times New Roman" pitchFamily="18" charset="0"/>
                <a:cs typeface="Times New Roman" pitchFamily="18" charset="0"/>
              </a:rPr>
              <a:t>Хронологический, или</a:t>
            </a:r>
            <a:endParaRPr lang="ru-RU" altLang="ru-RU" sz="1200">
              <a:solidFill>
                <a:srgbClr val="FF0000"/>
              </a:solidFill>
              <a:latin typeface="Times New Roman" pitchFamily="18" charset="0"/>
              <a:cs typeface="Times New Roman" pitchFamily="18" charset="0"/>
            </a:endParaRPr>
          </a:p>
          <a:p>
            <a:r>
              <a:rPr lang="ru-RU" altLang="ru-RU" sz="1200">
                <a:solidFill>
                  <a:srgbClr val="FF0000"/>
                </a:solidFill>
                <a:latin typeface="Times New Roman" pitchFamily="18" charset="0"/>
                <a:cs typeface="Times New Roman" pitchFamily="18" charset="0"/>
              </a:rPr>
              <a:t> паспортный, возраст</a:t>
            </a:r>
            <a:r>
              <a:rPr lang="ru-RU" altLang="ru-RU" sz="1200">
                <a:latin typeface="Times New Roman" pitchFamily="18" charset="0"/>
                <a:cs typeface="Times New Roman" pitchFamily="18" charset="0"/>
              </a:rPr>
              <a:t> – это</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 лишь координата отсчёта,</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 та внешняя сетка, на фоне</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 которой происходит процесс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психического развития ребёнка, становление его личности.</a:t>
            </a:r>
            <a:endParaRPr lang="ru-RU" altLang="ru-RU" sz="1200">
              <a:latin typeface="Times New Roman" pitchFamily="18" charset="0"/>
              <a:cs typeface="Times New Roman" pitchFamily="18" charset="0"/>
            </a:endParaRPr>
          </a:p>
        </p:txBody>
      </p:sp>
      <p:sp>
        <p:nvSpPr>
          <p:cNvPr id="7174" name="AutoShape 13"/>
          <p:cNvSpPr>
            <a:spLocks noChangeArrowheads="1"/>
          </p:cNvSpPr>
          <p:nvPr/>
        </p:nvSpPr>
        <p:spPr bwMode="auto">
          <a:xfrm rot="10800000">
            <a:off x="179388" y="4941888"/>
            <a:ext cx="3313112" cy="1800225"/>
          </a:xfrm>
          <a:prstGeom prst="wedgeRoundRectCallout">
            <a:avLst>
              <a:gd name="adj1" fmla="val -42144"/>
              <a:gd name="adj2" fmla="val 66398"/>
              <a:gd name="adj3" fmla="val 16667"/>
            </a:avLst>
          </a:prstGeom>
          <a:solidFill>
            <a:srgbClr val="FFCC66"/>
          </a:solidFill>
          <a:ln w="9525">
            <a:solidFill>
              <a:schemeClr val="tx1"/>
            </a:solidFill>
            <a:miter lim="800000"/>
          </a:ln>
        </p:spPr>
        <p:txBody>
          <a:bodyPr rot="10800000"/>
          <a:lstStyle/>
          <a:p>
            <a:r>
              <a:rPr lang="ru-RU" altLang="ru-RU" sz="1200">
                <a:solidFill>
                  <a:srgbClr val="FF0000"/>
                </a:solidFill>
                <a:latin typeface="Times New Roman" pitchFamily="18" charset="0"/>
                <a:cs typeface="Times New Roman" pitchFamily="18" charset="0"/>
              </a:rPr>
              <a:t>Психологический возраст,</a:t>
            </a:r>
            <a:r>
              <a:rPr lang="ru-RU" altLang="ru-RU" sz="1200">
                <a:latin typeface="Times New Roman" pitchFamily="18" charset="0"/>
                <a:cs typeface="Times New Roman" pitchFamily="18" charset="0"/>
              </a:rPr>
              <a:t>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по определению Л.С. Выготского, - это относительно замкнутый цикл детского развития, имеющий свою структуру и динамику. Продолжительность возраста определяется его внутренним содержанием: есть периоды развития, и в некоторых случаях «эпохи», равные одному году, трём, пяти годам.</a:t>
            </a:r>
            <a:endParaRPr lang="ru-RU" altLang="ru-RU" sz="1200">
              <a:latin typeface="Times New Roman" pitchFamily="18" charset="0"/>
              <a:cs typeface="Times New Roman" pitchFamily="18" charset="0"/>
            </a:endParaRPr>
          </a:p>
          <a:p>
            <a:endParaRPr lang="ru-RU" altLang="ru-RU" sz="1200">
              <a:latin typeface="Times New Roman" pitchFamily="18" charset="0"/>
              <a:cs typeface="Times New Roman" pitchFamily="18" charset="0"/>
            </a:endParaRPr>
          </a:p>
          <a:p>
            <a:pPr algn="ctr"/>
            <a:endParaRPr lang="ru-RU" altLang="ru-RU" sz="1200">
              <a:latin typeface="Times New Roman" pitchFamily="18" charset="0"/>
              <a:cs typeface="Times New Roman" pitchFamily="18" charset="0"/>
            </a:endParaRPr>
          </a:p>
        </p:txBody>
      </p:sp>
      <p:sp>
        <p:nvSpPr>
          <p:cNvPr id="7175" name="AutoShape 14"/>
          <p:cNvSpPr>
            <a:spLocks noChangeArrowheads="1"/>
          </p:cNvSpPr>
          <p:nvPr/>
        </p:nvSpPr>
        <p:spPr bwMode="auto">
          <a:xfrm>
            <a:off x="3276600" y="1052513"/>
            <a:ext cx="2735263" cy="3022600"/>
          </a:xfrm>
          <a:prstGeom prst="roundRect">
            <a:avLst>
              <a:gd name="adj" fmla="val 16667"/>
            </a:avLst>
          </a:prstGeom>
          <a:solidFill>
            <a:srgbClr val="FCFEAE"/>
          </a:solidFill>
          <a:ln w="9525">
            <a:solidFill>
              <a:schemeClr val="tx1"/>
            </a:solidFill>
            <a:round/>
          </a:ln>
        </p:spPr>
        <p:txBody>
          <a:bodyPr wrap="none" anchor="ctr"/>
          <a:lstStyle/>
          <a:p>
            <a:r>
              <a:rPr lang="ru-RU" altLang="ru-RU" sz="1200">
                <a:latin typeface="Times New Roman" pitchFamily="18" charset="0"/>
                <a:cs typeface="Times New Roman" pitchFamily="18" charset="0"/>
              </a:rPr>
              <a:t>И.М. Сеченов писал о том, что</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психология не может быть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ничем иным, как наукой</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о происхождении и развитии</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 психических процессов.</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В психологию идеи</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генетического исследования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проникли очень давно. Почти нет</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ни одного выдающегося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психолога, занимающегося</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 проблемами общей психологии,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который бы одновременно</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 не занимался детской и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генетической психологией.</a:t>
            </a:r>
            <a:endParaRPr lang="ru-RU" altLang="ru-RU" sz="1200">
              <a:latin typeface="Times New Roman" pitchFamily="18" charset="0"/>
              <a:cs typeface="Times New Roman" pitchFamily="18" charset="0"/>
            </a:endParaRPr>
          </a:p>
        </p:txBody>
      </p:sp>
      <p:sp>
        <p:nvSpPr>
          <p:cNvPr id="7176" name="AutoShape 15"/>
          <p:cNvSpPr>
            <a:spLocks noChangeArrowheads="1"/>
          </p:cNvSpPr>
          <p:nvPr/>
        </p:nvSpPr>
        <p:spPr bwMode="auto">
          <a:xfrm>
            <a:off x="179388" y="188913"/>
            <a:ext cx="2735262" cy="3311525"/>
          </a:xfrm>
          <a:prstGeom prst="roundRect">
            <a:avLst>
              <a:gd name="adj" fmla="val 16667"/>
            </a:avLst>
          </a:prstGeom>
          <a:solidFill>
            <a:srgbClr val="FCFEAE"/>
          </a:solidFill>
          <a:ln w="9525">
            <a:solidFill>
              <a:schemeClr val="tx1"/>
            </a:solidFill>
            <a:round/>
          </a:ln>
        </p:spPr>
        <p:txBody>
          <a:bodyPr wrap="none" anchor="ctr"/>
          <a:lstStyle/>
          <a:p>
            <a:endParaRPr lang="ru-RU" altLang="ru-RU" sz="1200"/>
          </a:p>
          <a:p>
            <a:r>
              <a:rPr lang="ru-RU" altLang="ru-RU" sz="1200">
                <a:latin typeface="Times New Roman" pitchFamily="18" charset="0"/>
                <a:cs typeface="Times New Roman" pitchFamily="18" charset="0"/>
              </a:rPr>
              <a:t>Наука о психическом развитии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ребёнка – детская психология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зародилась как ветвь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сравнительной психологии в конце</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19 века. Точкой отсчёта для</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систематических исследований</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психологии ребёнка служит книга</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В. Прейера «Душа ребёнка».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В ней Прейер описывает</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результаты ежедневных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наблюдений за развитием своей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дочери, обращая внимание</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на развитие органов чувств,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моторики, воли, рассудка и языка.</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В. Прейер изучал ранние годы </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жизни ребёнка и ввёл в детскую</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 психологию объективное</a:t>
            </a:r>
            <a:endParaRPr lang="ru-RU" altLang="ru-RU" sz="1200">
              <a:latin typeface="Times New Roman" pitchFamily="18" charset="0"/>
              <a:cs typeface="Times New Roman" pitchFamily="18" charset="0"/>
            </a:endParaRPr>
          </a:p>
          <a:p>
            <a:r>
              <a:rPr lang="ru-RU" altLang="ru-RU" sz="1200">
                <a:latin typeface="Times New Roman" pitchFamily="18" charset="0"/>
                <a:cs typeface="Times New Roman" pitchFamily="18" charset="0"/>
              </a:rPr>
              <a:t> наблюдение.</a:t>
            </a:r>
            <a:endParaRPr lang="ru-RU" altLang="ru-RU" sz="1200">
              <a:latin typeface="Times New Roman" pitchFamily="18" charset="0"/>
              <a:cs typeface="Times New Roman" pitchFamily="18" charset="0"/>
            </a:endParaRPr>
          </a:p>
          <a:p>
            <a:endParaRPr lang="ru-RU" altLang="ru-RU" sz="1200">
              <a:latin typeface="Times New Roman" pitchFamily="18" charset="0"/>
              <a:cs typeface="Times New Roman" pitchFamily="18" charset="0"/>
            </a:endParaRPr>
          </a:p>
        </p:txBody>
      </p:sp>
      <p:sp>
        <p:nvSpPr>
          <p:cNvPr id="7177" name="AutoShape 16"/>
          <p:cNvSpPr>
            <a:spLocks noChangeArrowheads="1"/>
          </p:cNvSpPr>
          <p:nvPr/>
        </p:nvSpPr>
        <p:spPr bwMode="auto">
          <a:xfrm>
            <a:off x="6227763" y="260350"/>
            <a:ext cx="2735262" cy="3527425"/>
          </a:xfrm>
          <a:prstGeom prst="roundRect">
            <a:avLst>
              <a:gd name="adj" fmla="val 16667"/>
            </a:avLst>
          </a:prstGeom>
          <a:solidFill>
            <a:srgbClr val="FCFEAE"/>
          </a:solidFill>
          <a:ln w="9525">
            <a:solidFill>
              <a:schemeClr val="tx1"/>
            </a:solidFill>
            <a:round/>
          </a:ln>
        </p:spPr>
        <p:txBody>
          <a:bodyPr wrap="none" anchor="ctr"/>
          <a:lstStyle/>
          <a:p>
            <a:pPr marL="457200" indent="-457200"/>
            <a:endParaRPr lang="ru-RU" altLang="ru-RU" sz="1200" b="1">
              <a:solidFill>
                <a:srgbClr val="FF0000"/>
              </a:solidFill>
            </a:endParaRPr>
          </a:p>
          <a:p>
            <a:pPr marL="457200" indent="-457200"/>
            <a:r>
              <a:rPr lang="ru-RU" altLang="ru-RU" sz="1200" b="1">
                <a:solidFill>
                  <a:srgbClr val="FF0000"/>
                </a:solidFill>
                <a:latin typeface="Times New Roman" pitchFamily="18" charset="0"/>
                <a:cs typeface="Times New Roman" pitchFamily="18" charset="0"/>
              </a:rPr>
              <a:t>Объективные условия </a:t>
            </a:r>
            <a:endParaRPr lang="ru-RU" altLang="ru-RU" sz="1200" b="1">
              <a:solidFill>
                <a:srgbClr val="FF0000"/>
              </a:solidFill>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становления детской психологии</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сложились к концу 19 века.</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1. Интенсивное развитие </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промышленности, новый уровень</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общественной жизни;</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2. Интерес учителей к воспитанию</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и обучению детей;</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3. Родители и учителя  перестали </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рассматривать физическое </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наказание как эффективный метод</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воспитания;</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4. Интерес учёных, которые </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считали, что только через </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изучение психологии ребёнка</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лежит путь к пониманию того,</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что собой представляет </a:t>
            </a:r>
            <a:endParaRPr lang="ru-RU" altLang="ru-RU" sz="1200">
              <a:latin typeface="Times New Roman" pitchFamily="18" charset="0"/>
              <a:cs typeface="Times New Roman" pitchFamily="18" charset="0"/>
            </a:endParaRPr>
          </a:p>
          <a:p>
            <a:pPr marL="457200" indent="-457200"/>
            <a:r>
              <a:rPr lang="ru-RU" altLang="ru-RU" sz="1200">
                <a:latin typeface="Times New Roman" pitchFamily="18" charset="0"/>
                <a:cs typeface="Times New Roman" pitchFamily="18" charset="0"/>
              </a:rPr>
              <a:t>психология взрослого человека.</a:t>
            </a:r>
            <a:endParaRPr lang="ru-RU" altLang="ru-RU" sz="1200">
              <a:latin typeface="Times New Roman" pitchFamily="18" charset="0"/>
              <a:cs typeface="Times New Roman" pitchFamily="18" charset="0"/>
            </a:endParaRPr>
          </a:p>
          <a:p>
            <a:pPr marL="457200" indent="-457200"/>
            <a:endParaRPr lang="ru-RU" altLang="ru-RU" sz="1200">
              <a:latin typeface="Times New Roman" pitchFamily="18" charset="0"/>
              <a:cs typeface="Times New Roman" pitchFamily="18" charset="0"/>
            </a:endParaRPr>
          </a:p>
        </p:txBody>
      </p:sp>
    </p:spTree>
  </p:cSld>
  <p:clrMapOvr>
    <a:masterClrMapping/>
  </p:clrMapOvr>
  <p:transition>
    <p:cover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ru-RU" altLang="ru-RU" b="1" smtClean="0">
                <a:solidFill>
                  <a:schemeClr val="accent2"/>
                </a:solidFill>
              </a:rPr>
              <a:t>Ведущая деятельность</a:t>
            </a:r>
            <a:endParaRPr lang="ru-RU" altLang="ru-RU" b="1" smtClean="0">
              <a:solidFill>
                <a:schemeClr val="accent2"/>
              </a:solidFill>
            </a:endParaRPr>
          </a:p>
        </p:txBody>
      </p:sp>
      <p:sp>
        <p:nvSpPr>
          <p:cNvPr id="71683" name="Rectangle 3"/>
          <p:cNvSpPr>
            <a:spLocks noGrp="1" noChangeArrowheads="1"/>
          </p:cNvSpPr>
          <p:nvPr>
            <p:ph type="body" idx="1"/>
          </p:nvPr>
        </p:nvSpPr>
        <p:spPr/>
        <p:txBody>
          <a:bodyPr/>
          <a:lstStyle/>
          <a:p>
            <a:pPr eaLnBrk="1" hangingPunct="1">
              <a:lnSpc>
                <a:spcPct val="80000"/>
              </a:lnSpc>
            </a:pPr>
            <a:r>
              <a:rPr lang="ru-RU" altLang="ru-RU" sz="2400" smtClean="0"/>
              <a:t>Прежде всего, это «поиск себя» в новом качестве, проба своих сил в самых разных видах действительности ( в воспитании внуков, домашнем хозяйстве, хобби, новых отношениях и др.).</a:t>
            </a:r>
            <a:endParaRPr lang="ru-RU" altLang="ru-RU" sz="2400" smtClean="0"/>
          </a:p>
          <a:p>
            <a:pPr eaLnBrk="1" hangingPunct="1">
              <a:lnSpc>
                <a:spcPct val="80000"/>
              </a:lnSpc>
            </a:pPr>
            <a:r>
              <a:rPr lang="ru-RU" altLang="ru-RU" sz="2400" smtClean="0"/>
              <a:t>Для части пенсионеров первое время на пенсии – это продолжение работы по своей основной профессии; в этом случае у работающего пенсионера значительно повышается чувство собственной значимости.</a:t>
            </a:r>
            <a:endParaRPr lang="ru-RU" altLang="ru-RU" sz="2400" smtClean="0"/>
          </a:p>
          <a:p>
            <a:pPr eaLnBrk="1" hangingPunct="1">
              <a:lnSpc>
                <a:spcPct val="80000"/>
              </a:lnSpc>
            </a:pPr>
            <a:r>
              <a:rPr lang="ru-RU" altLang="ru-RU" sz="2400" smtClean="0"/>
              <a:t>Все более усиливающееся стремление «поучать» или даже «стыдить» людей более молодого возраста.</a:t>
            </a:r>
            <a:endParaRPr lang="ru-RU" altLang="ru-RU" sz="2400" smtClean="0"/>
          </a:p>
          <a:p>
            <a:pPr eaLnBrk="1" hangingPunct="1">
              <a:lnSpc>
                <a:spcPct val="80000"/>
              </a:lnSpc>
            </a:pPr>
            <a:r>
              <a:rPr lang="ru-RU" altLang="ru-RU" sz="2400" smtClean="0"/>
              <a:t>Для части пенсионеров это может быть стремление спокойно осмыслить всю прожитую жизнь (написание мемуаров, обмен опытом или переживаниями).</a:t>
            </a:r>
            <a:endParaRPr lang="ru-RU" altLang="ru-RU" sz="2400" smtClean="0"/>
          </a:p>
        </p:txBody>
      </p:sp>
    </p:spTree>
  </p:cSld>
  <p:clrMapOvr>
    <a:masterClrMapping/>
  </p:clrMapOvr>
  <p:transition>
    <p:cover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4"/>
          <p:cNvSpPr>
            <a:spLocks noChangeArrowheads="1"/>
          </p:cNvSpPr>
          <p:nvPr/>
        </p:nvSpPr>
        <p:spPr bwMode="auto">
          <a:xfrm>
            <a:off x="468313" y="404813"/>
            <a:ext cx="7777162" cy="609600"/>
          </a:xfrm>
          <a:prstGeom prst="ribbon">
            <a:avLst>
              <a:gd name="adj1" fmla="val 12500"/>
              <a:gd name="adj2" fmla="val 50000"/>
            </a:avLst>
          </a:prstGeom>
          <a:solidFill>
            <a:srgbClr val="FF9966"/>
          </a:solidFill>
          <a:ln w="9525">
            <a:solidFill>
              <a:srgbClr val="FF9933"/>
            </a:solidFill>
            <a:round/>
          </a:ln>
        </p:spPr>
        <p:txBody>
          <a:bodyPr wrap="none" anchor="ctr"/>
          <a:lstStyle/>
          <a:p>
            <a:pPr algn="ctr"/>
            <a:r>
              <a:rPr lang="ru-RU" altLang="ru-RU">
                <a:latin typeface="Times New Roman" pitchFamily="18" charset="0"/>
                <a:cs typeface="Times New Roman" pitchFamily="18" charset="0"/>
              </a:rPr>
              <a:t>Пенсионный кризис</a:t>
            </a:r>
            <a:endParaRPr lang="ru-RU" altLang="ru-RU">
              <a:latin typeface="Times New Roman" pitchFamily="18" charset="0"/>
              <a:cs typeface="Times New Roman" pitchFamily="18" charset="0"/>
            </a:endParaRPr>
          </a:p>
        </p:txBody>
      </p:sp>
      <p:sp>
        <p:nvSpPr>
          <p:cNvPr id="72707" name="AutoShape 7"/>
          <p:cNvSpPr>
            <a:spLocks noChangeArrowheads="1"/>
          </p:cNvSpPr>
          <p:nvPr/>
        </p:nvSpPr>
        <p:spPr bwMode="auto">
          <a:xfrm>
            <a:off x="395288" y="4221163"/>
            <a:ext cx="8064500" cy="2305050"/>
          </a:xfrm>
          <a:prstGeom prst="roundRect">
            <a:avLst>
              <a:gd name="adj" fmla="val 16667"/>
            </a:avLst>
          </a:prstGeom>
          <a:solidFill>
            <a:srgbClr val="FFCC66"/>
          </a:solidFill>
          <a:ln w="9525">
            <a:solidFill>
              <a:srgbClr val="FF9933"/>
            </a:solidFill>
            <a:round/>
          </a:ln>
        </p:spPr>
        <p:txBody>
          <a:bodyPr wrap="none" anchor="ctr"/>
          <a:lstStyle/>
          <a:p>
            <a:pPr algn="ctr"/>
            <a:r>
              <a:rPr lang="ru-RU" altLang="ru-RU" sz="1800"/>
              <a:t>Симптомы кризиса: нарушение привычного режима  и уклада жизни, </a:t>
            </a:r>
            <a:endParaRPr lang="ru-RU" altLang="ru-RU" sz="1800"/>
          </a:p>
          <a:p>
            <a:pPr algn="ctr"/>
            <a:r>
              <a:rPr lang="ru-RU" altLang="ru-RU" sz="1800"/>
              <a:t>нередко сочетающимся с острым ощущением противоречия между </a:t>
            </a:r>
            <a:endParaRPr lang="ru-RU" altLang="ru-RU" sz="1800"/>
          </a:p>
          <a:p>
            <a:pPr algn="ctr"/>
            <a:r>
              <a:rPr lang="ru-RU" altLang="ru-RU" sz="1800"/>
              <a:t>сохраняющейся трудоспособностью, возможностью принести</a:t>
            </a:r>
            <a:endParaRPr lang="ru-RU" altLang="ru-RU" sz="1800"/>
          </a:p>
          <a:p>
            <a:pPr algn="ctr"/>
            <a:r>
              <a:rPr lang="ru-RU" altLang="ru-RU" sz="1800"/>
              <a:t> пользу и их невостребованностью; ухудшение материального положения;</a:t>
            </a:r>
            <a:endParaRPr lang="ru-RU" altLang="ru-RU" sz="1800"/>
          </a:p>
          <a:p>
            <a:pPr algn="ctr"/>
            <a:r>
              <a:rPr lang="ru-RU" altLang="ru-RU" sz="1800"/>
              <a:t>более уединённый образ жизни; ускорение биологического старения; </a:t>
            </a:r>
            <a:endParaRPr lang="ru-RU" altLang="ru-RU" sz="1800"/>
          </a:p>
          <a:p>
            <a:pPr algn="ctr"/>
            <a:r>
              <a:rPr lang="ru-RU" altLang="ru-RU" sz="1800"/>
              <a:t>ухудщение состояния здоровья.</a:t>
            </a:r>
            <a:endParaRPr lang="ru-RU" altLang="ru-RU" sz="1800"/>
          </a:p>
        </p:txBody>
      </p:sp>
      <p:sp>
        <p:nvSpPr>
          <p:cNvPr id="72708" name="AutoShape 8"/>
          <p:cNvSpPr>
            <a:spLocks noChangeArrowheads="1"/>
          </p:cNvSpPr>
          <p:nvPr/>
        </p:nvSpPr>
        <p:spPr bwMode="auto">
          <a:xfrm>
            <a:off x="395288" y="2997200"/>
            <a:ext cx="8064500" cy="914400"/>
          </a:xfrm>
          <a:prstGeom prst="roundRect">
            <a:avLst>
              <a:gd name="adj" fmla="val 16667"/>
            </a:avLst>
          </a:prstGeom>
          <a:solidFill>
            <a:srgbClr val="FFCC66"/>
          </a:solidFill>
          <a:ln w="9525">
            <a:solidFill>
              <a:srgbClr val="FF9933"/>
            </a:solidFill>
            <a:round/>
          </a:ln>
        </p:spPr>
        <p:txBody>
          <a:bodyPr wrap="none" anchor="ctr"/>
          <a:lstStyle/>
          <a:p>
            <a:pPr algn="ctr"/>
            <a:r>
              <a:rPr lang="ru-RU" altLang="ru-RU" sz="1800"/>
              <a:t>Восприятие нового статуса зависит от физического здоровья,</a:t>
            </a:r>
            <a:endParaRPr lang="ru-RU" altLang="ru-RU" sz="1800"/>
          </a:p>
          <a:p>
            <a:pPr algn="ctr"/>
            <a:r>
              <a:rPr lang="ru-RU" altLang="ru-RU" sz="1800"/>
              <a:t> экономического положения, отношения окружающих, потребности </a:t>
            </a:r>
            <a:endParaRPr lang="ru-RU" altLang="ru-RU" sz="1800"/>
          </a:p>
          <a:p>
            <a:pPr algn="ctr"/>
            <a:r>
              <a:rPr lang="ru-RU" altLang="ru-RU" sz="1800"/>
              <a:t>в удовлетворении, получаемом работой и т.д. </a:t>
            </a:r>
            <a:endParaRPr lang="ru-RU" altLang="ru-RU" sz="1800"/>
          </a:p>
        </p:txBody>
      </p:sp>
      <p:sp>
        <p:nvSpPr>
          <p:cNvPr id="72709" name="AutoShape 9"/>
          <p:cNvSpPr>
            <a:spLocks noChangeArrowheads="1"/>
          </p:cNvSpPr>
          <p:nvPr/>
        </p:nvSpPr>
        <p:spPr bwMode="auto">
          <a:xfrm>
            <a:off x="395288" y="1628775"/>
            <a:ext cx="8064500" cy="914400"/>
          </a:xfrm>
          <a:prstGeom prst="roundRect">
            <a:avLst>
              <a:gd name="adj" fmla="val 16667"/>
            </a:avLst>
          </a:prstGeom>
          <a:solidFill>
            <a:srgbClr val="FFCC66"/>
          </a:solidFill>
          <a:ln w="9525">
            <a:solidFill>
              <a:srgbClr val="FF9933"/>
            </a:solidFill>
            <a:round/>
          </a:ln>
        </p:spPr>
        <p:txBody>
          <a:bodyPr wrap="none" anchor="ctr"/>
          <a:lstStyle/>
          <a:p>
            <a:pPr algn="ctr"/>
            <a:r>
              <a:rPr lang="ru-RU" altLang="ru-RU" sz="1800"/>
              <a:t>Уход на пенсию – это одно из самых значительных изменений</a:t>
            </a:r>
            <a:endParaRPr lang="ru-RU" altLang="ru-RU" sz="1800"/>
          </a:p>
          <a:p>
            <a:pPr algn="ctr"/>
            <a:r>
              <a:rPr lang="ru-RU" altLang="ru-RU" sz="1800"/>
              <a:t> статуса, происходящих в поздней взрослости.</a:t>
            </a:r>
            <a:endParaRPr lang="ru-RU" altLang="ru-RU" sz="1800"/>
          </a:p>
        </p:txBody>
      </p:sp>
    </p:spTree>
  </p:cSld>
  <p:clrMapOvr>
    <a:masterClrMapping/>
  </p:clrMapOvr>
  <p:transition>
    <p:cover di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468313" y="0"/>
            <a:ext cx="8229600" cy="561975"/>
          </a:xfrm>
        </p:spPr>
        <p:txBody>
          <a:bodyPr/>
          <a:lstStyle/>
          <a:p>
            <a:pPr algn="l" eaLnBrk="1" hangingPunct="1"/>
            <a:br>
              <a:rPr lang="ru-RU" altLang="ru-RU" sz="2000" b="1" smtClean="0">
                <a:solidFill>
                  <a:srgbClr val="CC0000"/>
                </a:solidFill>
              </a:rPr>
            </a:br>
            <a:r>
              <a:rPr lang="ru-RU" altLang="ru-RU" sz="2400" b="1" smtClean="0">
                <a:solidFill>
                  <a:srgbClr val="CC0000"/>
                </a:solidFill>
              </a:rPr>
              <a:t>Варианты развития в период пенсионного кризиса.</a:t>
            </a:r>
            <a:endParaRPr lang="ru-RU" altLang="ru-RU" sz="2400" b="1" smtClean="0">
              <a:solidFill>
                <a:srgbClr val="CC0000"/>
              </a:solidFill>
            </a:endParaRPr>
          </a:p>
        </p:txBody>
      </p:sp>
      <p:graphicFrame>
        <p:nvGraphicFramePr>
          <p:cNvPr id="509996" name="Group 44"/>
          <p:cNvGraphicFramePr>
            <a:graphicFrameLocks noGrp="1"/>
          </p:cNvGraphicFramePr>
          <p:nvPr>
            <p:ph idx="4294967295"/>
          </p:nvPr>
        </p:nvGraphicFramePr>
        <p:xfrm>
          <a:off x="468313" y="908050"/>
          <a:ext cx="8218487" cy="4937125"/>
        </p:xfrm>
        <a:graphic>
          <a:graphicData uri="http://schemas.openxmlformats.org/drawingml/2006/table">
            <a:tbl>
              <a:tblPr/>
              <a:tblGrid>
                <a:gridCol w="2087562"/>
                <a:gridCol w="6130925"/>
              </a:tblGrid>
              <a:tr h="70094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ru-RU" sz="2000" b="1" i="0" u="none" strike="noStrike" cap="none" normalizeH="0" baseline="0" smtClean="0">
                          <a:ln>
                            <a:noFill/>
                          </a:ln>
                          <a:solidFill>
                            <a:srgbClr val="CC0000"/>
                          </a:solidFill>
                          <a:effectLst/>
                          <a:latin typeface="Arial" panose="02080604020202020204" pitchFamily="34" charset="0"/>
                          <a:cs typeface="Arial" panose="02080604020202020204" pitchFamily="34" charset="0"/>
                        </a:rPr>
                        <a:t>Вариант развития</a:t>
                      </a:r>
                      <a:endParaRPr kumimoji="0" lang="ru-RU" sz="2000" b="1" i="0" u="none" strike="noStrike" cap="none" normalizeH="0" baseline="0" smtClean="0">
                        <a:ln>
                          <a:noFill/>
                        </a:ln>
                        <a:solidFill>
                          <a:srgbClr val="CC0000"/>
                        </a:solidFill>
                        <a:effectLst/>
                        <a:latin typeface="Arial" panose="02080604020202020204" pitchFamily="34" charset="0"/>
                        <a:cs typeface="Arial" panose="02080604020202020204" pitchFamily="34" charset="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ru-RU" sz="2000" b="1" i="0" u="none" strike="noStrike" cap="none" normalizeH="0" baseline="0" smtClean="0">
                          <a:ln>
                            <a:noFill/>
                          </a:ln>
                          <a:solidFill>
                            <a:srgbClr val="CC0000"/>
                          </a:solidFill>
                          <a:effectLst/>
                          <a:latin typeface="Arial" panose="02080604020202020204" pitchFamily="34" charset="0"/>
                          <a:cs typeface="Arial" panose="02080604020202020204" pitchFamily="34" charset="0"/>
                        </a:rPr>
                        <a:t>Характеристика варианта</a:t>
                      </a:r>
                      <a:endParaRPr kumimoji="0" lang="ru-RU" sz="2000" b="1" i="0" u="none" strike="noStrike" cap="none" normalizeH="0" baseline="0" smtClean="0">
                        <a:ln>
                          <a:noFill/>
                        </a:ln>
                        <a:solidFill>
                          <a:srgbClr val="CC0000"/>
                        </a:solidFill>
                        <a:effectLst/>
                        <a:latin typeface="Arial" panose="02080604020202020204" pitchFamily="34" charset="0"/>
                        <a:cs typeface="Arial" panose="02080604020202020204" pitchFamily="34"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0570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20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rPr>
                        <a:t>Доживание</a:t>
                      </a:r>
                      <a:endParaRPr kumimoji="0" lang="ru-RU" sz="20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endParaRPr>
                    </a:p>
                  </a:txBody>
                  <a:tcPr marT="45709" marB="457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2000" b="1" i="0" u="none" strike="noStrike" cap="none" normalizeH="0" baseline="0" smtClean="0">
                          <a:ln>
                            <a:noFill/>
                          </a:ln>
                          <a:solidFill>
                            <a:srgbClr val="800000"/>
                          </a:solidFill>
                          <a:effectLst/>
                          <a:latin typeface="Arial" panose="02080604020202020204" pitchFamily="34" charset="0"/>
                          <a:cs typeface="Arial" panose="02080604020202020204" pitchFamily="34" charset="0"/>
                        </a:rPr>
                        <a:t>Характеризуется полной потерей психологического будущего, жизненных перспектив</a:t>
                      </a:r>
                      <a:endParaRPr kumimoji="0" lang="ru-RU" sz="2000" b="1" i="0" u="none" strike="noStrike" cap="none" normalizeH="0" baseline="0" smtClean="0">
                        <a:ln>
                          <a:noFill/>
                        </a:ln>
                        <a:solidFill>
                          <a:srgbClr val="800000"/>
                        </a:solidFill>
                        <a:effectLst/>
                        <a:latin typeface="Arial" panose="02080604020202020204" pitchFamily="34" charset="0"/>
                        <a:cs typeface="Arial" panose="02080604020202020204" pitchFamily="34" charset="0"/>
                      </a:endParaRPr>
                    </a:p>
                  </a:txBody>
                  <a:tcPr marT="45709" marB="457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1615236">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20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rPr>
                        <a:t>Смена ведущей деятельности</a:t>
                      </a:r>
                      <a:endParaRPr kumimoji="0" lang="ru-RU" sz="20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endParaRPr>
                    </a:p>
                  </a:txBody>
                  <a:tcPr marT="45709" marB="457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2000" b="1" i="0" u="none" strike="noStrike" cap="none" normalizeH="0" baseline="0" smtClean="0">
                          <a:ln>
                            <a:noFill/>
                          </a:ln>
                          <a:solidFill>
                            <a:srgbClr val="800000"/>
                          </a:solidFill>
                          <a:effectLst/>
                          <a:latin typeface="Arial" panose="02080604020202020204" pitchFamily="34" charset="0"/>
                          <a:cs typeface="Arial" panose="02080604020202020204" pitchFamily="34" charset="0"/>
                        </a:rPr>
                        <a:t>Может означать резкое сокращение, но не полную утрату психологического будущего, нахождение человеком нового занятия, позволяющего удовлетворить определённые потребности</a:t>
                      </a:r>
                      <a:endParaRPr kumimoji="0" lang="ru-RU" sz="2000" b="1" i="0" u="none" strike="noStrike" cap="none" normalizeH="0" baseline="0" smtClean="0">
                        <a:ln>
                          <a:noFill/>
                        </a:ln>
                        <a:solidFill>
                          <a:srgbClr val="800000"/>
                        </a:solidFill>
                        <a:effectLst/>
                        <a:latin typeface="Arial" panose="02080604020202020204" pitchFamily="34" charset="0"/>
                        <a:cs typeface="Arial" panose="02080604020202020204" pitchFamily="34" charset="0"/>
                      </a:endParaRPr>
                    </a:p>
                  </a:txBody>
                  <a:tcPr marT="45709" marB="457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r>
              <a:tr h="1615236">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20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rPr>
                        <a:t>Сохранение основного содержания жизни</a:t>
                      </a:r>
                      <a:endParaRPr kumimoji="0" lang="ru-RU" sz="20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endParaRPr>
                    </a:p>
                  </a:txBody>
                  <a:tcPr marT="45709" marB="457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2000" b="1" i="0" u="none" strike="noStrike" cap="none" normalizeH="0" baseline="0" smtClean="0">
                          <a:ln>
                            <a:noFill/>
                          </a:ln>
                          <a:solidFill>
                            <a:srgbClr val="800000"/>
                          </a:solidFill>
                          <a:effectLst/>
                          <a:latin typeface="Arial" panose="02080604020202020204" pitchFamily="34" charset="0"/>
                          <a:cs typeface="Arial" panose="02080604020202020204" pitchFamily="34" charset="0"/>
                        </a:rPr>
                        <a:t>Фактическое продолжение периода зрелости, оно присуще творческим людям, когда главной стороной жизни является семья или какое-либо увлечение, не связанное с профессией.</a:t>
                      </a:r>
                      <a:endParaRPr kumimoji="0" lang="ru-RU" sz="2000" b="1" i="0" u="none" strike="noStrike" cap="none" normalizeH="0" baseline="0" smtClean="0">
                        <a:ln>
                          <a:noFill/>
                        </a:ln>
                        <a:solidFill>
                          <a:srgbClr val="800000"/>
                        </a:solidFill>
                        <a:effectLst/>
                        <a:latin typeface="Arial" panose="02080604020202020204" pitchFamily="34" charset="0"/>
                        <a:cs typeface="Arial" panose="02080604020202020204" pitchFamily="34" charset="0"/>
                      </a:endParaRPr>
                    </a:p>
                  </a:txBody>
                  <a:tcPr marT="45709" marB="457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r>
            </a:tbl>
          </a:graphicData>
        </a:graphic>
      </p:graphicFrame>
    </p:spTree>
  </p:cSld>
  <p:clrMapOvr>
    <a:masterClrMapping/>
  </p:clrMapOvr>
  <p:transition>
    <p:cover di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900113" y="1052513"/>
            <a:ext cx="4824412" cy="5286375"/>
          </a:xfrm>
          <a:prstGeom prst="rect">
            <a:avLst/>
          </a:prstGeom>
          <a:noFill/>
          <a:ln w="9525">
            <a:noFill/>
            <a:round/>
          </a:ln>
          <a:effectLst/>
        </p:spPr>
        <p:txBody>
          <a:bodyPr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ru-RU">
                <a:latin typeface="Comic Sans MS" pitchFamily="66" charset="0"/>
              </a:rPr>
              <a:t>Это период старения, представляющий собой генетически запрограммированный процесс, сопровождающийся определенными возрастными изменениями в организме: происходит постепенное ослабление, утрачивается живость тканей организма и т.д.</a:t>
            </a:r>
            <a:endParaRPr lang="ru-RU">
              <a:effectLst>
                <a:outerShdw blurRad="38100" dist="38100" dir="2700000" algn="tl">
                  <a:srgbClr val="C0C0C0"/>
                </a:outerShdw>
              </a:effectLst>
              <a:latin typeface="Comic Sans MS" pitchFamily="66" charset="0"/>
            </a:endParaRPr>
          </a:p>
        </p:txBody>
      </p:sp>
      <p:sp>
        <p:nvSpPr>
          <p:cNvPr id="74755" name="WordArt 11"/>
          <p:cNvSpPr>
            <a:spLocks noChangeArrowheads="1" noChangeShapeType="1" noTextEdit="1"/>
          </p:cNvSpPr>
          <p:nvPr/>
        </p:nvSpPr>
        <p:spPr bwMode="auto">
          <a:xfrm>
            <a:off x="714375" y="642938"/>
            <a:ext cx="7058025" cy="2160587"/>
          </a:xfrm>
          <a:prstGeom prst="rect">
            <a:avLst/>
          </a:prstGeom>
        </p:spPr>
        <p:txBody>
          <a:bodyPr wrap="none" fromWordArt="1">
            <a:prstTxWarp prst="textDoubleWave1">
              <a:avLst>
                <a:gd name="adj1" fmla="val 6481"/>
                <a:gd name="adj2" fmla="val 0"/>
              </a:avLst>
            </a:prstTxWarp>
          </a:bodyPr>
          <a:lstStyle/>
          <a:p>
            <a:pPr algn="ctr"/>
            <a:endParaRPr lang="ru-RU" sz="3600" kern="10" spc="-361">
              <a:ln w="12600">
                <a:solidFill>
                  <a:srgbClr val="000099"/>
                </a:solidFill>
                <a:miter lim="800000"/>
              </a:ln>
              <a:solidFill>
                <a:srgbClr val="33CCFF"/>
              </a:solidFill>
              <a:effectLst>
                <a:outerShdw dist="125752" dir="18900000" algn="ctr" rotWithShape="0">
                  <a:srgbClr val="000099"/>
                </a:outerShdw>
              </a:effectLst>
              <a:latin typeface="Impact"/>
            </a:endParaRPr>
          </a:p>
        </p:txBody>
      </p:sp>
      <p:sp>
        <p:nvSpPr>
          <p:cNvPr id="74756" name="Заголовок 12"/>
          <p:cNvSpPr>
            <a:spLocks noGrp="1"/>
          </p:cNvSpPr>
          <p:nvPr>
            <p:ph type="title" idx="4294967295"/>
          </p:nvPr>
        </p:nvSpPr>
        <p:spPr>
          <a:xfrm>
            <a:off x="684213" y="549275"/>
            <a:ext cx="7972425" cy="1727200"/>
          </a:xfrm>
        </p:spPr>
        <p:txBody>
          <a:bodyPr anchor="b"/>
          <a:lstStyle/>
          <a:p>
            <a:pPr eaLnBrk="1" hangingPunct="1"/>
            <a:r>
              <a:rPr lang="ru-RU" altLang="ru-RU" sz="6600" smtClean="0">
                <a:solidFill>
                  <a:srgbClr val="85FFE0"/>
                </a:solidFill>
                <a:latin typeface="Monotype Corsiva" pitchFamily="66" charset="0"/>
              </a:rPr>
              <a:t>Старческий возраст</a:t>
            </a:r>
            <a:br>
              <a:rPr lang="ru-RU" altLang="ru-RU" sz="6600" smtClean="0">
                <a:solidFill>
                  <a:srgbClr val="85FFE0"/>
                </a:solidFill>
                <a:latin typeface="Monotype Corsiva" pitchFamily="66" charset="0"/>
              </a:rPr>
            </a:br>
            <a:r>
              <a:rPr lang="ru-RU" altLang="ru-RU" sz="6000" smtClean="0">
                <a:solidFill>
                  <a:srgbClr val="85FFE0"/>
                </a:solidFill>
                <a:latin typeface="Monotype Corsiva" pitchFamily="66" charset="0"/>
              </a:rPr>
              <a:t>(от 75 до 90 лет)</a:t>
            </a:r>
            <a:endParaRPr lang="ru-RU" altLang="ru-RU" sz="6000" smtClean="0">
              <a:solidFill>
                <a:srgbClr val="85FFE0"/>
              </a:solidFill>
              <a:latin typeface="Monotype Corsiva" pitchFamily="66" charset="0"/>
            </a:endParaRPr>
          </a:p>
        </p:txBody>
      </p:sp>
      <p:pic>
        <p:nvPicPr>
          <p:cNvPr id="74757" name="Picture 14" descr="C:\Documents and Settings\Алиса\Рабочий стол\235610.jpg"/>
          <p:cNvPicPr>
            <a:picLocks noChangeAspect="1" noChangeArrowheads="1"/>
          </p:cNvPicPr>
          <p:nvPr/>
        </p:nvPicPr>
        <p:blipFill>
          <a:blip r:embed="rId1"/>
          <a:srcRect/>
          <a:stretch>
            <a:fillRect/>
          </a:stretch>
        </p:blipFill>
        <p:spPr bwMode="auto">
          <a:xfrm>
            <a:off x="6084888" y="3500438"/>
            <a:ext cx="2643187" cy="1982787"/>
          </a:xfrm>
          <a:prstGeom prst="rect">
            <a:avLst/>
          </a:prstGeom>
          <a:noFill/>
          <a:ln w="9525">
            <a:noFill/>
            <a:miter lim="800000"/>
            <a:headEnd/>
            <a:tailEnd/>
          </a:ln>
        </p:spPr>
      </p:pic>
    </p:spTree>
  </p:cSld>
  <p:clrMapOvr>
    <a:masterClrMapping/>
  </p:clrMapOvr>
  <p:transition advTm="10240">
    <p:cover di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AutoShape 4"/>
          <p:cNvSpPr>
            <a:spLocks noChangeArrowheads="1"/>
          </p:cNvSpPr>
          <p:nvPr/>
        </p:nvSpPr>
        <p:spPr bwMode="auto">
          <a:xfrm>
            <a:off x="323850" y="404813"/>
            <a:ext cx="8496300" cy="1008062"/>
          </a:xfrm>
          <a:prstGeom prst="ribbon">
            <a:avLst>
              <a:gd name="adj1" fmla="val 12500"/>
              <a:gd name="adj2" fmla="val 50000"/>
            </a:avLst>
          </a:prstGeom>
          <a:solidFill>
            <a:srgbClr val="FBA61B"/>
          </a:solidFill>
          <a:ln w="9525">
            <a:solidFill>
              <a:schemeClr val="tx1"/>
            </a:solidFill>
            <a:round/>
          </a:ln>
        </p:spPr>
        <p:txBody>
          <a:bodyPr wrap="none" anchor="ctr"/>
          <a:lstStyle/>
          <a:p>
            <a:pPr algn="ctr"/>
            <a:r>
              <a:rPr lang="ru-RU" altLang="ru-RU" b="1">
                <a:solidFill>
                  <a:schemeClr val="tx2"/>
                </a:solidFill>
              </a:rPr>
              <a:t>Социальная ситуация</a:t>
            </a:r>
            <a:endParaRPr lang="ru-RU" altLang="ru-RU" b="1">
              <a:solidFill>
                <a:schemeClr val="tx2"/>
              </a:solidFill>
            </a:endParaRPr>
          </a:p>
          <a:p>
            <a:pPr algn="ctr"/>
            <a:r>
              <a:rPr lang="ru-RU" altLang="ru-RU" b="1">
                <a:solidFill>
                  <a:schemeClr val="tx2"/>
                </a:solidFill>
              </a:rPr>
              <a:t> развития</a:t>
            </a:r>
            <a:endParaRPr lang="ru-RU" altLang="ru-RU" b="1">
              <a:solidFill>
                <a:schemeClr val="tx2"/>
              </a:solidFill>
            </a:endParaRPr>
          </a:p>
        </p:txBody>
      </p:sp>
      <p:sp>
        <p:nvSpPr>
          <p:cNvPr id="75779" name="AutoShape 5"/>
          <p:cNvSpPr>
            <a:spLocks noChangeArrowheads="1"/>
          </p:cNvSpPr>
          <p:nvPr/>
        </p:nvSpPr>
        <p:spPr bwMode="auto">
          <a:xfrm>
            <a:off x="539750" y="1773238"/>
            <a:ext cx="7920038" cy="4010025"/>
          </a:xfrm>
          <a:prstGeom prst="roundRect">
            <a:avLst>
              <a:gd name="adj" fmla="val 16667"/>
            </a:avLst>
          </a:prstGeom>
          <a:solidFill>
            <a:srgbClr val="FBFE8A"/>
          </a:solidFill>
          <a:ln w="9525">
            <a:solidFill>
              <a:schemeClr val="tx1"/>
            </a:solidFill>
            <a:round/>
          </a:ln>
        </p:spPr>
        <p:txBody>
          <a:bodyPr wrap="none" anchor="ctr"/>
          <a:lstStyle/>
          <a:p>
            <a:pPr>
              <a:buFontTx/>
              <a:buChar char="•"/>
            </a:pPr>
            <a:r>
              <a:rPr lang="ru-RU" altLang="ru-RU"/>
              <a:t>Общение в основном с такими же старцами.</a:t>
            </a:r>
            <a:endParaRPr lang="ru-RU" altLang="ru-RU"/>
          </a:p>
          <a:p>
            <a:pPr>
              <a:buFontTx/>
              <a:buChar char="•"/>
            </a:pPr>
            <a:r>
              <a:rPr lang="ru-RU" altLang="ru-RU"/>
              <a:t>Общение с членами своей семьи, которые либо </a:t>
            </a:r>
            <a:endParaRPr lang="ru-RU" altLang="ru-RU"/>
          </a:p>
          <a:p>
            <a:r>
              <a:rPr lang="ru-RU" altLang="ru-RU"/>
              <a:t>эксплуатируют свободное время старика, </a:t>
            </a:r>
            <a:endParaRPr lang="ru-RU" altLang="ru-RU"/>
          </a:p>
          <a:p>
            <a:r>
              <a:rPr lang="ru-RU" altLang="ru-RU"/>
              <a:t>либо просто «опекают» его.</a:t>
            </a:r>
            <a:endParaRPr lang="ru-RU" altLang="ru-RU"/>
          </a:p>
          <a:p>
            <a:pPr>
              <a:buFontTx/>
              <a:buChar char="•"/>
            </a:pPr>
            <a:r>
              <a:rPr lang="ru-RU" altLang="ru-RU"/>
              <a:t>Некоторые пенсионеры находят для себя новые</a:t>
            </a:r>
            <a:endParaRPr lang="ru-RU" altLang="ru-RU"/>
          </a:p>
          <a:p>
            <a:r>
              <a:rPr lang="ru-RU" altLang="ru-RU"/>
              <a:t> контакты в общественной деятельности.</a:t>
            </a:r>
            <a:endParaRPr lang="ru-RU" altLang="ru-RU"/>
          </a:p>
          <a:p>
            <a:pPr>
              <a:buFontTx/>
              <a:buChar char="•"/>
            </a:pPr>
            <a:r>
              <a:rPr lang="ru-RU" altLang="ru-RU"/>
              <a:t>Для части пенсионеров меняется значение </a:t>
            </a:r>
            <a:endParaRPr lang="ru-RU" altLang="ru-RU"/>
          </a:p>
          <a:p>
            <a:r>
              <a:rPr lang="ru-RU" altLang="ru-RU"/>
              <a:t>отношений с другими людьми.</a:t>
            </a:r>
            <a:endParaRPr lang="ru-RU" altLang="ru-RU"/>
          </a:p>
          <a:p>
            <a:endParaRPr lang="ru-RU" altLang="ru-RU"/>
          </a:p>
        </p:txBody>
      </p:sp>
    </p:spTree>
  </p:cSld>
  <p:clrMapOvr>
    <a:masterClrMapping/>
  </p:clrMapOvr>
  <p:transition>
    <p:cover di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4"/>
          <p:cNvSpPr>
            <a:spLocks noChangeArrowheads="1"/>
          </p:cNvSpPr>
          <p:nvPr/>
        </p:nvSpPr>
        <p:spPr bwMode="auto">
          <a:xfrm>
            <a:off x="611188" y="188913"/>
            <a:ext cx="8137525" cy="936625"/>
          </a:xfrm>
          <a:prstGeom prst="ribbon">
            <a:avLst>
              <a:gd name="adj1" fmla="val 12500"/>
              <a:gd name="adj2" fmla="val 50000"/>
            </a:avLst>
          </a:prstGeom>
          <a:solidFill>
            <a:srgbClr val="FBA61B"/>
          </a:solidFill>
          <a:ln w="9525">
            <a:solidFill>
              <a:schemeClr val="tx1"/>
            </a:solidFill>
            <a:round/>
          </a:ln>
        </p:spPr>
        <p:txBody>
          <a:bodyPr wrap="none" anchor="ctr"/>
          <a:lstStyle/>
          <a:p>
            <a:pPr algn="ctr"/>
            <a:endParaRPr lang="ru-RU" altLang="ru-RU" b="1"/>
          </a:p>
          <a:p>
            <a:pPr algn="ctr"/>
            <a:r>
              <a:rPr lang="ru-RU" altLang="ru-RU" b="1"/>
              <a:t>Ведущая деятельность:</a:t>
            </a:r>
            <a:endParaRPr lang="ru-RU" altLang="ru-RU" b="1"/>
          </a:p>
          <a:p>
            <a:pPr algn="ctr"/>
            <a:endParaRPr lang="ru-RU" altLang="ru-RU" b="1"/>
          </a:p>
        </p:txBody>
      </p:sp>
      <p:sp>
        <p:nvSpPr>
          <p:cNvPr id="76803" name="AutoShape 6"/>
          <p:cNvSpPr>
            <a:spLocks noChangeArrowheads="1"/>
          </p:cNvSpPr>
          <p:nvPr/>
        </p:nvSpPr>
        <p:spPr bwMode="auto">
          <a:xfrm>
            <a:off x="1619250" y="4724400"/>
            <a:ext cx="6696075" cy="1417638"/>
          </a:xfrm>
          <a:prstGeom prst="roundRect">
            <a:avLst>
              <a:gd name="adj" fmla="val 16667"/>
            </a:avLst>
          </a:prstGeom>
          <a:solidFill>
            <a:srgbClr val="FBFE8A"/>
          </a:solidFill>
          <a:ln w="9525">
            <a:solidFill>
              <a:schemeClr val="tx1"/>
            </a:solidFill>
            <a:round/>
          </a:ln>
        </p:spPr>
        <p:txBody>
          <a:bodyPr wrap="none" anchor="ctr"/>
          <a:lstStyle/>
          <a:p>
            <a:pPr algn="ctr"/>
            <a:r>
              <a:rPr lang="ru-RU" altLang="ru-RU"/>
              <a:t>Для части стариков ведущей деятельностью</a:t>
            </a:r>
            <a:endParaRPr lang="ru-RU" altLang="ru-RU"/>
          </a:p>
          <a:p>
            <a:pPr algn="ctr"/>
            <a:r>
              <a:rPr lang="ru-RU" altLang="ru-RU"/>
              <a:t> может стать подготовка к смерти. </a:t>
            </a:r>
            <a:endParaRPr lang="ru-RU" altLang="ru-RU"/>
          </a:p>
          <a:p>
            <a:pPr algn="ctr"/>
            <a:endParaRPr lang="ru-RU" altLang="ru-RU"/>
          </a:p>
        </p:txBody>
      </p:sp>
      <p:sp>
        <p:nvSpPr>
          <p:cNvPr id="76804" name="AutoShape 7"/>
          <p:cNvSpPr>
            <a:spLocks noChangeArrowheads="1"/>
          </p:cNvSpPr>
          <p:nvPr/>
        </p:nvSpPr>
        <p:spPr bwMode="auto">
          <a:xfrm>
            <a:off x="1619250" y="2924175"/>
            <a:ext cx="6697663" cy="1417638"/>
          </a:xfrm>
          <a:prstGeom prst="roundRect">
            <a:avLst>
              <a:gd name="adj" fmla="val 16667"/>
            </a:avLst>
          </a:prstGeom>
          <a:solidFill>
            <a:srgbClr val="FBFE8A"/>
          </a:solidFill>
          <a:ln w="9525">
            <a:solidFill>
              <a:schemeClr val="tx1"/>
            </a:solidFill>
            <a:round/>
          </a:ln>
        </p:spPr>
        <p:txBody>
          <a:bodyPr wrap="none" anchor="ctr"/>
          <a:lstStyle/>
          <a:p>
            <a:pPr algn="ctr"/>
            <a:r>
              <a:rPr lang="ru-RU" altLang="ru-RU"/>
              <a:t>Стремление всяческими путями подтвердить </a:t>
            </a:r>
            <a:endParaRPr lang="ru-RU" altLang="ru-RU"/>
          </a:p>
          <a:p>
            <a:pPr algn="ctr"/>
            <a:r>
              <a:rPr lang="ru-RU" altLang="ru-RU"/>
              <a:t>свое чувство собственного достоинства.</a:t>
            </a:r>
            <a:endParaRPr lang="ru-RU" altLang="ru-RU"/>
          </a:p>
          <a:p>
            <a:pPr algn="ctr"/>
            <a:endParaRPr lang="ru-RU" altLang="ru-RU"/>
          </a:p>
        </p:txBody>
      </p:sp>
      <p:sp>
        <p:nvSpPr>
          <p:cNvPr id="76805" name="AutoShape 8"/>
          <p:cNvSpPr>
            <a:spLocks noChangeArrowheads="1"/>
          </p:cNvSpPr>
          <p:nvPr/>
        </p:nvSpPr>
        <p:spPr bwMode="auto">
          <a:xfrm>
            <a:off x="1619250" y="1268413"/>
            <a:ext cx="6553200" cy="1417637"/>
          </a:xfrm>
          <a:prstGeom prst="roundRect">
            <a:avLst>
              <a:gd name="adj" fmla="val 16667"/>
            </a:avLst>
          </a:prstGeom>
          <a:solidFill>
            <a:srgbClr val="FBFE8A"/>
          </a:solidFill>
          <a:ln w="9525">
            <a:solidFill>
              <a:schemeClr val="tx1"/>
            </a:solidFill>
            <a:round/>
          </a:ln>
        </p:spPr>
        <p:txBody>
          <a:bodyPr wrap="none" anchor="ctr"/>
          <a:lstStyle/>
          <a:p>
            <a:pPr algn="ctr"/>
            <a:r>
              <a:rPr lang="ru-RU" altLang="ru-RU"/>
              <a:t>Досуговое увлечение.</a:t>
            </a:r>
            <a:endParaRPr lang="ru-RU" altLang="ru-RU"/>
          </a:p>
        </p:txBody>
      </p:sp>
    </p:spTree>
  </p:cSld>
  <p:clrMapOvr>
    <a:masterClrMapping/>
  </p:clrMapOvr>
  <p:transition advTm="10240">
    <p:dissolv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AutoShape 4"/>
          <p:cNvSpPr>
            <a:spLocks noChangeArrowheads="1"/>
          </p:cNvSpPr>
          <p:nvPr/>
        </p:nvSpPr>
        <p:spPr bwMode="auto">
          <a:xfrm>
            <a:off x="2195513" y="188913"/>
            <a:ext cx="4321175" cy="908050"/>
          </a:xfrm>
          <a:prstGeom prst="bevel">
            <a:avLst>
              <a:gd name="adj" fmla="val 12500"/>
            </a:avLst>
          </a:prstGeom>
          <a:solidFill>
            <a:srgbClr val="FBA61B"/>
          </a:solidFill>
          <a:ln w="9525">
            <a:solidFill>
              <a:schemeClr val="tx1"/>
            </a:solidFill>
            <a:miter lim="800000"/>
          </a:ln>
        </p:spPr>
        <p:txBody>
          <a:bodyPr wrap="none" anchor="ctr"/>
          <a:lstStyle/>
          <a:p>
            <a:pPr algn="ctr"/>
            <a:r>
              <a:rPr lang="ru-RU" altLang="ru-RU" b="1">
                <a:solidFill>
                  <a:schemeClr val="tx2"/>
                </a:solidFill>
              </a:rPr>
              <a:t>Теории старения</a:t>
            </a:r>
            <a:endParaRPr lang="ru-RU" altLang="ru-RU" b="1">
              <a:solidFill>
                <a:schemeClr val="tx2"/>
              </a:solidFill>
            </a:endParaRPr>
          </a:p>
        </p:txBody>
      </p:sp>
      <p:sp>
        <p:nvSpPr>
          <p:cNvPr id="77827" name="AutoShape 5"/>
          <p:cNvSpPr>
            <a:spLocks noChangeArrowheads="1"/>
          </p:cNvSpPr>
          <p:nvPr/>
        </p:nvSpPr>
        <p:spPr bwMode="auto">
          <a:xfrm>
            <a:off x="395288" y="1341438"/>
            <a:ext cx="2376487" cy="2089150"/>
          </a:xfrm>
          <a:prstGeom prst="roundRect">
            <a:avLst>
              <a:gd name="adj" fmla="val 16667"/>
            </a:avLst>
          </a:prstGeom>
          <a:solidFill>
            <a:srgbClr val="FBFE8A"/>
          </a:solidFill>
          <a:ln w="9525">
            <a:solidFill>
              <a:srgbClr val="FBA61B"/>
            </a:solidFill>
            <a:round/>
          </a:ln>
        </p:spPr>
        <p:txBody>
          <a:bodyPr wrap="none" anchor="ctr"/>
          <a:lstStyle/>
          <a:p>
            <a:pPr algn="ctr"/>
            <a:r>
              <a:rPr lang="ru-RU" altLang="ru-RU" sz="1200" b="1">
                <a:solidFill>
                  <a:schemeClr val="accent2"/>
                </a:solidFill>
                <a:latin typeface="Times New Roman" pitchFamily="18" charset="0"/>
                <a:cs typeface="Times New Roman" pitchFamily="18" charset="0"/>
              </a:rPr>
              <a:t>Старость </a:t>
            </a:r>
            <a:endParaRPr lang="ru-RU" altLang="ru-RU" sz="1200" b="1">
              <a:solidFill>
                <a:schemeClr val="accent2"/>
              </a:solidFill>
              <a:latin typeface="Times New Roman" pitchFamily="18" charset="0"/>
              <a:cs typeface="Times New Roman" pitchFamily="18" charset="0"/>
            </a:endParaRPr>
          </a:p>
          <a:p>
            <a:pPr algn="ctr"/>
            <a:r>
              <a:rPr lang="ru-RU" altLang="ru-RU" sz="1200" b="1">
                <a:solidFill>
                  <a:schemeClr val="accent2"/>
                </a:solidFill>
                <a:latin typeface="Times New Roman" pitchFamily="18" charset="0"/>
                <a:cs typeface="Times New Roman" pitchFamily="18" charset="0"/>
              </a:rPr>
              <a:t>как биологическая проблема.</a:t>
            </a:r>
            <a:endParaRPr lang="ru-RU" altLang="ru-RU" sz="1200" b="1">
              <a:solidFill>
                <a:schemeClr val="accent2"/>
              </a:solidFill>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Старение рассматривается </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как биологически</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запрограммированный процесс</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(«программированное старение»)</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или как результат повреждения</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клеток организма </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(«непрограммированное старение»)</a:t>
            </a:r>
            <a:endParaRPr lang="ru-RU" altLang="ru-RU" sz="1200">
              <a:latin typeface="Times New Roman" pitchFamily="18" charset="0"/>
              <a:cs typeface="Times New Roman" pitchFamily="18" charset="0"/>
            </a:endParaRPr>
          </a:p>
        </p:txBody>
      </p:sp>
      <p:sp>
        <p:nvSpPr>
          <p:cNvPr id="77828" name="AutoShape 7"/>
          <p:cNvSpPr>
            <a:spLocks noChangeArrowheads="1"/>
          </p:cNvSpPr>
          <p:nvPr/>
        </p:nvSpPr>
        <p:spPr bwMode="auto">
          <a:xfrm>
            <a:off x="4500563" y="3789363"/>
            <a:ext cx="4392612" cy="2859087"/>
          </a:xfrm>
          <a:prstGeom prst="roundRect">
            <a:avLst>
              <a:gd name="adj" fmla="val 16667"/>
            </a:avLst>
          </a:prstGeom>
          <a:solidFill>
            <a:srgbClr val="FBFE8A"/>
          </a:solidFill>
          <a:ln w="9525">
            <a:solidFill>
              <a:srgbClr val="FBA61B"/>
            </a:solidFill>
            <a:round/>
          </a:ln>
        </p:spPr>
        <p:txBody>
          <a:bodyPr wrap="none" anchor="ctr"/>
          <a:lstStyle/>
          <a:p>
            <a:pPr algn="ctr"/>
            <a:r>
              <a:rPr lang="ru-RU" altLang="ru-RU" sz="1200" b="1">
                <a:solidFill>
                  <a:schemeClr val="accent2"/>
                </a:solidFill>
              </a:rPr>
              <a:t>Комплексные теории</a:t>
            </a:r>
            <a:r>
              <a:rPr lang="ru-RU" altLang="ru-RU" sz="1200"/>
              <a:t> рассматривают  старение как </a:t>
            </a:r>
            <a:endParaRPr lang="ru-RU" altLang="ru-RU" sz="1200"/>
          </a:p>
          <a:p>
            <a:pPr algn="ctr"/>
            <a:r>
              <a:rPr lang="ru-RU" altLang="ru-RU" sz="1200"/>
              <a:t>Многогранный, состоящий из нескольких взаимосвязанных</a:t>
            </a:r>
            <a:endParaRPr lang="ru-RU" altLang="ru-RU" sz="1200"/>
          </a:p>
          <a:p>
            <a:pPr algn="ctr"/>
            <a:r>
              <a:rPr lang="ru-RU" altLang="ru-RU" sz="1200"/>
              <a:t> биологических, социальных, психологических процессов.</a:t>
            </a:r>
            <a:endParaRPr lang="ru-RU" altLang="ru-RU" sz="1200"/>
          </a:p>
          <a:p>
            <a:pPr algn="ctr"/>
            <a:r>
              <a:rPr lang="ru-RU" altLang="ru-RU" sz="1200" b="1"/>
              <a:t>Дж. Тернер и Д. Хелмс</a:t>
            </a:r>
            <a:r>
              <a:rPr lang="ru-RU" altLang="ru-RU" sz="1200"/>
              <a:t> выделяют три </a:t>
            </a:r>
            <a:endParaRPr lang="ru-RU" altLang="ru-RU" sz="1200"/>
          </a:p>
          <a:p>
            <a:pPr algn="ctr"/>
            <a:r>
              <a:rPr lang="ru-RU" altLang="ru-RU" sz="1200"/>
              <a:t>взаимосвязанных и взаимоперкрывающихся процесса:</a:t>
            </a:r>
            <a:endParaRPr lang="ru-RU" altLang="ru-RU" sz="1200"/>
          </a:p>
          <a:p>
            <a:pPr algn="ctr"/>
            <a:r>
              <a:rPr lang="ru-RU" altLang="ru-RU" sz="1200"/>
              <a:t>Психологическое старение – ощущение и представление</a:t>
            </a:r>
            <a:endParaRPr lang="ru-RU" altLang="ru-RU" sz="1200"/>
          </a:p>
          <a:p>
            <a:pPr algn="ctr"/>
            <a:r>
              <a:rPr lang="ru-RU" altLang="ru-RU" sz="1200"/>
              <a:t> индивида о старении, отношение к процессу старения;</a:t>
            </a:r>
            <a:endParaRPr lang="ru-RU" altLang="ru-RU" sz="1200"/>
          </a:p>
          <a:p>
            <a:pPr algn="ctr"/>
            <a:r>
              <a:rPr lang="ru-RU" altLang="ru-RU" sz="1200"/>
              <a:t>Биологическое старение . – биологические изменения</a:t>
            </a:r>
            <a:endParaRPr lang="ru-RU" altLang="ru-RU" sz="1200"/>
          </a:p>
          <a:p>
            <a:pPr algn="ctr"/>
            <a:r>
              <a:rPr lang="ru-RU" altLang="ru-RU" sz="1200"/>
              <a:t> организма с возрастом (инволюция);</a:t>
            </a:r>
            <a:endParaRPr lang="ru-RU" altLang="ru-RU" sz="1200"/>
          </a:p>
          <a:p>
            <a:pPr algn="ctr"/>
            <a:r>
              <a:rPr lang="ru-RU" altLang="ru-RU" sz="1200"/>
              <a:t>Социальное старение – выполнение социальных ролей, </a:t>
            </a:r>
            <a:endParaRPr lang="ru-RU" altLang="ru-RU" sz="1200"/>
          </a:p>
          <a:p>
            <a:pPr algn="ctr"/>
            <a:r>
              <a:rPr lang="ru-RU" altLang="ru-RU" sz="1200"/>
              <a:t>связь с обществом.</a:t>
            </a:r>
            <a:endParaRPr lang="ru-RU" altLang="ru-RU" sz="1200"/>
          </a:p>
          <a:p>
            <a:pPr algn="ctr"/>
            <a:r>
              <a:rPr lang="ru-RU" altLang="ru-RU" sz="1200" b="1"/>
              <a:t>П. Балтес</a:t>
            </a:r>
            <a:r>
              <a:rPr lang="ru-RU" altLang="ru-RU" sz="1200"/>
              <a:t> выделяет нормативное возрастное,</a:t>
            </a:r>
            <a:endParaRPr lang="ru-RU" altLang="ru-RU" sz="1200"/>
          </a:p>
          <a:p>
            <a:pPr algn="ctr"/>
            <a:r>
              <a:rPr lang="ru-RU" altLang="ru-RU" sz="1200"/>
              <a:t> нормативное историческое и ненормативное</a:t>
            </a:r>
            <a:endParaRPr lang="ru-RU" altLang="ru-RU" sz="1200"/>
          </a:p>
          <a:p>
            <a:pPr algn="ctr"/>
            <a:r>
              <a:rPr lang="ru-RU" altLang="ru-RU" sz="1200"/>
              <a:t> развитие жизни.</a:t>
            </a:r>
            <a:endParaRPr lang="ru-RU" altLang="ru-RU" sz="1200"/>
          </a:p>
        </p:txBody>
      </p:sp>
      <p:sp>
        <p:nvSpPr>
          <p:cNvPr id="77829" name="AutoShape 8"/>
          <p:cNvSpPr>
            <a:spLocks noChangeArrowheads="1"/>
          </p:cNvSpPr>
          <p:nvPr/>
        </p:nvSpPr>
        <p:spPr bwMode="auto">
          <a:xfrm>
            <a:off x="250825" y="3789363"/>
            <a:ext cx="3563938" cy="2859087"/>
          </a:xfrm>
          <a:prstGeom prst="roundRect">
            <a:avLst>
              <a:gd name="adj" fmla="val 16667"/>
            </a:avLst>
          </a:prstGeom>
          <a:solidFill>
            <a:srgbClr val="FBFE8A"/>
          </a:solidFill>
          <a:ln w="9525">
            <a:solidFill>
              <a:srgbClr val="FBA61B"/>
            </a:solidFill>
            <a:round/>
          </a:ln>
        </p:spPr>
        <p:txBody>
          <a:bodyPr wrap="none" anchor="ctr"/>
          <a:lstStyle/>
          <a:p>
            <a:pPr algn="ctr"/>
            <a:r>
              <a:rPr lang="ru-RU" altLang="ru-RU" sz="1200" b="1">
                <a:solidFill>
                  <a:schemeClr val="accent2"/>
                </a:solidFill>
                <a:latin typeface="Times New Roman" pitchFamily="18" charset="0"/>
                <a:cs typeface="Times New Roman" pitchFamily="18" charset="0"/>
              </a:rPr>
              <a:t>Старость как когнитивная проблема.</a:t>
            </a:r>
            <a:endParaRPr lang="ru-RU" altLang="ru-RU" sz="1200" b="1">
              <a:solidFill>
                <a:schemeClr val="accent2"/>
              </a:solidFill>
              <a:latin typeface="Times New Roman" pitchFamily="18" charset="0"/>
              <a:cs typeface="Times New Roman" pitchFamily="18" charset="0"/>
            </a:endParaRPr>
          </a:p>
          <a:p>
            <a:pPr algn="ctr"/>
            <a:r>
              <a:rPr lang="ru-RU" altLang="ru-RU" sz="1200" b="1">
                <a:latin typeface="Times New Roman" pitchFamily="18" charset="0"/>
                <a:cs typeface="Times New Roman" pitchFamily="18" charset="0"/>
              </a:rPr>
              <a:t>Теория ингибиции </a:t>
            </a:r>
            <a:r>
              <a:rPr lang="ru-RU" altLang="ru-RU" sz="1200">
                <a:latin typeface="Times New Roman" pitchFamily="18" charset="0"/>
                <a:cs typeface="Times New Roman" pitchFamily="18" charset="0"/>
              </a:rPr>
              <a:t>(сдерживания) полагает, что</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старые люди становятся менее умелыми </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по причине затруднений в восприятии внешней</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информации . </a:t>
            </a:r>
            <a:endParaRPr lang="ru-RU" altLang="ru-RU" sz="1200">
              <a:latin typeface="Times New Roman" pitchFamily="18" charset="0"/>
              <a:cs typeface="Times New Roman" pitchFamily="18" charset="0"/>
            </a:endParaRPr>
          </a:p>
          <a:p>
            <a:pPr algn="ctr"/>
            <a:r>
              <a:rPr lang="ru-RU" altLang="ru-RU" sz="1200" b="1">
                <a:latin typeface="Times New Roman" pitchFamily="18" charset="0"/>
                <a:cs typeface="Times New Roman" pitchFamily="18" charset="0"/>
              </a:rPr>
              <a:t>Теория «неупотребления»</a:t>
            </a:r>
            <a:endParaRPr lang="ru-RU" altLang="ru-RU" sz="1200" b="1">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связывает ухудшение интеллектуальных</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умений в поздней жизни с недостаточным</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использованием</a:t>
            </a:r>
            <a:r>
              <a:rPr lang="ru-RU" altLang="ru-RU" sz="1200" b="1">
                <a:latin typeface="Times New Roman" pitchFamily="18" charset="0"/>
                <a:cs typeface="Times New Roman" pitchFamily="18" charset="0"/>
              </a:rPr>
              <a:t>.</a:t>
            </a:r>
            <a:endParaRPr lang="ru-RU" altLang="ru-RU" sz="1200" b="1">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Ещё один  вариант </a:t>
            </a:r>
            <a:r>
              <a:rPr lang="ru-RU" altLang="ru-RU" sz="1200" b="1">
                <a:latin typeface="Times New Roman" pitchFamily="18" charset="0"/>
                <a:cs typeface="Times New Roman" pitchFamily="18" charset="0"/>
              </a:rPr>
              <a:t>когнитивной теории </a:t>
            </a:r>
            <a:endParaRPr lang="ru-RU" altLang="ru-RU" sz="1200" b="1">
              <a:latin typeface="Times New Roman" pitchFamily="18" charset="0"/>
              <a:cs typeface="Times New Roman" pitchFamily="18" charset="0"/>
            </a:endParaRPr>
          </a:p>
          <a:p>
            <a:pPr algn="ctr"/>
            <a:r>
              <a:rPr lang="ru-RU" altLang="ru-RU" sz="1200" b="1">
                <a:latin typeface="Times New Roman" pitchFamily="18" charset="0"/>
                <a:cs typeface="Times New Roman" pitchFamily="18" charset="0"/>
              </a:rPr>
              <a:t>старения</a:t>
            </a:r>
            <a:r>
              <a:rPr lang="ru-RU" altLang="ru-RU" sz="1200">
                <a:latin typeface="Times New Roman" pitchFamily="18" charset="0"/>
                <a:cs typeface="Times New Roman" pitchFamily="18" charset="0"/>
              </a:rPr>
              <a:t> рассматривает истолкование</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происходящего с ним без изменений. При этом</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главную роль играют личные переживания,</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особенности социального статуса, осознание </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конечности собственного бытия.</a:t>
            </a:r>
            <a:endParaRPr lang="ru-RU" altLang="ru-RU" sz="1200">
              <a:latin typeface="Times New Roman" pitchFamily="18" charset="0"/>
              <a:cs typeface="Times New Roman" pitchFamily="18" charset="0"/>
            </a:endParaRPr>
          </a:p>
        </p:txBody>
      </p:sp>
      <p:sp>
        <p:nvSpPr>
          <p:cNvPr id="77830" name="AutoShape 9"/>
          <p:cNvSpPr>
            <a:spLocks noChangeArrowheads="1"/>
          </p:cNvSpPr>
          <p:nvPr/>
        </p:nvSpPr>
        <p:spPr bwMode="auto">
          <a:xfrm>
            <a:off x="3635375" y="1268413"/>
            <a:ext cx="5148263" cy="2382837"/>
          </a:xfrm>
          <a:prstGeom prst="roundRect">
            <a:avLst>
              <a:gd name="adj" fmla="val 16667"/>
            </a:avLst>
          </a:prstGeom>
          <a:solidFill>
            <a:srgbClr val="FBFE8A"/>
          </a:solidFill>
          <a:ln w="9525">
            <a:solidFill>
              <a:srgbClr val="FBA61B"/>
            </a:solidFill>
            <a:round/>
          </a:ln>
        </p:spPr>
        <p:txBody>
          <a:bodyPr wrap="none" anchor="ctr"/>
          <a:lstStyle/>
          <a:p>
            <a:pPr algn="ctr"/>
            <a:endParaRPr lang="ru-RU" altLang="ru-RU" sz="1200" b="1"/>
          </a:p>
          <a:p>
            <a:pPr algn="ctr"/>
            <a:r>
              <a:rPr lang="ru-RU" altLang="ru-RU" sz="1200" b="1">
                <a:solidFill>
                  <a:schemeClr val="accent2"/>
                </a:solidFill>
              </a:rPr>
              <a:t>Старость как социальная </a:t>
            </a:r>
            <a:endParaRPr lang="ru-RU" altLang="ru-RU" sz="1200" b="1">
              <a:solidFill>
                <a:schemeClr val="accent2"/>
              </a:solidFill>
            </a:endParaRPr>
          </a:p>
          <a:p>
            <a:pPr algn="ctr"/>
            <a:r>
              <a:rPr lang="ru-RU" altLang="ru-RU" sz="1200" b="1">
                <a:solidFill>
                  <a:schemeClr val="accent2"/>
                </a:solidFill>
              </a:rPr>
              <a:t>проблема. </a:t>
            </a:r>
            <a:endParaRPr lang="ru-RU" altLang="ru-RU" sz="1200" b="1">
              <a:solidFill>
                <a:schemeClr val="accent2"/>
              </a:solidFill>
            </a:endParaRPr>
          </a:p>
          <a:p>
            <a:pPr algn="ctr"/>
            <a:r>
              <a:rPr lang="ru-RU" altLang="ru-RU" sz="1200"/>
              <a:t>В теория разобществления считается неизбежным процесс </a:t>
            </a:r>
            <a:endParaRPr lang="ru-RU" altLang="ru-RU" sz="1200"/>
          </a:p>
          <a:p>
            <a:pPr algn="ctr"/>
            <a:r>
              <a:rPr lang="ru-RU" altLang="ru-RU" sz="1200"/>
              <a:t>последовательного разрушения социальных связей. Явление</a:t>
            </a:r>
            <a:endParaRPr lang="ru-RU" altLang="ru-RU" sz="1200"/>
          </a:p>
          <a:p>
            <a:pPr algn="ctr"/>
            <a:r>
              <a:rPr lang="ru-RU" altLang="ru-RU" sz="1200"/>
              <a:t> разобществления выражается в изменении мотивации, в</a:t>
            </a:r>
            <a:endParaRPr lang="ru-RU" altLang="ru-RU" sz="1200"/>
          </a:p>
          <a:p>
            <a:pPr algn="ctr"/>
            <a:r>
              <a:rPr lang="ru-RU" altLang="ru-RU" sz="1200"/>
              <a:t> сосредоточении на внутреннем мире и спаде коммуникативности.</a:t>
            </a:r>
            <a:endParaRPr lang="ru-RU" altLang="ru-RU" sz="1200"/>
          </a:p>
          <a:p>
            <a:pPr algn="ctr"/>
            <a:r>
              <a:rPr lang="ru-RU" altLang="ru-RU" sz="1200"/>
              <a:t>Объективно «разобществление» проявляется в утрате прежних</a:t>
            </a:r>
            <a:endParaRPr lang="ru-RU" altLang="ru-RU" sz="1200"/>
          </a:p>
          <a:p>
            <a:pPr algn="ctr"/>
            <a:r>
              <a:rPr lang="ru-RU" altLang="ru-RU" sz="1200"/>
              <a:t> социальных ролей, в ухудшении состояния здоровья, в снижении</a:t>
            </a:r>
            <a:endParaRPr lang="ru-RU" altLang="ru-RU" sz="1200"/>
          </a:p>
          <a:p>
            <a:pPr algn="ctr"/>
            <a:r>
              <a:rPr lang="ru-RU" altLang="ru-RU" sz="1200"/>
              <a:t>дохода, в утрате или отдалении близких людей. </a:t>
            </a:r>
            <a:endParaRPr lang="ru-RU" altLang="ru-RU" sz="1200"/>
          </a:p>
          <a:p>
            <a:pPr algn="ctr"/>
            <a:r>
              <a:rPr lang="ru-RU" altLang="ru-RU" sz="1200"/>
              <a:t>Теория активности во главу угла ставит положительную связь между </a:t>
            </a:r>
            <a:endParaRPr lang="ru-RU" altLang="ru-RU" sz="1200"/>
          </a:p>
          <a:p>
            <a:pPr algn="ctr"/>
            <a:r>
              <a:rPr lang="ru-RU" altLang="ru-RU" sz="1200"/>
              <a:t>уровнем активности и удовлетворённостью жизнью.</a:t>
            </a:r>
            <a:endParaRPr lang="ru-RU" altLang="ru-RU" sz="1200"/>
          </a:p>
          <a:p>
            <a:pPr algn="ctr"/>
            <a:r>
              <a:rPr lang="ru-RU" altLang="ru-RU" sz="1200"/>
              <a:t>Концепция непрерывного жизненного пути трактует старость </a:t>
            </a:r>
            <a:endParaRPr lang="ru-RU" altLang="ru-RU" sz="1200"/>
          </a:p>
          <a:p>
            <a:pPr algn="ctr"/>
            <a:r>
              <a:rPr lang="ru-RU" altLang="ru-RU" sz="1200"/>
              <a:t>как поле битвы за сохранение прежнего стиля жизни</a:t>
            </a:r>
            <a:endParaRPr lang="ru-RU" altLang="ru-RU" sz="1200"/>
          </a:p>
          <a:p>
            <a:pPr algn="ctr"/>
            <a:r>
              <a:rPr lang="ru-RU" altLang="ru-RU" sz="1200"/>
              <a:t> </a:t>
            </a:r>
            <a:endParaRPr lang="ru-RU" altLang="ru-RU" sz="1200"/>
          </a:p>
        </p:txBody>
      </p:sp>
    </p:spTree>
  </p:cSld>
  <p:clrMapOvr>
    <a:masterClrMapping/>
  </p:clrMapOvr>
  <p:transition>
    <p:cover di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WordArt 1"/>
          <p:cNvSpPr>
            <a:spLocks noChangeArrowheads="1" noChangeShapeType="1" noTextEdit="1"/>
          </p:cNvSpPr>
          <p:nvPr/>
        </p:nvSpPr>
        <p:spPr bwMode="auto">
          <a:xfrm>
            <a:off x="1403350" y="620713"/>
            <a:ext cx="6481763" cy="2160587"/>
          </a:xfrm>
          <a:prstGeom prst="rect">
            <a:avLst/>
          </a:prstGeom>
        </p:spPr>
        <p:txBody>
          <a:bodyPr wrap="none" fromWordArt="1">
            <a:prstTxWarp prst="textWave1">
              <a:avLst>
                <a:gd name="adj1" fmla="val 6481"/>
                <a:gd name="adj2" fmla="val 0"/>
              </a:avLst>
            </a:prstTxWarp>
          </a:bodyPr>
          <a:lstStyle/>
          <a:p>
            <a:pPr algn="ctr"/>
            <a:endParaRPr lang="ru-RU" sz="3600" kern="10">
              <a:ln w="9525">
                <a:noFill/>
                <a:round/>
              </a:ln>
              <a:gradFill rotWithShape="1">
                <a:gsLst>
                  <a:gs pos="0">
                    <a:srgbClr val="9999FF"/>
                  </a:gs>
                  <a:gs pos="100000">
                    <a:srgbClr val="009999"/>
                  </a:gs>
                </a:gsLst>
                <a:lin ang="5400000" scaled="1"/>
              </a:gradFill>
              <a:effectLst>
                <a:outerShdw dist="53966" dir="2700000" algn="ctr" rotWithShape="0">
                  <a:srgbClr val="C0C0C0">
                    <a:alpha val="80011"/>
                  </a:srgbClr>
                </a:outerShdw>
              </a:effectLst>
              <a:latin typeface="Times New Roman"/>
              <a:cs typeface="Times New Roman"/>
            </a:endParaRPr>
          </a:p>
        </p:txBody>
      </p:sp>
      <p:sp>
        <p:nvSpPr>
          <p:cNvPr id="78851" name="Заголовок 10"/>
          <p:cNvSpPr>
            <a:spLocks noGrp="1"/>
          </p:cNvSpPr>
          <p:nvPr>
            <p:ph type="title" idx="4294967295"/>
          </p:nvPr>
        </p:nvSpPr>
        <p:spPr>
          <a:xfrm>
            <a:off x="915988" y="428625"/>
            <a:ext cx="8228012" cy="1727200"/>
          </a:xfrm>
        </p:spPr>
        <p:txBody>
          <a:bodyPr anchor="b"/>
          <a:lstStyle/>
          <a:p>
            <a:pPr eaLnBrk="1" hangingPunct="1"/>
            <a:r>
              <a:rPr lang="ru-RU" altLang="ru-RU" sz="5300" smtClean="0">
                <a:solidFill>
                  <a:srgbClr val="85FFE0"/>
                </a:solidFill>
                <a:latin typeface="Monotype Corsiva" pitchFamily="66" charset="0"/>
              </a:rPr>
              <a:t>Долгожители </a:t>
            </a:r>
            <a:br>
              <a:rPr lang="ru-RU" altLang="ru-RU" sz="5300" smtClean="0">
                <a:solidFill>
                  <a:srgbClr val="85FFE0"/>
                </a:solidFill>
                <a:latin typeface="Monotype Corsiva" pitchFamily="66" charset="0"/>
              </a:rPr>
            </a:br>
            <a:r>
              <a:rPr lang="ru-RU" altLang="ru-RU" sz="4000" smtClean="0">
                <a:solidFill>
                  <a:srgbClr val="85FFE0"/>
                </a:solidFill>
                <a:latin typeface="Monotype Corsiva" pitchFamily="66" charset="0"/>
              </a:rPr>
              <a:t>(более 90 лет)</a:t>
            </a:r>
            <a:br>
              <a:rPr lang="ru-RU" altLang="ru-RU" sz="4000" smtClean="0">
                <a:solidFill>
                  <a:srgbClr val="85FFE0"/>
                </a:solidFill>
                <a:latin typeface="Monotype Corsiva" pitchFamily="66" charset="0"/>
              </a:rPr>
            </a:br>
            <a:endParaRPr lang="ru-RU" altLang="ru-RU" sz="4000" smtClean="0">
              <a:solidFill>
                <a:srgbClr val="85FFE0"/>
              </a:solidFill>
            </a:endParaRPr>
          </a:p>
        </p:txBody>
      </p:sp>
      <p:sp>
        <p:nvSpPr>
          <p:cNvPr id="78852" name="Текст 3"/>
          <p:cNvSpPr>
            <a:spLocks noGrp="1"/>
          </p:cNvSpPr>
          <p:nvPr>
            <p:ph type="body" idx="4294967295"/>
          </p:nvPr>
        </p:nvSpPr>
        <p:spPr>
          <a:xfrm>
            <a:off x="285750" y="1500188"/>
            <a:ext cx="5143500" cy="5214937"/>
          </a:xfrm>
        </p:spPr>
        <p:txBody>
          <a:bodyPr lIns="182880" tIns="91440"/>
          <a:lstStyle/>
          <a:p>
            <a:pPr marL="265430" indent="-265430" eaLnBrk="1" hangingPunct="1"/>
            <a:r>
              <a:rPr lang="ru-RU" altLang="ru-RU" sz="2400" smtClean="0">
                <a:latin typeface="Comic Sans MS" pitchFamily="66" charset="0"/>
              </a:rPr>
              <a:t>Долгожителями обычно становятся люди, у которых существует оптимальный уровень функционирования большинства важнейших физиологических систем; им свойственны широкие адаптивные возможности, что является предпосылкой здоровья и жизнеспособности</a:t>
            </a:r>
            <a:r>
              <a:rPr lang="ru-RU" altLang="ru-RU" sz="2800" smtClean="0">
                <a:latin typeface="Comic Sans MS" pitchFamily="66" charset="0"/>
              </a:rPr>
              <a:t>.</a:t>
            </a:r>
            <a:endParaRPr lang="ru-RU" altLang="ru-RU" sz="2800" smtClean="0">
              <a:latin typeface="Comic Sans MS" pitchFamily="66" charset="0"/>
            </a:endParaRPr>
          </a:p>
          <a:p>
            <a:pPr marL="265430" indent="-265430" algn="ctr" eaLnBrk="1" hangingPunct="1"/>
            <a:endParaRPr lang="ru-RU" altLang="ru-RU" sz="2800" smtClean="0">
              <a:solidFill>
                <a:srgbClr val="C2FFF0"/>
              </a:solidFill>
              <a:latin typeface="Monotype Corsiva" pitchFamily="66" charset="0"/>
            </a:endParaRPr>
          </a:p>
        </p:txBody>
      </p:sp>
      <p:pic>
        <p:nvPicPr>
          <p:cNvPr id="78853" name="Picture 4" descr="C:\Documents and Settings\Алиса\Рабочий стол\_dsc5818.jpg"/>
          <p:cNvPicPr>
            <a:picLocks noChangeAspect="1" noChangeArrowheads="1"/>
          </p:cNvPicPr>
          <p:nvPr/>
        </p:nvPicPr>
        <p:blipFill>
          <a:blip r:embed="rId1"/>
          <a:srcRect/>
          <a:stretch>
            <a:fillRect/>
          </a:stretch>
        </p:blipFill>
        <p:spPr bwMode="auto">
          <a:xfrm>
            <a:off x="5940425" y="2924175"/>
            <a:ext cx="2733675" cy="2500313"/>
          </a:xfrm>
          <a:prstGeom prst="rect">
            <a:avLst/>
          </a:prstGeom>
          <a:noFill/>
          <a:ln w="9525">
            <a:noFill/>
            <a:miter lim="800000"/>
            <a:headEnd/>
            <a:tailEnd/>
          </a:ln>
        </p:spPr>
      </p:pic>
    </p:spTree>
  </p:cSld>
  <p:clrMapOvr>
    <a:masterClrMapping/>
  </p:clrMapOvr>
  <p:transition advTm="10240">
    <p:dissolv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1"/>
          <p:cNvSpPr txBox="1">
            <a:spLocks noChangeArrowheads="1"/>
          </p:cNvSpPr>
          <p:nvPr/>
        </p:nvSpPr>
        <p:spPr bwMode="auto">
          <a:xfrm>
            <a:off x="500063" y="428625"/>
            <a:ext cx="8229600" cy="6286500"/>
          </a:xfrm>
          <a:prstGeom prst="rect">
            <a:avLst/>
          </a:prstGeom>
          <a:noFill/>
          <a:ln w="9525">
            <a:noFill/>
            <a:round/>
          </a:ln>
        </p:spPr>
        <p:txBody>
          <a:bodyPr anchor="ctr"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ru-RU" sz="3600" b="1" u="sng">
                <a:latin typeface="Comic Sans MS" pitchFamily="66" charset="0"/>
              </a:rPr>
              <a:t>Психофизиологические потребности. </a:t>
            </a:r>
            <a:r>
              <a:rPr lang="ru-RU" altLang="ru-RU" sz="3600">
                <a:latin typeface="Comic Sans MS" pitchFamily="66" charset="0"/>
              </a:rPr>
              <a:t>Потребность в ограниченном общении со сверстниками, частое желание уединиться, потребность в осмыслении прошлого.</a:t>
            </a:r>
            <a:br>
              <a:rPr lang="ru-RU" altLang="ru-RU" sz="3600">
                <a:latin typeface="Comic Sans MS" pitchFamily="66" charset="0"/>
              </a:rPr>
            </a:br>
            <a:br>
              <a:rPr lang="ru-RU" altLang="ru-RU" sz="3600">
                <a:latin typeface="Comic Sans MS" pitchFamily="66" charset="0"/>
              </a:rPr>
            </a:br>
            <a:r>
              <a:rPr lang="ru-RU" altLang="ru-RU" sz="3600" b="1" u="sng">
                <a:latin typeface="Comic Sans MS" pitchFamily="66" charset="0"/>
              </a:rPr>
              <a:t>Вид деятельности:</a:t>
            </a:r>
            <a:r>
              <a:rPr lang="ru-RU" altLang="ru-RU" sz="3600">
                <a:latin typeface="Comic Sans MS" pitchFamily="66" charset="0"/>
              </a:rPr>
              <a:t> домоводство, личная гигиена</a:t>
            </a:r>
            <a:br>
              <a:rPr lang="ru-RU" altLang="ru-RU" sz="3600">
                <a:latin typeface="Comic Sans MS" pitchFamily="66" charset="0"/>
              </a:rPr>
            </a:br>
            <a:endParaRPr lang="ru-RU" altLang="ru-RU" sz="3600">
              <a:latin typeface="Comic Sans MS" pitchFamily="66" charset="0"/>
            </a:endParaRPr>
          </a:p>
        </p:txBody>
      </p:sp>
    </p:spTree>
  </p:cSld>
  <p:clrMapOvr>
    <a:masterClrMapping/>
  </p:clrMapOvr>
  <p:transition advTm="10240">
    <p:checke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AutoShape 4"/>
          <p:cNvSpPr>
            <a:spLocks noChangeArrowheads="1"/>
          </p:cNvSpPr>
          <p:nvPr/>
        </p:nvSpPr>
        <p:spPr bwMode="auto">
          <a:xfrm>
            <a:off x="395288" y="333375"/>
            <a:ext cx="8135937" cy="609600"/>
          </a:xfrm>
          <a:prstGeom prst="ribbon">
            <a:avLst>
              <a:gd name="adj1" fmla="val 12500"/>
              <a:gd name="adj2" fmla="val 50000"/>
            </a:avLst>
          </a:prstGeom>
          <a:solidFill>
            <a:srgbClr val="FBA61B"/>
          </a:solidFill>
          <a:ln w="9525">
            <a:solidFill>
              <a:schemeClr val="tx1"/>
            </a:solidFill>
            <a:round/>
          </a:ln>
        </p:spPr>
        <p:txBody>
          <a:bodyPr wrap="none" anchor="ctr"/>
          <a:lstStyle/>
          <a:p>
            <a:pPr algn="ctr"/>
            <a:r>
              <a:rPr lang="ru-RU" altLang="ru-RU" sz="1800" b="1"/>
              <a:t>Варианты долгожительства</a:t>
            </a:r>
            <a:endParaRPr lang="ru-RU" altLang="ru-RU" sz="1800" b="1"/>
          </a:p>
        </p:txBody>
      </p:sp>
      <p:sp>
        <p:nvSpPr>
          <p:cNvPr id="80899" name="AutoShape 5"/>
          <p:cNvSpPr>
            <a:spLocks noChangeArrowheads="1"/>
          </p:cNvSpPr>
          <p:nvPr/>
        </p:nvSpPr>
        <p:spPr bwMode="auto">
          <a:xfrm>
            <a:off x="971550" y="1125538"/>
            <a:ext cx="6913563" cy="2303462"/>
          </a:xfrm>
          <a:prstGeom prst="roundRect">
            <a:avLst>
              <a:gd name="adj" fmla="val 16667"/>
            </a:avLst>
          </a:prstGeom>
          <a:solidFill>
            <a:srgbClr val="FBFE8A"/>
          </a:solidFill>
          <a:ln w="9525">
            <a:solidFill>
              <a:schemeClr val="tx1"/>
            </a:solidFill>
            <a:round/>
          </a:ln>
        </p:spPr>
        <p:txBody>
          <a:bodyPr wrap="none" anchor="ctr"/>
          <a:lstStyle/>
          <a:p>
            <a:pPr algn="ctr"/>
            <a:endParaRPr lang="ru-RU" altLang="ru-RU" sz="1400"/>
          </a:p>
          <a:p>
            <a:pPr algn="ctr"/>
            <a:r>
              <a:rPr lang="ru-RU" altLang="ru-RU" sz="1400" b="1"/>
              <a:t>Долгожительство в условиях резкого ухудшения здоровья</a:t>
            </a:r>
            <a:r>
              <a:rPr lang="ru-RU" altLang="ru-RU" sz="1400"/>
              <a:t>.</a:t>
            </a:r>
            <a:endParaRPr lang="ru-RU" altLang="ru-RU" sz="1400"/>
          </a:p>
          <a:p>
            <a:pPr algn="ctr"/>
            <a:r>
              <a:rPr lang="ru-RU" altLang="ru-RU" sz="1400"/>
              <a:t>Социальная ситуация развития: в основном общение </a:t>
            </a:r>
            <a:endParaRPr lang="ru-RU" altLang="ru-RU" sz="1400"/>
          </a:p>
          <a:p>
            <a:pPr algn="ctr"/>
            <a:r>
              <a:rPr lang="ru-RU" altLang="ru-RU" sz="1400"/>
              <a:t>с родными и близкими, а также врачами и соседями по палате</a:t>
            </a:r>
            <a:endParaRPr lang="ru-RU" altLang="ru-RU" sz="1400"/>
          </a:p>
          <a:p>
            <a:pPr algn="ctr"/>
            <a:r>
              <a:rPr lang="ru-RU" altLang="ru-RU" sz="1400"/>
              <a:t> ( в условиях стационарного лечения или в домах престарелых).</a:t>
            </a:r>
            <a:endParaRPr lang="ru-RU" altLang="ru-RU" sz="1400"/>
          </a:p>
          <a:p>
            <a:pPr algn="ctr"/>
            <a:r>
              <a:rPr lang="ru-RU" altLang="ru-RU" sz="1400"/>
              <a:t>К сожалению, во многих домах такой уход фактически</a:t>
            </a:r>
            <a:endParaRPr lang="ru-RU" altLang="ru-RU" sz="1400"/>
          </a:p>
          <a:p>
            <a:pPr algn="ctr"/>
            <a:r>
              <a:rPr lang="ru-RU" altLang="ru-RU" sz="1400"/>
              <a:t> хуже, чем в домашних условиях (даже в  благополучных странах Европы).</a:t>
            </a:r>
            <a:endParaRPr lang="ru-RU" altLang="ru-RU" sz="1400"/>
          </a:p>
          <a:p>
            <a:pPr algn="ctr"/>
            <a:r>
              <a:rPr lang="ru-RU" altLang="ru-RU" sz="1400"/>
              <a:t>Ведущая деятельность: лечение, стремление хоть как-то бороться </a:t>
            </a:r>
            <a:endParaRPr lang="ru-RU" altLang="ru-RU" sz="1400"/>
          </a:p>
          <a:p>
            <a:pPr algn="ctr"/>
            <a:r>
              <a:rPr lang="ru-RU" altLang="ru-RU" sz="1400"/>
              <a:t>с болезнями, стремление осмыслить свою жизнь.</a:t>
            </a:r>
            <a:endParaRPr lang="ru-RU" altLang="ru-RU" sz="1400"/>
          </a:p>
          <a:p>
            <a:pPr algn="ctr"/>
            <a:endParaRPr lang="ru-RU" altLang="ru-RU" sz="1400"/>
          </a:p>
          <a:p>
            <a:pPr algn="ctr"/>
            <a:endParaRPr lang="ru-RU" altLang="ru-RU" sz="1400"/>
          </a:p>
        </p:txBody>
      </p:sp>
      <p:sp>
        <p:nvSpPr>
          <p:cNvPr id="80900" name="AutoShape 7"/>
          <p:cNvSpPr>
            <a:spLocks noChangeArrowheads="1"/>
          </p:cNvSpPr>
          <p:nvPr/>
        </p:nvSpPr>
        <p:spPr bwMode="auto">
          <a:xfrm>
            <a:off x="1042988" y="3573463"/>
            <a:ext cx="6913562" cy="2781300"/>
          </a:xfrm>
          <a:prstGeom prst="roundRect">
            <a:avLst>
              <a:gd name="adj" fmla="val 16667"/>
            </a:avLst>
          </a:prstGeom>
          <a:solidFill>
            <a:srgbClr val="FBFE8A"/>
          </a:solidFill>
          <a:ln w="9525">
            <a:solidFill>
              <a:schemeClr val="tx1"/>
            </a:solidFill>
            <a:round/>
          </a:ln>
        </p:spPr>
        <p:txBody>
          <a:bodyPr wrap="none" anchor="ctr"/>
          <a:lstStyle/>
          <a:p>
            <a:pPr algn="ctr"/>
            <a:r>
              <a:rPr lang="ru-RU" altLang="ru-RU" sz="1400" b="1"/>
              <a:t>Долгожительство при относительно хорошем здоровье.</a:t>
            </a:r>
            <a:endParaRPr lang="ru-RU" altLang="ru-RU" sz="1400" b="1"/>
          </a:p>
          <a:p>
            <a:pPr algn="ctr"/>
            <a:r>
              <a:rPr lang="ru-RU" altLang="ru-RU" sz="1400"/>
              <a:t>Социальная ситуация развития: общение с близкими</a:t>
            </a:r>
            <a:endParaRPr lang="ru-RU" altLang="ru-RU" sz="1400"/>
          </a:p>
          <a:p>
            <a:pPr algn="ctr"/>
            <a:r>
              <a:rPr lang="ru-RU" altLang="ru-RU" sz="1400"/>
              <a:t> и родными людьми, которые начинают даже гордиться,</a:t>
            </a:r>
            <a:endParaRPr lang="ru-RU" altLang="ru-RU" sz="1400"/>
          </a:p>
          <a:p>
            <a:pPr algn="ctr"/>
            <a:r>
              <a:rPr lang="ru-RU" altLang="ru-RU" sz="1400"/>
              <a:t> что в их семье живет настоящий долгожитель.</a:t>
            </a:r>
            <a:endParaRPr lang="ru-RU" altLang="ru-RU" sz="1400"/>
          </a:p>
          <a:p>
            <a:pPr algn="ctr"/>
            <a:r>
              <a:rPr lang="ru-RU" altLang="ru-RU" sz="1400"/>
              <a:t>У здорового долгожителя могут появиться новые друзья и знакомые.</a:t>
            </a:r>
            <a:endParaRPr lang="ru-RU" altLang="ru-RU" sz="1400"/>
          </a:p>
          <a:p>
            <a:pPr algn="ctr"/>
            <a:r>
              <a:rPr lang="ru-RU" altLang="ru-RU" sz="1400"/>
              <a:t>Поскольку долгожитель – явление редкое, то пообщаться с таким старцем</a:t>
            </a:r>
            <a:endParaRPr lang="ru-RU" altLang="ru-RU" sz="1400"/>
          </a:p>
          <a:p>
            <a:pPr algn="ctr"/>
            <a:r>
              <a:rPr lang="ru-RU" altLang="ru-RU" sz="1400"/>
              <a:t> стремятся самые разные люди, включая представителей средств</a:t>
            </a:r>
            <a:endParaRPr lang="ru-RU" altLang="ru-RU" sz="1400"/>
          </a:p>
          <a:p>
            <a:pPr algn="ctr"/>
            <a:r>
              <a:rPr lang="ru-RU" altLang="ru-RU" sz="1400"/>
              <a:t> массовой информации. Ведущая деятельность:</a:t>
            </a:r>
            <a:endParaRPr lang="ru-RU" altLang="ru-RU" sz="1400"/>
          </a:p>
          <a:p>
            <a:pPr algn="ctr"/>
            <a:r>
              <a:rPr lang="ru-RU" altLang="ru-RU" sz="1400"/>
              <a:t>она во многом зависит от наклонностей данного </a:t>
            </a:r>
            <a:endParaRPr lang="ru-RU" altLang="ru-RU" sz="1400"/>
          </a:p>
          <a:p>
            <a:pPr algn="ctr"/>
            <a:r>
              <a:rPr lang="ru-RU" altLang="ru-RU" sz="1400"/>
              <a:t>человека, но в любом случае это достаточно активная жизнь. </a:t>
            </a:r>
            <a:endParaRPr lang="ru-RU" altLang="ru-RU" sz="1400"/>
          </a:p>
          <a:p>
            <a:pPr algn="ctr"/>
            <a:endParaRPr lang="ru-RU" altLang="ru-RU" sz="1400"/>
          </a:p>
        </p:txBody>
      </p:sp>
    </p:spTree>
  </p:cSld>
  <p:clrMapOvr>
    <a:masterClrMapping/>
  </p:clrMapOvr>
  <p:transition>
    <p:cover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14"/>
          <p:cNvSpPr>
            <a:spLocks noChangeArrowheads="1"/>
          </p:cNvSpPr>
          <p:nvPr/>
        </p:nvSpPr>
        <p:spPr bwMode="auto">
          <a:xfrm>
            <a:off x="2843213" y="3429000"/>
            <a:ext cx="6156325" cy="914400"/>
          </a:xfrm>
          <a:prstGeom prst="star24">
            <a:avLst>
              <a:gd name="adj" fmla="val 37500"/>
            </a:avLst>
          </a:prstGeom>
          <a:solidFill>
            <a:schemeClr val="accent1"/>
          </a:solidFill>
          <a:ln w="9525">
            <a:solidFill>
              <a:schemeClr val="tx1"/>
            </a:solidFill>
            <a:miter lim="800000"/>
          </a:ln>
        </p:spPr>
        <p:txBody>
          <a:bodyPr wrap="none" anchor="ctr"/>
          <a:lstStyle/>
          <a:p>
            <a:pPr algn="ctr"/>
            <a:r>
              <a:rPr lang="ru-RU" altLang="ru-RU" sz="1800"/>
              <a:t>Факторы развития</a:t>
            </a:r>
            <a:endParaRPr lang="ru-RU" altLang="ru-RU" sz="1800"/>
          </a:p>
        </p:txBody>
      </p:sp>
      <p:sp>
        <p:nvSpPr>
          <p:cNvPr id="8195" name="AutoShape 4"/>
          <p:cNvSpPr>
            <a:spLocks noChangeArrowheads="1"/>
          </p:cNvSpPr>
          <p:nvPr/>
        </p:nvSpPr>
        <p:spPr bwMode="auto">
          <a:xfrm>
            <a:off x="468313" y="260350"/>
            <a:ext cx="8064500" cy="1008063"/>
          </a:xfrm>
          <a:prstGeom prst="bevel">
            <a:avLst>
              <a:gd name="adj" fmla="val 12500"/>
            </a:avLst>
          </a:prstGeom>
          <a:solidFill>
            <a:srgbClr val="FBA61B"/>
          </a:solidFill>
          <a:ln w="9525">
            <a:solidFill>
              <a:schemeClr val="tx1"/>
            </a:solidFill>
            <a:miter lim="800000"/>
          </a:ln>
        </p:spPr>
        <p:txBody>
          <a:bodyPr wrap="none" anchor="ctr"/>
          <a:lstStyle/>
          <a:p>
            <a:pPr algn="ctr"/>
            <a:r>
              <a:rPr lang="ru-RU" altLang="ru-RU" b="1"/>
              <a:t> Ключевым  понятием в возрастной психологии </a:t>
            </a:r>
            <a:endParaRPr lang="ru-RU" altLang="ru-RU" b="1"/>
          </a:p>
          <a:p>
            <a:pPr algn="ctr"/>
            <a:r>
              <a:rPr lang="ru-RU" altLang="ru-RU" b="1"/>
              <a:t>является «развитие».</a:t>
            </a:r>
            <a:endParaRPr lang="ru-RU" altLang="ru-RU" b="1"/>
          </a:p>
        </p:txBody>
      </p:sp>
      <p:sp>
        <p:nvSpPr>
          <p:cNvPr id="8196" name="AutoShape 5"/>
          <p:cNvSpPr>
            <a:spLocks noChangeArrowheads="1"/>
          </p:cNvSpPr>
          <p:nvPr/>
        </p:nvSpPr>
        <p:spPr bwMode="auto">
          <a:xfrm>
            <a:off x="2987675" y="4149725"/>
            <a:ext cx="3671888" cy="2425700"/>
          </a:xfrm>
          <a:prstGeom prst="roundRect">
            <a:avLst>
              <a:gd name="adj" fmla="val 16667"/>
            </a:avLst>
          </a:prstGeom>
          <a:solidFill>
            <a:srgbClr val="FBFE8A"/>
          </a:solidFill>
          <a:ln w="9525">
            <a:solidFill>
              <a:schemeClr val="tx1"/>
            </a:solidFill>
            <a:round/>
          </a:ln>
        </p:spPr>
        <p:txBody>
          <a:bodyPr wrap="none" anchor="ctr"/>
          <a:lstStyle/>
          <a:p>
            <a:pPr algn="ctr"/>
            <a:r>
              <a:rPr lang="ru-RU" altLang="ru-RU" sz="1200" b="1">
                <a:solidFill>
                  <a:schemeClr val="accent2"/>
                </a:solidFill>
              </a:rPr>
              <a:t>Наследственность</a:t>
            </a:r>
            <a:r>
              <a:rPr lang="ru-RU" altLang="ru-RU" sz="1200"/>
              <a:t> является ведущим</a:t>
            </a:r>
            <a:endParaRPr lang="ru-RU" altLang="ru-RU" sz="1200"/>
          </a:p>
          <a:p>
            <a:pPr algn="ctr"/>
            <a:r>
              <a:rPr lang="ru-RU" altLang="ru-RU" sz="1200"/>
              <a:t>фактором в теориях преформизма,</a:t>
            </a:r>
            <a:endParaRPr lang="ru-RU" altLang="ru-RU" sz="1200"/>
          </a:p>
          <a:p>
            <a:pPr algn="ctr"/>
            <a:r>
              <a:rPr lang="ru-RU" altLang="ru-RU" sz="1200"/>
              <a:t> рекапитуляции, созревания.</a:t>
            </a:r>
            <a:endParaRPr lang="ru-RU" altLang="ru-RU" sz="1200"/>
          </a:p>
          <a:p>
            <a:pPr algn="ctr"/>
            <a:r>
              <a:rPr lang="ru-RU" altLang="ru-RU" sz="1200"/>
              <a:t>Преформизм – концепция  психического развития,</a:t>
            </a:r>
            <a:endParaRPr lang="ru-RU" altLang="ru-RU" sz="1200"/>
          </a:p>
          <a:p>
            <a:pPr algn="ctr"/>
            <a:r>
              <a:rPr lang="ru-RU" altLang="ru-RU" sz="1200"/>
              <a:t> согласно  которой все свойства и характеристики</a:t>
            </a:r>
            <a:endParaRPr lang="ru-RU" altLang="ru-RU" sz="1200"/>
          </a:p>
          <a:p>
            <a:pPr algn="ctr"/>
            <a:r>
              <a:rPr lang="ru-RU" altLang="ru-RU" sz="1200"/>
              <a:t> индивида в его зрелой  форме заданы и </a:t>
            </a:r>
            <a:endParaRPr lang="ru-RU" altLang="ru-RU" sz="1200"/>
          </a:p>
          <a:p>
            <a:pPr algn="ctr"/>
            <a:r>
              <a:rPr lang="ru-RU" altLang="ru-RU" sz="1200"/>
              <a:t>предопределены с момента  зачатия и </a:t>
            </a:r>
            <a:endParaRPr lang="ru-RU" altLang="ru-RU" sz="1200"/>
          </a:p>
          <a:p>
            <a:pPr algn="ctr"/>
            <a:r>
              <a:rPr lang="ru-RU" altLang="ru-RU" sz="1200"/>
              <a:t>присутствуют уже  в клетках  зародыша. </a:t>
            </a:r>
            <a:endParaRPr lang="ru-RU" altLang="ru-RU" sz="1200"/>
          </a:p>
          <a:p>
            <a:pPr algn="ctr"/>
            <a:r>
              <a:rPr lang="ru-RU" altLang="ru-RU" sz="1200"/>
              <a:t>Ст.Холл – теория рекапитуляции и ее влияние</a:t>
            </a:r>
            <a:endParaRPr lang="ru-RU" altLang="ru-RU" sz="1200"/>
          </a:p>
          <a:p>
            <a:pPr algn="ctr"/>
            <a:r>
              <a:rPr lang="ru-RU" altLang="ru-RU" sz="1200"/>
              <a:t> на З.Фрейда, А.Гезелла, Ж.Пиаже,  Э.Эриксона.</a:t>
            </a:r>
            <a:endParaRPr lang="ru-RU" altLang="ru-RU" sz="1200"/>
          </a:p>
          <a:p>
            <a:pPr algn="ctr"/>
            <a:r>
              <a:rPr lang="ru-RU" altLang="ru-RU" sz="1200"/>
              <a:t> Классический вариант теории созревания –</a:t>
            </a:r>
            <a:endParaRPr lang="ru-RU" altLang="ru-RU" sz="1200"/>
          </a:p>
          <a:p>
            <a:pPr algn="ctr"/>
            <a:r>
              <a:rPr lang="ru-RU" altLang="ru-RU" sz="1200"/>
              <a:t> теория трех ступеней К.Бюлера.</a:t>
            </a:r>
            <a:endParaRPr lang="ru-RU" altLang="ru-RU" sz="1200"/>
          </a:p>
          <a:p>
            <a:pPr algn="ctr"/>
            <a:endParaRPr lang="ru-RU" altLang="ru-RU" sz="1200"/>
          </a:p>
        </p:txBody>
      </p:sp>
      <p:sp>
        <p:nvSpPr>
          <p:cNvPr id="8197" name="AutoShape 6"/>
          <p:cNvSpPr>
            <a:spLocks noChangeArrowheads="1"/>
          </p:cNvSpPr>
          <p:nvPr/>
        </p:nvSpPr>
        <p:spPr bwMode="auto">
          <a:xfrm>
            <a:off x="395288" y="4149725"/>
            <a:ext cx="2305050" cy="2425700"/>
          </a:xfrm>
          <a:prstGeom prst="roundRect">
            <a:avLst>
              <a:gd name="adj" fmla="val 16667"/>
            </a:avLst>
          </a:prstGeom>
          <a:solidFill>
            <a:srgbClr val="FBFE8A"/>
          </a:solidFill>
          <a:ln w="9525">
            <a:solidFill>
              <a:schemeClr val="tx1"/>
            </a:solidFill>
            <a:round/>
          </a:ln>
        </p:spPr>
        <p:txBody>
          <a:bodyPr wrap="none" anchor="ctr"/>
          <a:lstStyle/>
          <a:p>
            <a:pPr marL="457200" indent="-457200" algn="ctr"/>
            <a:r>
              <a:rPr lang="ru-RU" altLang="ru-RU" sz="1200"/>
              <a:t>Существуют две точки зрения </a:t>
            </a:r>
            <a:endParaRPr lang="ru-RU" altLang="ru-RU" sz="1200"/>
          </a:p>
          <a:p>
            <a:pPr marL="457200" indent="-457200" algn="ctr"/>
            <a:r>
              <a:rPr lang="ru-RU" altLang="ru-RU" sz="1200"/>
              <a:t>на процесс развития  ребёнка</a:t>
            </a:r>
            <a:endParaRPr lang="ru-RU" altLang="ru-RU" sz="1200"/>
          </a:p>
          <a:p>
            <a:pPr marL="457200" indent="-457200" algn="ctr"/>
            <a:r>
              <a:rPr lang="ru-RU" altLang="ru-RU" sz="1200"/>
              <a:t> в целом:</a:t>
            </a:r>
            <a:endParaRPr lang="ru-RU" altLang="ru-RU" sz="1200"/>
          </a:p>
          <a:p>
            <a:pPr marL="457200" indent="-457200" algn="ctr"/>
            <a:r>
              <a:rPr lang="ru-RU" altLang="ru-RU" sz="1200"/>
              <a:t>1.Процесс развития </a:t>
            </a:r>
            <a:endParaRPr lang="ru-RU" altLang="ru-RU" sz="1200"/>
          </a:p>
          <a:p>
            <a:pPr marL="457200" indent="-457200" algn="ctr"/>
            <a:r>
              <a:rPr lang="ru-RU" altLang="ru-RU" sz="1200"/>
              <a:t>непрерывен;</a:t>
            </a:r>
            <a:endParaRPr lang="ru-RU" altLang="ru-RU" sz="1200"/>
          </a:p>
          <a:p>
            <a:pPr marL="457200" indent="-457200" algn="ctr"/>
            <a:r>
              <a:rPr lang="ru-RU" altLang="ru-RU" sz="1200"/>
              <a:t> 2.Процесс развития дискретен.</a:t>
            </a:r>
            <a:endParaRPr lang="ru-RU" altLang="ru-RU" sz="1200"/>
          </a:p>
        </p:txBody>
      </p:sp>
      <p:sp>
        <p:nvSpPr>
          <p:cNvPr id="8198" name="AutoShape 8"/>
          <p:cNvSpPr>
            <a:spLocks noChangeArrowheads="1"/>
          </p:cNvSpPr>
          <p:nvPr/>
        </p:nvSpPr>
        <p:spPr bwMode="auto">
          <a:xfrm>
            <a:off x="6877050" y="4076700"/>
            <a:ext cx="1871663" cy="2425700"/>
          </a:xfrm>
          <a:prstGeom prst="roundRect">
            <a:avLst>
              <a:gd name="adj" fmla="val 16667"/>
            </a:avLst>
          </a:prstGeom>
          <a:solidFill>
            <a:srgbClr val="FBFE8A"/>
          </a:solidFill>
          <a:ln w="9525">
            <a:solidFill>
              <a:schemeClr val="tx1"/>
            </a:solidFill>
            <a:round/>
          </a:ln>
        </p:spPr>
        <p:txBody>
          <a:bodyPr wrap="none" anchor="ctr"/>
          <a:lstStyle/>
          <a:p>
            <a:pPr algn="ctr"/>
            <a:r>
              <a:rPr lang="ru-RU" altLang="ru-RU" sz="1200" b="1">
                <a:solidFill>
                  <a:schemeClr val="accent2"/>
                </a:solidFill>
              </a:rPr>
              <a:t>Среда </a:t>
            </a:r>
            <a:r>
              <a:rPr lang="ru-RU" altLang="ru-RU" sz="1200"/>
              <a:t>является </a:t>
            </a:r>
            <a:endParaRPr lang="ru-RU" altLang="ru-RU" sz="1200"/>
          </a:p>
          <a:p>
            <a:pPr algn="ctr"/>
            <a:r>
              <a:rPr lang="ru-RU" altLang="ru-RU" sz="1200"/>
              <a:t>ведущим фактором</a:t>
            </a:r>
            <a:endParaRPr lang="ru-RU" altLang="ru-RU" sz="1200"/>
          </a:p>
          <a:p>
            <a:pPr algn="ctr"/>
            <a:r>
              <a:rPr lang="ru-RU" altLang="ru-RU" sz="1200"/>
              <a:t>в теориях </a:t>
            </a:r>
            <a:endParaRPr lang="ru-RU" altLang="ru-RU" sz="1200"/>
          </a:p>
          <a:p>
            <a:pPr algn="ctr"/>
            <a:r>
              <a:rPr lang="ru-RU" altLang="ru-RU" sz="1200"/>
              <a:t>ассоцианизма, </a:t>
            </a:r>
            <a:endParaRPr lang="ru-RU" altLang="ru-RU" sz="1200"/>
          </a:p>
          <a:p>
            <a:pPr algn="ctr"/>
            <a:r>
              <a:rPr lang="ru-RU" altLang="ru-RU" sz="1200"/>
              <a:t>бихевиоризма. </a:t>
            </a:r>
            <a:endParaRPr lang="ru-RU" altLang="ru-RU" sz="1200"/>
          </a:p>
          <a:p>
            <a:pPr algn="ctr"/>
            <a:r>
              <a:rPr lang="ru-RU" altLang="ru-RU" sz="1200"/>
              <a:t>в теории экологических</a:t>
            </a:r>
            <a:endParaRPr lang="ru-RU" altLang="ru-RU" sz="1200"/>
          </a:p>
          <a:p>
            <a:pPr algn="ctr"/>
            <a:r>
              <a:rPr lang="ru-RU" altLang="ru-RU" sz="1200"/>
              <a:t> систем.</a:t>
            </a:r>
            <a:endParaRPr lang="ru-RU" altLang="ru-RU" sz="1200"/>
          </a:p>
          <a:p>
            <a:pPr algn="ctr"/>
            <a:r>
              <a:rPr lang="ru-RU" altLang="ru-RU" sz="1200"/>
              <a:t>теории конвергенции</a:t>
            </a:r>
            <a:endParaRPr lang="ru-RU" altLang="ru-RU" sz="1200"/>
          </a:p>
          <a:p>
            <a:pPr algn="ctr"/>
            <a:r>
              <a:rPr lang="ru-RU" altLang="ru-RU" sz="1200"/>
              <a:t> двух  факторов.</a:t>
            </a:r>
            <a:endParaRPr lang="ru-RU" altLang="ru-RU" sz="1200"/>
          </a:p>
        </p:txBody>
      </p:sp>
      <p:sp>
        <p:nvSpPr>
          <p:cNvPr id="8199" name="AutoShape 9"/>
          <p:cNvSpPr>
            <a:spLocks noChangeArrowheads="1"/>
          </p:cNvSpPr>
          <p:nvPr/>
        </p:nvSpPr>
        <p:spPr bwMode="auto">
          <a:xfrm rot="5400000">
            <a:off x="468313" y="1412875"/>
            <a:ext cx="2232025" cy="2232025"/>
          </a:xfrm>
          <a:prstGeom prst="wedgeRoundRectCallout">
            <a:avLst>
              <a:gd name="adj1" fmla="val -72690"/>
              <a:gd name="adj2" fmla="val -26032"/>
              <a:gd name="adj3" fmla="val 16667"/>
            </a:avLst>
          </a:prstGeom>
          <a:solidFill>
            <a:srgbClr val="FBFE8A"/>
          </a:solidFill>
          <a:ln w="9525">
            <a:solidFill>
              <a:schemeClr val="tx1"/>
            </a:solidFill>
            <a:miter lim="800000"/>
          </a:ln>
        </p:spPr>
        <p:txBody>
          <a:bodyPr rot="10800000" vert="eaVert"/>
          <a:lstStyle/>
          <a:p>
            <a:pPr algn="ctr"/>
            <a:r>
              <a:rPr lang="ru-RU" altLang="ru-RU" sz="1200" b="1">
                <a:solidFill>
                  <a:schemeClr val="accent2"/>
                </a:solidFill>
              </a:rPr>
              <a:t>Развитие </a:t>
            </a:r>
            <a:r>
              <a:rPr lang="ru-RU" altLang="ru-RU" sz="1200"/>
              <a:t>– изменения, происходящие со временем в строении тела, психике и поведении человека в результате биологических процессов в организме и воздействий окружающей среды (Г.Крайг).</a:t>
            </a:r>
            <a:endParaRPr lang="ru-RU" altLang="ru-RU" sz="1200"/>
          </a:p>
        </p:txBody>
      </p:sp>
      <p:sp>
        <p:nvSpPr>
          <p:cNvPr id="8200" name="AutoShape 12"/>
          <p:cNvSpPr>
            <a:spLocks noChangeArrowheads="1"/>
          </p:cNvSpPr>
          <p:nvPr/>
        </p:nvSpPr>
        <p:spPr bwMode="auto">
          <a:xfrm rot="5400000">
            <a:off x="4787900" y="-171450"/>
            <a:ext cx="2303463" cy="5472113"/>
          </a:xfrm>
          <a:prstGeom prst="wedgeRoundRectCallout">
            <a:avLst>
              <a:gd name="adj1" fmla="val -58824"/>
              <a:gd name="adj2" fmla="val -37787"/>
              <a:gd name="adj3" fmla="val 16667"/>
            </a:avLst>
          </a:prstGeom>
          <a:solidFill>
            <a:srgbClr val="FBFE8A"/>
          </a:solidFill>
          <a:ln w="9525">
            <a:solidFill>
              <a:schemeClr val="tx1"/>
            </a:solidFill>
            <a:miter lim="800000"/>
          </a:ln>
        </p:spPr>
        <p:txBody>
          <a:bodyPr rot="10800000" vert="eaVert"/>
          <a:lstStyle/>
          <a:p>
            <a:r>
              <a:rPr lang="ru-RU" altLang="ru-RU" sz="1200" b="1">
                <a:solidFill>
                  <a:schemeClr val="accent2"/>
                </a:solidFill>
              </a:rPr>
              <a:t>В отечественной психологии «развитие»</a:t>
            </a:r>
            <a:r>
              <a:rPr lang="ru-RU" altLang="ru-RU" sz="1200"/>
              <a:t> – это процесс необратимых, направленных и закономерных изменений, приводящий к возникновению количественных, качественных и структурных преобразований психики и поведения</a:t>
            </a:r>
            <a:r>
              <a:rPr lang="ru-RU" altLang="ru-RU" sz="1800"/>
              <a:t> </a:t>
            </a:r>
            <a:r>
              <a:rPr lang="ru-RU" altLang="ru-RU" sz="1200"/>
              <a:t>человека. Развитие – процесс изменения психических функций и личности в целом под влиянием взаимодействия с другими людьми при овладении ведущей деятельностью. Развитие на разных этапах становления этого понятия рассматривалось как рост, созревание, совершенствование, дифференциация, научение, запечатление, социализация.</a:t>
            </a:r>
            <a:endParaRPr lang="ru-RU" altLang="ru-RU" sz="1200"/>
          </a:p>
          <a:p>
            <a:endParaRPr lang="ru-RU" altLang="ru-RU" sz="1200"/>
          </a:p>
          <a:p>
            <a:r>
              <a:rPr lang="ru-RU" altLang="ru-RU" sz="1200"/>
              <a:t>. </a:t>
            </a:r>
            <a:endParaRPr lang="ru-RU" altLang="ru-RU" sz="1200"/>
          </a:p>
        </p:txBody>
      </p:sp>
    </p:spTree>
  </p:cSld>
  <p:clrMapOvr>
    <a:masterClrMapping/>
  </p:clrMapOvr>
  <p:transition>
    <p:cover di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AutoShape 4"/>
          <p:cNvSpPr>
            <a:spLocks noChangeArrowheads="1"/>
          </p:cNvSpPr>
          <p:nvPr/>
        </p:nvSpPr>
        <p:spPr bwMode="auto">
          <a:xfrm>
            <a:off x="468313" y="549275"/>
            <a:ext cx="8280400" cy="790575"/>
          </a:xfrm>
          <a:prstGeom prst="ribbon">
            <a:avLst>
              <a:gd name="adj1" fmla="val 12500"/>
              <a:gd name="adj2" fmla="val 50000"/>
            </a:avLst>
          </a:prstGeom>
          <a:solidFill>
            <a:srgbClr val="671F28"/>
          </a:solidFill>
          <a:ln w="9525">
            <a:solidFill>
              <a:schemeClr val="tx1"/>
            </a:solidFill>
            <a:round/>
          </a:ln>
        </p:spPr>
        <p:txBody>
          <a:bodyPr wrap="none" anchor="ctr"/>
          <a:lstStyle/>
          <a:p>
            <a:pPr algn="ctr"/>
            <a:r>
              <a:rPr lang="ru-RU" altLang="ru-RU">
                <a:solidFill>
                  <a:schemeClr val="bg1"/>
                </a:solidFill>
                <a:latin typeface="Times New Roman" pitchFamily="18" charset="0"/>
                <a:cs typeface="Times New Roman" pitchFamily="18" charset="0"/>
              </a:rPr>
              <a:t>Кризис смерти</a:t>
            </a:r>
            <a:endParaRPr lang="ru-RU" altLang="ru-RU">
              <a:solidFill>
                <a:schemeClr val="bg1"/>
              </a:solidFill>
              <a:latin typeface="Times New Roman" pitchFamily="18" charset="0"/>
              <a:cs typeface="Times New Roman" pitchFamily="18" charset="0"/>
            </a:endParaRPr>
          </a:p>
        </p:txBody>
      </p:sp>
      <p:sp>
        <p:nvSpPr>
          <p:cNvPr id="81923" name="Rectangle 5"/>
          <p:cNvSpPr>
            <a:spLocks noChangeArrowheads="1"/>
          </p:cNvSpPr>
          <p:nvPr/>
        </p:nvSpPr>
        <p:spPr bwMode="auto">
          <a:xfrm>
            <a:off x="250825" y="1557338"/>
            <a:ext cx="6192838" cy="2303462"/>
          </a:xfrm>
          <a:prstGeom prst="rect">
            <a:avLst/>
          </a:prstGeom>
          <a:solidFill>
            <a:schemeClr val="bg1"/>
          </a:solidFill>
          <a:ln w="9525">
            <a:solidFill>
              <a:srgbClr val="671F28"/>
            </a:solidFill>
            <a:miter lim="800000"/>
          </a:ln>
        </p:spPr>
        <p:txBody>
          <a:bodyPr wrap="none" anchor="ctr"/>
          <a:lstStyle/>
          <a:p>
            <a:r>
              <a:rPr lang="ru-RU" altLang="ru-RU" sz="1800" b="1">
                <a:solidFill>
                  <a:srgbClr val="671F28"/>
                </a:solidFill>
              </a:rPr>
              <a:t>Проблема смерти является всевозрастной. Но для</a:t>
            </a:r>
            <a:endParaRPr lang="ru-RU" altLang="ru-RU" sz="1800" b="1">
              <a:solidFill>
                <a:srgbClr val="671F28"/>
              </a:solidFill>
            </a:endParaRPr>
          </a:p>
          <a:p>
            <a:r>
              <a:rPr lang="ru-RU" altLang="ru-RU" sz="1800" b="1">
                <a:solidFill>
                  <a:srgbClr val="671F28"/>
                </a:solidFill>
              </a:rPr>
              <a:t>пожилых и престарелых она не представляется</a:t>
            </a:r>
            <a:endParaRPr lang="ru-RU" altLang="ru-RU" sz="1800" b="1">
              <a:solidFill>
                <a:srgbClr val="671F28"/>
              </a:solidFill>
            </a:endParaRPr>
          </a:p>
          <a:p>
            <a:r>
              <a:rPr lang="ru-RU" altLang="ru-RU" sz="1800" b="1">
                <a:solidFill>
                  <a:srgbClr val="671F28"/>
                </a:solidFill>
              </a:rPr>
              <a:t> надуманной. Актуализация танатологическкх</a:t>
            </a:r>
            <a:endParaRPr lang="ru-RU" altLang="ru-RU" sz="1800" b="1">
              <a:solidFill>
                <a:srgbClr val="671F28"/>
              </a:solidFill>
            </a:endParaRPr>
          </a:p>
          <a:p>
            <a:r>
              <a:rPr lang="ru-RU" altLang="ru-RU" sz="1800" b="1">
                <a:solidFill>
                  <a:srgbClr val="671F28"/>
                </a:solidFill>
              </a:rPr>
              <a:t> размышлений обусловлена  не только </a:t>
            </a:r>
            <a:endParaRPr lang="ru-RU" altLang="ru-RU" sz="1800" b="1">
              <a:solidFill>
                <a:srgbClr val="671F28"/>
              </a:solidFill>
            </a:endParaRPr>
          </a:p>
          <a:p>
            <a:r>
              <a:rPr lang="ru-RU" altLang="ru-RU" sz="1800" b="1">
                <a:solidFill>
                  <a:srgbClr val="671F28"/>
                </a:solidFill>
              </a:rPr>
              <a:t>патологическими изменениями, ведущими к </a:t>
            </a:r>
            <a:endParaRPr lang="ru-RU" altLang="ru-RU" sz="1800" b="1">
              <a:solidFill>
                <a:srgbClr val="671F28"/>
              </a:solidFill>
            </a:endParaRPr>
          </a:p>
          <a:p>
            <a:r>
              <a:rPr lang="ru-RU" altLang="ru-RU" sz="1800" b="1">
                <a:solidFill>
                  <a:srgbClr val="671F28"/>
                </a:solidFill>
              </a:rPr>
              <a:t>ухудшению здоровья и  повышению вероятности </a:t>
            </a:r>
            <a:endParaRPr lang="ru-RU" altLang="ru-RU" sz="1800" b="1">
              <a:solidFill>
                <a:srgbClr val="671F28"/>
              </a:solidFill>
            </a:endParaRPr>
          </a:p>
          <a:p>
            <a:r>
              <a:rPr lang="ru-RU" altLang="ru-RU" sz="1800" b="1">
                <a:solidFill>
                  <a:srgbClr val="671F28"/>
                </a:solidFill>
              </a:rPr>
              <a:t>смерти, но и особенностями образа жизни старого </a:t>
            </a:r>
            <a:endParaRPr lang="ru-RU" altLang="ru-RU" sz="1800" b="1">
              <a:solidFill>
                <a:srgbClr val="671F28"/>
              </a:solidFill>
            </a:endParaRPr>
          </a:p>
          <a:p>
            <a:r>
              <a:rPr lang="ru-RU" altLang="ru-RU" sz="1800" b="1">
                <a:solidFill>
                  <a:srgbClr val="671F28"/>
                </a:solidFill>
              </a:rPr>
              <a:t>человека.</a:t>
            </a:r>
            <a:endParaRPr lang="ru-RU" altLang="ru-RU" sz="1800" b="1">
              <a:solidFill>
                <a:srgbClr val="671F28"/>
              </a:solidFill>
            </a:endParaRPr>
          </a:p>
        </p:txBody>
      </p:sp>
      <p:sp>
        <p:nvSpPr>
          <p:cNvPr id="81924" name="AutoShape 6"/>
          <p:cNvSpPr>
            <a:spLocks noChangeArrowheads="1"/>
          </p:cNvSpPr>
          <p:nvPr/>
        </p:nvSpPr>
        <p:spPr bwMode="auto">
          <a:xfrm rot="5400000">
            <a:off x="6388894" y="1828007"/>
            <a:ext cx="2808287" cy="2266950"/>
          </a:xfrm>
          <a:prstGeom prst="wedgeRectCallout">
            <a:avLst>
              <a:gd name="adj1" fmla="val -44634"/>
              <a:gd name="adj2" fmla="val 62042"/>
            </a:avLst>
          </a:prstGeom>
          <a:solidFill>
            <a:schemeClr val="bg1"/>
          </a:solidFill>
          <a:ln w="9525">
            <a:solidFill>
              <a:srgbClr val="671F28"/>
            </a:solidFill>
            <a:miter lim="800000"/>
          </a:ln>
        </p:spPr>
        <p:txBody>
          <a:bodyPr rot="10800000" vert="eaVert"/>
          <a:lstStyle/>
          <a:p>
            <a:pPr algn="ctr"/>
            <a:r>
              <a:rPr lang="ru-RU" altLang="ru-RU" sz="1400" b="1">
                <a:solidFill>
                  <a:srgbClr val="671F28"/>
                </a:solidFill>
              </a:rPr>
              <a:t>Особенности образа жизни:</a:t>
            </a:r>
            <a:endParaRPr lang="ru-RU" altLang="ru-RU" sz="1400" b="1">
              <a:solidFill>
                <a:srgbClr val="671F28"/>
              </a:solidFill>
            </a:endParaRPr>
          </a:p>
          <a:p>
            <a:pPr algn="ctr"/>
            <a:r>
              <a:rPr lang="ru-RU" altLang="ru-RU" sz="1400" b="1">
                <a:solidFill>
                  <a:srgbClr val="671F28"/>
                </a:solidFill>
              </a:rPr>
              <a:t>монументальность внутренней субъективности, дистанциированность от сиюминутных социальных раздражителей, существенное ослабление мотивов достижения успеха, комфорта, карьеры.</a:t>
            </a:r>
            <a:endParaRPr lang="ru-RU" altLang="ru-RU" sz="1400" b="1">
              <a:solidFill>
                <a:srgbClr val="671F28"/>
              </a:solidFill>
            </a:endParaRPr>
          </a:p>
        </p:txBody>
      </p:sp>
      <p:sp>
        <p:nvSpPr>
          <p:cNvPr id="81925" name="Rectangle 7"/>
          <p:cNvSpPr>
            <a:spLocks noChangeArrowheads="1"/>
          </p:cNvSpPr>
          <p:nvPr/>
        </p:nvSpPr>
        <p:spPr bwMode="auto">
          <a:xfrm>
            <a:off x="250825" y="4076700"/>
            <a:ext cx="6192838" cy="1223963"/>
          </a:xfrm>
          <a:prstGeom prst="rect">
            <a:avLst/>
          </a:prstGeom>
          <a:solidFill>
            <a:schemeClr val="bg1"/>
          </a:solidFill>
          <a:ln w="9525">
            <a:solidFill>
              <a:srgbClr val="671F28"/>
            </a:solidFill>
            <a:miter lim="800000"/>
          </a:ln>
        </p:spPr>
        <p:txBody>
          <a:bodyPr wrap="none" anchor="ctr"/>
          <a:lstStyle/>
          <a:p>
            <a:endParaRPr lang="ru-RU" altLang="ru-RU" sz="1800"/>
          </a:p>
          <a:p>
            <a:r>
              <a:rPr lang="ru-RU" altLang="ru-RU" sz="1800" b="1">
                <a:solidFill>
                  <a:srgbClr val="671F28"/>
                </a:solidFill>
              </a:rPr>
              <a:t>Установки пожилых и престарелых людей в</a:t>
            </a:r>
            <a:endParaRPr lang="ru-RU" altLang="ru-RU" sz="1800" b="1">
              <a:solidFill>
                <a:srgbClr val="671F28"/>
              </a:solidFill>
            </a:endParaRPr>
          </a:p>
          <a:p>
            <a:r>
              <a:rPr lang="ru-RU" altLang="ru-RU" sz="1800" b="1">
                <a:solidFill>
                  <a:srgbClr val="671F28"/>
                </a:solidFill>
              </a:rPr>
              <a:t> отношении к смерти:</a:t>
            </a:r>
            <a:endParaRPr lang="ru-RU" altLang="ru-RU" sz="1800" b="1">
              <a:solidFill>
                <a:srgbClr val="671F28"/>
              </a:solidFill>
            </a:endParaRPr>
          </a:p>
          <a:p>
            <a:pPr>
              <a:buFontTx/>
              <a:buChar char="•"/>
            </a:pPr>
            <a:r>
              <a:rPr lang="ru-RU" altLang="ru-RU" sz="1800" b="1">
                <a:solidFill>
                  <a:srgbClr val="671F28"/>
                </a:solidFill>
              </a:rPr>
              <a:t> нежелание обременять своих близких;</a:t>
            </a:r>
            <a:endParaRPr lang="ru-RU" altLang="ru-RU" sz="1800" b="1">
              <a:solidFill>
                <a:srgbClr val="671F28"/>
              </a:solidFill>
            </a:endParaRPr>
          </a:p>
          <a:p>
            <a:pPr>
              <a:buFontTx/>
              <a:buChar char="•"/>
            </a:pPr>
            <a:r>
              <a:rPr lang="ru-RU" altLang="ru-RU" sz="1800" b="1">
                <a:solidFill>
                  <a:srgbClr val="671F28"/>
                </a:solidFill>
              </a:rPr>
              <a:t> стремление избежать мучительных страданий;</a:t>
            </a:r>
            <a:endParaRPr lang="ru-RU" altLang="ru-RU" sz="1800" b="1">
              <a:solidFill>
                <a:srgbClr val="671F28"/>
              </a:solidFill>
            </a:endParaRPr>
          </a:p>
          <a:p>
            <a:endParaRPr lang="ru-RU" altLang="ru-RU" sz="1800" b="1">
              <a:solidFill>
                <a:srgbClr val="671F28"/>
              </a:solidFill>
            </a:endParaRPr>
          </a:p>
        </p:txBody>
      </p:sp>
      <p:sp>
        <p:nvSpPr>
          <p:cNvPr id="81926" name="Rectangle 8"/>
          <p:cNvSpPr>
            <a:spLocks noChangeArrowheads="1"/>
          </p:cNvSpPr>
          <p:nvPr/>
        </p:nvSpPr>
        <p:spPr bwMode="auto">
          <a:xfrm>
            <a:off x="250825" y="5445125"/>
            <a:ext cx="6192838" cy="1223963"/>
          </a:xfrm>
          <a:prstGeom prst="rect">
            <a:avLst/>
          </a:prstGeom>
          <a:solidFill>
            <a:schemeClr val="bg1"/>
          </a:solidFill>
          <a:ln w="9525">
            <a:solidFill>
              <a:srgbClr val="671F28"/>
            </a:solidFill>
            <a:miter lim="800000"/>
          </a:ln>
        </p:spPr>
        <p:txBody>
          <a:bodyPr wrap="none" anchor="ctr"/>
          <a:lstStyle/>
          <a:p>
            <a:r>
              <a:rPr lang="ru-RU" altLang="ru-RU" sz="1800" b="1">
                <a:solidFill>
                  <a:srgbClr val="671F28"/>
                </a:solidFill>
              </a:rPr>
              <a:t>Кризис смерти затрагивает одновременно</a:t>
            </a:r>
            <a:endParaRPr lang="ru-RU" altLang="ru-RU" sz="1800" b="1">
              <a:solidFill>
                <a:srgbClr val="671F28"/>
              </a:solidFill>
            </a:endParaRPr>
          </a:p>
          <a:p>
            <a:r>
              <a:rPr lang="ru-RU" altLang="ru-RU" sz="1800" b="1">
                <a:solidFill>
                  <a:srgbClr val="671F28"/>
                </a:solidFill>
              </a:rPr>
              <a:t>биологические, эмоциональные, философские</a:t>
            </a:r>
            <a:endParaRPr lang="ru-RU" altLang="ru-RU" sz="1800" b="1">
              <a:solidFill>
                <a:srgbClr val="671F28"/>
              </a:solidFill>
            </a:endParaRPr>
          </a:p>
          <a:p>
            <a:r>
              <a:rPr lang="ru-RU" altLang="ru-RU" sz="1800" b="1">
                <a:solidFill>
                  <a:srgbClr val="671F28"/>
                </a:solidFill>
              </a:rPr>
              <a:t>и духовные стороны жизни.</a:t>
            </a:r>
            <a:endParaRPr lang="ru-RU" altLang="ru-RU" sz="1800" b="1">
              <a:solidFill>
                <a:srgbClr val="671F28"/>
              </a:solidFill>
            </a:endParaRPr>
          </a:p>
        </p:txBody>
      </p:sp>
      <p:sp>
        <p:nvSpPr>
          <p:cNvPr id="81927" name="AutoShape 9"/>
          <p:cNvSpPr>
            <a:spLocks noChangeArrowheads="1"/>
          </p:cNvSpPr>
          <p:nvPr/>
        </p:nvSpPr>
        <p:spPr bwMode="auto">
          <a:xfrm>
            <a:off x="7019925" y="4797425"/>
            <a:ext cx="1512888" cy="1346200"/>
          </a:xfrm>
          <a:prstGeom prst="star4">
            <a:avLst>
              <a:gd name="adj" fmla="val 12500"/>
            </a:avLst>
          </a:prstGeom>
          <a:solidFill>
            <a:srgbClr val="671F28"/>
          </a:solidFill>
          <a:ln w="9525">
            <a:solidFill>
              <a:schemeClr val="tx1"/>
            </a:solidFill>
            <a:miter lim="800000"/>
          </a:ln>
        </p:spPr>
        <p:txBody>
          <a:bodyPr wrap="none" anchor="ctr"/>
          <a:lstStyle/>
          <a:p>
            <a:endParaRPr lang="ru-RU" altLang="ru-RU" sz="1800"/>
          </a:p>
        </p:txBody>
      </p:sp>
    </p:spTree>
  </p:cSld>
  <p:clrMapOvr>
    <a:masterClrMapping/>
  </p:clrMapOvr>
  <p:transition>
    <p:cover dir="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468313" y="0"/>
            <a:ext cx="8229600" cy="561975"/>
          </a:xfrm>
          <a:ln>
            <a:solidFill>
              <a:srgbClr val="671F28"/>
            </a:solidFill>
          </a:ln>
        </p:spPr>
        <p:txBody>
          <a:bodyPr/>
          <a:lstStyle/>
          <a:p>
            <a:pPr eaLnBrk="1" hangingPunct="1"/>
            <a:br>
              <a:rPr lang="ru-RU" altLang="ru-RU" sz="2000" b="1" smtClean="0">
                <a:solidFill>
                  <a:srgbClr val="CC0000"/>
                </a:solidFill>
              </a:rPr>
            </a:br>
            <a:r>
              <a:rPr lang="ru-RU" altLang="ru-RU" sz="2000" b="1" smtClean="0">
                <a:solidFill>
                  <a:srgbClr val="CC0000"/>
                </a:solidFill>
              </a:rPr>
              <a:t>Стадии приспособления к мысли о смерти.</a:t>
            </a:r>
            <a:endParaRPr lang="ru-RU" altLang="ru-RU" sz="2700" b="1" smtClean="0">
              <a:solidFill>
                <a:srgbClr val="CC0000"/>
              </a:solidFill>
            </a:endParaRPr>
          </a:p>
        </p:txBody>
      </p:sp>
      <p:graphicFrame>
        <p:nvGraphicFramePr>
          <p:cNvPr id="513074" name="Group 50"/>
          <p:cNvGraphicFramePr>
            <a:graphicFrameLocks noGrp="1"/>
          </p:cNvGraphicFramePr>
          <p:nvPr>
            <p:ph idx="4294967295"/>
          </p:nvPr>
        </p:nvGraphicFramePr>
        <p:xfrm>
          <a:off x="323850" y="908050"/>
          <a:ext cx="8569325" cy="5761038"/>
        </p:xfrm>
        <a:graphic>
          <a:graphicData uri="http://schemas.openxmlformats.org/drawingml/2006/table">
            <a:tbl>
              <a:tblPr/>
              <a:tblGrid>
                <a:gridCol w="2087563"/>
                <a:gridCol w="6481762"/>
              </a:tblGrid>
              <a:tr h="365741">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rgbClr val="CC0000"/>
                          </a:solidFill>
                          <a:effectLst/>
                          <a:latin typeface="Arial" panose="02080604020202020204" pitchFamily="34" charset="0"/>
                          <a:cs typeface="Arial" panose="02080604020202020204" pitchFamily="34" charset="0"/>
                        </a:rPr>
                        <a:t>Стадии</a:t>
                      </a:r>
                      <a:endParaRPr kumimoji="0" lang="ru-RU" sz="1800" b="1" i="0" u="none" strike="noStrike" cap="none" normalizeH="0" baseline="0" smtClean="0">
                        <a:ln>
                          <a:noFill/>
                        </a:ln>
                        <a:solidFill>
                          <a:srgbClr val="CC0000"/>
                        </a:solidFill>
                        <a:effectLst/>
                        <a:latin typeface="Arial" panose="02080604020202020204" pitchFamily="34" charset="0"/>
                        <a:cs typeface="Arial" panose="02080604020202020204" pitchFamily="34"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rgbClr val="CC0000"/>
                          </a:solidFill>
                          <a:effectLst/>
                          <a:latin typeface="Arial" panose="02080604020202020204" pitchFamily="34" charset="0"/>
                          <a:cs typeface="Arial" panose="02080604020202020204" pitchFamily="34" charset="0"/>
                        </a:rPr>
                        <a:t>Характеристика стадии</a:t>
                      </a:r>
                      <a:endParaRPr kumimoji="0" lang="ru-RU" sz="1800" b="1" i="0" u="none" strike="noStrike" cap="none" normalizeH="0" baseline="0" smtClean="0">
                        <a:ln>
                          <a:noFill/>
                        </a:ln>
                        <a:solidFill>
                          <a:srgbClr val="CC0000"/>
                        </a:solidFill>
                        <a:effectLst/>
                        <a:latin typeface="Arial" panose="02080604020202020204" pitchFamily="34" charset="0"/>
                        <a:cs typeface="Arial" panose="0208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914361">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rPr>
                        <a:t>Стадия отрицания</a:t>
                      </a:r>
                      <a:endPar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endParaRP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rgbClr val="00FF00"/>
                          </a:solidFill>
                          <a:effectLst/>
                          <a:latin typeface="Arial" panose="02080604020202020204" pitchFamily="34" charset="0"/>
                          <a:cs typeface="Arial" panose="02080604020202020204" pitchFamily="34" charset="0"/>
                        </a:rPr>
                        <a:t>Человек отказывается признать возможность своей смерти и занимается поисками других, более обнадёживающих мнений и диагнозов </a:t>
                      </a:r>
                      <a:endParaRPr kumimoji="0" lang="ru-RU" sz="1800" b="1" i="0" u="none" strike="noStrike" cap="none" normalizeH="0" baseline="0" smtClean="0">
                        <a:ln>
                          <a:noFill/>
                        </a:ln>
                        <a:solidFill>
                          <a:srgbClr val="00FF00"/>
                        </a:solidFill>
                        <a:effectLst/>
                        <a:latin typeface="Arial" panose="02080604020202020204" pitchFamily="34" charset="0"/>
                        <a:cs typeface="Arial" panose="0208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CC"/>
                    </a:solidFill>
                  </a:tcPr>
                </a:tc>
              </a:tr>
              <a:tr h="1188671">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rPr>
                        <a:t>Стадия гнева</a:t>
                      </a:r>
                      <a:endPar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endParaRP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rgbClr val="00FF00"/>
                          </a:solidFill>
                          <a:effectLst/>
                          <a:latin typeface="Arial" panose="02080604020202020204" pitchFamily="34" charset="0"/>
                          <a:cs typeface="Arial" panose="02080604020202020204" pitchFamily="34" charset="0"/>
                        </a:rPr>
                        <a:t>Человек осознаёт, что он действительно умирает, его охватывает гнев, обида и зависть к окружающим, состояние фрустрации, вызванное крушением всех его планов и надежд </a:t>
                      </a:r>
                      <a:endParaRPr kumimoji="0" lang="ru-RU" sz="1800" b="1" i="0" u="none" strike="noStrike" cap="none" normalizeH="0" baseline="0" smtClean="0">
                        <a:ln>
                          <a:noFill/>
                        </a:ln>
                        <a:solidFill>
                          <a:srgbClr val="00FF00"/>
                        </a:solidFill>
                        <a:effectLst/>
                        <a:latin typeface="Arial" panose="02080604020202020204" pitchFamily="34" charset="0"/>
                        <a:cs typeface="Arial" panose="0208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CC"/>
                    </a:solidFill>
                  </a:tcPr>
                </a:tc>
              </a:tr>
              <a:tr h="1188671">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rPr>
                        <a:t>Стадия торга</a:t>
                      </a:r>
                      <a:endPar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endParaRP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rgbClr val="00FF00"/>
                          </a:solidFill>
                          <a:effectLst/>
                          <a:latin typeface="Arial" panose="02080604020202020204" pitchFamily="34" charset="0"/>
                          <a:cs typeface="Arial" panose="02080604020202020204" pitchFamily="34" charset="0"/>
                        </a:rPr>
                        <a:t>Человек ищет способы продлить жизнь, даёт обещания и пытается договориться с Богом, врачами, медсестрами или другими людьми, чтобы отдалить развязку или облегчить себе боль и страдание</a:t>
                      </a:r>
                      <a:endParaRPr kumimoji="0" lang="ru-RU" sz="1800" b="1" i="0" u="none" strike="noStrike" cap="none" normalizeH="0" baseline="0" smtClean="0">
                        <a:ln>
                          <a:noFill/>
                        </a:ln>
                        <a:solidFill>
                          <a:srgbClr val="00FF00"/>
                        </a:solidFill>
                        <a:effectLst/>
                        <a:latin typeface="Arial" panose="02080604020202020204" pitchFamily="34" charset="0"/>
                        <a:cs typeface="Arial" panose="0208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CC"/>
                    </a:solidFill>
                  </a:tcPr>
                </a:tc>
              </a:tr>
              <a:tr h="1463542">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rPr>
                        <a:t>Стадия депрессии</a:t>
                      </a:r>
                      <a:endPar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endParaRP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rgbClr val="00FF00"/>
                          </a:solidFill>
                          <a:effectLst/>
                          <a:latin typeface="Arial" panose="02080604020202020204" pitchFamily="34" charset="0"/>
                          <a:cs typeface="Arial" panose="02080604020202020204" pitchFamily="34" charset="0"/>
                        </a:rPr>
                        <a:t>Когда ничего выторговать не удаётся или время истекает, человека охватывает чувство безнадёжности, он горюет о том, что уже потерял и о предстоящей смерти и разлуке с родными и близкими</a:t>
                      </a:r>
                      <a:endParaRPr kumimoji="0" lang="ru-RU" sz="1800" b="1" i="0" u="none" strike="noStrike" cap="none" normalizeH="0" baseline="0" smtClean="0">
                        <a:ln>
                          <a:noFill/>
                        </a:ln>
                        <a:solidFill>
                          <a:srgbClr val="00FF00"/>
                        </a:solidFill>
                        <a:effectLst/>
                        <a:latin typeface="Arial" panose="02080604020202020204" pitchFamily="34" charset="0"/>
                        <a:cs typeface="Arial" panose="0208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00CC"/>
                    </a:solidFill>
                  </a:tcPr>
                </a:tc>
              </a:tr>
              <a:tr h="640051">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rPr>
                        <a:t>Стадия принятия</a:t>
                      </a:r>
                      <a:endParaRPr kumimoji="0" lang="ru-RU" sz="1800" b="1" i="0" u="none" strike="noStrike" cap="none" normalizeH="0" baseline="0" smtClean="0">
                        <a:ln>
                          <a:noFill/>
                        </a:ln>
                        <a:solidFill>
                          <a:schemeClr val="accent2"/>
                        </a:solidFill>
                        <a:effectLst/>
                        <a:latin typeface="Arial" panose="02080604020202020204" pitchFamily="34" charset="0"/>
                        <a:cs typeface="Arial" panose="02080604020202020204" pitchFamily="34" charset="0"/>
                      </a:endParaRP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ru-RU" sz="1800" b="1" i="0" u="none" strike="noStrike" cap="none" normalizeH="0" baseline="0" smtClean="0">
                          <a:ln>
                            <a:noFill/>
                          </a:ln>
                          <a:solidFill>
                            <a:srgbClr val="00FF00"/>
                          </a:solidFill>
                          <a:effectLst/>
                          <a:latin typeface="Arial" panose="02080604020202020204" pitchFamily="34" charset="0"/>
                          <a:cs typeface="Arial" panose="02080604020202020204" pitchFamily="34" charset="0"/>
                        </a:rPr>
                        <a:t>Человек смиряется со своей судьбой и спокойно ожидает развязки</a:t>
                      </a:r>
                      <a:endParaRPr kumimoji="0" lang="ru-RU" sz="1800" b="1" i="0" u="none" strike="noStrike" cap="none" normalizeH="0" baseline="0" smtClean="0">
                        <a:ln>
                          <a:noFill/>
                        </a:ln>
                        <a:solidFill>
                          <a:srgbClr val="00FF00"/>
                        </a:solidFill>
                        <a:effectLst/>
                        <a:latin typeface="Arial" panose="02080604020202020204" pitchFamily="34" charset="0"/>
                        <a:cs typeface="Arial" panose="02080604020202020204" pitchFamily="34" charset="0"/>
                      </a:endParaRPr>
                    </a:p>
                  </a:txBody>
                  <a:tcPr marT="45715" marB="457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00CC"/>
                    </a:solidFill>
                  </a:tcPr>
                </a:tc>
              </a:tr>
            </a:tbl>
          </a:graphicData>
        </a:graphic>
      </p:graphicFrame>
    </p:spTree>
  </p:cSld>
  <p:clrMapOvr>
    <a:masterClrMapping/>
  </p:clrMapOvr>
  <p:transition>
    <p:cover di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ltLang="ru-RU" smtClean="0">
                <a:solidFill>
                  <a:schemeClr val="accent2"/>
                </a:solidFill>
              </a:rPr>
              <a:t>Литература:</a:t>
            </a:r>
            <a:endParaRPr lang="ru-RU" altLang="ru-RU" smtClean="0">
              <a:solidFill>
                <a:schemeClr val="accent2"/>
              </a:solidFill>
            </a:endParaRPr>
          </a:p>
        </p:txBody>
      </p:sp>
      <p:sp>
        <p:nvSpPr>
          <p:cNvPr id="83971" name="Rectangle 3"/>
          <p:cNvSpPr>
            <a:spLocks noGrp="1" noChangeArrowheads="1"/>
          </p:cNvSpPr>
          <p:nvPr>
            <p:ph type="body" idx="1"/>
          </p:nvPr>
        </p:nvSpPr>
        <p:spPr/>
        <p:txBody>
          <a:bodyPr/>
          <a:lstStyle/>
          <a:p>
            <a:pPr eaLnBrk="1" hangingPunct="1">
              <a:lnSpc>
                <a:spcPct val="90000"/>
              </a:lnSpc>
            </a:pPr>
            <a:r>
              <a:rPr lang="ru-RU" altLang="ru-RU" sz="1900" smtClean="0"/>
              <a:t>Обухова Л.Ф. Возрастная психология. М., 2008.</a:t>
            </a:r>
            <a:endParaRPr lang="ru-RU" altLang="ru-RU" sz="1900" smtClean="0"/>
          </a:p>
          <a:p>
            <a:pPr eaLnBrk="1" hangingPunct="1">
              <a:lnSpc>
                <a:spcPct val="90000"/>
              </a:lnSpc>
            </a:pPr>
            <a:r>
              <a:rPr lang="ru-RU" altLang="ru-RU" sz="1900" smtClean="0"/>
              <a:t>Шаповаленко И.В. Возрастная психология. М. 2009.</a:t>
            </a:r>
            <a:endParaRPr lang="ru-RU" altLang="ru-RU" sz="1900" smtClean="0"/>
          </a:p>
          <a:p>
            <a:pPr eaLnBrk="1" hangingPunct="1">
              <a:lnSpc>
                <a:spcPct val="90000"/>
              </a:lnSpc>
            </a:pPr>
            <a:r>
              <a:rPr lang="ru-RU" altLang="ru-RU" sz="1900" smtClean="0"/>
              <a:t>Абрамова Г.С. Возрастная психология. Екатеринбург. 2000.</a:t>
            </a:r>
            <a:endParaRPr lang="ru-RU" altLang="ru-RU" sz="1900" smtClean="0"/>
          </a:p>
          <a:p>
            <a:pPr eaLnBrk="1" hangingPunct="1">
              <a:lnSpc>
                <a:spcPct val="90000"/>
              </a:lnSpc>
            </a:pPr>
            <a:r>
              <a:rPr lang="ru-RU" altLang="ru-RU" sz="1900" smtClean="0"/>
              <a:t>Кулагина И.Ю. Возрастная психология. М. 2004.</a:t>
            </a:r>
            <a:endParaRPr lang="ru-RU" altLang="ru-RU" sz="1900" smtClean="0"/>
          </a:p>
          <a:p>
            <a:pPr eaLnBrk="1" hangingPunct="1">
              <a:lnSpc>
                <a:spcPct val="90000"/>
              </a:lnSpc>
            </a:pPr>
            <a:r>
              <a:rPr lang="ru-RU" altLang="ru-RU" sz="1900" smtClean="0"/>
              <a:t>Б.С. Волков. Психология младшего школьника. М., 2005.</a:t>
            </a:r>
            <a:endParaRPr lang="ru-RU" altLang="ru-RU" sz="1900" smtClean="0"/>
          </a:p>
          <a:p>
            <a:pPr eaLnBrk="1" hangingPunct="1">
              <a:lnSpc>
                <a:spcPct val="90000"/>
              </a:lnSpc>
            </a:pPr>
            <a:r>
              <a:rPr lang="ru-RU" altLang="ru-RU" sz="1900" smtClean="0"/>
              <a:t>Безруких М.М.. Ефимова С.П. Ребенок идет в школу: знаете ли вы своего школьника. М. 1996.</a:t>
            </a:r>
            <a:endParaRPr lang="ru-RU" altLang="ru-RU" sz="1900" smtClean="0"/>
          </a:p>
          <a:p>
            <a:pPr eaLnBrk="1" hangingPunct="1">
              <a:lnSpc>
                <a:spcPct val="90000"/>
              </a:lnSpc>
            </a:pPr>
            <a:r>
              <a:rPr lang="ru-RU" altLang="ru-RU" sz="1900" smtClean="0"/>
              <a:t>Безруких М.М. Возрастная физиология. М. 2002. </a:t>
            </a:r>
            <a:endParaRPr lang="ru-RU" altLang="ru-RU" sz="1900" smtClean="0"/>
          </a:p>
          <a:p>
            <a:pPr eaLnBrk="1" hangingPunct="1">
              <a:lnSpc>
                <a:spcPct val="90000"/>
              </a:lnSpc>
            </a:pPr>
            <a:r>
              <a:rPr lang="ru-RU" altLang="ru-RU" sz="1900" smtClean="0"/>
              <a:t>Ю.Б. Гиппенрейтер. Общаться с ребенком. Как? М.2004.</a:t>
            </a:r>
            <a:endParaRPr lang="ru-RU" altLang="ru-RU" sz="1900" smtClean="0"/>
          </a:p>
          <a:p>
            <a:pPr eaLnBrk="1" hangingPunct="1">
              <a:lnSpc>
                <a:spcPct val="90000"/>
              </a:lnSpc>
            </a:pPr>
            <a:r>
              <a:rPr lang="ru-RU" altLang="ru-RU" sz="1900" smtClean="0"/>
              <a:t>Грейс Крайг. Психология развития. Спб. 2000.</a:t>
            </a:r>
            <a:endParaRPr lang="ru-RU" altLang="ru-RU" sz="1900" smtClean="0"/>
          </a:p>
          <a:p>
            <a:pPr eaLnBrk="1" hangingPunct="1">
              <a:lnSpc>
                <a:spcPct val="90000"/>
              </a:lnSpc>
            </a:pPr>
            <a:r>
              <a:rPr lang="ru-RU" altLang="ru-RU" sz="1900" smtClean="0"/>
              <a:t>Л.Ф Обухова. Возрастная психология. М., 2008.</a:t>
            </a:r>
            <a:endParaRPr lang="ru-RU" altLang="ru-RU" sz="1900" smtClean="0"/>
          </a:p>
          <a:p>
            <a:pPr eaLnBrk="1" hangingPunct="1">
              <a:lnSpc>
                <a:spcPct val="90000"/>
              </a:lnSpc>
            </a:pPr>
            <a:endParaRPr lang="ru-RU" altLang="ru-RU" sz="1900" smtClean="0"/>
          </a:p>
          <a:p>
            <a:pPr eaLnBrk="1" hangingPunct="1">
              <a:lnSpc>
                <a:spcPct val="90000"/>
              </a:lnSpc>
            </a:pPr>
            <a:endParaRPr lang="ru-RU" altLang="ru-RU" sz="2400" smtClean="0"/>
          </a:p>
        </p:txBody>
      </p:sp>
    </p:spTree>
  </p:cSld>
  <p:clrMapOvr>
    <a:masterClrMapping/>
  </p:clrMapOvr>
  <p:transition>
    <p:cover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4"/>
          <p:cNvSpPr>
            <a:spLocks noChangeArrowheads="1"/>
          </p:cNvSpPr>
          <p:nvPr/>
        </p:nvSpPr>
        <p:spPr bwMode="auto">
          <a:xfrm>
            <a:off x="539750" y="188913"/>
            <a:ext cx="8064500" cy="1042987"/>
          </a:xfrm>
          <a:prstGeom prst="bevel">
            <a:avLst>
              <a:gd name="adj" fmla="val 12500"/>
            </a:avLst>
          </a:prstGeom>
          <a:solidFill>
            <a:srgbClr val="FF9933"/>
          </a:solidFill>
          <a:ln w="9525">
            <a:solidFill>
              <a:schemeClr val="tx1"/>
            </a:solidFill>
            <a:miter lim="800000"/>
          </a:ln>
        </p:spPr>
        <p:txBody>
          <a:bodyPr wrap="none" anchor="ctr"/>
          <a:lstStyle/>
          <a:p>
            <a:pPr algn="ctr"/>
            <a:r>
              <a:rPr lang="ru-RU" altLang="ru-RU">
                <a:solidFill>
                  <a:schemeClr val="tx2"/>
                </a:solidFill>
                <a:latin typeface="Times New Roman" pitchFamily="18" charset="0"/>
                <a:cs typeface="Times New Roman" pitchFamily="18" charset="0"/>
              </a:rPr>
              <a:t>Специфика психического развития ребёнка.</a:t>
            </a:r>
            <a:endParaRPr lang="ru-RU" altLang="ru-RU">
              <a:solidFill>
                <a:schemeClr val="tx2"/>
              </a:solidFill>
              <a:latin typeface="Times New Roman" pitchFamily="18" charset="0"/>
              <a:cs typeface="Times New Roman" pitchFamily="18" charset="0"/>
            </a:endParaRPr>
          </a:p>
        </p:txBody>
      </p:sp>
      <p:sp>
        <p:nvSpPr>
          <p:cNvPr id="9219" name="AutoShape 5"/>
          <p:cNvSpPr>
            <a:spLocks noChangeArrowheads="1"/>
          </p:cNvSpPr>
          <p:nvPr/>
        </p:nvSpPr>
        <p:spPr bwMode="auto">
          <a:xfrm rot="10800000">
            <a:off x="179388" y="1341438"/>
            <a:ext cx="2089150" cy="2808287"/>
          </a:xfrm>
          <a:prstGeom prst="wedgeRoundRectCallout">
            <a:avLst>
              <a:gd name="adj1" fmla="val -42250"/>
              <a:gd name="adj2" fmla="val 58083"/>
              <a:gd name="adj3" fmla="val 16667"/>
            </a:avLst>
          </a:prstGeom>
          <a:solidFill>
            <a:srgbClr val="FCFEAE"/>
          </a:solidFill>
          <a:ln w="9525">
            <a:solidFill>
              <a:schemeClr val="tx1"/>
            </a:solidFill>
            <a:miter lim="800000"/>
          </a:ln>
        </p:spPr>
        <p:txBody>
          <a:bodyPr rot="10800000"/>
          <a:lstStyle/>
          <a:p>
            <a:pPr algn="ctr"/>
            <a:r>
              <a:rPr lang="ru-RU" altLang="ru-RU" sz="1200">
                <a:latin typeface="Times New Roman" pitchFamily="18" charset="0"/>
                <a:cs typeface="Times New Roman" pitchFamily="18" charset="0"/>
              </a:rPr>
              <a:t>Х.Вернер, Л.С. Выготский и др.  описали основные критерии развития:</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дифференциацию, расчленение явления, ранее бывшего единым;</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появление новых сторон, новых элементов в самом развитии;</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перестройку связей между различными сторонами объекта</a:t>
            </a:r>
            <a:r>
              <a:rPr lang="ru-RU" altLang="ru-RU" sz="1200"/>
              <a:t>.</a:t>
            </a:r>
            <a:endParaRPr lang="ru-RU" altLang="ru-RU" sz="1200"/>
          </a:p>
        </p:txBody>
      </p:sp>
      <p:sp>
        <p:nvSpPr>
          <p:cNvPr id="9220" name="AutoShape 6"/>
          <p:cNvSpPr>
            <a:spLocks noChangeArrowheads="1"/>
          </p:cNvSpPr>
          <p:nvPr/>
        </p:nvSpPr>
        <p:spPr bwMode="auto">
          <a:xfrm rot="10800000">
            <a:off x="2700338" y="1412875"/>
            <a:ext cx="1944687" cy="2592388"/>
          </a:xfrm>
          <a:prstGeom prst="wedgeRoundRectCallout">
            <a:avLst>
              <a:gd name="adj1" fmla="val -41514"/>
              <a:gd name="adj2" fmla="val 58449"/>
              <a:gd name="adj3" fmla="val 16667"/>
            </a:avLst>
          </a:prstGeom>
          <a:solidFill>
            <a:srgbClr val="FCFEAE"/>
          </a:solidFill>
          <a:ln w="9525">
            <a:solidFill>
              <a:schemeClr val="tx1"/>
            </a:solidFill>
            <a:miter lim="800000"/>
          </a:ln>
        </p:spPr>
        <p:txBody>
          <a:bodyPr rot="10800000"/>
          <a:lstStyle/>
          <a:p>
            <a:pPr algn="ctr"/>
            <a:r>
              <a:rPr lang="ru-RU" altLang="ru-RU" sz="1200">
                <a:latin typeface="Times New Roman" pitchFamily="18" charset="0"/>
                <a:cs typeface="Times New Roman" pitchFamily="18" charset="0"/>
              </a:rPr>
              <a:t>Прогрессивное развитие характеризуется возрастающей дифференциацией и организацией психических процессов, сопровождающейся совершенствованием функционирования и формирования;.  </a:t>
            </a:r>
            <a:endParaRPr lang="ru-RU" altLang="ru-RU" sz="1200">
              <a:latin typeface="Times New Roman" pitchFamily="18" charset="0"/>
              <a:cs typeface="Times New Roman" pitchFamily="18" charset="0"/>
            </a:endParaRPr>
          </a:p>
        </p:txBody>
      </p:sp>
      <p:sp>
        <p:nvSpPr>
          <p:cNvPr id="9221" name="AutoShape 9"/>
          <p:cNvSpPr>
            <a:spLocks noChangeArrowheads="1"/>
          </p:cNvSpPr>
          <p:nvPr/>
        </p:nvSpPr>
        <p:spPr bwMode="auto">
          <a:xfrm rot="10800000">
            <a:off x="6948488" y="1412875"/>
            <a:ext cx="1944687" cy="2592388"/>
          </a:xfrm>
          <a:prstGeom prst="wedgeRoundRectCallout">
            <a:avLst>
              <a:gd name="adj1" fmla="val -20694"/>
              <a:gd name="adj2" fmla="val 60773"/>
              <a:gd name="adj3" fmla="val 16667"/>
            </a:avLst>
          </a:prstGeom>
          <a:solidFill>
            <a:srgbClr val="FCFEAE"/>
          </a:solidFill>
          <a:ln w="9525">
            <a:solidFill>
              <a:schemeClr val="tx1"/>
            </a:solidFill>
            <a:miter lim="800000"/>
          </a:ln>
        </p:spPr>
        <p:txBody>
          <a:bodyPr rot="10800000"/>
          <a:lstStyle/>
          <a:p>
            <a:pPr algn="ctr"/>
            <a:r>
              <a:rPr lang="ru-RU" altLang="ru-RU" sz="1200">
                <a:latin typeface="Times New Roman" pitchFamily="18" charset="0"/>
                <a:cs typeface="Times New Roman" pitchFamily="18" charset="0"/>
              </a:rPr>
              <a:t>Аномальное – частичными или сплошными нарушениями процесса роста, дифференциации и организации психических функций, что сопровождается уменьшением способности к формированию и функционированию</a:t>
            </a:r>
            <a:r>
              <a:rPr lang="ru-RU" altLang="ru-RU" sz="1800">
                <a:latin typeface="Times New Roman" pitchFamily="18" charset="0"/>
                <a:cs typeface="Times New Roman" pitchFamily="18" charset="0"/>
              </a:rPr>
              <a:t>.  </a:t>
            </a:r>
            <a:endParaRPr lang="ru-RU" altLang="ru-RU" sz="1800">
              <a:latin typeface="Times New Roman" pitchFamily="18" charset="0"/>
              <a:cs typeface="Times New Roman" pitchFamily="18" charset="0"/>
            </a:endParaRPr>
          </a:p>
          <a:p>
            <a:pPr algn="ctr"/>
            <a:endParaRPr lang="ru-RU" altLang="ru-RU" sz="1200">
              <a:latin typeface="Times New Roman" pitchFamily="18" charset="0"/>
              <a:cs typeface="Times New Roman" pitchFamily="18" charset="0"/>
            </a:endParaRPr>
          </a:p>
        </p:txBody>
      </p:sp>
      <p:sp>
        <p:nvSpPr>
          <p:cNvPr id="9222" name="AutoShape 10"/>
          <p:cNvSpPr>
            <a:spLocks noChangeArrowheads="1"/>
          </p:cNvSpPr>
          <p:nvPr/>
        </p:nvSpPr>
        <p:spPr bwMode="auto">
          <a:xfrm rot="10800000">
            <a:off x="4859338" y="1412875"/>
            <a:ext cx="1944687" cy="2592388"/>
          </a:xfrm>
          <a:prstGeom prst="wedgeRoundRectCallout">
            <a:avLst>
              <a:gd name="adj1" fmla="val -37269"/>
              <a:gd name="adj2" fmla="val 58019"/>
              <a:gd name="adj3" fmla="val 16667"/>
            </a:avLst>
          </a:prstGeom>
          <a:solidFill>
            <a:srgbClr val="FCFEAE"/>
          </a:solidFill>
          <a:ln w="9525">
            <a:solidFill>
              <a:schemeClr val="tx1"/>
            </a:solidFill>
            <a:miter lim="800000"/>
          </a:ln>
        </p:spPr>
        <p:txBody>
          <a:bodyPr rot="10800000"/>
          <a:lstStyle/>
          <a:p>
            <a:pPr algn="ctr"/>
            <a:r>
              <a:rPr lang="ru-RU" altLang="ru-RU" sz="1200">
                <a:latin typeface="Times New Roman" pitchFamily="18" charset="0"/>
                <a:cs typeface="Times New Roman" pitchFamily="18" charset="0"/>
              </a:rPr>
              <a:t>Регрессивное – процессами дезорганизации, сопровождающимися замедлением и прекращением роста и накопления психических способностей</a:t>
            </a:r>
            <a:r>
              <a:rPr lang="ru-RU" altLang="ru-RU" sz="1800">
                <a:latin typeface="Times New Roman" pitchFamily="18" charset="0"/>
                <a:cs typeface="Times New Roman" pitchFamily="18" charset="0"/>
              </a:rPr>
              <a:t>; </a:t>
            </a:r>
            <a:endParaRPr lang="ru-RU" altLang="ru-RU" sz="1800">
              <a:latin typeface="Times New Roman" pitchFamily="18" charset="0"/>
              <a:cs typeface="Times New Roman" pitchFamily="18" charset="0"/>
            </a:endParaRPr>
          </a:p>
          <a:p>
            <a:pPr algn="ctr"/>
            <a:endParaRPr lang="ru-RU" altLang="ru-RU" sz="1200">
              <a:latin typeface="Times New Roman" pitchFamily="18" charset="0"/>
              <a:cs typeface="Times New Roman" pitchFamily="18" charset="0"/>
            </a:endParaRPr>
          </a:p>
        </p:txBody>
      </p:sp>
      <p:sp>
        <p:nvSpPr>
          <p:cNvPr id="9223" name="AutoShape 11"/>
          <p:cNvSpPr>
            <a:spLocks noChangeArrowheads="1"/>
          </p:cNvSpPr>
          <p:nvPr/>
        </p:nvSpPr>
        <p:spPr bwMode="auto">
          <a:xfrm>
            <a:off x="3348038" y="4941888"/>
            <a:ext cx="2447925" cy="1042987"/>
          </a:xfrm>
          <a:prstGeom prst="bevel">
            <a:avLst>
              <a:gd name="adj" fmla="val 12500"/>
            </a:avLst>
          </a:prstGeom>
          <a:solidFill>
            <a:srgbClr val="FF9966"/>
          </a:solidFill>
          <a:ln w="9525">
            <a:solidFill>
              <a:srgbClr val="FF9933"/>
            </a:solidFill>
            <a:miter lim="800000"/>
          </a:ln>
        </p:spPr>
        <p:txBody>
          <a:bodyPr wrap="none" anchor="ctr"/>
          <a:lstStyle/>
          <a:p>
            <a:pPr algn="ctr"/>
            <a:r>
              <a:rPr lang="ru-RU" altLang="ru-RU">
                <a:latin typeface="Times New Roman" pitchFamily="18" charset="0"/>
                <a:cs typeface="Times New Roman" pitchFamily="18" charset="0"/>
              </a:rPr>
              <a:t>Типы развития</a:t>
            </a:r>
            <a:endParaRPr lang="ru-RU" altLang="ru-RU">
              <a:latin typeface="Times New Roman" pitchFamily="18" charset="0"/>
              <a:cs typeface="Times New Roman" pitchFamily="18" charset="0"/>
            </a:endParaRPr>
          </a:p>
        </p:txBody>
      </p:sp>
      <p:sp>
        <p:nvSpPr>
          <p:cNvPr id="9224" name="AutoShape 12"/>
          <p:cNvSpPr>
            <a:spLocks noChangeArrowheads="1"/>
          </p:cNvSpPr>
          <p:nvPr/>
        </p:nvSpPr>
        <p:spPr bwMode="auto">
          <a:xfrm>
            <a:off x="6516688" y="4221163"/>
            <a:ext cx="2447925" cy="2425700"/>
          </a:xfrm>
          <a:prstGeom prst="roundRect">
            <a:avLst>
              <a:gd name="adj" fmla="val 16667"/>
            </a:avLst>
          </a:prstGeom>
          <a:solidFill>
            <a:srgbClr val="FCFEAE"/>
          </a:solidFill>
          <a:ln w="9525">
            <a:solidFill>
              <a:schemeClr val="tx1"/>
            </a:solidFill>
            <a:round/>
          </a:ln>
        </p:spPr>
        <p:txBody>
          <a:bodyPr wrap="none" anchor="ctr"/>
          <a:lstStyle/>
          <a:p>
            <a:pPr algn="ctr"/>
            <a:r>
              <a:rPr lang="ru-RU" altLang="ru-RU" sz="1200">
                <a:solidFill>
                  <a:schemeClr val="accent2"/>
                </a:solidFill>
                <a:latin typeface="Times New Roman" pitchFamily="18" charset="0"/>
                <a:cs typeface="Times New Roman" pitchFamily="18" charset="0"/>
              </a:rPr>
              <a:t>Непреформированный тип </a:t>
            </a:r>
            <a:endParaRPr lang="ru-RU" altLang="ru-RU" sz="1200">
              <a:solidFill>
                <a:schemeClr val="accent2"/>
              </a:solidFill>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развития не предопределён</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заранее, с самого начала</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неизвестны все стадии развития</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и его конечный результат.</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Непреформированный тип </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развития наиболее </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распространён на нашей </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планете. По этому </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типу происходит развитие </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галактики, Земли, процесс</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 биологической эволюции,</a:t>
            </a:r>
            <a:endParaRPr lang="ru-RU" altLang="ru-RU" sz="1200">
              <a:latin typeface="Times New Roman" pitchFamily="18" charset="0"/>
              <a:cs typeface="Times New Roman" pitchFamily="18" charset="0"/>
            </a:endParaRPr>
          </a:p>
          <a:p>
            <a:pPr algn="ctr"/>
            <a:r>
              <a:rPr lang="ru-RU" altLang="ru-RU" sz="1200">
                <a:latin typeface="Times New Roman" pitchFamily="18" charset="0"/>
                <a:cs typeface="Times New Roman" pitchFamily="18" charset="0"/>
              </a:rPr>
              <a:t>развитие общества.</a:t>
            </a:r>
            <a:r>
              <a:rPr lang="ru-RU" altLang="ru-RU" sz="1200"/>
              <a:t> </a:t>
            </a:r>
            <a:endParaRPr lang="ru-RU" altLang="ru-RU" sz="1200"/>
          </a:p>
        </p:txBody>
      </p:sp>
      <p:sp>
        <p:nvSpPr>
          <p:cNvPr id="9225" name="AutoShape 13"/>
          <p:cNvSpPr>
            <a:spLocks noChangeArrowheads="1"/>
          </p:cNvSpPr>
          <p:nvPr/>
        </p:nvSpPr>
        <p:spPr bwMode="auto">
          <a:xfrm>
            <a:off x="323850" y="4292600"/>
            <a:ext cx="2376488" cy="2425700"/>
          </a:xfrm>
          <a:prstGeom prst="roundRect">
            <a:avLst>
              <a:gd name="adj" fmla="val 16667"/>
            </a:avLst>
          </a:prstGeom>
          <a:solidFill>
            <a:srgbClr val="FCFEAE"/>
          </a:solidFill>
          <a:ln w="9525">
            <a:solidFill>
              <a:srgbClr val="FF0000"/>
            </a:solidFill>
            <a:round/>
          </a:ln>
        </p:spPr>
        <p:txBody>
          <a:bodyPr wrap="none" anchor="ctr"/>
          <a:lstStyle/>
          <a:p>
            <a:pPr algn="ctr"/>
            <a:r>
              <a:rPr lang="ru-RU" altLang="ru-RU" sz="1200" b="1">
                <a:solidFill>
                  <a:schemeClr val="accent2"/>
                </a:solidFill>
                <a:latin typeface="Times New Roman" pitchFamily="18" charset="0"/>
                <a:cs typeface="Times New Roman" pitchFamily="18" charset="0"/>
              </a:rPr>
              <a:t>Преформированный тип</a:t>
            </a:r>
            <a:r>
              <a:rPr lang="ru-RU" altLang="ru-RU" sz="1200" b="1">
                <a:latin typeface="Times New Roman" pitchFamily="18" charset="0"/>
                <a:cs typeface="Times New Roman" pitchFamily="18" charset="0"/>
              </a:rPr>
              <a:t> – </a:t>
            </a:r>
            <a:endParaRPr lang="ru-RU" altLang="ru-RU" sz="1200" b="1">
              <a:latin typeface="Times New Roman" pitchFamily="18" charset="0"/>
              <a:cs typeface="Times New Roman" pitchFamily="18" charset="0"/>
            </a:endParaRPr>
          </a:p>
          <a:p>
            <a:pPr algn="ctr"/>
            <a:r>
              <a:rPr lang="ru-RU" altLang="ru-RU" sz="1200" b="1">
                <a:latin typeface="Times New Roman" pitchFamily="18" charset="0"/>
                <a:cs typeface="Times New Roman" pitchFamily="18" charset="0"/>
              </a:rPr>
              <a:t>это такой тип, когда в </a:t>
            </a:r>
            <a:endParaRPr lang="ru-RU" altLang="ru-RU" sz="1200" b="1">
              <a:latin typeface="Times New Roman" pitchFamily="18" charset="0"/>
              <a:cs typeface="Times New Roman" pitchFamily="18" charset="0"/>
            </a:endParaRPr>
          </a:p>
          <a:p>
            <a:pPr algn="ctr"/>
            <a:r>
              <a:rPr lang="ru-RU" altLang="ru-RU" sz="1200" b="1">
                <a:latin typeface="Times New Roman" pitchFamily="18" charset="0"/>
                <a:cs typeface="Times New Roman" pitchFamily="18" charset="0"/>
              </a:rPr>
              <a:t>самом начале заданы </a:t>
            </a:r>
            <a:endParaRPr lang="ru-RU" altLang="ru-RU" sz="1200" b="1">
              <a:latin typeface="Times New Roman" pitchFamily="18" charset="0"/>
              <a:cs typeface="Times New Roman" pitchFamily="18" charset="0"/>
            </a:endParaRPr>
          </a:p>
          <a:p>
            <a:pPr algn="ctr"/>
            <a:r>
              <a:rPr lang="ru-RU" altLang="ru-RU" sz="1200" b="1">
                <a:latin typeface="Times New Roman" pitchFamily="18" charset="0"/>
                <a:cs typeface="Times New Roman" pitchFamily="18" charset="0"/>
              </a:rPr>
              <a:t> как стадии, которые пройдёт </a:t>
            </a:r>
            <a:endParaRPr lang="ru-RU" altLang="ru-RU" sz="1200" b="1">
              <a:latin typeface="Times New Roman" pitchFamily="18" charset="0"/>
              <a:cs typeface="Times New Roman" pitchFamily="18" charset="0"/>
            </a:endParaRPr>
          </a:p>
          <a:p>
            <a:pPr algn="ctr"/>
            <a:r>
              <a:rPr lang="ru-RU" altLang="ru-RU" sz="1200" b="1">
                <a:latin typeface="Times New Roman" pitchFamily="18" charset="0"/>
                <a:cs typeface="Times New Roman" pitchFamily="18" charset="0"/>
              </a:rPr>
              <a:t>явление (организм), так и</a:t>
            </a:r>
            <a:endParaRPr lang="ru-RU" altLang="ru-RU" sz="1200" b="1">
              <a:latin typeface="Times New Roman" pitchFamily="18" charset="0"/>
              <a:cs typeface="Times New Roman" pitchFamily="18" charset="0"/>
            </a:endParaRPr>
          </a:p>
          <a:p>
            <a:pPr algn="ctr"/>
            <a:r>
              <a:rPr lang="ru-RU" altLang="ru-RU" sz="1200" b="1">
                <a:latin typeface="Times New Roman" pitchFamily="18" charset="0"/>
                <a:cs typeface="Times New Roman" pitchFamily="18" charset="0"/>
              </a:rPr>
              <a:t> конечный результат, который </a:t>
            </a:r>
            <a:endParaRPr lang="ru-RU" altLang="ru-RU" sz="1200" b="1">
              <a:latin typeface="Times New Roman" pitchFamily="18" charset="0"/>
              <a:cs typeface="Times New Roman" pitchFamily="18" charset="0"/>
            </a:endParaRPr>
          </a:p>
          <a:p>
            <a:pPr algn="ctr"/>
            <a:r>
              <a:rPr lang="ru-RU" altLang="ru-RU" sz="1200" b="1">
                <a:latin typeface="Times New Roman" pitchFamily="18" charset="0"/>
                <a:cs typeface="Times New Roman" pitchFamily="18" charset="0"/>
              </a:rPr>
              <a:t>будет им достигнут. Здесь</a:t>
            </a:r>
            <a:endParaRPr lang="ru-RU" altLang="ru-RU" sz="1200" b="1">
              <a:latin typeface="Times New Roman" pitchFamily="18" charset="0"/>
              <a:cs typeface="Times New Roman" pitchFamily="18" charset="0"/>
            </a:endParaRPr>
          </a:p>
          <a:p>
            <a:pPr algn="ctr"/>
            <a:r>
              <a:rPr lang="ru-RU" altLang="ru-RU" sz="1200" b="1">
                <a:latin typeface="Times New Roman" pitchFamily="18" charset="0"/>
                <a:cs typeface="Times New Roman" pitchFamily="18" charset="0"/>
              </a:rPr>
              <a:t> всё дано от природы. </a:t>
            </a:r>
            <a:endParaRPr lang="ru-RU" altLang="ru-RU" sz="1200" b="1">
              <a:latin typeface="Times New Roman" pitchFamily="18" charset="0"/>
              <a:cs typeface="Times New Roman" pitchFamily="18" charset="0"/>
            </a:endParaRPr>
          </a:p>
          <a:p>
            <a:pPr algn="ctr"/>
            <a:r>
              <a:rPr lang="ru-RU" altLang="ru-RU" sz="1200" b="1">
                <a:latin typeface="Times New Roman" pitchFamily="18" charset="0"/>
                <a:cs typeface="Times New Roman" pitchFamily="18" charset="0"/>
              </a:rPr>
              <a:t>Примерами служат</a:t>
            </a:r>
            <a:endParaRPr lang="ru-RU" altLang="ru-RU" sz="1200" b="1">
              <a:latin typeface="Times New Roman" pitchFamily="18" charset="0"/>
              <a:cs typeface="Times New Roman" pitchFamily="18" charset="0"/>
            </a:endParaRPr>
          </a:p>
          <a:p>
            <a:pPr algn="ctr"/>
            <a:r>
              <a:rPr lang="ru-RU" altLang="ru-RU" sz="1200" b="1">
                <a:latin typeface="Times New Roman" pitchFamily="18" charset="0"/>
                <a:cs typeface="Times New Roman" pitchFamily="18" charset="0"/>
              </a:rPr>
              <a:t> эмбриональное развитие,</a:t>
            </a:r>
            <a:endParaRPr lang="ru-RU" altLang="ru-RU" sz="1200" b="1">
              <a:latin typeface="Times New Roman" pitchFamily="18" charset="0"/>
              <a:cs typeface="Times New Roman" pitchFamily="18" charset="0"/>
            </a:endParaRPr>
          </a:p>
          <a:p>
            <a:pPr algn="ctr"/>
            <a:r>
              <a:rPr lang="ru-RU" altLang="ru-RU" sz="1200" b="1">
                <a:latin typeface="Times New Roman" pitchFamily="18" charset="0"/>
                <a:cs typeface="Times New Roman" pitchFamily="18" charset="0"/>
              </a:rPr>
              <a:t> физическое развитие </a:t>
            </a:r>
            <a:endParaRPr lang="ru-RU" altLang="ru-RU" sz="1200" b="1">
              <a:latin typeface="Times New Roman" pitchFamily="18" charset="0"/>
              <a:cs typeface="Times New Roman" pitchFamily="18" charset="0"/>
            </a:endParaRPr>
          </a:p>
          <a:p>
            <a:pPr algn="ctr"/>
            <a:r>
              <a:rPr lang="ru-RU" altLang="ru-RU" sz="1200" b="1">
                <a:latin typeface="Times New Roman" pitchFamily="18" charset="0"/>
                <a:cs typeface="Times New Roman" pitchFamily="18" charset="0"/>
              </a:rPr>
              <a:t>( от рождения до старения).  </a:t>
            </a:r>
            <a:endParaRPr lang="ru-RU" altLang="ru-RU" sz="1200" b="1">
              <a:latin typeface="Times New Roman" pitchFamily="18" charset="0"/>
              <a:cs typeface="Times New Roman" pitchFamily="18" charset="0"/>
            </a:endParaRPr>
          </a:p>
        </p:txBody>
      </p:sp>
      <p:sp>
        <p:nvSpPr>
          <p:cNvPr id="9226" name="AutoShape 14"/>
          <p:cNvSpPr>
            <a:spLocks noChangeArrowheads="1"/>
          </p:cNvSpPr>
          <p:nvPr/>
        </p:nvSpPr>
        <p:spPr bwMode="auto">
          <a:xfrm>
            <a:off x="2700338" y="5229225"/>
            <a:ext cx="647700" cy="485775"/>
          </a:xfrm>
          <a:prstGeom prst="leftRightArrow">
            <a:avLst>
              <a:gd name="adj1" fmla="val 50000"/>
              <a:gd name="adj2" fmla="val 26667"/>
            </a:avLst>
          </a:prstGeom>
          <a:solidFill>
            <a:srgbClr val="FF9966"/>
          </a:solidFill>
          <a:ln w="9525">
            <a:solidFill>
              <a:schemeClr val="tx1"/>
            </a:solidFill>
            <a:miter lim="800000"/>
          </a:ln>
        </p:spPr>
        <p:txBody>
          <a:bodyPr wrap="none" anchor="ctr"/>
          <a:lstStyle/>
          <a:p>
            <a:endParaRPr lang="ru-RU" altLang="ru-RU" sz="1800"/>
          </a:p>
        </p:txBody>
      </p:sp>
      <p:sp>
        <p:nvSpPr>
          <p:cNvPr id="9227" name="AutoShape 15"/>
          <p:cNvSpPr>
            <a:spLocks noChangeArrowheads="1"/>
          </p:cNvSpPr>
          <p:nvPr/>
        </p:nvSpPr>
        <p:spPr bwMode="auto">
          <a:xfrm>
            <a:off x="5795963" y="5229225"/>
            <a:ext cx="720725" cy="485775"/>
          </a:xfrm>
          <a:prstGeom prst="leftRightArrow">
            <a:avLst>
              <a:gd name="adj1" fmla="val 50000"/>
              <a:gd name="adj2" fmla="val 29673"/>
            </a:avLst>
          </a:prstGeom>
          <a:solidFill>
            <a:srgbClr val="FF9966"/>
          </a:solidFill>
          <a:ln w="9525">
            <a:solidFill>
              <a:schemeClr val="tx1"/>
            </a:solidFill>
            <a:miter lim="800000"/>
          </a:ln>
        </p:spPr>
        <p:txBody>
          <a:bodyPr wrap="none" anchor="ctr"/>
          <a:lstStyle/>
          <a:p>
            <a:endParaRPr lang="ru-RU" altLang="ru-RU" sz="1800"/>
          </a:p>
        </p:txBody>
      </p:sp>
    </p:spTree>
  </p:cSld>
  <p:clrMapOvr>
    <a:masterClrMapping/>
  </p:clrMapOvr>
  <p:transition>
    <p:cover dir="d"/>
  </p:transition>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62942</Words>
  <Application>WPS Presentation</Application>
  <PresentationFormat>Экран (4:3)</PresentationFormat>
  <Paragraphs>1783</Paragraphs>
  <Slides>82</Slides>
  <Notes>9</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82</vt:i4>
      </vt:variant>
    </vt:vector>
  </HeadingPairs>
  <TitlesOfParts>
    <vt:vector size="103" baseType="lpstr">
      <vt:lpstr>Arial</vt:lpstr>
      <vt:lpstr>SimSun</vt:lpstr>
      <vt:lpstr>Wingdings</vt:lpstr>
      <vt:lpstr>Nimbus Roman No9 L</vt:lpstr>
      <vt:lpstr>Times New Roman</vt:lpstr>
      <vt:lpstr>Microsoft YaHei</vt:lpstr>
      <vt:lpstr>Droid Sans Fallback</vt:lpstr>
      <vt:lpstr>Arial Unicode MS</vt:lpstr>
      <vt:lpstr>Impact</vt:lpstr>
      <vt:lpstr>Gubbi</vt:lpstr>
      <vt:lpstr>Verdana</vt:lpstr>
      <vt:lpstr>Franklin Gothic Book</vt:lpstr>
      <vt:lpstr>Comic Sans MS</vt:lpstr>
      <vt:lpstr>Calibri</vt:lpstr>
      <vt:lpstr>DejaVu Sans</vt:lpstr>
      <vt:lpstr>Arial</vt:lpstr>
      <vt:lpstr>Monotype Corsiva</vt:lpstr>
      <vt:lpstr>MS Gothic</vt:lpstr>
      <vt:lpstr>Times New Roman</vt:lpstr>
      <vt:lpstr>OpenSymbol</vt:lpstr>
      <vt:lpstr>Оформление по умолчанию</vt:lpstr>
      <vt:lpstr>PowerPoint 演示文稿</vt:lpstr>
      <vt:lpstr>PowerPoint 演示文稿</vt:lpstr>
      <vt:lpstr>PowerPoint 演示文稿</vt:lpstr>
      <vt:lpstr>Принципы возрастной психологии</vt:lpstr>
      <vt:lpstr>Стратегии, методы и схема организации исследования в психологии развития и возрастной психологии.</vt:lpstr>
      <vt:lpstr>PowerPoint 演示文稿</vt:lpstr>
      <vt:lpstr>PowerPoint 演示文稿</vt:lpstr>
      <vt:lpstr>PowerPoint 演示文稿</vt:lpstr>
      <vt:lpstr>PowerPoint 演示文稿</vt:lpstr>
      <vt:lpstr>PowerPoint 演示文稿</vt:lpstr>
      <vt:lpstr>PowerPoint 演示文稿</vt:lpstr>
      <vt:lpstr>Различия между представлениями зарубежных и отечественных ученых по проблемам психического развития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Внутренние и внешние предпосылки подросткового кризиса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Цитата</vt:lpstr>
      <vt:lpstr>PowerPoint 演示文稿</vt:lpstr>
      <vt:lpstr>«Кто Я?»</vt:lpstr>
      <vt:lpstr>«Какой я?»</vt:lpstr>
      <vt:lpstr>Общение со сверстниками</vt:lpstr>
      <vt:lpstr>PowerPoint 演示文稿</vt:lpstr>
      <vt:lpstr>Старшеклассник и остальные взрослые</vt:lpstr>
      <vt:lpstr>Планы на будущее</vt:lpstr>
      <vt:lpstr>PowerPoint 演示文稿</vt:lpstr>
      <vt:lpstr>PowerPoint 演示文稿</vt:lpstr>
      <vt:lpstr>Цитата</vt:lpstr>
      <vt:lpstr>Подводя итоги…</vt:lpstr>
      <vt:lpstr>Взрослый возраст (с 18 до 60 лет)</vt:lpstr>
      <vt:lpstr>PowerPoint 演示文稿</vt:lpstr>
      <vt:lpstr>Критерии достижения взрослости.</vt:lpstr>
      <vt:lpstr>PowerPoint 演示文稿</vt:lpstr>
      <vt:lpstr>PowerPoint 演示文稿</vt:lpstr>
      <vt:lpstr>PowerPoint 演示文稿</vt:lpstr>
      <vt:lpstr>Г.С.Абрамова выделяет следующие жизненно важные задачи развития в этом возрасте: </vt:lpstr>
      <vt:lpstr>PowerPoint 演示文稿</vt:lpstr>
      <vt:lpstr>PowerPoint 演示文稿</vt:lpstr>
      <vt:lpstr>Социальная ситуация развития личности в молодости.</vt:lpstr>
      <vt:lpstr>PowerPoint 演示文稿</vt:lpstr>
      <vt:lpstr>PowerPoint 演示文稿</vt:lpstr>
      <vt:lpstr> Пути развития человека в период кризиса сорока лет.</vt:lpstr>
      <vt:lpstr>PowerPoint 演示文稿</vt:lpstr>
      <vt:lpstr>PowerPoint 演示文稿</vt:lpstr>
      <vt:lpstr>PowerPoint 演示文稿</vt:lpstr>
      <vt:lpstr>PowerPoint 演示文稿</vt:lpstr>
      <vt:lpstr>Пожилой возраст (с 55-60 до 75 лет)</vt:lpstr>
      <vt:lpstr>Предпенсионный возраст ( с 55 лет до выхода на пенсию) </vt:lpstr>
      <vt:lpstr>Ведущая деятельность</vt:lpstr>
      <vt:lpstr>Период выхода на пенсию (первые годы после выхода на пенсию) – это освоение новой социальной роли. </vt:lpstr>
      <vt:lpstr>Ведущая деятельность</vt:lpstr>
      <vt:lpstr>PowerPoint 演示文稿</vt:lpstr>
      <vt:lpstr> Варианты развития в период пенсионного кризиса.</vt:lpstr>
      <vt:lpstr>Старческий возраст (от 75 до 90 лет)</vt:lpstr>
      <vt:lpstr>PowerPoint 演示文稿</vt:lpstr>
      <vt:lpstr>PowerPoint 演示文稿</vt:lpstr>
      <vt:lpstr>PowerPoint 演示文稿</vt:lpstr>
      <vt:lpstr>Долгожители  (более 90 лет) </vt:lpstr>
      <vt:lpstr>PowerPoint 演示文稿</vt:lpstr>
      <vt:lpstr>PowerPoint 演示文稿</vt:lpstr>
      <vt:lpstr>PowerPoint 演示文稿</vt:lpstr>
      <vt:lpstr> Стадии приспособления к мысли о смерти.</vt:lpstr>
      <vt:lpstr>Литература: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Кравец</dc:creator>
  <cp:lastModifiedBy>asf</cp:lastModifiedBy>
  <cp:revision>253</cp:revision>
  <dcterms:created xsi:type="dcterms:W3CDTF">2022-12-11T17:50:01Z</dcterms:created>
  <dcterms:modified xsi:type="dcterms:W3CDTF">2022-12-11T17:50:01Z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