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13"/>
  </p:notesMasterIdLst>
  <p:sldIdLst>
    <p:sldId id="256" r:id="rId4"/>
    <p:sldId id="277" r:id="rId5"/>
    <p:sldId id="259" r:id="rId6"/>
    <p:sldId id="309" r:id="rId7"/>
    <p:sldId id="310" r:id="rId8"/>
    <p:sldId id="290" r:id="rId9"/>
    <p:sldId id="301" r:id="rId10"/>
    <p:sldId id="305" r:id="rId11"/>
    <p:sldId id="324" r:id="rId12"/>
    <p:sldId id="303" r:id="rId14"/>
    <p:sldId id="306" r:id="rId15"/>
    <p:sldId id="307" r:id="rId16"/>
    <p:sldId id="308" r:id="rId17"/>
    <p:sldId id="312" r:id="rId18"/>
    <p:sldId id="313" r:id="rId19"/>
    <p:sldId id="314" r:id="rId20"/>
    <p:sldId id="315" r:id="rId21"/>
    <p:sldId id="311" r:id="rId22"/>
    <p:sldId id="316" r:id="rId23"/>
    <p:sldId id="317" r:id="rId24"/>
    <p:sldId id="319" r:id="rId25"/>
    <p:sldId id="320" r:id="rId26"/>
    <p:sldId id="318" r:id="rId27"/>
    <p:sldId id="321" r:id="rId28"/>
    <p:sldId id="323" r:id="rId29"/>
    <p:sldId id="322" r:id="rId30"/>
    <p:sldId id="260" r:id="rId31"/>
    <p:sldId id="273" r:id="rId32"/>
    <p:sldId id="264" r:id="rId33"/>
    <p:sldId id="298" r:id="rId34"/>
    <p:sldId id="263" r:id="rId35"/>
    <p:sldId id="300" r:id="rId36"/>
    <p:sldId id="289" r:id="rId37"/>
    <p:sldId id="262" r:id="rId38"/>
    <p:sldId id="291" r:id="rId39"/>
    <p:sldId id="278" r:id="rId40"/>
    <p:sldId id="286" r:id="rId41"/>
    <p:sldId id="284" r:id="rId42"/>
    <p:sldId id="287" r:id="rId43"/>
    <p:sldId id="270" r:id="rId44"/>
    <p:sldId id="283" r:id="rId45"/>
    <p:sldId id="282" r:id="rId46"/>
    <p:sldId id="288" r:id="rId47"/>
    <p:sldId id="281" r:id="rId48"/>
    <p:sldId id="276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868"/>
    <a:srgbClr val="5F5F5F"/>
    <a:srgbClr val="808080"/>
    <a:srgbClr val="6699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1" autoAdjust="0"/>
    <p:restoredTop sz="94737" autoAdjust="0"/>
  </p:normalViewPr>
  <p:slideViewPr>
    <p:cSldViewPr snapToObjects="1">
      <p:cViewPr varScale="1"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229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1EE53-8CFA-4725-9A25-AE987B22DD68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BF929-0EB1-477E-991E-115F3705C5D2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DC882-44E7-4893-864D-7FC811A4F831}" type="slidenum">
              <a:rPr lang="ru-RU" smtClean="0">
                <a:solidFill>
                  <a:prstClr val="black"/>
                </a:solidFill>
              </a:rPr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1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92" name="Freeform 20"/>
          <p:cNvSpPr/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93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94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95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990600"/>
            <a:ext cx="6705600" cy="1012825"/>
          </a:xfrm>
        </p:spPr>
        <p:txBody>
          <a:bodyPr/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ru-RU" noProof="0" smtClean="0"/>
              <a:t>Образец заголовка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noProof="0" smtClean="0"/>
              <a:t>Образец подзаголовка</a:t>
            </a:r>
            <a:endParaRPr lang="en-US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panose="02080604020202020204" pitchFamily="34" charset="0"/>
              </a:defRPr>
            </a:lvl1pPr>
          </a:lstStyle>
          <a:p>
            <a:endParaRPr lang="ru-RU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10550" y="6467475"/>
            <a:ext cx="533400" cy="244475"/>
          </a:xfrm>
        </p:spPr>
        <p:txBody>
          <a:bodyPr/>
          <a:lstStyle>
            <a:lvl1pPr>
              <a:defRPr sz="1200">
                <a:latin typeface="Arial" panose="02080604020202020204" pitchFamily="34" charset="0"/>
              </a:defRPr>
            </a:lvl1pPr>
          </a:lstStyle>
          <a:p>
            <a:fld id="{33F62303-350B-4860-BBC2-51932D1B1BED}" type="slidenum">
              <a:rPr lang="en-US"/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04800" y="2286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Verdana" pitchFamily="34" charset="0"/>
              </a:rPr>
              <a:t>LOGO</a:t>
            </a:r>
            <a:endParaRPr lang="en-US" sz="2800" b="1">
              <a:solidFill>
                <a:schemeClr val="tx2"/>
              </a:solidFill>
              <a:latin typeface="Verdana" pitchFamily="34" charset="0"/>
            </a:endParaRPr>
          </a:p>
        </p:txBody>
      </p:sp>
      <p:grpSp>
        <p:nvGrpSpPr>
          <p:cNvPr id="3188" name="Group 116"/>
          <p:cNvGrpSpPr/>
          <p:nvPr/>
        </p:nvGrpSpPr>
        <p:grpSpPr bwMode="auto">
          <a:xfrm>
            <a:off x="190500" y="2324100"/>
            <a:ext cx="3276600" cy="3314700"/>
            <a:chOff x="120" y="1464"/>
            <a:chExt cx="2064" cy="2088"/>
          </a:xfrm>
        </p:grpSpPr>
        <p:sp>
          <p:nvSpPr>
            <p:cNvPr id="3185" name="AutoShape 113" descr="gdd01"/>
            <p:cNvSpPr>
              <a:spLocks noChangeArrowheads="1"/>
            </p:cNvSpPr>
            <p:nvPr userDrawn="1"/>
          </p:nvSpPr>
          <p:spPr bwMode="gray">
            <a:xfrm>
              <a:off x="120" y="1992"/>
              <a:ext cx="1104" cy="1008"/>
            </a:xfrm>
            <a:prstGeom prst="hexagon">
              <a:avLst>
                <a:gd name="adj" fmla="val 27381"/>
                <a:gd name="vf" fmla="val 11547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/>
              <a:endParaRPr lang="ko-KR" altLang="en-US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3186" name="AutoShape 114" descr="gdd04"/>
            <p:cNvSpPr>
              <a:spLocks noChangeArrowheads="1"/>
            </p:cNvSpPr>
            <p:nvPr userDrawn="1"/>
          </p:nvSpPr>
          <p:spPr bwMode="gray">
            <a:xfrm>
              <a:off x="1032" y="146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3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/>
              <a:endParaRPr lang="ko-KR" altLang="en-US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3187" name="AutoShape 115" descr="gdd03"/>
            <p:cNvSpPr>
              <a:spLocks noChangeArrowheads="1"/>
            </p:cNvSpPr>
            <p:nvPr userDrawn="1"/>
          </p:nvSpPr>
          <p:spPr bwMode="gray">
            <a:xfrm>
              <a:off x="1008" y="254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/>
              <a:endParaRPr lang="ko-KR" altLang="en-US">
                <a:latin typeface="Times New Roman" pitchFamily="18" charset="0"/>
                <a:ea typeface="Gulim" pitchFamily="34" charset="-127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973F4-E375-418B-8775-1E0669D25EE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15C25-7FF0-4D4B-954A-B4F11B164F6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 hasCustomPrompt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ru-RU" smtClean="0"/>
              <a:t>Вставка таблицы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519863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181600" y="6477000"/>
            <a:ext cx="28956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</p:spPr>
        <p:txBody>
          <a:bodyPr/>
          <a:lstStyle>
            <a:lvl1pPr>
              <a:defRPr/>
            </a:lvl1pPr>
          </a:lstStyle>
          <a:p>
            <a:fld id="{8C2C73E9-64ED-4064-9A3C-2A6BCE7FA23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иаграмма 2"/>
          <p:cNvSpPr>
            <a:spLocks noGrp="1"/>
          </p:cNvSpPr>
          <p:nvPr>
            <p:ph type="chart" idx="1" hasCustomPrompt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ru-RU" smtClean="0"/>
              <a:t>Вставка диаграммы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519863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181600" y="6477000"/>
            <a:ext cx="28956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</p:spPr>
        <p:txBody>
          <a:bodyPr/>
          <a:lstStyle>
            <a:lvl1pPr>
              <a:defRPr/>
            </a:lvl1pPr>
          </a:lstStyle>
          <a:p>
            <a:fld id="{311596E6-1840-4829-9236-632EA765943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830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C808-2C87-460B-AE57-17FEC4712299}" type="datetimeFigureOut">
              <a:rPr lang="ru-RU" smtClean="0">
                <a:solidFill>
                  <a:srgbClr val="E3DED1">
                    <a:shade val="50000"/>
                  </a:srgbClr>
                </a:solidFill>
              </a:rPr>
            </a:fld>
            <a:endParaRPr lang="ru-RU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01B9B-AED4-407B-970F-50839EBA85B7}" type="slidenum">
              <a:rPr lang="ru-RU" smtClean="0">
                <a:solidFill>
                  <a:srgbClr val="E3DED1">
                    <a:shade val="50000"/>
                  </a:srgbClr>
                </a:solidFill>
              </a:rPr>
            </a:fld>
            <a:endParaRPr lang="ru-RU">
              <a:solidFill>
                <a:srgbClr val="E3DED1">
                  <a:shade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C808-2C87-460B-AE57-17FEC4712299}" type="datetimeFigureOut">
              <a:rPr lang="ru-RU" smtClean="0">
                <a:solidFill>
                  <a:srgbClr val="E3DED1">
                    <a:shade val="50000"/>
                  </a:srgbClr>
                </a:solidFill>
              </a:rPr>
            </a:fld>
            <a:endParaRPr lang="ru-RU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01B9B-AED4-407B-970F-50839EBA85B7}" type="slidenum">
              <a:rPr lang="ru-RU" smtClean="0">
                <a:solidFill>
                  <a:srgbClr val="E3DED1">
                    <a:shade val="50000"/>
                  </a:srgbClr>
                </a:solidFill>
              </a:rPr>
            </a:fld>
            <a:endParaRPr lang="ru-RU">
              <a:solidFill>
                <a:srgbClr val="E3DED1">
                  <a:shade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830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C808-2C87-460B-AE57-17FEC4712299}" type="datetimeFigureOut">
              <a:rPr lang="ru-RU" smtClean="0">
                <a:solidFill>
                  <a:srgbClr val="E3DED1">
                    <a:shade val="50000"/>
                  </a:srgbClr>
                </a:solidFill>
              </a:rPr>
            </a:fld>
            <a:endParaRPr lang="ru-RU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01B9B-AED4-407B-970F-50839EBA85B7}" type="slidenum">
              <a:rPr lang="ru-RU" smtClean="0">
                <a:solidFill>
                  <a:srgbClr val="E3DED1">
                    <a:shade val="50000"/>
                  </a:srgbClr>
                </a:solidFill>
              </a:rPr>
            </a:fld>
            <a:endParaRPr lang="ru-RU">
              <a:solidFill>
                <a:srgbClr val="E3DED1">
                  <a:shade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C808-2C87-460B-AE57-17FEC4712299}" type="datetimeFigureOut">
              <a:rPr lang="ru-RU" smtClean="0">
                <a:solidFill>
                  <a:srgbClr val="E3DED1">
                    <a:shade val="50000"/>
                  </a:srgbClr>
                </a:solidFill>
              </a:rPr>
            </a:fld>
            <a:endParaRPr lang="ru-RU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01B9B-AED4-407B-970F-50839EBA85B7}" type="slidenum">
              <a:rPr lang="ru-RU" smtClean="0">
                <a:solidFill>
                  <a:srgbClr val="E3DED1">
                    <a:shade val="50000"/>
                  </a:srgbClr>
                </a:solidFill>
              </a:rPr>
            </a:fld>
            <a:endParaRPr lang="ru-RU">
              <a:solidFill>
                <a:srgbClr val="E3DED1">
                  <a:shade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C808-2C87-460B-AE57-17FEC4712299}" type="datetimeFigureOut">
              <a:rPr lang="ru-RU" smtClean="0">
                <a:solidFill>
                  <a:srgbClr val="E3DED1">
                    <a:shade val="50000"/>
                  </a:srgbClr>
                </a:solidFill>
              </a:rPr>
            </a:fld>
            <a:endParaRPr lang="ru-RU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01B9B-AED4-407B-970F-50839EBA85B7}" type="slidenum">
              <a:rPr lang="ru-RU" smtClean="0">
                <a:solidFill>
                  <a:srgbClr val="E3DED1">
                    <a:shade val="50000"/>
                  </a:srgbClr>
                </a:solidFill>
              </a:rPr>
            </a:fld>
            <a:endParaRPr lang="ru-RU">
              <a:solidFill>
                <a:srgbClr val="E3DED1">
                  <a:shade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C808-2C87-460B-AE57-17FEC4712299}" type="datetimeFigureOut">
              <a:rPr lang="ru-RU" smtClean="0">
                <a:solidFill>
                  <a:srgbClr val="E3DED1">
                    <a:shade val="50000"/>
                  </a:srgbClr>
                </a:solidFill>
              </a:rPr>
            </a:fld>
            <a:endParaRPr lang="ru-RU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01B9B-AED4-407B-970F-50839EBA85B7}" type="slidenum">
              <a:rPr lang="ru-RU" smtClean="0">
                <a:solidFill>
                  <a:srgbClr val="E3DED1">
                    <a:shade val="50000"/>
                  </a:srgbClr>
                </a:solidFill>
              </a:rPr>
            </a:fld>
            <a:endParaRPr lang="ru-RU">
              <a:solidFill>
                <a:srgbClr val="E3DED1">
                  <a:shade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CA581-21E8-44FD-A8D0-ECFE047F20A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C808-2C87-460B-AE57-17FEC4712299}" type="datetimeFigureOut">
              <a:rPr lang="ru-RU" smtClean="0">
                <a:solidFill>
                  <a:srgbClr val="E3DED1">
                    <a:shade val="50000"/>
                  </a:srgbClr>
                </a:solidFill>
              </a:rPr>
            </a:fld>
            <a:endParaRPr lang="ru-RU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01B9B-AED4-407B-970F-50839EBA85B7}" type="slidenum">
              <a:rPr lang="ru-RU" smtClean="0">
                <a:solidFill>
                  <a:srgbClr val="E3DED1">
                    <a:shade val="50000"/>
                  </a:srgbClr>
                </a:solidFill>
              </a:rPr>
            </a:fld>
            <a:endParaRPr lang="ru-RU">
              <a:solidFill>
                <a:srgbClr val="E3DED1">
                  <a:shade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415" marR="18415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</a:lstStyle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C808-2C87-460B-AE57-17FEC4712299}" type="datetimeFigureOut">
              <a:rPr lang="ru-RU" smtClean="0">
                <a:solidFill>
                  <a:srgbClr val="E3DED1">
                    <a:shade val="50000"/>
                  </a:srgbClr>
                </a:solidFill>
              </a:rPr>
            </a:fld>
            <a:endParaRPr lang="ru-RU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01B9B-AED4-407B-970F-50839EBA85B7}" type="slidenum">
              <a:rPr lang="ru-RU" smtClean="0">
                <a:solidFill>
                  <a:srgbClr val="E3DED1">
                    <a:shade val="50000"/>
                  </a:srgbClr>
                </a:solidFill>
              </a:rPr>
            </a:fld>
            <a:endParaRPr lang="ru-RU">
              <a:solidFill>
                <a:srgbClr val="E3DED1">
                  <a:shade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C808-2C87-460B-AE57-17FEC4712299}" type="datetimeFigureOut">
              <a:rPr lang="ru-RU" smtClean="0">
                <a:solidFill>
                  <a:srgbClr val="E3DED1">
                    <a:shade val="50000"/>
                  </a:srgbClr>
                </a:solidFill>
              </a:rPr>
            </a:fld>
            <a:endParaRPr lang="ru-RU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01B9B-AED4-407B-970F-50839EBA85B7}" type="slidenum">
              <a:rPr lang="ru-RU" smtClean="0">
                <a:solidFill>
                  <a:srgbClr val="E3DED1">
                    <a:shade val="50000"/>
                  </a:srgbClr>
                </a:solidFill>
              </a:rPr>
            </a:fld>
            <a:endParaRPr lang="ru-RU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C808-2C87-460B-AE57-17FEC4712299}" type="datetimeFigureOut">
              <a:rPr lang="ru-RU" smtClean="0">
                <a:solidFill>
                  <a:srgbClr val="E3DED1">
                    <a:shade val="50000"/>
                  </a:srgbClr>
                </a:solidFill>
              </a:rPr>
            </a:fld>
            <a:endParaRPr lang="ru-RU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01B9B-AED4-407B-970F-50839EBA85B7}" type="slidenum">
              <a:rPr lang="ru-RU" smtClean="0">
                <a:solidFill>
                  <a:srgbClr val="E3DED1">
                    <a:shade val="50000"/>
                  </a:srgbClr>
                </a:solidFill>
              </a:rPr>
            </a:fld>
            <a:endParaRPr lang="ru-RU">
              <a:solidFill>
                <a:srgbClr val="E3DED1">
                  <a:shade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C808-2C87-460B-AE57-17FEC4712299}" type="datetimeFigureOut">
              <a:rPr lang="ru-RU" smtClean="0">
                <a:solidFill>
                  <a:srgbClr val="E3DED1">
                    <a:shade val="50000"/>
                  </a:srgbClr>
                </a:solidFill>
              </a:rPr>
            </a:fld>
            <a:endParaRPr lang="ru-RU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01B9B-AED4-407B-970F-50839EBA85B7}" type="slidenum">
              <a:rPr lang="ru-RU" smtClean="0">
                <a:solidFill>
                  <a:srgbClr val="E3DED1">
                    <a:shade val="50000"/>
                  </a:srgbClr>
                </a:solidFill>
              </a:rPr>
            </a:fld>
            <a:endParaRPr lang="ru-RU">
              <a:solidFill>
                <a:srgbClr val="E3DED1">
                  <a:shade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0D0B4-FA3E-4C09-92D8-9537684DABF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0A2C40-9A9C-44A9-B129-92A11FBCEBC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F66C9-321D-4DCC-8F74-D438D2A229E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CDD0BF-7E40-4CC7-9962-DCD66354D00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D510A-B27C-44FB-941C-6B4724DA50E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AC5660-6AB1-4FAB-89D9-DFEBE4FF995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E54C54-9DFE-416F-B6F1-C199B1CE66C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/>
          <p:cNvSpPr/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1040" name="Group 16"/>
          <p:cNvGrpSpPr/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043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44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45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r>
              <a:rPr lang="en-US"/>
              <a:t>www.themegallery.com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C8D5E191-E27C-465F-A28F-48D57DBF2F0F}" type="slidenum">
              <a:rPr lang="en-US"/>
            </a:fld>
            <a:endParaRPr lang="en-US"/>
          </a:p>
        </p:txBody>
      </p:sp>
      <p:grpSp>
        <p:nvGrpSpPr>
          <p:cNvPr id="1046" name="Group 22"/>
          <p:cNvGrpSpPr/>
          <p:nvPr/>
        </p:nvGrpSpPr>
        <p:grpSpPr bwMode="auto">
          <a:xfrm>
            <a:off x="152400" y="228600"/>
            <a:ext cx="838200" cy="838200"/>
            <a:chOff x="18" y="144"/>
            <a:chExt cx="510" cy="480"/>
          </a:xfrm>
        </p:grpSpPr>
        <p:sp>
          <p:nvSpPr>
            <p:cNvPr id="1047" name="AutoShape 23"/>
            <p:cNvSpPr>
              <a:spLocks noChangeArrowheads="1"/>
            </p:cNvSpPr>
            <p:nvPr userDrawn="1"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48" name="AutoShape 24"/>
            <p:cNvSpPr>
              <a:spLocks noChangeArrowheads="1"/>
            </p:cNvSpPr>
            <p:nvPr userDrawn="1"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49" name="AutoShape 25"/>
            <p:cNvSpPr>
              <a:spLocks noChangeArrowheads="1"/>
            </p:cNvSpPr>
            <p:nvPr userDrawn="1"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panose="0208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panose="0208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8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8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8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8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8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80604020202020204" pitchFamily="34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  <a:p>
            <a:pPr lvl="1" eaLnBrk="1" latinLnBrk="0" hangingPunct="1"/>
            <a:r>
              <a:rPr kumimoji="0" lang="ru-RU" smtClean="0"/>
              <a:t>Второй уровень</a:t>
            </a:r>
            <a:endParaRPr kumimoji="0" lang="ru-RU" smtClean="0"/>
          </a:p>
          <a:p>
            <a:pPr lvl="2" eaLnBrk="1" latinLnBrk="0" hangingPunct="1"/>
            <a:r>
              <a:rPr kumimoji="0" lang="ru-RU" smtClean="0"/>
              <a:t>Третий уровень</a:t>
            </a:r>
            <a:endParaRPr kumimoji="0" lang="ru-RU" smtClean="0"/>
          </a:p>
          <a:p>
            <a:pPr lvl="3" eaLnBrk="1" latinLnBrk="0" hangingPunct="1"/>
            <a:r>
              <a:rPr kumimoji="0" lang="ru-RU" smtClean="0"/>
              <a:t>Четвертый уровень</a:t>
            </a:r>
            <a:endParaRPr kumimoji="0" lang="ru-RU" smtClean="0"/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FA0C808-2C87-460B-AE57-17FEC4712299}" type="datetimeFigureOut">
              <a:rPr lang="ru-RU" smtClean="0">
                <a:solidFill>
                  <a:srgbClr val="E3DED1">
                    <a:shade val="50000"/>
                  </a:srgbClr>
                </a:solidFill>
                <a:latin typeface="Verdana"/>
              </a:rPr>
            </a:fld>
            <a:endParaRPr lang="ru-RU">
              <a:solidFill>
                <a:srgbClr val="E3DED1">
                  <a:shade val="50000"/>
                </a:srgbClr>
              </a:solidFill>
              <a:latin typeface="Verdana"/>
            </a:endParaRPr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srgbClr val="E3DED1">
                  <a:shade val="50000"/>
                </a:srgbClr>
              </a:solidFill>
              <a:latin typeface="Verdana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1901B9B-AED4-407B-970F-50839EBA85B7}" type="slidenum">
              <a:rPr lang="ru-RU" smtClean="0">
                <a:solidFill>
                  <a:srgbClr val="E3DED1">
                    <a:shade val="50000"/>
                  </a:srgbClr>
                </a:solidFill>
                <a:latin typeface="Verdana"/>
              </a:rPr>
            </a:fld>
            <a:endParaRPr lang="ru-RU">
              <a:solidFill>
                <a:srgbClr val="E3DED1">
                  <a:shade val="50000"/>
                </a:srgbClr>
              </a:solidFill>
              <a:latin typeface="Verdan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430" indent="-265430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295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130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255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345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53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4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3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2349" y="34476"/>
            <a:ext cx="6705600" cy="1012825"/>
          </a:xfrm>
        </p:spPr>
        <p:txBody>
          <a:bodyPr/>
          <a:lstStyle/>
          <a:p>
            <a:pPr algn="l"/>
            <a:r>
              <a:rPr lang="ru-RU" sz="2400" i="1" dirty="0" smtClean="0"/>
              <a:t>Софт </a:t>
            </a:r>
            <a:r>
              <a:rPr lang="ru-RU" sz="2400" i="1" dirty="0" err="1" smtClean="0"/>
              <a:t>Скиллз</a:t>
            </a:r>
            <a:r>
              <a:rPr lang="ru-RU" sz="2400" i="1" dirty="0" smtClean="0"/>
              <a:t> для инженеров</a:t>
            </a:r>
            <a:endParaRPr lang="en-US" sz="2400" i="1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91880" y="2492896"/>
            <a:ext cx="4343400" cy="1800200"/>
          </a:xfrm>
        </p:spPr>
        <p:txBody>
          <a:bodyPr/>
          <a:lstStyle/>
          <a:p>
            <a:r>
              <a:rPr lang="en-US" altLang="ru-RU" sz="3600" dirty="0" smtClean="0"/>
              <a:t>Л</a:t>
            </a:r>
            <a:r>
              <a:rPr lang="ru-RU" sz="3600" dirty="0" smtClean="0"/>
              <a:t>идерские манеры и культура поведения ppt</a:t>
            </a:r>
            <a:endParaRPr lang="ru-RU" sz="3600" dirty="0" smtClean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" y="143510"/>
            <a:ext cx="1927860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61925" y="4399061"/>
            <a:ext cx="3329955" cy="1118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9pPr>
          </a:lstStyle>
          <a:p>
            <a:endParaRPr lang="uk-UA" sz="2400" b="1" dirty="0">
              <a:solidFill>
                <a:srgbClr val="3366CC"/>
              </a:solidFill>
              <a:latin typeface="Arial Rounded MT Bold" pitchFamily="34" charset="0"/>
            </a:endParaRPr>
          </a:p>
        </p:txBody>
      </p:sp>
      <p:grpSp>
        <p:nvGrpSpPr>
          <p:cNvPr id="9" name="Group 9"/>
          <p:cNvGrpSpPr/>
          <p:nvPr/>
        </p:nvGrpSpPr>
        <p:grpSpPr bwMode="auto">
          <a:xfrm>
            <a:off x="2388850" y="1141328"/>
            <a:ext cx="4537075" cy="1798637"/>
            <a:chOff x="1474" y="1344"/>
            <a:chExt cx="2858" cy="1133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927" y="1344"/>
              <a:ext cx="1905" cy="22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ru-RU" sz="1800" b="0" i="0" u="none" strike="noStrike" kern="0" cap="none" spc="0" normalizeH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Rounded MT Bold" pitchFamily="34" charset="0"/>
                </a:rPr>
                <a:t> </a:t>
              </a:r>
              <a:endParaRPr kumimoji="0" lang="uk-UA" sz="1800" b="0" i="0" u="none" strike="noStrike" kern="0" cap="none" spc="0" normalizeH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Rounded MT Bold" pitchFamily="34" charset="0"/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791" y="1570"/>
              <a:ext cx="2178" cy="22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ru-RU" sz="1800" b="0" i="0" u="none" strike="noStrike" kern="0" cap="none" spc="0" normalizeH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655" y="1797"/>
              <a:ext cx="2450" cy="22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ru-RU" sz="1800" b="0" i="0" u="none" strike="noStrike" kern="0" cap="none" spc="0" normalizeH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1565" y="2024"/>
              <a:ext cx="2676" cy="22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ru-RU" sz="1800" b="0" i="0" u="none" strike="noStrike" kern="0" cap="none" spc="0" normalizeH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1474" y="2251"/>
              <a:ext cx="2858" cy="22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ru-RU" sz="1800" b="0" i="0" u="none" strike="noStrike" kern="0" cap="none" spc="0" normalizeH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716" y="1128026"/>
            <a:ext cx="295116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817" y="1442110"/>
            <a:ext cx="338296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155" y="1819935"/>
            <a:ext cx="29575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155" y="2153358"/>
            <a:ext cx="29575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157" y="2474776"/>
            <a:ext cx="446246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2267936" y="3140968"/>
            <a:ext cx="4679950" cy="302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ru-RU" b="1" dirty="0">
                <a:solidFill>
                  <a:srgbClr val="3366CC"/>
                </a:solidFill>
                <a:latin typeface="Arial Rounded MT Bold" pitchFamily="34" charset="0"/>
              </a:rPr>
              <a:t>Должность</a:t>
            </a:r>
            <a:endParaRPr lang="ru-RU" b="1" dirty="0">
              <a:solidFill>
                <a:srgbClr val="3366CC"/>
              </a:solidFill>
              <a:latin typeface="Arial Rounded MT Bold" pitchFamily="34" charset="0"/>
            </a:endParaRPr>
          </a:p>
          <a:p>
            <a:pPr algn="ctr"/>
            <a:endParaRPr lang="ru-RU" b="1" dirty="0">
              <a:solidFill>
                <a:srgbClr val="3366CC"/>
              </a:solidFill>
              <a:latin typeface="Arial Rounded MT Bold" pitchFamily="34" charset="0"/>
            </a:endParaRPr>
          </a:p>
          <a:p>
            <a:pPr algn="ctr"/>
            <a:r>
              <a:rPr lang="ru-RU" b="1" dirty="0">
                <a:solidFill>
                  <a:srgbClr val="3366CC"/>
                </a:solidFill>
                <a:latin typeface="Arial Rounded MT Bold" pitchFamily="34" charset="0"/>
              </a:rPr>
              <a:t>Власть </a:t>
            </a:r>
            <a:endParaRPr lang="ru-RU" b="1" dirty="0">
              <a:solidFill>
                <a:srgbClr val="3366CC"/>
              </a:solidFill>
              <a:latin typeface="Arial Rounded MT Bold" pitchFamily="34" charset="0"/>
            </a:endParaRPr>
          </a:p>
          <a:p>
            <a:pPr algn="ctr"/>
            <a:endParaRPr lang="ru-RU" b="1" dirty="0">
              <a:solidFill>
                <a:srgbClr val="3366CC"/>
              </a:solidFill>
              <a:latin typeface="Arial Rounded MT Bold" pitchFamily="34" charset="0"/>
            </a:endParaRPr>
          </a:p>
          <a:p>
            <a:pPr algn="ctr"/>
            <a:r>
              <a:rPr lang="ru-RU" b="1" dirty="0">
                <a:solidFill>
                  <a:srgbClr val="3366CC"/>
                </a:solidFill>
                <a:latin typeface="Arial Rounded MT Bold" pitchFamily="34" charset="0"/>
              </a:rPr>
              <a:t>Контроль </a:t>
            </a:r>
            <a:endParaRPr lang="ru-RU" b="1" dirty="0">
              <a:solidFill>
                <a:srgbClr val="3366CC"/>
              </a:solidFill>
              <a:latin typeface="Arial Rounded MT Bold" pitchFamily="34" charset="0"/>
            </a:endParaRPr>
          </a:p>
          <a:p>
            <a:pPr algn="ctr"/>
            <a:endParaRPr lang="ru-RU" b="1" dirty="0">
              <a:solidFill>
                <a:srgbClr val="3366CC"/>
              </a:solidFill>
              <a:latin typeface="Arial Rounded MT Bold" pitchFamily="34" charset="0"/>
            </a:endParaRPr>
          </a:p>
          <a:p>
            <a:pPr algn="ctr"/>
            <a:r>
              <a:rPr lang="ru-RU" b="1" dirty="0">
                <a:solidFill>
                  <a:srgbClr val="3366CC"/>
                </a:solidFill>
                <a:latin typeface="Arial Rounded MT Bold" pitchFamily="34" charset="0"/>
              </a:rPr>
              <a:t>Принуждение</a:t>
            </a:r>
            <a:endParaRPr lang="ru-RU" b="1" dirty="0">
              <a:solidFill>
                <a:srgbClr val="3366CC"/>
              </a:solidFill>
              <a:latin typeface="Arial Rounded MT Bold" pitchFamily="34" charset="0"/>
            </a:endParaRPr>
          </a:p>
          <a:p>
            <a:pPr algn="ctr"/>
            <a:endParaRPr lang="ru-RU" b="1" dirty="0">
              <a:solidFill>
                <a:srgbClr val="3366CC"/>
              </a:solidFill>
              <a:latin typeface="Arial Rounded MT Bold" pitchFamily="34" charset="0"/>
            </a:endParaRPr>
          </a:p>
          <a:p>
            <a:pPr algn="ctr"/>
            <a:r>
              <a:rPr lang="ru-RU" b="1" dirty="0">
                <a:solidFill>
                  <a:srgbClr val="3366CC"/>
                </a:solidFill>
                <a:latin typeface="Arial Rounded MT Bold" pitchFamily="34" charset="0"/>
              </a:rPr>
              <a:t>Поведение</a:t>
            </a:r>
            <a:endParaRPr lang="ru-RU" b="1" dirty="0">
              <a:solidFill>
                <a:srgbClr val="3366CC"/>
              </a:solidFill>
              <a:latin typeface="Arial Rounded MT Bold" pitchFamily="34" charset="0"/>
            </a:endParaRPr>
          </a:p>
          <a:p>
            <a:pPr algn="ctr"/>
            <a:endParaRPr lang="ru-RU" b="1" dirty="0">
              <a:solidFill>
                <a:srgbClr val="3366CC"/>
              </a:solidFill>
              <a:latin typeface="Arial Rounded MT Bold" pitchFamily="34" charset="0"/>
            </a:endParaRPr>
          </a:p>
          <a:p>
            <a:pPr algn="ctr"/>
            <a:r>
              <a:rPr lang="ru-RU" b="1" dirty="0">
                <a:solidFill>
                  <a:srgbClr val="3366CC"/>
                </a:solidFill>
                <a:latin typeface="Arial Rounded MT Bold" pitchFamily="34" charset="0"/>
              </a:rPr>
              <a:t>Результаты</a:t>
            </a:r>
            <a:endParaRPr lang="uk-UA" b="1" dirty="0">
              <a:solidFill>
                <a:srgbClr val="3366CC"/>
              </a:solidFill>
              <a:latin typeface="Arial Rounded MT Bold" pitchFamily="34" charset="0"/>
            </a:endParaRPr>
          </a:p>
        </p:txBody>
      </p:sp>
      <p:sp>
        <p:nvSpPr>
          <p:cNvPr id="21" name="Line 27"/>
          <p:cNvSpPr>
            <a:spLocks noChangeShapeType="1"/>
          </p:cNvSpPr>
          <p:nvPr/>
        </p:nvSpPr>
        <p:spPr bwMode="auto">
          <a:xfrm>
            <a:off x="4651640" y="5661248"/>
            <a:ext cx="0" cy="287337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Line 27"/>
          <p:cNvSpPr>
            <a:spLocks noChangeShapeType="1"/>
          </p:cNvSpPr>
          <p:nvPr/>
        </p:nvSpPr>
        <p:spPr bwMode="auto">
          <a:xfrm>
            <a:off x="4644692" y="5063163"/>
            <a:ext cx="0" cy="287337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Line 27"/>
          <p:cNvSpPr>
            <a:spLocks noChangeShapeType="1"/>
          </p:cNvSpPr>
          <p:nvPr/>
        </p:nvSpPr>
        <p:spPr bwMode="auto">
          <a:xfrm>
            <a:off x="4628117" y="4518006"/>
            <a:ext cx="0" cy="287337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>
            <a:off x="4606831" y="4005064"/>
            <a:ext cx="0" cy="287337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>
            <a:off x="4606831" y="3429000"/>
            <a:ext cx="0" cy="287337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5364163" y="4102199"/>
            <a:ext cx="377983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ru-RU" b="1" dirty="0">
                <a:solidFill>
                  <a:srgbClr val="3366CC"/>
                </a:solidFill>
                <a:latin typeface="Arial Rounded MT Bold" pitchFamily="34" charset="0"/>
              </a:rPr>
              <a:t>(Мотивация страха и</a:t>
            </a:r>
            <a:r>
              <a:rPr lang="ru-RU" dirty="0">
                <a:latin typeface="Arial Rounded MT Bold" pitchFamily="34" charset="0"/>
              </a:rPr>
              <a:t> </a:t>
            </a:r>
            <a:r>
              <a:rPr lang="ru-RU" b="1" dirty="0">
                <a:solidFill>
                  <a:srgbClr val="3366CC"/>
                </a:solidFill>
                <a:latin typeface="Arial Rounded MT Bold" pitchFamily="34" charset="0"/>
              </a:rPr>
              <a:t>поощрения)</a:t>
            </a:r>
            <a:endParaRPr lang="uk-UA" b="1" dirty="0">
              <a:solidFill>
                <a:srgbClr val="3366CC"/>
              </a:solidFill>
              <a:latin typeface="Arial Rounded MT Bold" pitchFamily="34" charset="0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1160534" y="416438"/>
            <a:ext cx="7227890" cy="55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9pPr>
          </a:lstStyle>
          <a:p>
            <a:pPr algn="l"/>
            <a:r>
              <a:rPr lang="ru-RU" sz="2800" b="1" dirty="0" smtClean="0">
                <a:solidFill>
                  <a:schemeClr val="bg1"/>
                </a:solidFill>
                <a:latin typeface="Arial Rounded MT Bold" pitchFamily="34" charset="0"/>
              </a:rPr>
              <a:t>Парадигма управления </a:t>
            </a:r>
            <a:r>
              <a:rPr lang="ru-RU" sz="2800" b="1" dirty="0">
                <a:solidFill>
                  <a:schemeClr val="bg1"/>
                </a:solidFill>
                <a:latin typeface="Arial Rounded MT Bold" pitchFamily="34" charset="0"/>
              </a:rPr>
              <a:t>путем контроля </a:t>
            </a:r>
            <a:endParaRPr lang="uk-UA" sz="2800" b="1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67544" y="314096"/>
            <a:ext cx="8230369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9pPr>
          </a:lstStyle>
          <a:p>
            <a:r>
              <a:rPr lang="ru-RU" sz="2800" b="1" dirty="0" smtClean="0">
                <a:solidFill>
                  <a:schemeClr val="bg1"/>
                </a:solidFill>
                <a:latin typeface="Lucida Console" pitchFamily="49" charset="0"/>
              </a:rPr>
              <a:t>Парадигма Лидерских Полномочий </a:t>
            </a:r>
            <a:endParaRPr lang="uk-UA" sz="2800" b="1" dirty="0">
              <a:solidFill>
                <a:schemeClr val="bg1"/>
              </a:solidFill>
              <a:latin typeface="Lucida Console" pitchFamily="49" charset="0"/>
            </a:endParaRPr>
          </a:p>
        </p:txBody>
      </p:sp>
      <p:grpSp>
        <p:nvGrpSpPr>
          <p:cNvPr id="3" name="Group 13"/>
          <p:cNvGrpSpPr/>
          <p:nvPr/>
        </p:nvGrpSpPr>
        <p:grpSpPr bwMode="auto">
          <a:xfrm>
            <a:off x="2821421" y="1090613"/>
            <a:ext cx="3746500" cy="1077912"/>
            <a:chOff x="1882" y="1253"/>
            <a:chExt cx="2359" cy="679"/>
          </a:xfrm>
        </p:grpSpPr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1882" y="1253"/>
              <a:ext cx="2359" cy="22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80604020202020204" pitchFamily="34" charset="0"/>
                </a:rPr>
                <a:t> </a:t>
              </a: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80604020202020204" pitchFamily="34" charset="0"/>
              </a:endParaRPr>
            </a:p>
          </p:txBody>
        </p:sp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1972" y="1479"/>
              <a:ext cx="2178" cy="22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109" y="1706"/>
              <a:ext cx="1905" cy="22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roup 22"/>
          <p:cNvGrpSpPr/>
          <p:nvPr/>
        </p:nvGrpSpPr>
        <p:grpSpPr bwMode="auto">
          <a:xfrm>
            <a:off x="2877682" y="1127991"/>
            <a:ext cx="3651250" cy="993775"/>
            <a:chOff x="1891" y="1253"/>
            <a:chExt cx="2301" cy="626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891" y="1253"/>
              <a:ext cx="230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ru-RU" dirty="0">
                  <a:latin typeface="Arial" panose="02080604020202020204" pitchFamily="34" charset="0"/>
                </a:rPr>
                <a:t>Профессионалы / Личные лидеры</a:t>
              </a:r>
              <a:endParaRPr lang="uk-UA" dirty="0">
                <a:latin typeface="Arial" panose="02080604020202020204" pitchFamily="34" charset="0"/>
              </a:endParaRPr>
            </a:p>
          </p:txBody>
        </p: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2517" y="1480"/>
              <a:ext cx="105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ru-RU">
                  <a:latin typeface="Arial" panose="02080604020202020204" pitchFamily="34" charset="0"/>
                </a:rPr>
                <a:t>Лидеры команд</a:t>
              </a:r>
              <a:endParaRPr lang="uk-UA">
                <a:latin typeface="Arial" panose="02080604020202020204" pitchFamily="34" charset="0"/>
              </a:endParaRPr>
            </a:p>
          </p:txBody>
        </p: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2382" y="1706"/>
              <a:ext cx="143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ru-RU">
                  <a:latin typeface="Arial" panose="02080604020202020204" pitchFamily="34" charset="0"/>
                </a:rPr>
                <a:t>Лидеры Организаций</a:t>
              </a:r>
              <a:endParaRPr lang="uk-UA">
                <a:latin typeface="Arial" panose="02080604020202020204" pitchFamily="34" charset="0"/>
              </a:endParaRPr>
            </a:p>
          </p:txBody>
        </p:sp>
      </p:grp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242753" y="2924944"/>
            <a:ext cx="4679950" cy="30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ru-RU" b="1" dirty="0">
                <a:solidFill>
                  <a:srgbClr val="3366CC"/>
                </a:solidFill>
                <a:latin typeface="Lucida Console" pitchFamily="49" charset="0"/>
              </a:rPr>
              <a:t>Результаты</a:t>
            </a:r>
            <a:endParaRPr lang="uk-UA" b="1" dirty="0">
              <a:solidFill>
                <a:srgbClr val="3366CC"/>
              </a:solidFill>
              <a:latin typeface="Lucida Console" pitchFamily="49" charset="0"/>
            </a:endParaRPr>
          </a:p>
          <a:p>
            <a:pPr algn="ctr"/>
            <a:endParaRPr lang="ru-RU" b="1" dirty="0">
              <a:solidFill>
                <a:srgbClr val="3366CC"/>
              </a:solidFill>
              <a:latin typeface="Lucida Console" pitchFamily="49" charset="0"/>
            </a:endParaRPr>
          </a:p>
          <a:p>
            <a:pPr algn="ctr"/>
            <a:r>
              <a:rPr lang="ru-RU" b="1" dirty="0">
                <a:solidFill>
                  <a:srgbClr val="3366CC"/>
                </a:solidFill>
                <a:latin typeface="Lucida Console" pitchFamily="49" charset="0"/>
              </a:rPr>
              <a:t>Поведение</a:t>
            </a:r>
            <a:endParaRPr lang="ru-RU" b="1" dirty="0">
              <a:solidFill>
                <a:srgbClr val="3366CC"/>
              </a:solidFill>
              <a:latin typeface="Lucida Console" pitchFamily="49" charset="0"/>
            </a:endParaRPr>
          </a:p>
          <a:p>
            <a:pPr algn="ctr"/>
            <a:endParaRPr lang="ru-RU" b="1" dirty="0">
              <a:solidFill>
                <a:srgbClr val="3366CC"/>
              </a:solidFill>
              <a:latin typeface="Lucida Console" pitchFamily="49" charset="0"/>
            </a:endParaRPr>
          </a:p>
          <a:p>
            <a:pPr algn="ctr"/>
            <a:r>
              <a:rPr lang="ru-RU" b="1" dirty="0">
                <a:solidFill>
                  <a:srgbClr val="3366CC"/>
                </a:solidFill>
                <a:latin typeface="Lucida Console" pitchFamily="49" charset="0"/>
              </a:rPr>
              <a:t>Личная Ответственность </a:t>
            </a:r>
            <a:endParaRPr lang="ru-RU" b="1" dirty="0">
              <a:solidFill>
                <a:srgbClr val="3366CC"/>
              </a:solidFill>
              <a:latin typeface="Lucida Console" pitchFamily="49" charset="0"/>
            </a:endParaRPr>
          </a:p>
          <a:p>
            <a:pPr algn="ctr"/>
            <a:endParaRPr lang="ru-RU" b="1" dirty="0">
              <a:solidFill>
                <a:srgbClr val="3366CC"/>
              </a:solidFill>
              <a:latin typeface="Lucida Console" pitchFamily="49" charset="0"/>
            </a:endParaRPr>
          </a:p>
          <a:p>
            <a:pPr algn="ctr"/>
            <a:r>
              <a:rPr lang="ru-RU" b="1" dirty="0">
                <a:solidFill>
                  <a:srgbClr val="3366CC"/>
                </a:solidFill>
                <a:latin typeface="Lucida Console" pitchFamily="49" charset="0"/>
              </a:rPr>
              <a:t>Ответственность </a:t>
            </a:r>
            <a:endParaRPr lang="ru-RU" b="1" dirty="0">
              <a:solidFill>
                <a:srgbClr val="3366CC"/>
              </a:solidFill>
              <a:latin typeface="Lucida Console" pitchFamily="49" charset="0"/>
            </a:endParaRPr>
          </a:p>
          <a:p>
            <a:pPr algn="ctr"/>
            <a:endParaRPr lang="ru-RU" b="1" dirty="0">
              <a:solidFill>
                <a:srgbClr val="3366CC"/>
              </a:solidFill>
              <a:latin typeface="Lucida Console" pitchFamily="49" charset="0"/>
            </a:endParaRPr>
          </a:p>
          <a:p>
            <a:pPr algn="ctr"/>
            <a:r>
              <a:rPr lang="ru-RU" b="1" dirty="0">
                <a:solidFill>
                  <a:srgbClr val="3366CC"/>
                </a:solidFill>
                <a:latin typeface="Lucida Console" pitchFamily="49" charset="0"/>
              </a:rPr>
              <a:t>Наделение Полномочиями</a:t>
            </a:r>
            <a:endParaRPr lang="ru-RU" b="1" dirty="0">
              <a:solidFill>
                <a:srgbClr val="3366CC"/>
              </a:solidFill>
              <a:latin typeface="Lucida Console" pitchFamily="49" charset="0"/>
            </a:endParaRPr>
          </a:p>
          <a:p>
            <a:pPr algn="ctr"/>
            <a:endParaRPr lang="ru-RU" b="1" dirty="0">
              <a:solidFill>
                <a:srgbClr val="3366CC"/>
              </a:solidFill>
              <a:latin typeface="Lucida Console" pitchFamily="49" charset="0"/>
            </a:endParaRPr>
          </a:p>
          <a:p>
            <a:pPr algn="ctr"/>
            <a:r>
              <a:rPr lang="ru-RU" b="1" dirty="0">
                <a:solidFill>
                  <a:srgbClr val="3366CC"/>
                </a:solidFill>
                <a:latin typeface="Lucida Console" pitchFamily="49" charset="0"/>
              </a:rPr>
              <a:t>Доверие</a:t>
            </a:r>
            <a:endParaRPr lang="ru-RU" b="1" dirty="0">
              <a:solidFill>
                <a:srgbClr val="3366CC"/>
              </a:solidFill>
              <a:latin typeface="Lucida Console" pitchFamily="49" charset="0"/>
            </a:endParaRPr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 flipV="1">
            <a:off x="4588646" y="5373216"/>
            <a:ext cx="0" cy="288925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 flipV="1">
            <a:off x="4560936" y="4797152"/>
            <a:ext cx="0" cy="288925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 flipV="1">
            <a:off x="4560936" y="4327211"/>
            <a:ext cx="0" cy="288925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V="1">
            <a:off x="4552999" y="3789040"/>
            <a:ext cx="0" cy="288925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 flipV="1">
            <a:off x="4552999" y="3212976"/>
            <a:ext cx="0" cy="288925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6243284" y="3788445"/>
            <a:ext cx="27019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ru-RU" b="1" dirty="0">
                <a:solidFill>
                  <a:srgbClr val="3366CC"/>
                </a:solidFill>
                <a:latin typeface="Lucida Console" pitchFamily="49" charset="0"/>
              </a:rPr>
              <a:t>(</a:t>
            </a:r>
            <a:r>
              <a:rPr lang="ru-RU" b="1" dirty="0" smtClean="0">
                <a:solidFill>
                  <a:srgbClr val="3366CC"/>
                </a:solidFill>
                <a:latin typeface="Lucida Console" pitchFamily="49" charset="0"/>
              </a:rPr>
              <a:t>Мотивация, </a:t>
            </a:r>
            <a:endParaRPr lang="ru-RU" b="1" dirty="0">
              <a:solidFill>
                <a:srgbClr val="3366CC"/>
              </a:solidFill>
              <a:latin typeface="Lucida Console" pitchFamily="49" charset="0"/>
            </a:endParaRPr>
          </a:p>
          <a:p>
            <a:pPr algn="ctr"/>
            <a:r>
              <a:rPr lang="ru-RU" b="1" dirty="0">
                <a:solidFill>
                  <a:srgbClr val="3366CC"/>
                </a:solidFill>
                <a:latin typeface="Lucida Console" pitchFamily="49" charset="0"/>
              </a:rPr>
              <a:t>отношения)</a:t>
            </a:r>
            <a:endParaRPr lang="uk-UA" b="1" dirty="0">
              <a:solidFill>
                <a:srgbClr val="3366CC"/>
              </a:solidFill>
              <a:latin typeface="Lucida Console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23951" y="393692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Измененная Парадигма</a:t>
            </a:r>
            <a:endParaRPr kumimoji="0" lang="ru-RU" sz="36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pSp>
        <p:nvGrpSpPr>
          <p:cNvPr id="4" name="Group 21"/>
          <p:cNvGrpSpPr/>
          <p:nvPr/>
        </p:nvGrpSpPr>
        <p:grpSpPr bwMode="auto">
          <a:xfrm>
            <a:off x="441324" y="1372106"/>
            <a:ext cx="3698875" cy="3960813"/>
            <a:chOff x="204" y="1162"/>
            <a:chExt cx="2404" cy="249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04" y="1480"/>
              <a:ext cx="2404" cy="22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ru-RU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Rounded MT Bold" pitchFamily="34" charset="0"/>
                </a:rPr>
                <a:t>5%   Планирование</a:t>
              </a:r>
              <a:endParaRPr kumimoji="0" lang="uk-UA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Rounded MT Bold" pitchFamily="34" charset="0"/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975" y="1162"/>
              <a:ext cx="9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ru-RU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3366CC"/>
                  </a:solidFill>
                  <a:effectLst/>
                  <a:uLnTx/>
                  <a:uFillTx/>
                  <a:latin typeface="Arial Rounded MT Bold" pitchFamily="34" charset="0"/>
                </a:rPr>
                <a:t>20 век </a:t>
              </a:r>
              <a:endParaRPr kumimoji="0" lang="uk-UA" sz="2800" b="0" i="0" u="none" strike="noStrike" kern="0" cap="none" spc="0" normalizeH="0" baseline="0" noProof="0" dirty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Arial Rounded MT Bold" pitchFamily="34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204" y="1797"/>
              <a:ext cx="2404" cy="363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ru-RU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Rounded MT Bold" pitchFamily="34" charset="0"/>
                </a:rPr>
                <a:t>15% Тренинги,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Rounded MT Bold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ru-RU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Rounded MT Bold" pitchFamily="34" charset="0"/>
                </a:rPr>
                <a:t>         Обучение</a:t>
              </a:r>
              <a:endParaRPr kumimoji="0" lang="uk-UA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Rounded MT Bold" pitchFamily="34" charset="0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204" y="2205"/>
              <a:ext cx="2404" cy="499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ru-RU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Rounded MT Bold" pitchFamily="34" charset="0"/>
                </a:rPr>
                <a:t>20% Конкурирование 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Rounded MT Bold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ru-RU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Rounded MT Bold" pitchFamily="34" charset="0"/>
                </a:rPr>
                <a:t>         по решению текущих проблем</a:t>
              </a:r>
              <a:endParaRPr kumimoji="0" lang="uk-UA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Rounded MT Bold" pitchFamily="34" charset="0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204" y="2795"/>
              <a:ext cx="2404" cy="86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Rounded MT Bold" pitchFamily="34" charset="0"/>
                </a:rPr>
                <a:t>60% Направление бюджета,</a:t>
              </a: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Rounded MT Bold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Rounded MT Bold" pitchFamily="34" charset="0"/>
                </a:rPr>
                <a:t>         Контроль,</a:t>
              </a: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Rounded MT Bold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Rounded MT Bold" pitchFamily="34" charset="0"/>
                </a:rPr>
                <a:t>         Поддержание,</a:t>
              </a: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Rounded MT Bold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Rounded MT Bold" pitchFamily="34" charset="0"/>
                </a:rPr>
                <a:t>         Распределение ресурсов</a:t>
              </a: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Rounded MT Bold" pitchFamily="34" charset="0"/>
              </a:endParaRPr>
            </a:p>
          </p:txBody>
        </p:sp>
      </p:grpSp>
      <p:grpSp>
        <p:nvGrpSpPr>
          <p:cNvPr id="10" name="Group 27"/>
          <p:cNvGrpSpPr/>
          <p:nvPr/>
        </p:nvGrpSpPr>
        <p:grpSpPr bwMode="auto">
          <a:xfrm>
            <a:off x="4932363" y="1372106"/>
            <a:ext cx="3816350" cy="3959225"/>
            <a:chOff x="3107" y="1162"/>
            <a:chExt cx="2404" cy="2494"/>
          </a:xfrm>
        </p:grpSpPr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3787" y="1162"/>
              <a:ext cx="9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ru-RU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3366CC"/>
                  </a:solidFill>
                  <a:effectLst/>
                  <a:uLnTx/>
                  <a:uFillTx/>
                  <a:latin typeface="Arial Rounded MT Bold" pitchFamily="34" charset="0"/>
                </a:rPr>
                <a:t>21</a:t>
              </a:r>
              <a:r>
                <a:rPr kumimoji="0" lang="ru-RU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Rounded MT Bold" pitchFamily="34" charset="0"/>
                </a:rPr>
                <a:t> </a:t>
              </a:r>
              <a:r>
                <a:rPr kumimoji="0" lang="ru-RU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3366CC"/>
                  </a:solidFill>
                  <a:effectLst/>
                  <a:uLnTx/>
                  <a:uFillTx/>
                  <a:latin typeface="Arial Rounded MT Bold" pitchFamily="34" charset="0"/>
                </a:rPr>
                <a:t>век</a:t>
              </a:r>
              <a:endParaRPr kumimoji="0" lang="uk-UA" sz="2800" b="0" i="0" u="none" strike="noStrike" kern="0" cap="none" spc="0" normalizeH="0" baseline="0" noProof="0" dirty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Arial Rounded MT Bold" pitchFamily="34" charset="0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3107" y="3430"/>
              <a:ext cx="2404" cy="22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Rounded MT Bold" pitchFamily="34" charset="0"/>
                </a:rPr>
                <a:t>5%  Измерение, оценка</a:t>
              </a: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Rounded MT Bold" pitchFamily="34" charset="0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3107" y="2976"/>
              <a:ext cx="2404" cy="36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Rounded MT Bold" pitchFamily="34" charset="0"/>
                </a:rPr>
                <a:t>15% Структурирование процессов</a:t>
              </a: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Rounded MT Bold" pitchFamily="34" charset="0"/>
              </a:endParaRP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3107" y="1480"/>
              <a:ext cx="2404" cy="453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Rounded MT Bold" pitchFamily="34" charset="0"/>
                </a:rPr>
                <a:t>20% Видение, Стратегия, </a:t>
              </a: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Rounded MT Bold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Rounded MT Bold" pitchFamily="34" charset="0"/>
                </a:rPr>
                <a:t>         Инновации</a:t>
              </a: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Rounded MT Bold" pitchFamily="34" charset="0"/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3107" y="2024"/>
              <a:ext cx="2404" cy="86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Rounded MT Bold" pitchFamily="34" charset="0"/>
                </a:rPr>
                <a:t>60% Регулирование,</a:t>
              </a: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Rounded MT Bold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Rounded MT Bold" pitchFamily="34" charset="0"/>
                </a:rPr>
                <a:t>         Коучинг,</a:t>
              </a: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Rounded MT Bold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Rounded MT Bold" pitchFamily="34" charset="0"/>
                </a:rPr>
                <a:t>         Мотивация,</a:t>
              </a: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Rounded MT Bold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Rounded MT Bold" pitchFamily="34" charset="0"/>
                </a:rPr>
                <a:t>         Развитие</a:t>
              </a: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Rounded MT Bold" pitchFamily="34" charset="0"/>
              </a:endParaRPr>
            </a:p>
          </p:txBody>
        </p:sp>
      </p:grp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441325" y="5541156"/>
            <a:ext cx="37449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sz="2400" dirty="0">
                <a:solidFill>
                  <a:srgbClr val="3366CC"/>
                </a:solidFill>
                <a:latin typeface="Arial Rounded MT Bold" pitchFamily="34" charset="0"/>
              </a:rPr>
              <a:t>20% Лидерство</a:t>
            </a:r>
            <a:endParaRPr lang="ru-RU" sz="2400" dirty="0">
              <a:solidFill>
                <a:srgbClr val="3366CC"/>
              </a:solidFill>
              <a:latin typeface="Arial Rounded MT Bold" pitchFamily="34" charset="0"/>
            </a:endParaRPr>
          </a:p>
          <a:p>
            <a:r>
              <a:rPr lang="ru-RU" sz="2400" dirty="0">
                <a:solidFill>
                  <a:srgbClr val="3366CC"/>
                </a:solidFill>
                <a:latin typeface="Arial Rounded MT Bold" pitchFamily="34" charset="0"/>
              </a:rPr>
              <a:t>80% Менеджмент</a:t>
            </a:r>
            <a:endParaRPr lang="uk-UA" sz="2400" dirty="0">
              <a:solidFill>
                <a:srgbClr val="3366CC"/>
              </a:solidFill>
              <a:latin typeface="Arial Rounded MT Bold" pitchFamily="34" charset="0"/>
            </a:endParaRPr>
          </a:p>
        </p:txBody>
      </p:sp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4895850" y="5541155"/>
            <a:ext cx="37433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sz="2400" dirty="0">
                <a:solidFill>
                  <a:srgbClr val="3366CC"/>
                </a:solidFill>
                <a:latin typeface="Arial Rounded MT Bold" pitchFamily="34" charset="0"/>
              </a:rPr>
              <a:t>80% Лидерство</a:t>
            </a:r>
            <a:endParaRPr lang="ru-RU" sz="2400" dirty="0">
              <a:solidFill>
                <a:srgbClr val="3366CC"/>
              </a:solidFill>
              <a:latin typeface="Arial Rounded MT Bold" pitchFamily="34" charset="0"/>
            </a:endParaRPr>
          </a:p>
          <a:p>
            <a:r>
              <a:rPr lang="ru-RU" sz="2400" dirty="0">
                <a:solidFill>
                  <a:srgbClr val="3366CC"/>
                </a:solidFill>
                <a:latin typeface="Arial Rounded MT Bold" pitchFamily="34" charset="0"/>
              </a:rPr>
              <a:t>20% Менеджмент</a:t>
            </a:r>
            <a:endParaRPr lang="uk-UA" sz="2400" dirty="0">
              <a:solidFill>
                <a:srgbClr val="3366CC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Авторитет руководителя</a:t>
            </a:r>
            <a:endParaRPr lang="en-US" b="1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5" y="1124744"/>
            <a:ext cx="8136903" cy="5256584"/>
          </a:xfrm>
        </p:spPr>
        <p:txBody>
          <a:bodyPr/>
          <a:lstStyle/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i="1" dirty="0" smtClean="0"/>
              <a:t>	</a:t>
            </a:r>
            <a:endParaRPr lang="en-US" sz="2600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181600" y="6381328"/>
            <a:ext cx="2895600" cy="329035"/>
          </a:xfrm>
        </p:spPr>
        <p:txBody>
          <a:bodyPr/>
          <a:lstStyle/>
          <a:p>
            <a:r>
              <a:rPr lang="ru-RU" sz="1400" dirty="0" smtClean="0"/>
              <a:t>© Верескун М.В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9905" y="944563"/>
            <a:ext cx="8704583" cy="5589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ru-RU" sz="2600" b="1" dirty="0" smtClean="0"/>
              <a:t>	</a:t>
            </a:r>
            <a:r>
              <a:rPr lang="ru-RU" sz="2400" b="1" i="1" u="sng" dirty="0" smtClean="0">
                <a:solidFill>
                  <a:srgbClr val="FF0000"/>
                </a:solidFill>
              </a:rPr>
              <a:t>Авторитет</a:t>
            </a:r>
            <a:r>
              <a:rPr lang="ru-RU" sz="2400" b="1" dirty="0" smtClean="0"/>
              <a:t> – определённая социальная роль человека, с которой связаны соответствующие ожидания со стороны его окружения. </a:t>
            </a:r>
            <a:endParaRPr lang="ru-RU" sz="2400" b="1" dirty="0" smtClean="0"/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ru-RU" sz="2400" b="1" dirty="0"/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ru-RU" sz="2400" b="1" dirty="0" smtClean="0"/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ru-RU" sz="2400" b="1" dirty="0"/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ru-RU" sz="2400" b="1" dirty="0" smtClean="0"/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ru-RU" sz="2400" b="1" dirty="0"/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ru-RU" sz="2400" b="1" dirty="0" smtClean="0"/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ru-RU" sz="2400" b="1" dirty="0"/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ru-RU" sz="2400" b="1" dirty="0" smtClean="0"/>
              <a:t>Зависит от искусства влияния на людей, их воли и воли руководителя. </a:t>
            </a:r>
            <a:endParaRPr lang="en-US" sz="2400" dirty="0"/>
          </a:p>
        </p:txBody>
      </p:sp>
      <p:grpSp>
        <p:nvGrpSpPr>
          <p:cNvPr id="8" name="Group 18"/>
          <p:cNvGrpSpPr/>
          <p:nvPr/>
        </p:nvGrpSpPr>
        <p:grpSpPr bwMode="auto">
          <a:xfrm>
            <a:off x="1143000" y="2733384"/>
            <a:ext cx="6644577" cy="2855314"/>
            <a:chOff x="1177" y="1296"/>
            <a:chExt cx="3831" cy="2715"/>
          </a:xfrm>
        </p:grpSpPr>
        <p:sp>
          <p:nvSpPr>
            <p:cNvPr id="9" name="Freeform 19"/>
            <p:cNvSpPr/>
            <p:nvPr/>
          </p:nvSpPr>
          <p:spPr bwMode="gray">
            <a:xfrm rot="-794496">
              <a:off x="2989" y="1859"/>
              <a:ext cx="725" cy="2089"/>
            </a:xfrm>
            <a:custGeom>
              <a:avLst/>
              <a:gdLst>
                <a:gd name="T0" fmla="*/ 0 w 646"/>
                <a:gd name="T1" fmla="*/ 0 h 1861"/>
                <a:gd name="T2" fmla="*/ 48 w 646"/>
                <a:gd name="T3" fmla="*/ 14 h 1861"/>
                <a:gd name="T4" fmla="*/ 98 w 646"/>
                <a:gd name="T5" fmla="*/ 32 h 1861"/>
                <a:gd name="T6" fmla="*/ 147 w 646"/>
                <a:gd name="T7" fmla="*/ 54 h 1861"/>
                <a:gd name="T8" fmla="*/ 195 w 646"/>
                <a:gd name="T9" fmla="*/ 81 h 1861"/>
                <a:gd name="T10" fmla="*/ 242 w 646"/>
                <a:gd name="T11" fmla="*/ 111 h 1861"/>
                <a:gd name="T12" fmla="*/ 288 w 646"/>
                <a:gd name="T13" fmla="*/ 147 h 1861"/>
                <a:gd name="T14" fmla="*/ 333 w 646"/>
                <a:gd name="T15" fmla="*/ 185 h 1861"/>
                <a:gd name="T16" fmla="*/ 377 w 646"/>
                <a:gd name="T17" fmla="*/ 228 h 1861"/>
                <a:gd name="T18" fmla="*/ 418 w 646"/>
                <a:gd name="T19" fmla="*/ 275 h 1861"/>
                <a:gd name="T20" fmla="*/ 457 w 646"/>
                <a:gd name="T21" fmla="*/ 325 h 1861"/>
                <a:gd name="T22" fmla="*/ 493 w 646"/>
                <a:gd name="T23" fmla="*/ 379 h 1861"/>
                <a:gd name="T24" fmla="*/ 526 w 646"/>
                <a:gd name="T25" fmla="*/ 437 h 1861"/>
                <a:gd name="T26" fmla="*/ 555 w 646"/>
                <a:gd name="T27" fmla="*/ 497 h 1861"/>
                <a:gd name="T28" fmla="*/ 582 w 646"/>
                <a:gd name="T29" fmla="*/ 562 h 1861"/>
                <a:gd name="T30" fmla="*/ 604 w 646"/>
                <a:gd name="T31" fmla="*/ 630 h 1861"/>
                <a:gd name="T32" fmla="*/ 621 w 646"/>
                <a:gd name="T33" fmla="*/ 700 h 1861"/>
                <a:gd name="T34" fmla="*/ 634 w 646"/>
                <a:gd name="T35" fmla="*/ 774 h 1861"/>
                <a:gd name="T36" fmla="*/ 642 w 646"/>
                <a:gd name="T37" fmla="*/ 851 h 1861"/>
                <a:gd name="T38" fmla="*/ 646 w 646"/>
                <a:gd name="T39" fmla="*/ 930 h 1861"/>
                <a:gd name="T40" fmla="*/ 643 w 646"/>
                <a:gd name="T41" fmla="*/ 1011 h 1861"/>
                <a:gd name="T42" fmla="*/ 636 w 646"/>
                <a:gd name="T43" fmla="*/ 1086 h 1861"/>
                <a:gd name="T44" fmla="*/ 623 w 646"/>
                <a:gd name="T45" fmla="*/ 1160 h 1861"/>
                <a:gd name="T46" fmla="*/ 607 w 646"/>
                <a:gd name="T47" fmla="*/ 1230 h 1861"/>
                <a:gd name="T48" fmla="*/ 585 w 646"/>
                <a:gd name="T49" fmla="*/ 1297 h 1861"/>
                <a:gd name="T50" fmla="*/ 561 w 646"/>
                <a:gd name="T51" fmla="*/ 1361 h 1861"/>
                <a:gd name="T52" fmla="*/ 533 w 646"/>
                <a:gd name="T53" fmla="*/ 1421 h 1861"/>
                <a:gd name="T54" fmla="*/ 500 w 646"/>
                <a:gd name="T55" fmla="*/ 1478 h 1861"/>
                <a:gd name="T56" fmla="*/ 466 w 646"/>
                <a:gd name="T57" fmla="*/ 1532 h 1861"/>
                <a:gd name="T58" fmla="*/ 428 w 646"/>
                <a:gd name="T59" fmla="*/ 1582 h 1861"/>
                <a:gd name="T60" fmla="*/ 388 w 646"/>
                <a:gd name="T61" fmla="*/ 1627 h 1861"/>
                <a:gd name="T62" fmla="*/ 345 w 646"/>
                <a:gd name="T63" fmla="*/ 1670 h 1861"/>
                <a:gd name="T64" fmla="*/ 301 w 646"/>
                <a:gd name="T65" fmla="*/ 1709 h 1861"/>
                <a:gd name="T66" fmla="*/ 254 w 646"/>
                <a:gd name="T67" fmla="*/ 1744 h 1861"/>
                <a:gd name="T68" fmla="*/ 205 w 646"/>
                <a:gd name="T69" fmla="*/ 1776 h 1861"/>
                <a:gd name="T70" fmla="*/ 156 w 646"/>
                <a:gd name="T71" fmla="*/ 1803 h 1861"/>
                <a:gd name="T72" fmla="*/ 104 w 646"/>
                <a:gd name="T73" fmla="*/ 1826 h 1861"/>
                <a:gd name="T74" fmla="*/ 53 w 646"/>
                <a:gd name="T75" fmla="*/ 1846 h 1861"/>
                <a:gd name="T76" fmla="*/ 0 w 646"/>
                <a:gd name="T77" fmla="*/ 1861 h 1861"/>
                <a:gd name="T78" fmla="*/ 0 w 646"/>
                <a:gd name="T7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6" h="1861">
                  <a:moveTo>
                    <a:pt x="0" y="0"/>
                  </a:moveTo>
                  <a:lnTo>
                    <a:pt x="48" y="14"/>
                  </a:lnTo>
                  <a:lnTo>
                    <a:pt x="98" y="32"/>
                  </a:lnTo>
                  <a:lnTo>
                    <a:pt x="147" y="54"/>
                  </a:lnTo>
                  <a:lnTo>
                    <a:pt x="195" y="81"/>
                  </a:lnTo>
                  <a:lnTo>
                    <a:pt x="242" y="111"/>
                  </a:lnTo>
                  <a:lnTo>
                    <a:pt x="288" y="147"/>
                  </a:lnTo>
                  <a:lnTo>
                    <a:pt x="333" y="185"/>
                  </a:lnTo>
                  <a:lnTo>
                    <a:pt x="377" y="228"/>
                  </a:lnTo>
                  <a:lnTo>
                    <a:pt x="418" y="275"/>
                  </a:lnTo>
                  <a:lnTo>
                    <a:pt x="457" y="325"/>
                  </a:lnTo>
                  <a:lnTo>
                    <a:pt x="493" y="379"/>
                  </a:lnTo>
                  <a:lnTo>
                    <a:pt x="526" y="437"/>
                  </a:lnTo>
                  <a:lnTo>
                    <a:pt x="555" y="497"/>
                  </a:lnTo>
                  <a:lnTo>
                    <a:pt x="582" y="562"/>
                  </a:lnTo>
                  <a:lnTo>
                    <a:pt x="604" y="630"/>
                  </a:lnTo>
                  <a:lnTo>
                    <a:pt x="621" y="700"/>
                  </a:lnTo>
                  <a:lnTo>
                    <a:pt x="634" y="774"/>
                  </a:lnTo>
                  <a:lnTo>
                    <a:pt x="642" y="851"/>
                  </a:lnTo>
                  <a:lnTo>
                    <a:pt x="646" y="930"/>
                  </a:lnTo>
                  <a:lnTo>
                    <a:pt x="643" y="1011"/>
                  </a:lnTo>
                  <a:lnTo>
                    <a:pt x="636" y="1086"/>
                  </a:lnTo>
                  <a:lnTo>
                    <a:pt x="623" y="1160"/>
                  </a:lnTo>
                  <a:lnTo>
                    <a:pt x="607" y="1230"/>
                  </a:lnTo>
                  <a:lnTo>
                    <a:pt x="585" y="1297"/>
                  </a:lnTo>
                  <a:lnTo>
                    <a:pt x="561" y="1361"/>
                  </a:lnTo>
                  <a:lnTo>
                    <a:pt x="533" y="1421"/>
                  </a:lnTo>
                  <a:lnTo>
                    <a:pt x="500" y="1478"/>
                  </a:lnTo>
                  <a:lnTo>
                    <a:pt x="466" y="1532"/>
                  </a:lnTo>
                  <a:lnTo>
                    <a:pt x="428" y="1582"/>
                  </a:lnTo>
                  <a:lnTo>
                    <a:pt x="388" y="1627"/>
                  </a:lnTo>
                  <a:lnTo>
                    <a:pt x="345" y="1670"/>
                  </a:lnTo>
                  <a:lnTo>
                    <a:pt x="301" y="1709"/>
                  </a:lnTo>
                  <a:lnTo>
                    <a:pt x="254" y="1744"/>
                  </a:lnTo>
                  <a:lnTo>
                    <a:pt x="205" y="1776"/>
                  </a:lnTo>
                  <a:lnTo>
                    <a:pt x="156" y="1803"/>
                  </a:lnTo>
                  <a:lnTo>
                    <a:pt x="104" y="1826"/>
                  </a:lnTo>
                  <a:lnTo>
                    <a:pt x="53" y="1846"/>
                  </a:lnTo>
                  <a:lnTo>
                    <a:pt x="0" y="1861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rgbClr val="003399">
                    <a:gamma/>
                    <a:tint val="0"/>
                    <a:invGamma/>
                  </a:srgbClr>
                </a:gs>
                <a:gs pos="100000">
                  <a:srgbClr val="00339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" name="Freeform 20"/>
            <p:cNvSpPr/>
            <p:nvPr/>
          </p:nvSpPr>
          <p:spPr bwMode="gray">
            <a:xfrm rot="5461794">
              <a:off x="1859" y="1577"/>
              <a:ext cx="725" cy="2089"/>
            </a:xfrm>
            <a:custGeom>
              <a:avLst/>
              <a:gdLst>
                <a:gd name="T0" fmla="*/ 0 w 646"/>
                <a:gd name="T1" fmla="*/ 0 h 1861"/>
                <a:gd name="T2" fmla="*/ 48 w 646"/>
                <a:gd name="T3" fmla="*/ 14 h 1861"/>
                <a:gd name="T4" fmla="*/ 98 w 646"/>
                <a:gd name="T5" fmla="*/ 32 h 1861"/>
                <a:gd name="T6" fmla="*/ 147 w 646"/>
                <a:gd name="T7" fmla="*/ 54 h 1861"/>
                <a:gd name="T8" fmla="*/ 195 w 646"/>
                <a:gd name="T9" fmla="*/ 81 h 1861"/>
                <a:gd name="T10" fmla="*/ 242 w 646"/>
                <a:gd name="T11" fmla="*/ 111 h 1861"/>
                <a:gd name="T12" fmla="*/ 288 w 646"/>
                <a:gd name="T13" fmla="*/ 147 h 1861"/>
                <a:gd name="T14" fmla="*/ 333 w 646"/>
                <a:gd name="T15" fmla="*/ 185 h 1861"/>
                <a:gd name="T16" fmla="*/ 377 w 646"/>
                <a:gd name="T17" fmla="*/ 228 h 1861"/>
                <a:gd name="T18" fmla="*/ 418 w 646"/>
                <a:gd name="T19" fmla="*/ 275 h 1861"/>
                <a:gd name="T20" fmla="*/ 457 w 646"/>
                <a:gd name="T21" fmla="*/ 325 h 1861"/>
                <a:gd name="T22" fmla="*/ 493 w 646"/>
                <a:gd name="T23" fmla="*/ 379 h 1861"/>
                <a:gd name="T24" fmla="*/ 526 w 646"/>
                <a:gd name="T25" fmla="*/ 437 h 1861"/>
                <a:gd name="T26" fmla="*/ 555 w 646"/>
                <a:gd name="T27" fmla="*/ 497 h 1861"/>
                <a:gd name="T28" fmla="*/ 582 w 646"/>
                <a:gd name="T29" fmla="*/ 562 h 1861"/>
                <a:gd name="T30" fmla="*/ 604 w 646"/>
                <a:gd name="T31" fmla="*/ 630 h 1861"/>
                <a:gd name="T32" fmla="*/ 621 w 646"/>
                <a:gd name="T33" fmla="*/ 700 h 1861"/>
                <a:gd name="T34" fmla="*/ 634 w 646"/>
                <a:gd name="T35" fmla="*/ 774 h 1861"/>
                <a:gd name="T36" fmla="*/ 642 w 646"/>
                <a:gd name="T37" fmla="*/ 851 h 1861"/>
                <a:gd name="T38" fmla="*/ 646 w 646"/>
                <a:gd name="T39" fmla="*/ 930 h 1861"/>
                <a:gd name="T40" fmla="*/ 643 w 646"/>
                <a:gd name="T41" fmla="*/ 1011 h 1861"/>
                <a:gd name="T42" fmla="*/ 636 w 646"/>
                <a:gd name="T43" fmla="*/ 1086 h 1861"/>
                <a:gd name="T44" fmla="*/ 623 w 646"/>
                <a:gd name="T45" fmla="*/ 1160 h 1861"/>
                <a:gd name="T46" fmla="*/ 607 w 646"/>
                <a:gd name="T47" fmla="*/ 1230 h 1861"/>
                <a:gd name="T48" fmla="*/ 585 w 646"/>
                <a:gd name="T49" fmla="*/ 1297 h 1861"/>
                <a:gd name="T50" fmla="*/ 561 w 646"/>
                <a:gd name="T51" fmla="*/ 1361 h 1861"/>
                <a:gd name="T52" fmla="*/ 533 w 646"/>
                <a:gd name="T53" fmla="*/ 1421 h 1861"/>
                <a:gd name="T54" fmla="*/ 500 w 646"/>
                <a:gd name="T55" fmla="*/ 1478 h 1861"/>
                <a:gd name="T56" fmla="*/ 466 w 646"/>
                <a:gd name="T57" fmla="*/ 1532 h 1861"/>
                <a:gd name="T58" fmla="*/ 428 w 646"/>
                <a:gd name="T59" fmla="*/ 1582 h 1861"/>
                <a:gd name="T60" fmla="*/ 388 w 646"/>
                <a:gd name="T61" fmla="*/ 1627 h 1861"/>
                <a:gd name="T62" fmla="*/ 345 w 646"/>
                <a:gd name="T63" fmla="*/ 1670 h 1861"/>
                <a:gd name="T64" fmla="*/ 301 w 646"/>
                <a:gd name="T65" fmla="*/ 1709 h 1861"/>
                <a:gd name="T66" fmla="*/ 254 w 646"/>
                <a:gd name="T67" fmla="*/ 1744 h 1861"/>
                <a:gd name="T68" fmla="*/ 205 w 646"/>
                <a:gd name="T69" fmla="*/ 1776 h 1861"/>
                <a:gd name="T70" fmla="*/ 156 w 646"/>
                <a:gd name="T71" fmla="*/ 1803 h 1861"/>
                <a:gd name="T72" fmla="*/ 104 w 646"/>
                <a:gd name="T73" fmla="*/ 1826 h 1861"/>
                <a:gd name="T74" fmla="*/ 53 w 646"/>
                <a:gd name="T75" fmla="*/ 1846 h 1861"/>
                <a:gd name="T76" fmla="*/ 0 w 646"/>
                <a:gd name="T77" fmla="*/ 1861 h 1861"/>
                <a:gd name="T78" fmla="*/ 0 w 646"/>
                <a:gd name="T7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6" h="1861">
                  <a:moveTo>
                    <a:pt x="0" y="0"/>
                  </a:moveTo>
                  <a:lnTo>
                    <a:pt x="48" y="14"/>
                  </a:lnTo>
                  <a:lnTo>
                    <a:pt x="98" y="32"/>
                  </a:lnTo>
                  <a:lnTo>
                    <a:pt x="147" y="54"/>
                  </a:lnTo>
                  <a:lnTo>
                    <a:pt x="195" y="81"/>
                  </a:lnTo>
                  <a:lnTo>
                    <a:pt x="242" y="111"/>
                  </a:lnTo>
                  <a:lnTo>
                    <a:pt x="288" y="147"/>
                  </a:lnTo>
                  <a:lnTo>
                    <a:pt x="333" y="185"/>
                  </a:lnTo>
                  <a:lnTo>
                    <a:pt x="377" y="228"/>
                  </a:lnTo>
                  <a:lnTo>
                    <a:pt x="418" y="275"/>
                  </a:lnTo>
                  <a:lnTo>
                    <a:pt x="457" y="325"/>
                  </a:lnTo>
                  <a:lnTo>
                    <a:pt x="493" y="379"/>
                  </a:lnTo>
                  <a:lnTo>
                    <a:pt x="526" y="437"/>
                  </a:lnTo>
                  <a:lnTo>
                    <a:pt x="555" y="497"/>
                  </a:lnTo>
                  <a:lnTo>
                    <a:pt x="582" y="562"/>
                  </a:lnTo>
                  <a:lnTo>
                    <a:pt x="604" y="630"/>
                  </a:lnTo>
                  <a:lnTo>
                    <a:pt x="621" y="700"/>
                  </a:lnTo>
                  <a:lnTo>
                    <a:pt x="634" y="774"/>
                  </a:lnTo>
                  <a:lnTo>
                    <a:pt x="642" y="851"/>
                  </a:lnTo>
                  <a:lnTo>
                    <a:pt x="646" y="930"/>
                  </a:lnTo>
                  <a:lnTo>
                    <a:pt x="643" y="1011"/>
                  </a:lnTo>
                  <a:lnTo>
                    <a:pt x="636" y="1086"/>
                  </a:lnTo>
                  <a:lnTo>
                    <a:pt x="623" y="1160"/>
                  </a:lnTo>
                  <a:lnTo>
                    <a:pt x="607" y="1230"/>
                  </a:lnTo>
                  <a:lnTo>
                    <a:pt x="585" y="1297"/>
                  </a:lnTo>
                  <a:lnTo>
                    <a:pt x="561" y="1361"/>
                  </a:lnTo>
                  <a:lnTo>
                    <a:pt x="533" y="1421"/>
                  </a:lnTo>
                  <a:lnTo>
                    <a:pt x="500" y="1478"/>
                  </a:lnTo>
                  <a:lnTo>
                    <a:pt x="466" y="1532"/>
                  </a:lnTo>
                  <a:lnTo>
                    <a:pt x="428" y="1582"/>
                  </a:lnTo>
                  <a:lnTo>
                    <a:pt x="388" y="1627"/>
                  </a:lnTo>
                  <a:lnTo>
                    <a:pt x="345" y="1670"/>
                  </a:lnTo>
                  <a:lnTo>
                    <a:pt x="301" y="1709"/>
                  </a:lnTo>
                  <a:lnTo>
                    <a:pt x="254" y="1744"/>
                  </a:lnTo>
                  <a:lnTo>
                    <a:pt x="205" y="1776"/>
                  </a:lnTo>
                  <a:lnTo>
                    <a:pt x="156" y="1803"/>
                  </a:lnTo>
                  <a:lnTo>
                    <a:pt x="104" y="1826"/>
                  </a:lnTo>
                  <a:lnTo>
                    <a:pt x="53" y="1846"/>
                  </a:lnTo>
                  <a:lnTo>
                    <a:pt x="0" y="1861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rgbClr val="669900">
                    <a:gamma/>
                    <a:tint val="0"/>
                    <a:invGamma/>
                  </a:srgbClr>
                </a:gs>
                <a:gs pos="100000">
                  <a:srgbClr val="6699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" name="Freeform 21"/>
            <p:cNvSpPr/>
            <p:nvPr/>
          </p:nvSpPr>
          <p:spPr bwMode="gray">
            <a:xfrm rot="-7471624">
              <a:off x="3024" y="614"/>
              <a:ext cx="725" cy="2090"/>
            </a:xfrm>
            <a:custGeom>
              <a:avLst/>
              <a:gdLst>
                <a:gd name="T0" fmla="*/ 0 w 646"/>
                <a:gd name="T1" fmla="*/ 0 h 1861"/>
                <a:gd name="T2" fmla="*/ 48 w 646"/>
                <a:gd name="T3" fmla="*/ 14 h 1861"/>
                <a:gd name="T4" fmla="*/ 98 w 646"/>
                <a:gd name="T5" fmla="*/ 32 h 1861"/>
                <a:gd name="T6" fmla="*/ 147 w 646"/>
                <a:gd name="T7" fmla="*/ 54 h 1861"/>
                <a:gd name="T8" fmla="*/ 195 w 646"/>
                <a:gd name="T9" fmla="*/ 81 h 1861"/>
                <a:gd name="T10" fmla="*/ 242 w 646"/>
                <a:gd name="T11" fmla="*/ 111 h 1861"/>
                <a:gd name="T12" fmla="*/ 288 w 646"/>
                <a:gd name="T13" fmla="*/ 147 h 1861"/>
                <a:gd name="T14" fmla="*/ 333 w 646"/>
                <a:gd name="T15" fmla="*/ 185 h 1861"/>
                <a:gd name="T16" fmla="*/ 377 w 646"/>
                <a:gd name="T17" fmla="*/ 228 h 1861"/>
                <a:gd name="T18" fmla="*/ 418 w 646"/>
                <a:gd name="T19" fmla="*/ 275 h 1861"/>
                <a:gd name="T20" fmla="*/ 457 w 646"/>
                <a:gd name="T21" fmla="*/ 325 h 1861"/>
                <a:gd name="T22" fmla="*/ 493 w 646"/>
                <a:gd name="T23" fmla="*/ 379 h 1861"/>
                <a:gd name="T24" fmla="*/ 526 w 646"/>
                <a:gd name="T25" fmla="*/ 437 h 1861"/>
                <a:gd name="T26" fmla="*/ 555 w 646"/>
                <a:gd name="T27" fmla="*/ 497 h 1861"/>
                <a:gd name="T28" fmla="*/ 582 w 646"/>
                <a:gd name="T29" fmla="*/ 562 h 1861"/>
                <a:gd name="T30" fmla="*/ 604 w 646"/>
                <a:gd name="T31" fmla="*/ 630 h 1861"/>
                <a:gd name="T32" fmla="*/ 621 w 646"/>
                <a:gd name="T33" fmla="*/ 700 h 1861"/>
                <a:gd name="T34" fmla="*/ 634 w 646"/>
                <a:gd name="T35" fmla="*/ 774 h 1861"/>
                <a:gd name="T36" fmla="*/ 642 w 646"/>
                <a:gd name="T37" fmla="*/ 851 h 1861"/>
                <a:gd name="T38" fmla="*/ 646 w 646"/>
                <a:gd name="T39" fmla="*/ 930 h 1861"/>
                <a:gd name="T40" fmla="*/ 643 w 646"/>
                <a:gd name="T41" fmla="*/ 1011 h 1861"/>
                <a:gd name="T42" fmla="*/ 636 w 646"/>
                <a:gd name="T43" fmla="*/ 1086 h 1861"/>
                <a:gd name="T44" fmla="*/ 623 w 646"/>
                <a:gd name="T45" fmla="*/ 1160 h 1861"/>
                <a:gd name="T46" fmla="*/ 607 w 646"/>
                <a:gd name="T47" fmla="*/ 1230 h 1861"/>
                <a:gd name="T48" fmla="*/ 585 w 646"/>
                <a:gd name="T49" fmla="*/ 1297 h 1861"/>
                <a:gd name="T50" fmla="*/ 561 w 646"/>
                <a:gd name="T51" fmla="*/ 1361 h 1861"/>
                <a:gd name="T52" fmla="*/ 533 w 646"/>
                <a:gd name="T53" fmla="*/ 1421 h 1861"/>
                <a:gd name="T54" fmla="*/ 500 w 646"/>
                <a:gd name="T55" fmla="*/ 1478 h 1861"/>
                <a:gd name="T56" fmla="*/ 466 w 646"/>
                <a:gd name="T57" fmla="*/ 1532 h 1861"/>
                <a:gd name="T58" fmla="*/ 428 w 646"/>
                <a:gd name="T59" fmla="*/ 1582 h 1861"/>
                <a:gd name="T60" fmla="*/ 388 w 646"/>
                <a:gd name="T61" fmla="*/ 1627 h 1861"/>
                <a:gd name="T62" fmla="*/ 345 w 646"/>
                <a:gd name="T63" fmla="*/ 1670 h 1861"/>
                <a:gd name="T64" fmla="*/ 301 w 646"/>
                <a:gd name="T65" fmla="*/ 1709 h 1861"/>
                <a:gd name="T66" fmla="*/ 254 w 646"/>
                <a:gd name="T67" fmla="*/ 1744 h 1861"/>
                <a:gd name="T68" fmla="*/ 205 w 646"/>
                <a:gd name="T69" fmla="*/ 1776 h 1861"/>
                <a:gd name="T70" fmla="*/ 156 w 646"/>
                <a:gd name="T71" fmla="*/ 1803 h 1861"/>
                <a:gd name="T72" fmla="*/ 104 w 646"/>
                <a:gd name="T73" fmla="*/ 1826 h 1861"/>
                <a:gd name="T74" fmla="*/ 53 w 646"/>
                <a:gd name="T75" fmla="*/ 1846 h 1861"/>
                <a:gd name="T76" fmla="*/ 0 w 646"/>
                <a:gd name="T77" fmla="*/ 1861 h 1861"/>
                <a:gd name="T78" fmla="*/ 0 w 646"/>
                <a:gd name="T7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6" h="1861">
                  <a:moveTo>
                    <a:pt x="0" y="0"/>
                  </a:moveTo>
                  <a:lnTo>
                    <a:pt x="48" y="14"/>
                  </a:lnTo>
                  <a:lnTo>
                    <a:pt x="98" y="32"/>
                  </a:lnTo>
                  <a:lnTo>
                    <a:pt x="147" y="54"/>
                  </a:lnTo>
                  <a:lnTo>
                    <a:pt x="195" y="81"/>
                  </a:lnTo>
                  <a:lnTo>
                    <a:pt x="242" y="111"/>
                  </a:lnTo>
                  <a:lnTo>
                    <a:pt x="288" y="147"/>
                  </a:lnTo>
                  <a:lnTo>
                    <a:pt x="333" y="185"/>
                  </a:lnTo>
                  <a:lnTo>
                    <a:pt x="377" y="228"/>
                  </a:lnTo>
                  <a:lnTo>
                    <a:pt x="418" y="275"/>
                  </a:lnTo>
                  <a:lnTo>
                    <a:pt x="457" y="325"/>
                  </a:lnTo>
                  <a:lnTo>
                    <a:pt x="493" y="379"/>
                  </a:lnTo>
                  <a:lnTo>
                    <a:pt x="526" y="437"/>
                  </a:lnTo>
                  <a:lnTo>
                    <a:pt x="555" y="497"/>
                  </a:lnTo>
                  <a:lnTo>
                    <a:pt x="582" y="562"/>
                  </a:lnTo>
                  <a:lnTo>
                    <a:pt x="604" y="630"/>
                  </a:lnTo>
                  <a:lnTo>
                    <a:pt x="621" y="700"/>
                  </a:lnTo>
                  <a:lnTo>
                    <a:pt x="634" y="774"/>
                  </a:lnTo>
                  <a:lnTo>
                    <a:pt x="642" y="851"/>
                  </a:lnTo>
                  <a:lnTo>
                    <a:pt x="646" y="930"/>
                  </a:lnTo>
                  <a:lnTo>
                    <a:pt x="643" y="1011"/>
                  </a:lnTo>
                  <a:lnTo>
                    <a:pt x="636" y="1086"/>
                  </a:lnTo>
                  <a:lnTo>
                    <a:pt x="623" y="1160"/>
                  </a:lnTo>
                  <a:lnTo>
                    <a:pt x="607" y="1230"/>
                  </a:lnTo>
                  <a:lnTo>
                    <a:pt x="585" y="1297"/>
                  </a:lnTo>
                  <a:lnTo>
                    <a:pt x="561" y="1361"/>
                  </a:lnTo>
                  <a:lnTo>
                    <a:pt x="533" y="1421"/>
                  </a:lnTo>
                  <a:lnTo>
                    <a:pt x="500" y="1478"/>
                  </a:lnTo>
                  <a:lnTo>
                    <a:pt x="466" y="1532"/>
                  </a:lnTo>
                  <a:lnTo>
                    <a:pt x="428" y="1582"/>
                  </a:lnTo>
                  <a:lnTo>
                    <a:pt x="388" y="1627"/>
                  </a:lnTo>
                  <a:lnTo>
                    <a:pt x="345" y="1670"/>
                  </a:lnTo>
                  <a:lnTo>
                    <a:pt x="301" y="1709"/>
                  </a:lnTo>
                  <a:lnTo>
                    <a:pt x="254" y="1744"/>
                  </a:lnTo>
                  <a:lnTo>
                    <a:pt x="205" y="1776"/>
                  </a:lnTo>
                  <a:lnTo>
                    <a:pt x="156" y="1803"/>
                  </a:lnTo>
                  <a:lnTo>
                    <a:pt x="104" y="1826"/>
                  </a:lnTo>
                  <a:lnTo>
                    <a:pt x="53" y="1846"/>
                  </a:lnTo>
                  <a:lnTo>
                    <a:pt x="0" y="1861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rgbClr val="565868">
                    <a:gamma/>
                    <a:tint val="0"/>
                    <a:invGamma/>
                  </a:srgbClr>
                </a:gs>
                <a:gs pos="100000">
                  <a:srgbClr val="56586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12" name="Group 22"/>
            <p:cNvGrpSpPr/>
            <p:nvPr/>
          </p:nvGrpSpPr>
          <p:grpSpPr bwMode="auto">
            <a:xfrm>
              <a:off x="1177" y="1440"/>
              <a:ext cx="3335" cy="2571"/>
              <a:chOff x="768" y="1104"/>
              <a:chExt cx="3984" cy="3072"/>
            </a:xfrm>
          </p:grpSpPr>
          <p:sp>
            <p:nvSpPr>
              <p:cNvPr id="20" name="Freeform 23"/>
              <p:cNvSpPr/>
              <p:nvPr/>
            </p:nvSpPr>
            <p:spPr bwMode="gray">
              <a:xfrm>
                <a:off x="2784" y="1680"/>
                <a:ext cx="866" cy="2496"/>
              </a:xfrm>
              <a:custGeom>
                <a:avLst/>
                <a:gdLst>
                  <a:gd name="T0" fmla="*/ 0 w 646"/>
                  <a:gd name="T1" fmla="*/ 0 h 1861"/>
                  <a:gd name="T2" fmla="*/ 48 w 646"/>
                  <a:gd name="T3" fmla="*/ 14 h 1861"/>
                  <a:gd name="T4" fmla="*/ 98 w 646"/>
                  <a:gd name="T5" fmla="*/ 32 h 1861"/>
                  <a:gd name="T6" fmla="*/ 147 w 646"/>
                  <a:gd name="T7" fmla="*/ 54 h 1861"/>
                  <a:gd name="T8" fmla="*/ 195 w 646"/>
                  <a:gd name="T9" fmla="*/ 81 h 1861"/>
                  <a:gd name="T10" fmla="*/ 242 w 646"/>
                  <a:gd name="T11" fmla="*/ 111 h 1861"/>
                  <a:gd name="T12" fmla="*/ 288 w 646"/>
                  <a:gd name="T13" fmla="*/ 147 h 1861"/>
                  <a:gd name="T14" fmla="*/ 333 w 646"/>
                  <a:gd name="T15" fmla="*/ 185 h 1861"/>
                  <a:gd name="T16" fmla="*/ 377 w 646"/>
                  <a:gd name="T17" fmla="*/ 228 h 1861"/>
                  <a:gd name="T18" fmla="*/ 418 w 646"/>
                  <a:gd name="T19" fmla="*/ 275 h 1861"/>
                  <a:gd name="T20" fmla="*/ 457 w 646"/>
                  <a:gd name="T21" fmla="*/ 325 h 1861"/>
                  <a:gd name="T22" fmla="*/ 493 w 646"/>
                  <a:gd name="T23" fmla="*/ 379 h 1861"/>
                  <a:gd name="T24" fmla="*/ 526 w 646"/>
                  <a:gd name="T25" fmla="*/ 437 h 1861"/>
                  <a:gd name="T26" fmla="*/ 555 w 646"/>
                  <a:gd name="T27" fmla="*/ 497 h 1861"/>
                  <a:gd name="T28" fmla="*/ 582 w 646"/>
                  <a:gd name="T29" fmla="*/ 562 h 1861"/>
                  <a:gd name="T30" fmla="*/ 604 w 646"/>
                  <a:gd name="T31" fmla="*/ 630 h 1861"/>
                  <a:gd name="T32" fmla="*/ 621 w 646"/>
                  <a:gd name="T33" fmla="*/ 700 h 1861"/>
                  <a:gd name="T34" fmla="*/ 634 w 646"/>
                  <a:gd name="T35" fmla="*/ 774 h 1861"/>
                  <a:gd name="T36" fmla="*/ 642 w 646"/>
                  <a:gd name="T37" fmla="*/ 851 h 1861"/>
                  <a:gd name="T38" fmla="*/ 646 w 646"/>
                  <a:gd name="T39" fmla="*/ 930 h 1861"/>
                  <a:gd name="T40" fmla="*/ 643 w 646"/>
                  <a:gd name="T41" fmla="*/ 1011 h 1861"/>
                  <a:gd name="T42" fmla="*/ 636 w 646"/>
                  <a:gd name="T43" fmla="*/ 1086 h 1861"/>
                  <a:gd name="T44" fmla="*/ 623 w 646"/>
                  <a:gd name="T45" fmla="*/ 1160 h 1861"/>
                  <a:gd name="T46" fmla="*/ 607 w 646"/>
                  <a:gd name="T47" fmla="*/ 1230 h 1861"/>
                  <a:gd name="T48" fmla="*/ 585 w 646"/>
                  <a:gd name="T49" fmla="*/ 1297 h 1861"/>
                  <a:gd name="T50" fmla="*/ 561 w 646"/>
                  <a:gd name="T51" fmla="*/ 1361 h 1861"/>
                  <a:gd name="T52" fmla="*/ 533 w 646"/>
                  <a:gd name="T53" fmla="*/ 1421 h 1861"/>
                  <a:gd name="T54" fmla="*/ 500 w 646"/>
                  <a:gd name="T55" fmla="*/ 1478 h 1861"/>
                  <a:gd name="T56" fmla="*/ 466 w 646"/>
                  <a:gd name="T57" fmla="*/ 1532 h 1861"/>
                  <a:gd name="T58" fmla="*/ 428 w 646"/>
                  <a:gd name="T59" fmla="*/ 1582 h 1861"/>
                  <a:gd name="T60" fmla="*/ 388 w 646"/>
                  <a:gd name="T61" fmla="*/ 1627 h 1861"/>
                  <a:gd name="T62" fmla="*/ 345 w 646"/>
                  <a:gd name="T63" fmla="*/ 1670 h 1861"/>
                  <a:gd name="T64" fmla="*/ 301 w 646"/>
                  <a:gd name="T65" fmla="*/ 1709 h 1861"/>
                  <a:gd name="T66" fmla="*/ 254 w 646"/>
                  <a:gd name="T67" fmla="*/ 1744 h 1861"/>
                  <a:gd name="T68" fmla="*/ 205 w 646"/>
                  <a:gd name="T69" fmla="*/ 1776 h 1861"/>
                  <a:gd name="T70" fmla="*/ 156 w 646"/>
                  <a:gd name="T71" fmla="*/ 1803 h 1861"/>
                  <a:gd name="T72" fmla="*/ 104 w 646"/>
                  <a:gd name="T73" fmla="*/ 1826 h 1861"/>
                  <a:gd name="T74" fmla="*/ 53 w 646"/>
                  <a:gd name="T75" fmla="*/ 1846 h 1861"/>
                  <a:gd name="T76" fmla="*/ 0 w 646"/>
                  <a:gd name="T77" fmla="*/ 1861 h 1861"/>
                  <a:gd name="T78" fmla="*/ 0 w 646"/>
                  <a:gd name="T7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4"/>
              <p:cNvSpPr/>
              <p:nvPr/>
            </p:nvSpPr>
            <p:spPr bwMode="gray">
              <a:xfrm rot="6256290">
                <a:off x="1583" y="1153"/>
                <a:ext cx="866" cy="2496"/>
              </a:xfrm>
              <a:custGeom>
                <a:avLst/>
                <a:gdLst>
                  <a:gd name="T0" fmla="*/ 0 w 646"/>
                  <a:gd name="T1" fmla="*/ 0 h 1861"/>
                  <a:gd name="T2" fmla="*/ 48 w 646"/>
                  <a:gd name="T3" fmla="*/ 14 h 1861"/>
                  <a:gd name="T4" fmla="*/ 98 w 646"/>
                  <a:gd name="T5" fmla="*/ 32 h 1861"/>
                  <a:gd name="T6" fmla="*/ 147 w 646"/>
                  <a:gd name="T7" fmla="*/ 54 h 1861"/>
                  <a:gd name="T8" fmla="*/ 195 w 646"/>
                  <a:gd name="T9" fmla="*/ 81 h 1861"/>
                  <a:gd name="T10" fmla="*/ 242 w 646"/>
                  <a:gd name="T11" fmla="*/ 111 h 1861"/>
                  <a:gd name="T12" fmla="*/ 288 w 646"/>
                  <a:gd name="T13" fmla="*/ 147 h 1861"/>
                  <a:gd name="T14" fmla="*/ 333 w 646"/>
                  <a:gd name="T15" fmla="*/ 185 h 1861"/>
                  <a:gd name="T16" fmla="*/ 377 w 646"/>
                  <a:gd name="T17" fmla="*/ 228 h 1861"/>
                  <a:gd name="T18" fmla="*/ 418 w 646"/>
                  <a:gd name="T19" fmla="*/ 275 h 1861"/>
                  <a:gd name="T20" fmla="*/ 457 w 646"/>
                  <a:gd name="T21" fmla="*/ 325 h 1861"/>
                  <a:gd name="T22" fmla="*/ 493 w 646"/>
                  <a:gd name="T23" fmla="*/ 379 h 1861"/>
                  <a:gd name="T24" fmla="*/ 526 w 646"/>
                  <a:gd name="T25" fmla="*/ 437 h 1861"/>
                  <a:gd name="T26" fmla="*/ 555 w 646"/>
                  <a:gd name="T27" fmla="*/ 497 h 1861"/>
                  <a:gd name="T28" fmla="*/ 582 w 646"/>
                  <a:gd name="T29" fmla="*/ 562 h 1861"/>
                  <a:gd name="T30" fmla="*/ 604 w 646"/>
                  <a:gd name="T31" fmla="*/ 630 h 1861"/>
                  <a:gd name="T32" fmla="*/ 621 w 646"/>
                  <a:gd name="T33" fmla="*/ 700 h 1861"/>
                  <a:gd name="T34" fmla="*/ 634 w 646"/>
                  <a:gd name="T35" fmla="*/ 774 h 1861"/>
                  <a:gd name="T36" fmla="*/ 642 w 646"/>
                  <a:gd name="T37" fmla="*/ 851 h 1861"/>
                  <a:gd name="T38" fmla="*/ 646 w 646"/>
                  <a:gd name="T39" fmla="*/ 930 h 1861"/>
                  <a:gd name="T40" fmla="*/ 643 w 646"/>
                  <a:gd name="T41" fmla="*/ 1011 h 1861"/>
                  <a:gd name="T42" fmla="*/ 636 w 646"/>
                  <a:gd name="T43" fmla="*/ 1086 h 1861"/>
                  <a:gd name="T44" fmla="*/ 623 w 646"/>
                  <a:gd name="T45" fmla="*/ 1160 h 1861"/>
                  <a:gd name="T46" fmla="*/ 607 w 646"/>
                  <a:gd name="T47" fmla="*/ 1230 h 1861"/>
                  <a:gd name="T48" fmla="*/ 585 w 646"/>
                  <a:gd name="T49" fmla="*/ 1297 h 1861"/>
                  <a:gd name="T50" fmla="*/ 561 w 646"/>
                  <a:gd name="T51" fmla="*/ 1361 h 1861"/>
                  <a:gd name="T52" fmla="*/ 533 w 646"/>
                  <a:gd name="T53" fmla="*/ 1421 h 1861"/>
                  <a:gd name="T54" fmla="*/ 500 w 646"/>
                  <a:gd name="T55" fmla="*/ 1478 h 1861"/>
                  <a:gd name="T56" fmla="*/ 466 w 646"/>
                  <a:gd name="T57" fmla="*/ 1532 h 1861"/>
                  <a:gd name="T58" fmla="*/ 428 w 646"/>
                  <a:gd name="T59" fmla="*/ 1582 h 1861"/>
                  <a:gd name="T60" fmla="*/ 388 w 646"/>
                  <a:gd name="T61" fmla="*/ 1627 h 1861"/>
                  <a:gd name="T62" fmla="*/ 345 w 646"/>
                  <a:gd name="T63" fmla="*/ 1670 h 1861"/>
                  <a:gd name="T64" fmla="*/ 301 w 646"/>
                  <a:gd name="T65" fmla="*/ 1709 h 1861"/>
                  <a:gd name="T66" fmla="*/ 254 w 646"/>
                  <a:gd name="T67" fmla="*/ 1744 h 1861"/>
                  <a:gd name="T68" fmla="*/ 205 w 646"/>
                  <a:gd name="T69" fmla="*/ 1776 h 1861"/>
                  <a:gd name="T70" fmla="*/ 156 w 646"/>
                  <a:gd name="T71" fmla="*/ 1803 h 1861"/>
                  <a:gd name="T72" fmla="*/ 104 w 646"/>
                  <a:gd name="T73" fmla="*/ 1826 h 1861"/>
                  <a:gd name="T74" fmla="*/ 53 w 646"/>
                  <a:gd name="T75" fmla="*/ 1846 h 1861"/>
                  <a:gd name="T76" fmla="*/ 0 w 646"/>
                  <a:gd name="T77" fmla="*/ 1861 h 1861"/>
                  <a:gd name="T78" fmla="*/ 0 w 646"/>
                  <a:gd name="T7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5"/>
              <p:cNvSpPr/>
              <p:nvPr/>
            </p:nvSpPr>
            <p:spPr bwMode="gray">
              <a:xfrm rot="-6677128">
                <a:off x="3071" y="289"/>
                <a:ext cx="866" cy="2496"/>
              </a:xfrm>
              <a:custGeom>
                <a:avLst/>
                <a:gdLst>
                  <a:gd name="T0" fmla="*/ 0 w 646"/>
                  <a:gd name="T1" fmla="*/ 0 h 1861"/>
                  <a:gd name="T2" fmla="*/ 48 w 646"/>
                  <a:gd name="T3" fmla="*/ 14 h 1861"/>
                  <a:gd name="T4" fmla="*/ 98 w 646"/>
                  <a:gd name="T5" fmla="*/ 32 h 1861"/>
                  <a:gd name="T6" fmla="*/ 147 w 646"/>
                  <a:gd name="T7" fmla="*/ 54 h 1861"/>
                  <a:gd name="T8" fmla="*/ 195 w 646"/>
                  <a:gd name="T9" fmla="*/ 81 h 1861"/>
                  <a:gd name="T10" fmla="*/ 242 w 646"/>
                  <a:gd name="T11" fmla="*/ 111 h 1861"/>
                  <a:gd name="T12" fmla="*/ 288 w 646"/>
                  <a:gd name="T13" fmla="*/ 147 h 1861"/>
                  <a:gd name="T14" fmla="*/ 333 w 646"/>
                  <a:gd name="T15" fmla="*/ 185 h 1861"/>
                  <a:gd name="T16" fmla="*/ 377 w 646"/>
                  <a:gd name="T17" fmla="*/ 228 h 1861"/>
                  <a:gd name="T18" fmla="*/ 418 w 646"/>
                  <a:gd name="T19" fmla="*/ 275 h 1861"/>
                  <a:gd name="T20" fmla="*/ 457 w 646"/>
                  <a:gd name="T21" fmla="*/ 325 h 1861"/>
                  <a:gd name="T22" fmla="*/ 493 w 646"/>
                  <a:gd name="T23" fmla="*/ 379 h 1861"/>
                  <a:gd name="T24" fmla="*/ 526 w 646"/>
                  <a:gd name="T25" fmla="*/ 437 h 1861"/>
                  <a:gd name="T26" fmla="*/ 555 w 646"/>
                  <a:gd name="T27" fmla="*/ 497 h 1861"/>
                  <a:gd name="T28" fmla="*/ 582 w 646"/>
                  <a:gd name="T29" fmla="*/ 562 h 1861"/>
                  <a:gd name="T30" fmla="*/ 604 w 646"/>
                  <a:gd name="T31" fmla="*/ 630 h 1861"/>
                  <a:gd name="T32" fmla="*/ 621 w 646"/>
                  <a:gd name="T33" fmla="*/ 700 h 1861"/>
                  <a:gd name="T34" fmla="*/ 634 w 646"/>
                  <a:gd name="T35" fmla="*/ 774 h 1861"/>
                  <a:gd name="T36" fmla="*/ 642 w 646"/>
                  <a:gd name="T37" fmla="*/ 851 h 1861"/>
                  <a:gd name="T38" fmla="*/ 646 w 646"/>
                  <a:gd name="T39" fmla="*/ 930 h 1861"/>
                  <a:gd name="T40" fmla="*/ 643 w 646"/>
                  <a:gd name="T41" fmla="*/ 1011 h 1861"/>
                  <a:gd name="T42" fmla="*/ 636 w 646"/>
                  <a:gd name="T43" fmla="*/ 1086 h 1861"/>
                  <a:gd name="T44" fmla="*/ 623 w 646"/>
                  <a:gd name="T45" fmla="*/ 1160 h 1861"/>
                  <a:gd name="T46" fmla="*/ 607 w 646"/>
                  <a:gd name="T47" fmla="*/ 1230 h 1861"/>
                  <a:gd name="T48" fmla="*/ 585 w 646"/>
                  <a:gd name="T49" fmla="*/ 1297 h 1861"/>
                  <a:gd name="T50" fmla="*/ 561 w 646"/>
                  <a:gd name="T51" fmla="*/ 1361 h 1861"/>
                  <a:gd name="T52" fmla="*/ 533 w 646"/>
                  <a:gd name="T53" fmla="*/ 1421 h 1861"/>
                  <a:gd name="T54" fmla="*/ 500 w 646"/>
                  <a:gd name="T55" fmla="*/ 1478 h 1861"/>
                  <a:gd name="T56" fmla="*/ 466 w 646"/>
                  <a:gd name="T57" fmla="*/ 1532 h 1861"/>
                  <a:gd name="T58" fmla="*/ 428 w 646"/>
                  <a:gd name="T59" fmla="*/ 1582 h 1861"/>
                  <a:gd name="T60" fmla="*/ 388 w 646"/>
                  <a:gd name="T61" fmla="*/ 1627 h 1861"/>
                  <a:gd name="T62" fmla="*/ 345 w 646"/>
                  <a:gd name="T63" fmla="*/ 1670 h 1861"/>
                  <a:gd name="T64" fmla="*/ 301 w 646"/>
                  <a:gd name="T65" fmla="*/ 1709 h 1861"/>
                  <a:gd name="T66" fmla="*/ 254 w 646"/>
                  <a:gd name="T67" fmla="*/ 1744 h 1861"/>
                  <a:gd name="T68" fmla="*/ 205 w 646"/>
                  <a:gd name="T69" fmla="*/ 1776 h 1861"/>
                  <a:gd name="T70" fmla="*/ 156 w 646"/>
                  <a:gd name="T71" fmla="*/ 1803 h 1861"/>
                  <a:gd name="T72" fmla="*/ 104 w 646"/>
                  <a:gd name="T73" fmla="*/ 1826 h 1861"/>
                  <a:gd name="T74" fmla="*/ 53 w 646"/>
                  <a:gd name="T75" fmla="*/ 1846 h 1861"/>
                  <a:gd name="T76" fmla="*/ 0 w 646"/>
                  <a:gd name="T77" fmla="*/ 1861 h 1861"/>
                  <a:gd name="T78" fmla="*/ 0 w 646"/>
                  <a:gd name="T7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3" name="Group 26"/>
            <p:cNvGrpSpPr/>
            <p:nvPr/>
          </p:nvGrpSpPr>
          <p:grpSpPr bwMode="auto">
            <a:xfrm>
              <a:off x="2543" y="1899"/>
              <a:ext cx="844" cy="843"/>
              <a:chOff x="2016" y="1920"/>
              <a:chExt cx="1680" cy="1680"/>
            </a:xfrm>
          </p:grpSpPr>
          <p:sp>
            <p:nvSpPr>
              <p:cNvPr id="18" name="Oval 27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14343"/>
                  </a:gs>
                  <a:gs pos="100000">
                    <a:srgbClr val="F14343">
                      <a:gamma/>
                      <a:shade val="60784"/>
                      <a:invGamma/>
                    </a:srgbClr>
                  </a:gs>
                </a:gsLst>
                <a:lin ang="5400000" scaled="1"/>
              </a:gradFill>
              <a:ln w="25400">
                <a:solidFill>
                  <a:schemeClr val="bg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9" name="Freeform 28"/>
              <p:cNvSpPr/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BBF6EE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4" name="Text Box 29"/>
            <p:cNvSpPr txBox="1">
              <a:spLocks noChangeArrowheads="1"/>
            </p:cNvSpPr>
            <p:nvPr/>
          </p:nvSpPr>
          <p:spPr bwMode="gray">
            <a:xfrm>
              <a:off x="2497" y="2136"/>
              <a:ext cx="945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ru-RU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Авторитет</a:t>
              </a:r>
              <a:endPara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1602" y="1560"/>
              <a:ext cx="1093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ru-RU" sz="2000" b="1" dirty="0" smtClean="0"/>
                <a:t>Формальный</a:t>
              </a:r>
              <a:endParaRPr lang="en-US" sz="2000" b="1" dirty="0"/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>
              <a:off x="3495" y="1588"/>
              <a:ext cx="1513" cy="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ru-RU" sz="2000" b="1" dirty="0" smtClean="0"/>
                <a:t>Личный</a:t>
              </a:r>
              <a:endParaRPr lang="ru-RU" sz="2000" b="1" dirty="0" smtClean="0"/>
            </a:p>
            <a:p>
              <a:pPr algn="ctr" eaLnBrk="0" hangingPunct="0"/>
              <a:r>
                <a:rPr lang="ru-RU" sz="2000" b="1" dirty="0" smtClean="0"/>
                <a:t>(функциональный)</a:t>
              </a:r>
              <a:endParaRPr lang="en-US" sz="2000" b="1" dirty="0"/>
            </a:p>
          </p:txBody>
        </p:sp>
        <p:sp>
          <p:nvSpPr>
            <p:cNvPr id="17" name="Text Box 32"/>
            <p:cNvSpPr txBox="1">
              <a:spLocks noChangeArrowheads="1"/>
            </p:cNvSpPr>
            <p:nvPr/>
          </p:nvSpPr>
          <p:spPr bwMode="auto">
            <a:xfrm>
              <a:off x="2280" y="3104"/>
              <a:ext cx="98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ru-RU" sz="2000" b="1" dirty="0" smtClean="0"/>
                <a:t>Моральный</a:t>
              </a:r>
              <a:endParaRPr lang="en-US" sz="20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AutoShape 2"/>
          <p:cNvSpPr>
            <a:spLocks noChangeArrowheads="1"/>
          </p:cNvSpPr>
          <p:nvPr/>
        </p:nvSpPr>
        <p:spPr bwMode="auto">
          <a:xfrm>
            <a:off x="2915815" y="3212975"/>
            <a:ext cx="2863841" cy="349738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1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ru-RU" b="1" dirty="0" smtClean="0">
                <a:latin typeface="Verdana" pitchFamily="34" charset="0"/>
              </a:rPr>
              <a:t>- Ценят </a:t>
            </a:r>
            <a:r>
              <a:rPr lang="ru-RU" b="1" dirty="0">
                <a:latin typeface="Verdana" pitchFamily="34" charset="0"/>
              </a:rPr>
              <a:t>результат.</a:t>
            </a:r>
            <a:endParaRPr lang="ru-RU" b="1" dirty="0">
              <a:latin typeface="Verdana" pitchFamily="34" charset="0"/>
            </a:endParaRPr>
          </a:p>
          <a:p>
            <a:pPr eaLnBrk="0" hangingPunct="0"/>
            <a:r>
              <a:rPr lang="ru-RU" b="1" dirty="0" smtClean="0">
                <a:latin typeface="Verdana" pitchFamily="34" charset="0"/>
              </a:rPr>
              <a:t>- Напористы</a:t>
            </a:r>
            <a:r>
              <a:rPr lang="ru-RU" b="1" dirty="0">
                <a:latin typeface="Verdana" pitchFamily="34" charset="0"/>
              </a:rPr>
              <a:t>, энергичны, любят достигать цели.</a:t>
            </a:r>
            <a:endParaRPr lang="ru-RU" b="1" dirty="0">
              <a:latin typeface="Verdana" pitchFamily="34" charset="0"/>
            </a:endParaRPr>
          </a:p>
          <a:p>
            <a:pPr eaLnBrk="0" hangingPunct="0"/>
            <a:r>
              <a:rPr lang="ru-RU" b="1" dirty="0" smtClean="0">
                <a:latin typeface="Verdana" pitchFamily="34" charset="0"/>
              </a:rPr>
              <a:t>- Ценности</a:t>
            </a:r>
            <a:r>
              <a:rPr lang="ru-RU" b="1" dirty="0">
                <a:latin typeface="Verdana" pitchFamily="34" charset="0"/>
              </a:rPr>
              <a:t>: успех, компетентность, профессионализм, быстрота, эффективность, победа. </a:t>
            </a:r>
            <a:endParaRPr lang="en-US" b="1" dirty="0">
              <a:latin typeface="Verdana" pitchFamily="34" charset="0"/>
            </a:endParaRPr>
          </a:p>
        </p:txBody>
      </p:sp>
      <p:sp>
        <p:nvSpPr>
          <p:cNvPr id="89091" name="AutoShape 3"/>
          <p:cNvSpPr>
            <a:spLocks noChangeArrowheads="1"/>
          </p:cNvSpPr>
          <p:nvPr/>
        </p:nvSpPr>
        <p:spPr bwMode="auto">
          <a:xfrm>
            <a:off x="399848" y="3212975"/>
            <a:ext cx="2383898" cy="349738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31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ru-RU" b="1" dirty="0" smtClean="0">
                <a:latin typeface="Verdana" pitchFamily="34" charset="0"/>
              </a:rPr>
              <a:t>- Ценят внимание, а не достижение результатов.</a:t>
            </a:r>
            <a:endParaRPr lang="ru-RU" b="1" dirty="0" smtClean="0">
              <a:latin typeface="Verdana" pitchFamily="34" charset="0"/>
            </a:endParaRPr>
          </a:p>
          <a:p>
            <a:pPr eaLnBrk="0" hangingPunct="0"/>
            <a:r>
              <a:rPr lang="ru-RU" b="1" dirty="0" smtClean="0">
                <a:latin typeface="Verdana" pitchFamily="34" charset="0"/>
              </a:rPr>
              <a:t>- Избегают конфликтов.</a:t>
            </a:r>
            <a:endParaRPr lang="ru-RU" b="1" dirty="0" smtClean="0">
              <a:latin typeface="Verdana" pitchFamily="34" charset="0"/>
            </a:endParaRPr>
          </a:p>
          <a:p>
            <a:pPr eaLnBrk="0" hangingPunct="0"/>
            <a:r>
              <a:rPr lang="ru-RU" b="1" dirty="0" smtClean="0">
                <a:latin typeface="Verdana" pitchFamily="34" charset="0"/>
              </a:rPr>
              <a:t>- Ценности: партнёрство, командная работа, искренность и гармония.</a:t>
            </a:r>
            <a:endParaRPr lang="en-US" b="1" dirty="0">
              <a:latin typeface="Verdana" pitchFamily="34" charset="0"/>
            </a:endParaRPr>
          </a:p>
        </p:txBody>
      </p:sp>
      <p:sp>
        <p:nvSpPr>
          <p:cNvPr id="89092" name="AutoShape 4"/>
          <p:cNvSpPr>
            <a:spLocks noChangeArrowheads="1"/>
          </p:cNvSpPr>
          <p:nvPr/>
        </p:nvSpPr>
        <p:spPr bwMode="auto">
          <a:xfrm>
            <a:off x="5954545" y="3212975"/>
            <a:ext cx="2937935" cy="3264025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31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ru-RU" b="1" dirty="0">
                <a:latin typeface="Verdana" pitchFamily="34" charset="0"/>
              </a:rPr>
              <a:t>Ценят справедливость.</a:t>
            </a:r>
            <a:endParaRPr lang="ru-RU" b="1" dirty="0">
              <a:latin typeface="Verdana" pitchFamily="34" charset="0"/>
            </a:endParaRPr>
          </a:p>
          <a:p>
            <a:pPr eaLnBrk="0" hangingPunct="0"/>
            <a:r>
              <a:rPr lang="ru-RU" b="1" dirty="0">
                <a:latin typeface="Verdana" pitchFamily="34" charset="0"/>
              </a:rPr>
              <a:t>Честны, принципиальны, избегают риска.</a:t>
            </a:r>
            <a:endParaRPr lang="ru-RU" b="1" dirty="0">
              <a:latin typeface="Verdana" pitchFamily="34" charset="0"/>
            </a:endParaRPr>
          </a:p>
          <a:p>
            <a:pPr eaLnBrk="0" hangingPunct="0"/>
            <a:r>
              <a:rPr lang="ru-RU" b="1" dirty="0">
                <a:latin typeface="Verdana" pitchFamily="34" charset="0"/>
              </a:rPr>
              <a:t>Ценности: качество, целостность, логика, аккуратность, независимость. </a:t>
            </a:r>
            <a:endParaRPr lang="en-US" sz="1400" dirty="0">
              <a:latin typeface="Verdana" pitchFamily="34" charset="0"/>
            </a:endParaRPr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317432" cy="563563"/>
          </a:xfrm>
        </p:spPr>
        <p:txBody>
          <a:bodyPr/>
          <a:lstStyle/>
          <a:p>
            <a:r>
              <a:rPr lang="ru-RU" sz="3600" dirty="0" smtClean="0"/>
              <a:t>Основные типы характеров</a:t>
            </a:r>
            <a:endParaRPr lang="en-US" sz="2000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107504" y="1341728"/>
            <a:ext cx="2676242" cy="1687513"/>
            <a:chOff x="1143000" y="1828800"/>
            <a:chExt cx="1703388" cy="1687513"/>
          </a:xfrm>
        </p:grpSpPr>
        <p:sp>
          <p:nvSpPr>
            <p:cNvPr id="89101" name="Oval 13"/>
            <p:cNvSpPr>
              <a:spLocks noChangeArrowheads="1"/>
            </p:cNvSpPr>
            <p:nvPr/>
          </p:nvSpPr>
          <p:spPr bwMode="gray">
            <a:xfrm>
              <a:off x="1143000" y="1828800"/>
              <a:ext cx="1703388" cy="168751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89102" name="Oval 14"/>
            <p:cNvSpPr>
              <a:spLocks noChangeArrowheads="1"/>
            </p:cNvSpPr>
            <p:nvPr/>
          </p:nvSpPr>
          <p:spPr bwMode="gray">
            <a:xfrm>
              <a:off x="1143000" y="1828800"/>
              <a:ext cx="1703388" cy="168751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89103" name="Oval 15"/>
            <p:cNvSpPr>
              <a:spLocks noChangeArrowheads="1"/>
            </p:cNvSpPr>
            <p:nvPr/>
          </p:nvSpPr>
          <p:spPr bwMode="gray">
            <a:xfrm>
              <a:off x="1254125" y="1938338"/>
              <a:ext cx="1481138" cy="146685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89104" name="Oval 16"/>
            <p:cNvSpPr>
              <a:spLocks noChangeArrowheads="1"/>
            </p:cNvSpPr>
            <p:nvPr/>
          </p:nvSpPr>
          <p:spPr bwMode="gray">
            <a:xfrm>
              <a:off x="1255713" y="1941513"/>
              <a:ext cx="1481137" cy="146685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89105" name="Oval 17"/>
            <p:cNvSpPr>
              <a:spLocks noChangeArrowheads="1"/>
            </p:cNvSpPr>
            <p:nvPr/>
          </p:nvSpPr>
          <p:spPr bwMode="gray">
            <a:xfrm>
              <a:off x="1328738" y="2012950"/>
              <a:ext cx="1333500" cy="13208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grpSp>
          <p:nvGrpSpPr>
            <p:cNvPr id="89106" name="Group 18"/>
            <p:cNvGrpSpPr/>
            <p:nvPr/>
          </p:nvGrpSpPr>
          <p:grpSpPr bwMode="auto">
            <a:xfrm>
              <a:off x="1349375" y="2032000"/>
              <a:ext cx="1290638" cy="1277938"/>
              <a:chOff x="4166" y="1706"/>
              <a:chExt cx="1252" cy="1252"/>
            </a:xfrm>
          </p:grpSpPr>
          <p:sp>
            <p:nvSpPr>
              <p:cNvPr id="89107" name="Oval 1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89108" name="Oval 2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89109" name="Oval 2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89110" name="Oval 2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</p:grpSp>
        <p:sp>
          <p:nvSpPr>
            <p:cNvPr id="89126" name="Text Box 38"/>
            <p:cNvSpPr txBox="1">
              <a:spLocks noChangeArrowheads="1"/>
            </p:cNvSpPr>
            <p:nvPr/>
          </p:nvSpPr>
          <p:spPr bwMode="gray">
            <a:xfrm>
              <a:off x="1252147" y="2505075"/>
              <a:ext cx="14946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ru-RU" sz="2400" b="1" dirty="0" smtClean="0">
                  <a:solidFill>
                    <a:srgbClr val="000000"/>
                  </a:solidFill>
                </a:rPr>
                <a:t>Заботливый</a:t>
              </a:r>
              <a:endParaRPr lang="en-US" sz="24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3100482" y="1397291"/>
            <a:ext cx="2512482" cy="1687512"/>
            <a:chOff x="3606800" y="1833563"/>
            <a:chExt cx="1703388" cy="1687512"/>
          </a:xfrm>
        </p:grpSpPr>
        <p:sp>
          <p:nvSpPr>
            <p:cNvPr id="89111" name="Oval 23"/>
            <p:cNvSpPr>
              <a:spLocks noChangeArrowheads="1"/>
            </p:cNvSpPr>
            <p:nvPr/>
          </p:nvSpPr>
          <p:spPr bwMode="gray">
            <a:xfrm>
              <a:off x="3606800" y="1833563"/>
              <a:ext cx="1703388" cy="168751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89112" name="Oval 24"/>
            <p:cNvSpPr>
              <a:spLocks noChangeArrowheads="1"/>
            </p:cNvSpPr>
            <p:nvPr/>
          </p:nvSpPr>
          <p:spPr bwMode="gray">
            <a:xfrm>
              <a:off x="3606800" y="2417643"/>
              <a:ext cx="1161326" cy="51935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ru-RU" dirty="0" err="1" smtClean="0"/>
                <a:t>Вные</a:t>
              </a:r>
              <a:r>
                <a:rPr lang="ru-RU" dirty="0" smtClean="0"/>
                <a:t> </a:t>
              </a:r>
              <a:endParaRPr lang="ru-RU" dirty="0"/>
            </a:p>
          </p:txBody>
        </p:sp>
        <p:sp>
          <p:nvSpPr>
            <p:cNvPr id="89113" name="Oval 25"/>
            <p:cNvSpPr>
              <a:spLocks noChangeArrowheads="1"/>
            </p:cNvSpPr>
            <p:nvPr/>
          </p:nvSpPr>
          <p:spPr bwMode="gray">
            <a:xfrm>
              <a:off x="3717925" y="1944688"/>
              <a:ext cx="1481138" cy="146685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89114" name="Oval 26"/>
            <p:cNvSpPr>
              <a:spLocks noChangeArrowheads="1"/>
            </p:cNvSpPr>
            <p:nvPr/>
          </p:nvSpPr>
          <p:spPr bwMode="gray">
            <a:xfrm>
              <a:off x="3719513" y="1946275"/>
              <a:ext cx="1481137" cy="146685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89115" name="Oval 27"/>
            <p:cNvSpPr>
              <a:spLocks noChangeArrowheads="1"/>
            </p:cNvSpPr>
            <p:nvPr/>
          </p:nvSpPr>
          <p:spPr bwMode="gray">
            <a:xfrm>
              <a:off x="3790950" y="2016125"/>
              <a:ext cx="1333500" cy="13208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grpSp>
          <p:nvGrpSpPr>
            <p:cNvPr id="89116" name="Group 28"/>
            <p:cNvGrpSpPr/>
            <p:nvPr/>
          </p:nvGrpSpPr>
          <p:grpSpPr bwMode="auto">
            <a:xfrm>
              <a:off x="3813175" y="2032000"/>
              <a:ext cx="1290638" cy="1277938"/>
              <a:chOff x="4166" y="1706"/>
              <a:chExt cx="1252" cy="1252"/>
            </a:xfrm>
          </p:grpSpPr>
          <p:sp>
            <p:nvSpPr>
              <p:cNvPr id="89117" name="Oval 2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89118" name="Oval 3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89119" name="Oval 3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89120" name="Oval 3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</p:grpSp>
        <p:sp>
          <p:nvSpPr>
            <p:cNvPr id="89127" name="Text Box 39"/>
            <p:cNvSpPr txBox="1">
              <a:spLocks noChangeArrowheads="1"/>
            </p:cNvSpPr>
            <p:nvPr/>
          </p:nvSpPr>
          <p:spPr bwMode="gray">
            <a:xfrm>
              <a:off x="3743610" y="2432254"/>
              <a:ext cx="142647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ru-RU" sz="2400" b="1" dirty="0" smtClean="0">
                  <a:solidFill>
                    <a:srgbClr val="000000"/>
                  </a:solidFill>
                </a:rPr>
                <a:t>Деятельный</a:t>
              </a:r>
              <a:endParaRPr lang="en-US" sz="24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5779657" y="1398085"/>
            <a:ext cx="2680775" cy="1687512"/>
            <a:chOff x="6069013" y="1833563"/>
            <a:chExt cx="1703387" cy="1687512"/>
          </a:xfrm>
        </p:grpSpPr>
        <p:sp>
          <p:nvSpPr>
            <p:cNvPr id="89096" name="Oval 8"/>
            <p:cNvSpPr>
              <a:spLocks noChangeArrowheads="1"/>
            </p:cNvSpPr>
            <p:nvPr/>
          </p:nvSpPr>
          <p:spPr bwMode="gray">
            <a:xfrm>
              <a:off x="6069013" y="1833563"/>
              <a:ext cx="1703387" cy="168751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89097" name="Oval 9"/>
            <p:cNvSpPr>
              <a:spLocks noChangeArrowheads="1"/>
            </p:cNvSpPr>
            <p:nvPr/>
          </p:nvSpPr>
          <p:spPr bwMode="gray">
            <a:xfrm>
              <a:off x="6069013" y="1833563"/>
              <a:ext cx="1703387" cy="168751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89098" name="Oval 10"/>
            <p:cNvSpPr>
              <a:spLocks noChangeArrowheads="1"/>
            </p:cNvSpPr>
            <p:nvPr/>
          </p:nvSpPr>
          <p:spPr bwMode="gray">
            <a:xfrm>
              <a:off x="6180138" y="1944688"/>
              <a:ext cx="1481137" cy="146685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grpSp>
          <p:nvGrpSpPr>
            <p:cNvPr id="4" name="Группа 3"/>
            <p:cNvGrpSpPr/>
            <p:nvPr/>
          </p:nvGrpSpPr>
          <p:grpSpPr>
            <a:xfrm>
              <a:off x="6205538" y="1952625"/>
              <a:ext cx="1481137" cy="1466850"/>
              <a:chOff x="6205538" y="1952625"/>
              <a:chExt cx="1481137" cy="1466850"/>
            </a:xfrm>
          </p:grpSpPr>
          <p:sp>
            <p:nvSpPr>
              <p:cNvPr id="89099" name="Oval 11"/>
              <p:cNvSpPr>
                <a:spLocks noChangeArrowheads="1"/>
              </p:cNvSpPr>
              <p:nvPr/>
            </p:nvSpPr>
            <p:spPr bwMode="gray">
              <a:xfrm>
                <a:off x="6205538" y="1952625"/>
                <a:ext cx="1481137" cy="1466850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29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89100" name="Oval 12"/>
              <p:cNvSpPr>
                <a:spLocks noChangeArrowheads="1"/>
              </p:cNvSpPr>
              <p:nvPr/>
            </p:nvSpPr>
            <p:spPr bwMode="gray">
              <a:xfrm>
                <a:off x="6259513" y="2016125"/>
                <a:ext cx="1335087" cy="132080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  <p:grpSp>
            <p:nvGrpSpPr>
              <p:cNvPr id="89121" name="Group 33"/>
              <p:cNvGrpSpPr/>
              <p:nvPr/>
            </p:nvGrpSpPr>
            <p:grpSpPr bwMode="auto">
              <a:xfrm>
                <a:off x="6283325" y="2032000"/>
                <a:ext cx="1292225" cy="1277938"/>
                <a:chOff x="4166" y="1706"/>
                <a:chExt cx="1252" cy="1252"/>
              </a:xfrm>
            </p:grpSpPr>
            <p:sp>
              <p:nvSpPr>
                <p:cNvPr id="89122" name="Oval 34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46275"/>
                        <a:invGamma/>
                      </a:srgbClr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ru-RU"/>
                </a:p>
              </p:txBody>
            </p:sp>
            <p:sp>
              <p:nvSpPr>
                <p:cNvPr id="89123" name="Oval 35"/>
                <p:cNvSpPr>
                  <a:spLocks noChangeArrowheads="1"/>
                </p:cNvSpPr>
                <p:nvPr/>
              </p:nvSpPr>
              <p:spPr bwMode="gray"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D6E1E2">
                        <a:gamma/>
                        <a:tint val="34902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ru-RU"/>
                </a:p>
              </p:txBody>
            </p:sp>
            <p:sp>
              <p:nvSpPr>
                <p:cNvPr id="89124" name="Oval 36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79216"/>
                        <a:invGamma/>
                      </a:srgbClr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ru-RU"/>
                </a:p>
              </p:txBody>
            </p:sp>
            <p:sp>
              <p:nvSpPr>
                <p:cNvPr id="89125" name="Oval 37"/>
                <p:cNvSpPr>
                  <a:spLocks noChangeArrowheads="1"/>
                </p:cNvSpPr>
                <p:nvPr/>
              </p:nvSpPr>
              <p:spPr bwMode="gray"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tint val="0"/>
                        <a:invGamma/>
                      </a:srgbClr>
                    </a:gs>
                    <a:gs pos="100000">
                      <a:srgbClr val="D6E1E2">
                        <a:alpha val="3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89128" name="Text Box 40"/>
              <p:cNvSpPr txBox="1">
                <a:spLocks noChangeArrowheads="1"/>
              </p:cNvSpPr>
              <p:nvPr/>
            </p:nvSpPr>
            <p:spPr bwMode="gray">
              <a:xfrm>
                <a:off x="6334960" y="2505075"/>
                <a:ext cx="120007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ru-RU" sz="2400" b="1" dirty="0" smtClean="0">
                    <a:solidFill>
                      <a:srgbClr val="000000"/>
                    </a:solidFill>
                  </a:rPr>
                  <a:t>Мыслящий</a:t>
                </a:r>
                <a:endParaRPr lang="en-US" sz="2400" b="1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4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056859" y="6477000"/>
            <a:ext cx="2895600" cy="329035"/>
          </a:xfrm>
        </p:spPr>
        <p:txBody>
          <a:bodyPr/>
          <a:lstStyle/>
          <a:p>
            <a:r>
              <a:rPr lang="ru-RU" sz="1400" dirty="0" smtClean="0"/>
              <a:t>© Верескун М.В</a:t>
            </a:r>
            <a:r>
              <a:rPr lang="ru-RU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Теории лидерства</a:t>
            </a:r>
            <a:endParaRPr lang="en-US" b="1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5" y="1124744"/>
            <a:ext cx="8136903" cy="5256584"/>
          </a:xfrm>
        </p:spPr>
        <p:txBody>
          <a:bodyPr/>
          <a:lstStyle/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i="1" dirty="0" smtClean="0"/>
              <a:t>	</a:t>
            </a:r>
            <a:endParaRPr lang="en-US" sz="2600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181600" y="6381328"/>
            <a:ext cx="2895600" cy="329035"/>
          </a:xfrm>
        </p:spPr>
        <p:txBody>
          <a:bodyPr/>
          <a:lstStyle/>
          <a:p>
            <a:r>
              <a:rPr lang="ru-RU" sz="1400" dirty="0" smtClean="0"/>
              <a:t>© Верескун М.В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9905" y="944563"/>
            <a:ext cx="8136903" cy="5589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ru-RU" sz="2600" b="1" dirty="0" smtClean="0"/>
              <a:t>	Какие средства влияния наиболее эффективны в процессе мотивации людей на достижение определённых целей???</a:t>
            </a:r>
            <a:endParaRPr lang="en-US" sz="2600" dirty="0"/>
          </a:p>
        </p:txBody>
      </p:sp>
      <p:grpSp>
        <p:nvGrpSpPr>
          <p:cNvPr id="8" name="Group 18"/>
          <p:cNvGrpSpPr/>
          <p:nvPr/>
        </p:nvGrpSpPr>
        <p:grpSpPr bwMode="auto">
          <a:xfrm>
            <a:off x="259905" y="3018284"/>
            <a:ext cx="7713241" cy="3310998"/>
            <a:chOff x="960" y="1296"/>
            <a:chExt cx="3940" cy="2715"/>
          </a:xfrm>
        </p:grpSpPr>
        <p:sp>
          <p:nvSpPr>
            <p:cNvPr id="9" name="Freeform 19"/>
            <p:cNvSpPr/>
            <p:nvPr/>
          </p:nvSpPr>
          <p:spPr bwMode="gray">
            <a:xfrm rot="-794496">
              <a:off x="2989" y="1859"/>
              <a:ext cx="725" cy="2089"/>
            </a:xfrm>
            <a:custGeom>
              <a:avLst/>
              <a:gdLst>
                <a:gd name="T0" fmla="*/ 0 w 646"/>
                <a:gd name="T1" fmla="*/ 0 h 1861"/>
                <a:gd name="T2" fmla="*/ 48 w 646"/>
                <a:gd name="T3" fmla="*/ 14 h 1861"/>
                <a:gd name="T4" fmla="*/ 98 w 646"/>
                <a:gd name="T5" fmla="*/ 32 h 1861"/>
                <a:gd name="T6" fmla="*/ 147 w 646"/>
                <a:gd name="T7" fmla="*/ 54 h 1861"/>
                <a:gd name="T8" fmla="*/ 195 w 646"/>
                <a:gd name="T9" fmla="*/ 81 h 1861"/>
                <a:gd name="T10" fmla="*/ 242 w 646"/>
                <a:gd name="T11" fmla="*/ 111 h 1861"/>
                <a:gd name="T12" fmla="*/ 288 w 646"/>
                <a:gd name="T13" fmla="*/ 147 h 1861"/>
                <a:gd name="T14" fmla="*/ 333 w 646"/>
                <a:gd name="T15" fmla="*/ 185 h 1861"/>
                <a:gd name="T16" fmla="*/ 377 w 646"/>
                <a:gd name="T17" fmla="*/ 228 h 1861"/>
                <a:gd name="T18" fmla="*/ 418 w 646"/>
                <a:gd name="T19" fmla="*/ 275 h 1861"/>
                <a:gd name="T20" fmla="*/ 457 w 646"/>
                <a:gd name="T21" fmla="*/ 325 h 1861"/>
                <a:gd name="T22" fmla="*/ 493 w 646"/>
                <a:gd name="T23" fmla="*/ 379 h 1861"/>
                <a:gd name="T24" fmla="*/ 526 w 646"/>
                <a:gd name="T25" fmla="*/ 437 h 1861"/>
                <a:gd name="T26" fmla="*/ 555 w 646"/>
                <a:gd name="T27" fmla="*/ 497 h 1861"/>
                <a:gd name="T28" fmla="*/ 582 w 646"/>
                <a:gd name="T29" fmla="*/ 562 h 1861"/>
                <a:gd name="T30" fmla="*/ 604 w 646"/>
                <a:gd name="T31" fmla="*/ 630 h 1861"/>
                <a:gd name="T32" fmla="*/ 621 w 646"/>
                <a:gd name="T33" fmla="*/ 700 h 1861"/>
                <a:gd name="T34" fmla="*/ 634 w 646"/>
                <a:gd name="T35" fmla="*/ 774 h 1861"/>
                <a:gd name="T36" fmla="*/ 642 w 646"/>
                <a:gd name="T37" fmla="*/ 851 h 1861"/>
                <a:gd name="T38" fmla="*/ 646 w 646"/>
                <a:gd name="T39" fmla="*/ 930 h 1861"/>
                <a:gd name="T40" fmla="*/ 643 w 646"/>
                <a:gd name="T41" fmla="*/ 1011 h 1861"/>
                <a:gd name="T42" fmla="*/ 636 w 646"/>
                <a:gd name="T43" fmla="*/ 1086 h 1861"/>
                <a:gd name="T44" fmla="*/ 623 w 646"/>
                <a:gd name="T45" fmla="*/ 1160 h 1861"/>
                <a:gd name="T46" fmla="*/ 607 w 646"/>
                <a:gd name="T47" fmla="*/ 1230 h 1861"/>
                <a:gd name="T48" fmla="*/ 585 w 646"/>
                <a:gd name="T49" fmla="*/ 1297 h 1861"/>
                <a:gd name="T50" fmla="*/ 561 w 646"/>
                <a:gd name="T51" fmla="*/ 1361 h 1861"/>
                <a:gd name="T52" fmla="*/ 533 w 646"/>
                <a:gd name="T53" fmla="*/ 1421 h 1861"/>
                <a:gd name="T54" fmla="*/ 500 w 646"/>
                <a:gd name="T55" fmla="*/ 1478 h 1861"/>
                <a:gd name="T56" fmla="*/ 466 w 646"/>
                <a:gd name="T57" fmla="*/ 1532 h 1861"/>
                <a:gd name="T58" fmla="*/ 428 w 646"/>
                <a:gd name="T59" fmla="*/ 1582 h 1861"/>
                <a:gd name="T60" fmla="*/ 388 w 646"/>
                <a:gd name="T61" fmla="*/ 1627 h 1861"/>
                <a:gd name="T62" fmla="*/ 345 w 646"/>
                <a:gd name="T63" fmla="*/ 1670 h 1861"/>
                <a:gd name="T64" fmla="*/ 301 w 646"/>
                <a:gd name="T65" fmla="*/ 1709 h 1861"/>
                <a:gd name="T66" fmla="*/ 254 w 646"/>
                <a:gd name="T67" fmla="*/ 1744 h 1861"/>
                <a:gd name="T68" fmla="*/ 205 w 646"/>
                <a:gd name="T69" fmla="*/ 1776 h 1861"/>
                <a:gd name="T70" fmla="*/ 156 w 646"/>
                <a:gd name="T71" fmla="*/ 1803 h 1861"/>
                <a:gd name="T72" fmla="*/ 104 w 646"/>
                <a:gd name="T73" fmla="*/ 1826 h 1861"/>
                <a:gd name="T74" fmla="*/ 53 w 646"/>
                <a:gd name="T75" fmla="*/ 1846 h 1861"/>
                <a:gd name="T76" fmla="*/ 0 w 646"/>
                <a:gd name="T77" fmla="*/ 1861 h 1861"/>
                <a:gd name="T78" fmla="*/ 0 w 646"/>
                <a:gd name="T7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6" h="1861">
                  <a:moveTo>
                    <a:pt x="0" y="0"/>
                  </a:moveTo>
                  <a:lnTo>
                    <a:pt x="48" y="14"/>
                  </a:lnTo>
                  <a:lnTo>
                    <a:pt x="98" y="32"/>
                  </a:lnTo>
                  <a:lnTo>
                    <a:pt x="147" y="54"/>
                  </a:lnTo>
                  <a:lnTo>
                    <a:pt x="195" y="81"/>
                  </a:lnTo>
                  <a:lnTo>
                    <a:pt x="242" y="111"/>
                  </a:lnTo>
                  <a:lnTo>
                    <a:pt x="288" y="147"/>
                  </a:lnTo>
                  <a:lnTo>
                    <a:pt x="333" y="185"/>
                  </a:lnTo>
                  <a:lnTo>
                    <a:pt x="377" y="228"/>
                  </a:lnTo>
                  <a:lnTo>
                    <a:pt x="418" y="275"/>
                  </a:lnTo>
                  <a:lnTo>
                    <a:pt x="457" y="325"/>
                  </a:lnTo>
                  <a:lnTo>
                    <a:pt x="493" y="379"/>
                  </a:lnTo>
                  <a:lnTo>
                    <a:pt x="526" y="437"/>
                  </a:lnTo>
                  <a:lnTo>
                    <a:pt x="555" y="497"/>
                  </a:lnTo>
                  <a:lnTo>
                    <a:pt x="582" y="562"/>
                  </a:lnTo>
                  <a:lnTo>
                    <a:pt x="604" y="630"/>
                  </a:lnTo>
                  <a:lnTo>
                    <a:pt x="621" y="700"/>
                  </a:lnTo>
                  <a:lnTo>
                    <a:pt x="634" y="774"/>
                  </a:lnTo>
                  <a:lnTo>
                    <a:pt x="642" y="851"/>
                  </a:lnTo>
                  <a:lnTo>
                    <a:pt x="646" y="930"/>
                  </a:lnTo>
                  <a:lnTo>
                    <a:pt x="643" y="1011"/>
                  </a:lnTo>
                  <a:lnTo>
                    <a:pt x="636" y="1086"/>
                  </a:lnTo>
                  <a:lnTo>
                    <a:pt x="623" y="1160"/>
                  </a:lnTo>
                  <a:lnTo>
                    <a:pt x="607" y="1230"/>
                  </a:lnTo>
                  <a:lnTo>
                    <a:pt x="585" y="1297"/>
                  </a:lnTo>
                  <a:lnTo>
                    <a:pt x="561" y="1361"/>
                  </a:lnTo>
                  <a:lnTo>
                    <a:pt x="533" y="1421"/>
                  </a:lnTo>
                  <a:lnTo>
                    <a:pt x="500" y="1478"/>
                  </a:lnTo>
                  <a:lnTo>
                    <a:pt x="466" y="1532"/>
                  </a:lnTo>
                  <a:lnTo>
                    <a:pt x="428" y="1582"/>
                  </a:lnTo>
                  <a:lnTo>
                    <a:pt x="388" y="1627"/>
                  </a:lnTo>
                  <a:lnTo>
                    <a:pt x="345" y="1670"/>
                  </a:lnTo>
                  <a:lnTo>
                    <a:pt x="301" y="1709"/>
                  </a:lnTo>
                  <a:lnTo>
                    <a:pt x="254" y="1744"/>
                  </a:lnTo>
                  <a:lnTo>
                    <a:pt x="205" y="1776"/>
                  </a:lnTo>
                  <a:lnTo>
                    <a:pt x="156" y="1803"/>
                  </a:lnTo>
                  <a:lnTo>
                    <a:pt x="104" y="1826"/>
                  </a:lnTo>
                  <a:lnTo>
                    <a:pt x="53" y="1846"/>
                  </a:lnTo>
                  <a:lnTo>
                    <a:pt x="0" y="1861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rgbClr val="003399">
                    <a:gamma/>
                    <a:tint val="0"/>
                    <a:invGamma/>
                  </a:srgbClr>
                </a:gs>
                <a:gs pos="100000">
                  <a:srgbClr val="00339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" name="Freeform 20"/>
            <p:cNvSpPr/>
            <p:nvPr/>
          </p:nvSpPr>
          <p:spPr bwMode="gray">
            <a:xfrm rot="5461794">
              <a:off x="1859" y="1577"/>
              <a:ext cx="725" cy="2089"/>
            </a:xfrm>
            <a:custGeom>
              <a:avLst/>
              <a:gdLst>
                <a:gd name="T0" fmla="*/ 0 w 646"/>
                <a:gd name="T1" fmla="*/ 0 h 1861"/>
                <a:gd name="T2" fmla="*/ 48 w 646"/>
                <a:gd name="T3" fmla="*/ 14 h 1861"/>
                <a:gd name="T4" fmla="*/ 98 w 646"/>
                <a:gd name="T5" fmla="*/ 32 h 1861"/>
                <a:gd name="T6" fmla="*/ 147 w 646"/>
                <a:gd name="T7" fmla="*/ 54 h 1861"/>
                <a:gd name="T8" fmla="*/ 195 w 646"/>
                <a:gd name="T9" fmla="*/ 81 h 1861"/>
                <a:gd name="T10" fmla="*/ 242 w 646"/>
                <a:gd name="T11" fmla="*/ 111 h 1861"/>
                <a:gd name="T12" fmla="*/ 288 w 646"/>
                <a:gd name="T13" fmla="*/ 147 h 1861"/>
                <a:gd name="T14" fmla="*/ 333 w 646"/>
                <a:gd name="T15" fmla="*/ 185 h 1861"/>
                <a:gd name="T16" fmla="*/ 377 w 646"/>
                <a:gd name="T17" fmla="*/ 228 h 1861"/>
                <a:gd name="T18" fmla="*/ 418 w 646"/>
                <a:gd name="T19" fmla="*/ 275 h 1861"/>
                <a:gd name="T20" fmla="*/ 457 w 646"/>
                <a:gd name="T21" fmla="*/ 325 h 1861"/>
                <a:gd name="T22" fmla="*/ 493 w 646"/>
                <a:gd name="T23" fmla="*/ 379 h 1861"/>
                <a:gd name="T24" fmla="*/ 526 w 646"/>
                <a:gd name="T25" fmla="*/ 437 h 1861"/>
                <a:gd name="T26" fmla="*/ 555 w 646"/>
                <a:gd name="T27" fmla="*/ 497 h 1861"/>
                <a:gd name="T28" fmla="*/ 582 w 646"/>
                <a:gd name="T29" fmla="*/ 562 h 1861"/>
                <a:gd name="T30" fmla="*/ 604 w 646"/>
                <a:gd name="T31" fmla="*/ 630 h 1861"/>
                <a:gd name="T32" fmla="*/ 621 w 646"/>
                <a:gd name="T33" fmla="*/ 700 h 1861"/>
                <a:gd name="T34" fmla="*/ 634 w 646"/>
                <a:gd name="T35" fmla="*/ 774 h 1861"/>
                <a:gd name="T36" fmla="*/ 642 w 646"/>
                <a:gd name="T37" fmla="*/ 851 h 1861"/>
                <a:gd name="T38" fmla="*/ 646 w 646"/>
                <a:gd name="T39" fmla="*/ 930 h 1861"/>
                <a:gd name="T40" fmla="*/ 643 w 646"/>
                <a:gd name="T41" fmla="*/ 1011 h 1861"/>
                <a:gd name="T42" fmla="*/ 636 w 646"/>
                <a:gd name="T43" fmla="*/ 1086 h 1861"/>
                <a:gd name="T44" fmla="*/ 623 w 646"/>
                <a:gd name="T45" fmla="*/ 1160 h 1861"/>
                <a:gd name="T46" fmla="*/ 607 w 646"/>
                <a:gd name="T47" fmla="*/ 1230 h 1861"/>
                <a:gd name="T48" fmla="*/ 585 w 646"/>
                <a:gd name="T49" fmla="*/ 1297 h 1861"/>
                <a:gd name="T50" fmla="*/ 561 w 646"/>
                <a:gd name="T51" fmla="*/ 1361 h 1861"/>
                <a:gd name="T52" fmla="*/ 533 w 646"/>
                <a:gd name="T53" fmla="*/ 1421 h 1861"/>
                <a:gd name="T54" fmla="*/ 500 w 646"/>
                <a:gd name="T55" fmla="*/ 1478 h 1861"/>
                <a:gd name="T56" fmla="*/ 466 w 646"/>
                <a:gd name="T57" fmla="*/ 1532 h 1861"/>
                <a:gd name="T58" fmla="*/ 428 w 646"/>
                <a:gd name="T59" fmla="*/ 1582 h 1861"/>
                <a:gd name="T60" fmla="*/ 388 w 646"/>
                <a:gd name="T61" fmla="*/ 1627 h 1861"/>
                <a:gd name="T62" fmla="*/ 345 w 646"/>
                <a:gd name="T63" fmla="*/ 1670 h 1861"/>
                <a:gd name="T64" fmla="*/ 301 w 646"/>
                <a:gd name="T65" fmla="*/ 1709 h 1861"/>
                <a:gd name="T66" fmla="*/ 254 w 646"/>
                <a:gd name="T67" fmla="*/ 1744 h 1861"/>
                <a:gd name="T68" fmla="*/ 205 w 646"/>
                <a:gd name="T69" fmla="*/ 1776 h 1861"/>
                <a:gd name="T70" fmla="*/ 156 w 646"/>
                <a:gd name="T71" fmla="*/ 1803 h 1861"/>
                <a:gd name="T72" fmla="*/ 104 w 646"/>
                <a:gd name="T73" fmla="*/ 1826 h 1861"/>
                <a:gd name="T74" fmla="*/ 53 w 646"/>
                <a:gd name="T75" fmla="*/ 1846 h 1861"/>
                <a:gd name="T76" fmla="*/ 0 w 646"/>
                <a:gd name="T77" fmla="*/ 1861 h 1861"/>
                <a:gd name="T78" fmla="*/ 0 w 646"/>
                <a:gd name="T7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6" h="1861">
                  <a:moveTo>
                    <a:pt x="0" y="0"/>
                  </a:moveTo>
                  <a:lnTo>
                    <a:pt x="48" y="14"/>
                  </a:lnTo>
                  <a:lnTo>
                    <a:pt x="98" y="32"/>
                  </a:lnTo>
                  <a:lnTo>
                    <a:pt x="147" y="54"/>
                  </a:lnTo>
                  <a:lnTo>
                    <a:pt x="195" y="81"/>
                  </a:lnTo>
                  <a:lnTo>
                    <a:pt x="242" y="111"/>
                  </a:lnTo>
                  <a:lnTo>
                    <a:pt x="288" y="147"/>
                  </a:lnTo>
                  <a:lnTo>
                    <a:pt x="333" y="185"/>
                  </a:lnTo>
                  <a:lnTo>
                    <a:pt x="377" y="228"/>
                  </a:lnTo>
                  <a:lnTo>
                    <a:pt x="418" y="275"/>
                  </a:lnTo>
                  <a:lnTo>
                    <a:pt x="457" y="325"/>
                  </a:lnTo>
                  <a:lnTo>
                    <a:pt x="493" y="379"/>
                  </a:lnTo>
                  <a:lnTo>
                    <a:pt x="526" y="437"/>
                  </a:lnTo>
                  <a:lnTo>
                    <a:pt x="555" y="497"/>
                  </a:lnTo>
                  <a:lnTo>
                    <a:pt x="582" y="562"/>
                  </a:lnTo>
                  <a:lnTo>
                    <a:pt x="604" y="630"/>
                  </a:lnTo>
                  <a:lnTo>
                    <a:pt x="621" y="700"/>
                  </a:lnTo>
                  <a:lnTo>
                    <a:pt x="634" y="774"/>
                  </a:lnTo>
                  <a:lnTo>
                    <a:pt x="642" y="851"/>
                  </a:lnTo>
                  <a:lnTo>
                    <a:pt x="646" y="930"/>
                  </a:lnTo>
                  <a:lnTo>
                    <a:pt x="643" y="1011"/>
                  </a:lnTo>
                  <a:lnTo>
                    <a:pt x="636" y="1086"/>
                  </a:lnTo>
                  <a:lnTo>
                    <a:pt x="623" y="1160"/>
                  </a:lnTo>
                  <a:lnTo>
                    <a:pt x="607" y="1230"/>
                  </a:lnTo>
                  <a:lnTo>
                    <a:pt x="585" y="1297"/>
                  </a:lnTo>
                  <a:lnTo>
                    <a:pt x="561" y="1361"/>
                  </a:lnTo>
                  <a:lnTo>
                    <a:pt x="533" y="1421"/>
                  </a:lnTo>
                  <a:lnTo>
                    <a:pt x="500" y="1478"/>
                  </a:lnTo>
                  <a:lnTo>
                    <a:pt x="466" y="1532"/>
                  </a:lnTo>
                  <a:lnTo>
                    <a:pt x="428" y="1582"/>
                  </a:lnTo>
                  <a:lnTo>
                    <a:pt x="388" y="1627"/>
                  </a:lnTo>
                  <a:lnTo>
                    <a:pt x="345" y="1670"/>
                  </a:lnTo>
                  <a:lnTo>
                    <a:pt x="301" y="1709"/>
                  </a:lnTo>
                  <a:lnTo>
                    <a:pt x="254" y="1744"/>
                  </a:lnTo>
                  <a:lnTo>
                    <a:pt x="205" y="1776"/>
                  </a:lnTo>
                  <a:lnTo>
                    <a:pt x="156" y="1803"/>
                  </a:lnTo>
                  <a:lnTo>
                    <a:pt x="104" y="1826"/>
                  </a:lnTo>
                  <a:lnTo>
                    <a:pt x="53" y="1846"/>
                  </a:lnTo>
                  <a:lnTo>
                    <a:pt x="0" y="1861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rgbClr val="669900">
                    <a:gamma/>
                    <a:tint val="0"/>
                    <a:invGamma/>
                  </a:srgbClr>
                </a:gs>
                <a:gs pos="100000">
                  <a:srgbClr val="6699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" name="Freeform 21"/>
            <p:cNvSpPr/>
            <p:nvPr/>
          </p:nvSpPr>
          <p:spPr bwMode="gray">
            <a:xfrm rot="-7471624">
              <a:off x="3024" y="614"/>
              <a:ext cx="725" cy="2090"/>
            </a:xfrm>
            <a:custGeom>
              <a:avLst/>
              <a:gdLst>
                <a:gd name="T0" fmla="*/ 0 w 646"/>
                <a:gd name="T1" fmla="*/ 0 h 1861"/>
                <a:gd name="T2" fmla="*/ 48 w 646"/>
                <a:gd name="T3" fmla="*/ 14 h 1861"/>
                <a:gd name="T4" fmla="*/ 98 w 646"/>
                <a:gd name="T5" fmla="*/ 32 h 1861"/>
                <a:gd name="T6" fmla="*/ 147 w 646"/>
                <a:gd name="T7" fmla="*/ 54 h 1861"/>
                <a:gd name="T8" fmla="*/ 195 w 646"/>
                <a:gd name="T9" fmla="*/ 81 h 1861"/>
                <a:gd name="T10" fmla="*/ 242 w 646"/>
                <a:gd name="T11" fmla="*/ 111 h 1861"/>
                <a:gd name="T12" fmla="*/ 288 w 646"/>
                <a:gd name="T13" fmla="*/ 147 h 1861"/>
                <a:gd name="T14" fmla="*/ 333 w 646"/>
                <a:gd name="T15" fmla="*/ 185 h 1861"/>
                <a:gd name="T16" fmla="*/ 377 w 646"/>
                <a:gd name="T17" fmla="*/ 228 h 1861"/>
                <a:gd name="T18" fmla="*/ 418 w 646"/>
                <a:gd name="T19" fmla="*/ 275 h 1861"/>
                <a:gd name="T20" fmla="*/ 457 w 646"/>
                <a:gd name="T21" fmla="*/ 325 h 1861"/>
                <a:gd name="T22" fmla="*/ 493 w 646"/>
                <a:gd name="T23" fmla="*/ 379 h 1861"/>
                <a:gd name="T24" fmla="*/ 526 w 646"/>
                <a:gd name="T25" fmla="*/ 437 h 1861"/>
                <a:gd name="T26" fmla="*/ 555 w 646"/>
                <a:gd name="T27" fmla="*/ 497 h 1861"/>
                <a:gd name="T28" fmla="*/ 582 w 646"/>
                <a:gd name="T29" fmla="*/ 562 h 1861"/>
                <a:gd name="T30" fmla="*/ 604 w 646"/>
                <a:gd name="T31" fmla="*/ 630 h 1861"/>
                <a:gd name="T32" fmla="*/ 621 w 646"/>
                <a:gd name="T33" fmla="*/ 700 h 1861"/>
                <a:gd name="T34" fmla="*/ 634 w 646"/>
                <a:gd name="T35" fmla="*/ 774 h 1861"/>
                <a:gd name="T36" fmla="*/ 642 w 646"/>
                <a:gd name="T37" fmla="*/ 851 h 1861"/>
                <a:gd name="T38" fmla="*/ 646 w 646"/>
                <a:gd name="T39" fmla="*/ 930 h 1861"/>
                <a:gd name="T40" fmla="*/ 643 w 646"/>
                <a:gd name="T41" fmla="*/ 1011 h 1861"/>
                <a:gd name="T42" fmla="*/ 636 w 646"/>
                <a:gd name="T43" fmla="*/ 1086 h 1861"/>
                <a:gd name="T44" fmla="*/ 623 w 646"/>
                <a:gd name="T45" fmla="*/ 1160 h 1861"/>
                <a:gd name="T46" fmla="*/ 607 w 646"/>
                <a:gd name="T47" fmla="*/ 1230 h 1861"/>
                <a:gd name="T48" fmla="*/ 585 w 646"/>
                <a:gd name="T49" fmla="*/ 1297 h 1861"/>
                <a:gd name="T50" fmla="*/ 561 w 646"/>
                <a:gd name="T51" fmla="*/ 1361 h 1861"/>
                <a:gd name="T52" fmla="*/ 533 w 646"/>
                <a:gd name="T53" fmla="*/ 1421 h 1861"/>
                <a:gd name="T54" fmla="*/ 500 w 646"/>
                <a:gd name="T55" fmla="*/ 1478 h 1861"/>
                <a:gd name="T56" fmla="*/ 466 w 646"/>
                <a:gd name="T57" fmla="*/ 1532 h 1861"/>
                <a:gd name="T58" fmla="*/ 428 w 646"/>
                <a:gd name="T59" fmla="*/ 1582 h 1861"/>
                <a:gd name="T60" fmla="*/ 388 w 646"/>
                <a:gd name="T61" fmla="*/ 1627 h 1861"/>
                <a:gd name="T62" fmla="*/ 345 w 646"/>
                <a:gd name="T63" fmla="*/ 1670 h 1861"/>
                <a:gd name="T64" fmla="*/ 301 w 646"/>
                <a:gd name="T65" fmla="*/ 1709 h 1861"/>
                <a:gd name="T66" fmla="*/ 254 w 646"/>
                <a:gd name="T67" fmla="*/ 1744 h 1861"/>
                <a:gd name="T68" fmla="*/ 205 w 646"/>
                <a:gd name="T69" fmla="*/ 1776 h 1861"/>
                <a:gd name="T70" fmla="*/ 156 w 646"/>
                <a:gd name="T71" fmla="*/ 1803 h 1861"/>
                <a:gd name="T72" fmla="*/ 104 w 646"/>
                <a:gd name="T73" fmla="*/ 1826 h 1861"/>
                <a:gd name="T74" fmla="*/ 53 w 646"/>
                <a:gd name="T75" fmla="*/ 1846 h 1861"/>
                <a:gd name="T76" fmla="*/ 0 w 646"/>
                <a:gd name="T77" fmla="*/ 1861 h 1861"/>
                <a:gd name="T78" fmla="*/ 0 w 646"/>
                <a:gd name="T7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6" h="1861">
                  <a:moveTo>
                    <a:pt x="0" y="0"/>
                  </a:moveTo>
                  <a:lnTo>
                    <a:pt x="48" y="14"/>
                  </a:lnTo>
                  <a:lnTo>
                    <a:pt x="98" y="32"/>
                  </a:lnTo>
                  <a:lnTo>
                    <a:pt x="147" y="54"/>
                  </a:lnTo>
                  <a:lnTo>
                    <a:pt x="195" y="81"/>
                  </a:lnTo>
                  <a:lnTo>
                    <a:pt x="242" y="111"/>
                  </a:lnTo>
                  <a:lnTo>
                    <a:pt x="288" y="147"/>
                  </a:lnTo>
                  <a:lnTo>
                    <a:pt x="333" y="185"/>
                  </a:lnTo>
                  <a:lnTo>
                    <a:pt x="377" y="228"/>
                  </a:lnTo>
                  <a:lnTo>
                    <a:pt x="418" y="275"/>
                  </a:lnTo>
                  <a:lnTo>
                    <a:pt x="457" y="325"/>
                  </a:lnTo>
                  <a:lnTo>
                    <a:pt x="493" y="379"/>
                  </a:lnTo>
                  <a:lnTo>
                    <a:pt x="526" y="437"/>
                  </a:lnTo>
                  <a:lnTo>
                    <a:pt x="555" y="497"/>
                  </a:lnTo>
                  <a:lnTo>
                    <a:pt x="582" y="562"/>
                  </a:lnTo>
                  <a:lnTo>
                    <a:pt x="604" y="630"/>
                  </a:lnTo>
                  <a:lnTo>
                    <a:pt x="621" y="700"/>
                  </a:lnTo>
                  <a:lnTo>
                    <a:pt x="634" y="774"/>
                  </a:lnTo>
                  <a:lnTo>
                    <a:pt x="642" y="851"/>
                  </a:lnTo>
                  <a:lnTo>
                    <a:pt x="646" y="930"/>
                  </a:lnTo>
                  <a:lnTo>
                    <a:pt x="643" y="1011"/>
                  </a:lnTo>
                  <a:lnTo>
                    <a:pt x="636" y="1086"/>
                  </a:lnTo>
                  <a:lnTo>
                    <a:pt x="623" y="1160"/>
                  </a:lnTo>
                  <a:lnTo>
                    <a:pt x="607" y="1230"/>
                  </a:lnTo>
                  <a:lnTo>
                    <a:pt x="585" y="1297"/>
                  </a:lnTo>
                  <a:lnTo>
                    <a:pt x="561" y="1361"/>
                  </a:lnTo>
                  <a:lnTo>
                    <a:pt x="533" y="1421"/>
                  </a:lnTo>
                  <a:lnTo>
                    <a:pt x="500" y="1478"/>
                  </a:lnTo>
                  <a:lnTo>
                    <a:pt x="466" y="1532"/>
                  </a:lnTo>
                  <a:lnTo>
                    <a:pt x="428" y="1582"/>
                  </a:lnTo>
                  <a:lnTo>
                    <a:pt x="388" y="1627"/>
                  </a:lnTo>
                  <a:lnTo>
                    <a:pt x="345" y="1670"/>
                  </a:lnTo>
                  <a:lnTo>
                    <a:pt x="301" y="1709"/>
                  </a:lnTo>
                  <a:lnTo>
                    <a:pt x="254" y="1744"/>
                  </a:lnTo>
                  <a:lnTo>
                    <a:pt x="205" y="1776"/>
                  </a:lnTo>
                  <a:lnTo>
                    <a:pt x="156" y="1803"/>
                  </a:lnTo>
                  <a:lnTo>
                    <a:pt x="104" y="1826"/>
                  </a:lnTo>
                  <a:lnTo>
                    <a:pt x="53" y="1846"/>
                  </a:lnTo>
                  <a:lnTo>
                    <a:pt x="0" y="1861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rgbClr val="565868">
                    <a:gamma/>
                    <a:tint val="0"/>
                    <a:invGamma/>
                  </a:srgbClr>
                </a:gs>
                <a:gs pos="100000">
                  <a:srgbClr val="56586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12" name="Group 22"/>
            <p:cNvGrpSpPr/>
            <p:nvPr/>
          </p:nvGrpSpPr>
          <p:grpSpPr bwMode="auto">
            <a:xfrm>
              <a:off x="1177" y="1440"/>
              <a:ext cx="3335" cy="2571"/>
              <a:chOff x="768" y="1104"/>
              <a:chExt cx="3984" cy="3072"/>
            </a:xfrm>
          </p:grpSpPr>
          <p:sp>
            <p:nvSpPr>
              <p:cNvPr id="20" name="Freeform 23"/>
              <p:cNvSpPr/>
              <p:nvPr/>
            </p:nvSpPr>
            <p:spPr bwMode="gray">
              <a:xfrm>
                <a:off x="2784" y="1680"/>
                <a:ext cx="866" cy="2496"/>
              </a:xfrm>
              <a:custGeom>
                <a:avLst/>
                <a:gdLst>
                  <a:gd name="T0" fmla="*/ 0 w 646"/>
                  <a:gd name="T1" fmla="*/ 0 h 1861"/>
                  <a:gd name="T2" fmla="*/ 48 w 646"/>
                  <a:gd name="T3" fmla="*/ 14 h 1861"/>
                  <a:gd name="T4" fmla="*/ 98 w 646"/>
                  <a:gd name="T5" fmla="*/ 32 h 1861"/>
                  <a:gd name="T6" fmla="*/ 147 w 646"/>
                  <a:gd name="T7" fmla="*/ 54 h 1861"/>
                  <a:gd name="T8" fmla="*/ 195 w 646"/>
                  <a:gd name="T9" fmla="*/ 81 h 1861"/>
                  <a:gd name="T10" fmla="*/ 242 w 646"/>
                  <a:gd name="T11" fmla="*/ 111 h 1861"/>
                  <a:gd name="T12" fmla="*/ 288 w 646"/>
                  <a:gd name="T13" fmla="*/ 147 h 1861"/>
                  <a:gd name="T14" fmla="*/ 333 w 646"/>
                  <a:gd name="T15" fmla="*/ 185 h 1861"/>
                  <a:gd name="T16" fmla="*/ 377 w 646"/>
                  <a:gd name="T17" fmla="*/ 228 h 1861"/>
                  <a:gd name="T18" fmla="*/ 418 w 646"/>
                  <a:gd name="T19" fmla="*/ 275 h 1861"/>
                  <a:gd name="T20" fmla="*/ 457 w 646"/>
                  <a:gd name="T21" fmla="*/ 325 h 1861"/>
                  <a:gd name="T22" fmla="*/ 493 w 646"/>
                  <a:gd name="T23" fmla="*/ 379 h 1861"/>
                  <a:gd name="T24" fmla="*/ 526 w 646"/>
                  <a:gd name="T25" fmla="*/ 437 h 1861"/>
                  <a:gd name="T26" fmla="*/ 555 w 646"/>
                  <a:gd name="T27" fmla="*/ 497 h 1861"/>
                  <a:gd name="T28" fmla="*/ 582 w 646"/>
                  <a:gd name="T29" fmla="*/ 562 h 1861"/>
                  <a:gd name="T30" fmla="*/ 604 w 646"/>
                  <a:gd name="T31" fmla="*/ 630 h 1861"/>
                  <a:gd name="T32" fmla="*/ 621 w 646"/>
                  <a:gd name="T33" fmla="*/ 700 h 1861"/>
                  <a:gd name="T34" fmla="*/ 634 w 646"/>
                  <a:gd name="T35" fmla="*/ 774 h 1861"/>
                  <a:gd name="T36" fmla="*/ 642 w 646"/>
                  <a:gd name="T37" fmla="*/ 851 h 1861"/>
                  <a:gd name="T38" fmla="*/ 646 w 646"/>
                  <a:gd name="T39" fmla="*/ 930 h 1861"/>
                  <a:gd name="T40" fmla="*/ 643 w 646"/>
                  <a:gd name="T41" fmla="*/ 1011 h 1861"/>
                  <a:gd name="T42" fmla="*/ 636 w 646"/>
                  <a:gd name="T43" fmla="*/ 1086 h 1861"/>
                  <a:gd name="T44" fmla="*/ 623 w 646"/>
                  <a:gd name="T45" fmla="*/ 1160 h 1861"/>
                  <a:gd name="T46" fmla="*/ 607 w 646"/>
                  <a:gd name="T47" fmla="*/ 1230 h 1861"/>
                  <a:gd name="T48" fmla="*/ 585 w 646"/>
                  <a:gd name="T49" fmla="*/ 1297 h 1861"/>
                  <a:gd name="T50" fmla="*/ 561 w 646"/>
                  <a:gd name="T51" fmla="*/ 1361 h 1861"/>
                  <a:gd name="T52" fmla="*/ 533 w 646"/>
                  <a:gd name="T53" fmla="*/ 1421 h 1861"/>
                  <a:gd name="T54" fmla="*/ 500 w 646"/>
                  <a:gd name="T55" fmla="*/ 1478 h 1861"/>
                  <a:gd name="T56" fmla="*/ 466 w 646"/>
                  <a:gd name="T57" fmla="*/ 1532 h 1861"/>
                  <a:gd name="T58" fmla="*/ 428 w 646"/>
                  <a:gd name="T59" fmla="*/ 1582 h 1861"/>
                  <a:gd name="T60" fmla="*/ 388 w 646"/>
                  <a:gd name="T61" fmla="*/ 1627 h 1861"/>
                  <a:gd name="T62" fmla="*/ 345 w 646"/>
                  <a:gd name="T63" fmla="*/ 1670 h 1861"/>
                  <a:gd name="T64" fmla="*/ 301 w 646"/>
                  <a:gd name="T65" fmla="*/ 1709 h 1861"/>
                  <a:gd name="T66" fmla="*/ 254 w 646"/>
                  <a:gd name="T67" fmla="*/ 1744 h 1861"/>
                  <a:gd name="T68" fmla="*/ 205 w 646"/>
                  <a:gd name="T69" fmla="*/ 1776 h 1861"/>
                  <a:gd name="T70" fmla="*/ 156 w 646"/>
                  <a:gd name="T71" fmla="*/ 1803 h 1861"/>
                  <a:gd name="T72" fmla="*/ 104 w 646"/>
                  <a:gd name="T73" fmla="*/ 1826 h 1861"/>
                  <a:gd name="T74" fmla="*/ 53 w 646"/>
                  <a:gd name="T75" fmla="*/ 1846 h 1861"/>
                  <a:gd name="T76" fmla="*/ 0 w 646"/>
                  <a:gd name="T77" fmla="*/ 1861 h 1861"/>
                  <a:gd name="T78" fmla="*/ 0 w 646"/>
                  <a:gd name="T7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" name="Freeform 24"/>
              <p:cNvSpPr/>
              <p:nvPr/>
            </p:nvSpPr>
            <p:spPr bwMode="gray">
              <a:xfrm rot="6256290">
                <a:off x="1583" y="1153"/>
                <a:ext cx="866" cy="2496"/>
              </a:xfrm>
              <a:custGeom>
                <a:avLst/>
                <a:gdLst>
                  <a:gd name="T0" fmla="*/ 0 w 646"/>
                  <a:gd name="T1" fmla="*/ 0 h 1861"/>
                  <a:gd name="T2" fmla="*/ 48 w 646"/>
                  <a:gd name="T3" fmla="*/ 14 h 1861"/>
                  <a:gd name="T4" fmla="*/ 98 w 646"/>
                  <a:gd name="T5" fmla="*/ 32 h 1861"/>
                  <a:gd name="T6" fmla="*/ 147 w 646"/>
                  <a:gd name="T7" fmla="*/ 54 h 1861"/>
                  <a:gd name="T8" fmla="*/ 195 w 646"/>
                  <a:gd name="T9" fmla="*/ 81 h 1861"/>
                  <a:gd name="T10" fmla="*/ 242 w 646"/>
                  <a:gd name="T11" fmla="*/ 111 h 1861"/>
                  <a:gd name="T12" fmla="*/ 288 w 646"/>
                  <a:gd name="T13" fmla="*/ 147 h 1861"/>
                  <a:gd name="T14" fmla="*/ 333 w 646"/>
                  <a:gd name="T15" fmla="*/ 185 h 1861"/>
                  <a:gd name="T16" fmla="*/ 377 w 646"/>
                  <a:gd name="T17" fmla="*/ 228 h 1861"/>
                  <a:gd name="T18" fmla="*/ 418 w 646"/>
                  <a:gd name="T19" fmla="*/ 275 h 1861"/>
                  <a:gd name="T20" fmla="*/ 457 w 646"/>
                  <a:gd name="T21" fmla="*/ 325 h 1861"/>
                  <a:gd name="T22" fmla="*/ 493 w 646"/>
                  <a:gd name="T23" fmla="*/ 379 h 1861"/>
                  <a:gd name="T24" fmla="*/ 526 w 646"/>
                  <a:gd name="T25" fmla="*/ 437 h 1861"/>
                  <a:gd name="T26" fmla="*/ 555 w 646"/>
                  <a:gd name="T27" fmla="*/ 497 h 1861"/>
                  <a:gd name="T28" fmla="*/ 582 w 646"/>
                  <a:gd name="T29" fmla="*/ 562 h 1861"/>
                  <a:gd name="T30" fmla="*/ 604 w 646"/>
                  <a:gd name="T31" fmla="*/ 630 h 1861"/>
                  <a:gd name="T32" fmla="*/ 621 w 646"/>
                  <a:gd name="T33" fmla="*/ 700 h 1861"/>
                  <a:gd name="T34" fmla="*/ 634 w 646"/>
                  <a:gd name="T35" fmla="*/ 774 h 1861"/>
                  <a:gd name="T36" fmla="*/ 642 w 646"/>
                  <a:gd name="T37" fmla="*/ 851 h 1861"/>
                  <a:gd name="T38" fmla="*/ 646 w 646"/>
                  <a:gd name="T39" fmla="*/ 930 h 1861"/>
                  <a:gd name="T40" fmla="*/ 643 w 646"/>
                  <a:gd name="T41" fmla="*/ 1011 h 1861"/>
                  <a:gd name="T42" fmla="*/ 636 w 646"/>
                  <a:gd name="T43" fmla="*/ 1086 h 1861"/>
                  <a:gd name="T44" fmla="*/ 623 w 646"/>
                  <a:gd name="T45" fmla="*/ 1160 h 1861"/>
                  <a:gd name="T46" fmla="*/ 607 w 646"/>
                  <a:gd name="T47" fmla="*/ 1230 h 1861"/>
                  <a:gd name="T48" fmla="*/ 585 w 646"/>
                  <a:gd name="T49" fmla="*/ 1297 h 1861"/>
                  <a:gd name="T50" fmla="*/ 561 w 646"/>
                  <a:gd name="T51" fmla="*/ 1361 h 1861"/>
                  <a:gd name="T52" fmla="*/ 533 w 646"/>
                  <a:gd name="T53" fmla="*/ 1421 h 1861"/>
                  <a:gd name="T54" fmla="*/ 500 w 646"/>
                  <a:gd name="T55" fmla="*/ 1478 h 1861"/>
                  <a:gd name="T56" fmla="*/ 466 w 646"/>
                  <a:gd name="T57" fmla="*/ 1532 h 1861"/>
                  <a:gd name="T58" fmla="*/ 428 w 646"/>
                  <a:gd name="T59" fmla="*/ 1582 h 1861"/>
                  <a:gd name="T60" fmla="*/ 388 w 646"/>
                  <a:gd name="T61" fmla="*/ 1627 h 1861"/>
                  <a:gd name="T62" fmla="*/ 345 w 646"/>
                  <a:gd name="T63" fmla="*/ 1670 h 1861"/>
                  <a:gd name="T64" fmla="*/ 301 w 646"/>
                  <a:gd name="T65" fmla="*/ 1709 h 1861"/>
                  <a:gd name="T66" fmla="*/ 254 w 646"/>
                  <a:gd name="T67" fmla="*/ 1744 h 1861"/>
                  <a:gd name="T68" fmla="*/ 205 w 646"/>
                  <a:gd name="T69" fmla="*/ 1776 h 1861"/>
                  <a:gd name="T70" fmla="*/ 156 w 646"/>
                  <a:gd name="T71" fmla="*/ 1803 h 1861"/>
                  <a:gd name="T72" fmla="*/ 104 w 646"/>
                  <a:gd name="T73" fmla="*/ 1826 h 1861"/>
                  <a:gd name="T74" fmla="*/ 53 w 646"/>
                  <a:gd name="T75" fmla="*/ 1846 h 1861"/>
                  <a:gd name="T76" fmla="*/ 0 w 646"/>
                  <a:gd name="T77" fmla="*/ 1861 h 1861"/>
                  <a:gd name="T78" fmla="*/ 0 w 646"/>
                  <a:gd name="T7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Freeform 25"/>
              <p:cNvSpPr/>
              <p:nvPr/>
            </p:nvSpPr>
            <p:spPr bwMode="gray">
              <a:xfrm rot="-6677128">
                <a:off x="3071" y="289"/>
                <a:ext cx="866" cy="2496"/>
              </a:xfrm>
              <a:custGeom>
                <a:avLst/>
                <a:gdLst>
                  <a:gd name="T0" fmla="*/ 0 w 646"/>
                  <a:gd name="T1" fmla="*/ 0 h 1861"/>
                  <a:gd name="T2" fmla="*/ 48 w 646"/>
                  <a:gd name="T3" fmla="*/ 14 h 1861"/>
                  <a:gd name="T4" fmla="*/ 98 w 646"/>
                  <a:gd name="T5" fmla="*/ 32 h 1861"/>
                  <a:gd name="T6" fmla="*/ 147 w 646"/>
                  <a:gd name="T7" fmla="*/ 54 h 1861"/>
                  <a:gd name="T8" fmla="*/ 195 w 646"/>
                  <a:gd name="T9" fmla="*/ 81 h 1861"/>
                  <a:gd name="T10" fmla="*/ 242 w 646"/>
                  <a:gd name="T11" fmla="*/ 111 h 1861"/>
                  <a:gd name="T12" fmla="*/ 288 w 646"/>
                  <a:gd name="T13" fmla="*/ 147 h 1861"/>
                  <a:gd name="T14" fmla="*/ 333 w 646"/>
                  <a:gd name="T15" fmla="*/ 185 h 1861"/>
                  <a:gd name="T16" fmla="*/ 377 w 646"/>
                  <a:gd name="T17" fmla="*/ 228 h 1861"/>
                  <a:gd name="T18" fmla="*/ 418 w 646"/>
                  <a:gd name="T19" fmla="*/ 275 h 1861"/>
                  <a:gd name="T20" fmla="*/ 457 w 646"/>
                  <a:gd name="T21" fmla="*/ 325 h 1861"/>
                  <a:gd name="T22" fmla="*/ 493 w 646"/>
                  <a:gd name="T23" fmla="*/ 379 h 1861"/>
                  <a:gd name="T24" fmla="*/ 526 w 646"/>
                  <a:gd name="T25" fmla="*/ 437 h 1861"/>
                  <a:gd name="T26" fmla="*/ 555 w 646"/>
                  <a:gd name="T27" fmla="*/ 497 h 1861"/>
                  <a:gd name="T28" fmla="*/ 582 w 646"/>
                  <a:gd name="T29" fmla="*/ 562 h 1861"/>
                  <a:gd name="T30" fmla="*/ 604 w 646"/>
                  <a:gd name="T31" fmla="*/ 630 h 1861"/>
                  <a:gd name="T32" fmla="*/ 621 w 646"/>
                  <a:gd name="T33" fmla="*/ 700 h 1861"/>
                  <a:gd name="T34" fmla="*/ 634 w 646"/>
                  <a:gd name="T35" fmla="*/ 774 h 1861"/>
                  <a:gd name="T36" fmla="*/ 642 w 646"/>
                  <a:gd name="T37" fmla="*/ 851 h 1861"/>
                  <a:gd name="T38" fmla="*/ 646 w 646"/>
                  <a:gd name="T39" fmla="*/ 930 h 1861"/>
                  <a:gd name="T40" fmla="*/ 643 w 646"/>
                  <a:gd name="T41" fmla="*/ 1011 h 1861"/>
                  <a:gd name="T42" fmla="*/ 636 w 646"/>
                  <a:gd name="T43" fmla="*/ 1086 h 1861"/>
                  <a:gd name="T44" fmla="*/ 623 w 646"/>
                  <a:gd name="T45" fmla="*/ 1160 h 1861"/>
                  <a:gd name="T46" fmla="*/ 607 w 646"/>
                  <a:gd name="T47" fmla="*/ 1230 h 1861"/>
                  <a:gd name="T48" fmla="*/ 585 w 646"/>
                  <a:gd name="T49" fmla="*/ 1297 h 1861"/>
                  <a:gd name="T50" fmla="*/ 561 w 646"/>
                  <a:gd name="T51" fmla="*/ 1361 h 1861"/>
                  <a:gd name="T52" fmla="*/ 533 w 646"/>
                  <a:gd name="T53" fmla="*/ 1421 h 1861"/>
                  <a:gd name="T54" fmla="*/ 500 w 646"/>
                  <a:gd name="T55" fmla="*/ 1478 h 1861"/>
                  <a:gd name="T56" fmla="*/ 466 w 646"/>
                  <a:gd name="T57" fmla="*/ 1532 h 1861"/>
                  <a:gd name="T58" fmla="*/ 428 w 646"/>
                  <a:gd name="T59" fmla="*/ 1582 h 1861"/>
                  <a:gd name="T60" fmla="*/ 388 w 646"/>
                  <a:gd name="T61" fmla="*/ 1627 h 1861"/>
                  <a:gd name="T62" fmla="*/ 345 w 646"/>
                  <a:gd name="T63" fmla="*/ 1670 h 1861"/>
                  <a:gd name="T64" fmla="*/ 301 w 646"/>
                  <a:gd name="T65" fmla="*/ 1709 h 1861"/>
                  <a:gd name="T66" fmla="*/ 254 w 646"/>
                  <a:gd name="T67" fmla="*/ 1744 h 1861"/>
                  <a:gd name="T68" fmla="*/ 205 w 646"/>
                  <a:gd name="T69" fmla="*/ 1776 h 1861"/>
                  <a:gd name="T70" fmla="*/ 156 w 646"/>
                  <a:gd name="T71" fmla="*/ 1803 h 1861"/>
                  <a:gd name="T72" fmla="*/ 104 w 646"/>
                  <a:gd name="T73" fmla="*/ 1826 h 1861"/>
                  <a:gd name="T74" fmla="*/ 53 w 646"/>
                  <a:gd name="T75" fmla="*/ 1846 h 1861"/>
                  <a:gd name="T76" fmla="*/ 0 w 646"/>
                  <a:gd name="T77" fmla="*/ 1861 h 1861"/>
                  <a:gd name="T78" fmla="*/ 0 w 646"/>
                  <a:gd name="T7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3" name="Group 26"/>
            <p:cNvGrpSpPr/>
            <p:nvPr/>
          </p:nvGrpSpPr>
          <p:grpSpPr bwMode="auto">
            <a:xfrm>
              <a:off x="2543" y="1899"/>
              <a:ext cx="844" cy="843"/>
              <a:chOff x="2016" y="1920"/>
              <a:chExt cx="1680" cy="1680"/>
            </a:xfrm>
          </p:grpSpPr>
          <p:sp>
            <p:nvSpPr>
              <p:cNvPr id="18" name="Oval 27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14343"/>
                  </a:gs>
                  <a:gs pos="100000">
                    <a:srgbClr val="F14343">
                      <a:gamma/>
                      <a:shade val="60784"/>
                      <a:invGamma/>
                    </a:srgbClr>
                  </a:gs>
                </a:gsLst>
                <a:lin ang="5400000" scaled="1"/>
              </a:gradFill>
              <a:ln w="25400">
                <a:solidFill>
                  <a:schemeClr val="bg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9" name="Freeform 28"/>
              <p:cNvSpPr/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BBF6EE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4" name="Text Box 29"/>
            <p:cNvSpPr txBox="1">
              <a:spLocks noChangeArrowheads="1"/>
            </p:cNvSpPr>
            <p:nvPr/>
          </p:nvSpPr>
          <p:spPr bwMode="gray">
            <a:xfrm>
              <a:off x="2547" y="2136"/>
              <a:ext cx="845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ru-RU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Подходы</a:t>
              </a:r>
              <a:endPara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960" y="1528"/>
              <a:ext cx="1764" cy="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ru-RU" sz="2000" b="1" dirty="0" smtClean="0"/>
                <a:t>С позиции личных </a:t>
              </a:r>
              <a:endParaRPr lang="ru-RU" sz="2000" b="1" dirty="0" smtClean="0"/>
            </a:p>
            <a:p>
              <a:pPr algn="ctr" eaLnBrk="0" hangingPunct="0"/>
              <a:r>
                <a:rPr lang="ru-RU" sz="2000" b="1" dirty="0" smtClean="0"/>
                <a:t>качеств руководителя</a:t>
              </a:r>
              <a:endParaRPr lang="en-US" sz="2000" b="1" dirty="0"/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>
              <a:off x="3607" y="1588"/>
              <a:ext cx="1293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ru-RU" sz="2000" b="1" dirty="0" smtClean="0"/>
                <a:t>Поведенческий</a:t>
              </a:r>
              <a:endParaRPr lang="en-US" sz="2000" b="1" dirty="0"/>
            </a:p>
          </p:txBody>
        </p:sp>
        <p:sp>
          <p:nvSpPr>
            <p:cNvPr id="17" name="Text Box 32"/>
            <p:cNvSpPr txBox="1">
              <a:spLocks noChangeArrowheads="1"/>
            </p:cNvSpPr>
            <p:nvPr/>
          </p:nvSpPr>
          <p:spPr bwMode="auto">
            <a:xfrm>
              <a:off x="2168" y="3104"/>
              <a:ext cx="1211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ru-RU" sz="2000" b="1" dirty="0" smtClean="0"/>
                <a:t>Ситуационный</a:t>
              </a:r>
              <a:endParaRPr lang="en-US" sz="20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705600" cy="1031776"/>
          </a:xfrm>
        </p:spPr>
        <p:txBody>
          <a:bodyPr/>
          <a:lstStyle/>
          <a:p>
            <a:r>
              <a:rPr lang="ru-RU" b="1" dirty="0" smtClean="0"/>
              <a:t>Подход с позиций </a:t>
            </a:r>
            <a:br>
              <a:rPr lang="ru-RU" b="1" dirty="0" smtClean="0"/>
            </a:br>
            <a:r>
              <a:rPr lang="ru-RU" b="1" dirty="0" smtClean="0">
                <a:solidFill>
                  <a:srgbClr val="0070C0"/>
                </a:solidFill>
              </a:rPr>
              <a:t>личных качеств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5" y="1412776"/>
            <a:ext cx="8136903" cy="4968552"/>
          </a:xfrm>
          <a:ln>
            <a:solidFill>
              <a:srgbClr val="0070C0"/>
            </a:solidFill>
          </a:ln>
        </p:spPr>
        <p:txBody>
          <a:bodyPr/>
          <a:lstStyle/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i="1" u="sng" dirty="0" smtClean="0">
                <a:solidFill>
                  <a:srgbClr val="FF0000"/>
                </a:solidFill>
              </a:rPr>
              <a:t>Основная идея </a:t>
            </a:r>
            <a:r>
              <a:rPr lang="ru-RU" b="1" dirty="0" smtClean="0"/>
              <a:t>– лучшие из руководителей наделены определённым набором личных качеств.</a:t>
            </a:r>
            <a:endParaRPr lang="ru-RU" b="1" dirty="0" smtClean="0"/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/>
              <a:t>	</a:t>
            </a:r>
            <a:r>
              <a:rPr lang="ru-RU" b="1" i="1" dirty="0" smtClean="0">
                <a:solidFill>
                  <a:srgbClr val="FF0000"/>
                </a:solidFill>
              </a:rPr>
              <a:t>Основные задания:</a:t>
            </a:r>
            <a:endParaRPr lang="ru-RU" b="1" i="1" dirty="0" smtClean="0">
              <a:solidFill>
                <a:srgbClr val="FF0000"/>
              </a:solidFill>
            </a:endParaRPr>
          </a:p>
          <a:p>
            <a:pPr marL="457200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b="1" dirty="0" smtClean="0"/>
              <a:t>Определение совокупности личных качеств, обеспечивающих успех в управлении;</a:t>
            </a:r>
            <a:endParaRPr lang="ru-RU" b="1" dirty="0" smtClean="0"/>
          </a:p>
          <a:p>
            <a:pPr marL="457200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b="1" dirty="0" smtClean="0"/>
              <a:t>Определение способов формирования таких качеств. </a:t>
            </a:r>
            <a:endParaRPr lang="en-US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181600" y="6381328"/>
            <a:ext cx="2895600" cy="329035"/>
          </a:xfrm>
        </p:spPr>
        <p:txBody>
          <a:bodyPr/>
          <a:lstStyle/>
          <a:p>
            <a:r>
              <a:rPr lang="ru-RU" sz="1400" dirty="0" smtClean="0"/>
              <a:t>© Верескун М.В</a:t>
            </a:r>
            <a:r>
              <a:rPr lang="ru-RU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705600" cy="1031776"/>
          </a:xfrm>
        </p:spPr>
        <p:txBody>
          <a:bodyPr/>
          <a:lstStyle/>
          <a:p>
            <a:r>
              <a:rPr lang="ru-RU" b="1" dirty="0" smtClean="0"/>
              <a:t>Подход с позиций </a:t>
            </a:r>
            <a:br>
              <a:rPr lang="ru-RU" b="1" dirty="0" smtClean="0"/>
            </a:br>
            <a:r>
              <a:rPr lang="ru-RU" b="1" dirty="0" smtClean="0">
                <a:solidFill>
                  <a:srgbClr val="0070C0"/>
                </a:solidFill>
              </a:rPr>
              <a:t>личных качеств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5" y="1412776"/>
            <a:ext cx="8136903" cy="4968552"/>
          </a:xfrm>
          <a:ln>
            <a:solidFill>
              <a:srgbClr val="0070C0"/>
            </a:solidFill>
          </a:ln>
        </p:spPr>
        <p:txBody>
          <a:bodyPr/>
          <a:lstStyle/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1" u="sng" dirty="0" smtClean="0">
                <a:solidFill>
                  <a:srgbClr val="FF0000"/>
                </a:solidFill>
              </a:rPr>
              <a:t>Пять основных характеристик лидера:</a:t>
            </a:r>
            <a:endParaRPr lang="ru-RU" sz="2400" b="1" i="1" u="sng" dirty="0" smtClean="0">
              <a:solidFill>
                <a:srgbClr val="FF0000"/>
              </a:solidFill>
            </a:endParaRPr>
          </a:p>
          <a:p>
            <a:pPr marL="457200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b="1" dirty="0" smtClean="0"/>
              <a:t>Ум и интеллектуальные способности;</a:t>
            </a:r>
            <a:endParaRPr lang="ru-RU" sz="2400" b="1" dirty="0" smtClean="0"/>
          </a:p>
          <a:p>
            <a:pPr marL="457200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b="1" dirty="0" smtClean="0"/>
              <a:t>Доминирование над другими;</a:t>
            </a:r>
            <a:endParaRPr lang="ru-RU" sz="2400" b="1" dirty="0" smtClean="0"/>
          </a:p>
          <a:p>
            <a:pPr marL="457200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b="1" dirty="0" smtClean="0"/>
              <a:t>Уверенность в себе;</a:t>
            </a:r>
            <a:endParaRPr lang="ru-RU" sz="2400" b="1" dirty="0" smtClean="0"/>
          </a:p>
          <a:p>
            <a:pPr marL="457200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b="1" dirty="0" smtClean="0"/>
              <a:t>Активность и энергичность;</a:t>
            </a:r>
            <a:endParaRPr lang="ru-RU" sz="2400" b="1" dirty="0" smtClean="0"/>
          </a:p>
          <a:p>
            <a:pPr marL="457200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b="1" dirty="0" smtClean="0"/>
              <a:t>Знание дела. </a:t>
            </a:r>
            <a:endParaRPr lang="ru-RU" sz="2400" b="1" dirty="0" smtClean="0"/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1" u="sng" dirty="0" smtClean="0">
                <a:solidFill>
                  <a:srgbClr val="FF0000"/>
                </a:solidFill>
              </a:rPr>
              <a:t>Четыре группы лидерских качеств:</a:t>
            </a:r>
            <a:endParaRPr lang="ru-RU" sz="2400" b="1" i="1" u="sng" dirty="0" smtClean="0">
              <a:solidFill>
                <a:srgbClr val="FF0000"/>
              </a:solidFill>
            </a:endParaRPr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b="1" dirty="0" smtClean="0"/>
              <a:t>физиологические;</a:t>
            </a:r>
            <a:endParaRPr lang="ru-RU" sz="2400" b="1" dirty="0" smtClean="0"/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b="1" dirty="0" smtClean="0"/>
              <a:t>психологические (эмоциональные);</a:t>
            </a:r>
            <a:endParaRPr lang="ru-RU" sz="2400" b="1" dirty="0" smtClean="0"/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b="1" dirty="0"/>
              <a:t>и</a:t>
            </a:r>
            <a:r>
              <a:rPr lang="ru-RU" sz="2400" b="1" dirty="0" smtClean="0"/>
              <a:t>нтеллектуальные;</a:t>
            </a:r>
            <a:endParaRPr lang="ru-RU" sz="2400" b="1" dirty="0" smtClean="0"/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b="1" dirty="0"/>
              <a:t>л</a:t>
            </a:r>
            <a:r>
              <a:rPr lang="ru-RU" sz="2400" b="1" dirty="0" smtClean="0"/>
              <a:t>ичностно-деловые.</a:t>
            </a:r>
            <a:endParaRPr lang="en-US" sz="2400" b="1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181600" y="6381328"/>
            <a:ext cx="2895600" cy="329035"/>
          </a:xfrm>
        </p:spPr>
        <p:txBody>
          <a:bodyPr/>
          <a:lstStyle/>
          <a:p>
            <a:r>
              <a:rPr lang="ru-RU" sz="1400" dirty="0" smtClean="0"/>
              <a:t>© Верескун М.В</a:t>
            </a:r>
            <a:r>
              <a:rPr lang="ru-RU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705600" cy="671736"/>
          </a:xfrm>
        </p:spPr>
        <p:txBody>
          <a:bodyPr/>
          <a:lstStyle/>
          <a:p>
            <a:r>
              <a:rPr lang="ru-RU" sz="3000" b="1" dirty="0" smtClean="0"/>
              <a:t>Поведенческий подход</a:t>
            </a:r>
            <a:endParaRPr lang="en-US" sz="3000" b="1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5" y="1196752"/>
            <a:ext cx="8136903" cy="5184576"/>
          </a:xfrm>
        </p:spPr>
        <p:txBody>
          <a:bodyPr/>
          <a:lstStyle/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dirty="0" smtClean="0"/>
              <a:t> 	</a:t>
            </a:r>
            <a:r>
              <a:rPr lang="ru-RU" sz="2600" b="1" u="sng" dirty="0" smtClean="0">
                <a:solidFill>
                  <a:srgbClr val="FF0000"/>
                </a:solidFill>
              </a:rPr>
              <a:t>Основная идея </a:t>
            </a:r>
            <a:r>
              <a:rPr lang="ru-RU" sz="2600" b="1" dirty="0" smtClean="0"/>
              <a:t>- </a:t>
            </a:r>
            <a:r>
              <a:rPr lang="ru-RU" sz="2600" b="1" dirty="0" smtClean="0">
                <a:solidFill>
                  <a:srgbClr val="0070C0"/>
                </a:solidFill>
              </a:rPr>
              <a:t>результативность управления определяется не столько личностными качествами, сколько тем</a:t>
            </a:r>
            <a:r>
              <a:rPr lang="ru-RU" sz="2600" b="1" i="1" dirty="0" smtClean="0">
                <a:solidFill>
                  <a:srgbClr val="0070C0"/>
                </a:solidFill>
              </a:rPr>
              <a:t>, </a:t>
            </a:r>
            <a:r>
              <a:rPr lang="ru-RU" sz="2600" b="1" i="1" u="sng" dirty="0" smtClean="0">
                <a:solidFill>
                  <a:srgbClr val="FF0000"/>
                </a:solidFill>
              </a:rPr>
              <a:t>как руководитель ведёт себя со своими подчинёнными. </a:t>
            </a:r>
            <a:endParaRPr lang="ru-RU" sz="2600" b="1" i="1" u="sng" dirty="0" smtClean="0">
              <a:solidFill>
                <a:srgbClr val="FF0000"/>
              </a:solidFill>
            </a:endParaRP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i="1" dirty="0" smtClean="0">
                <a:solidFill>
                  <a:srgbClr val="FF0000"/>
                </a:solidFill>
              </a:rPr>
              <a:t>	</a:t>
            </a:r>
            <a:r>
              <a:rPr lang="ru-RU" sz="2600" b="1" u="sng" dirty="0" smtClean="0">
                <a:solidFill>
                  <a:srgbClr val="FF0000"/>
                </a:solidFill>
              </a:rPr>
              <a:t>Стиль управления</a:t>
            </a:r>
            <a:r>
              <a:rPr lang="ru-RU" sz="2600" b="1" dirty="0" smtClean="0">
                <a:solidFill>
                  <a:srgbClr val="FF0000"/>
                </a:solidFill>
              </a:rPr>
              <a:t> - </a:t>
            </a:r>
            <a:r>
              <a:rPr lang="ru-RU" sz="2600" b="1" dirty="0" smtClean="0">
                <a:solidFill>
                  <a:srgbClr val="0070C0"/>
                </a:solidFill>
              </a:rPr>
              <a:t>манера поведения руководителя по отношению к подчинённым посредством которой и осуществляется влияние на работников организации. </a:t>
            </a:r>
            <a:endParaRPr lang="ru-RU" sz="2600" b="1" dirty="0">
              <a:solidFill>
                <a:srgbClr val="0070C0"/>
              </a:solidFill>
            </a:endParaRP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i="1" dirty="0" smtClean="0">
                <a:solidFill>
                  <a:srgbClr val="0070C0"/>
                </a:solidFill>
              </a:rPr>
              <a:t>	</a:t>
            </a:r>
            <a:r>
              <a:rPr lang="ru-RU" sz="2600" b="1" dirty="0" smtClean="0">
                <a:solidFill>
                  <a:srgbClr val="0070C0"/>
                </a:solidFill>
              </a:rPr>
              <a:t>Стиль каждого конкретного руководителя – позиция в континууме. 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181600" y="6381328"/>
            <a:ext cx="2895600" cy="329035"/>
          </a:xfrm>
        </p:spPr>
        <p:txBody>
          <a:bodyPr/>
          <a:lstStyle/>
          <a:p>
            <a:r>
              <a:rPr lang="ru-RU" sz="1400" dirty="0" smtClean="0"/>
              <a:t>© Верескун М.В</a:t>
            </a:r>
            <a:r>
              <a:rPr lang="ru-RU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705600" cy="671736"/>
          </a:xfrm>
        </p:spPr>
        <p:txBody>
          <a:bodyPr/>
          <a:lstStyle/>
          <a:p>
            <a:r>
              <a:rPr lang="ru-RU" sz="3000" b="1" dirty="0" smtClean="0"/>
              <a:t>Ситуационный подход</a:t>
            </a:r>
            <a:endParaRPr lang="en-US" sz="3000" b="1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5" y="1052736"/>
            <a:ext cx="8136903" cy="5328592"/>
          </a:xfrm>
        </p:spPr>
        <p:txBody>
          <a:bodyPr/>
          <a:lstStyle/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dirty="0" smtClean="0"/>
              <a:t> 	</a:t>
            </a:r>
            <a:endParaRPr lang="ru-RU" sz="2600" dirty="0" smtClean="0"/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dirty="0">
                <a:solidFill>
                  <a:srgbClr val="FF0000"/>
                </a:solidFill>
              </a:rPr>
              <a:t>	</a:t>
            </a:r>
            <a:r>
              <a:rPr lang="ru-RU" sz="3200" b="1" u="sng" dirty="0" smtClean="0">
                <a:solidFill>
                  <a:srgbClr val="FF0000"/>
                </a:solidFill>
              </a:rPr>
              <a:t>Основная цель </a:t>
            </a:r>
            <a:r>
              <a:rPr lang="ru-RU" sz="3200" b="1" dirty="0" smtClean="0"/>
              <a:t>– </a:t>
            </a:r>
            <a:r>
              <a:rPr lang="ru-RU" sz="3200" b="1" dirty="0" smtClean="0">
                <a:solidFill>
                  <a:srgbClr val="0070C0"/>
                </a:solidFill>
              </a:rPr>
              <a:t>определение личных качеств руководителя и стилей управления, которые наилучшим образом подходят к конкретной ситуации. </a:t>
            </a:r>
            <a:endParaRPr lang="ru-RU" sz="3200" b="1" dirty="0" smtClean="0">
              <a:solidFill>
                <a:srgbClr val="0070C0"/>
              </a:solidFill>
            </a:endParaRPr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181600" y="6381328"/>
            <a:ext cx="2895600" cy="329035"/>
          </a:xfrm>
        </p:spPr>
        <p:txBody>
          <a:bodyPr/>
          <a:lstStyle/>
          <a:p>
            <a:r>
              <a:rPr lang="ru-RU" sz="1400" dirty="0" smtClean="0"/>
              <a:t>© Верескун М.В</a:t>
            </a:r>
            <a:r>
              <a:rPr lang="ru-RU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1400" dirty="0" smtClean="0"/>
              <a:t>© Верескун М.В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План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/>
          </a:p>
        </p:txBody>
      </p:sp>
      <p:grpSp>
        <p:nvGrpSpPr>
          <p:cNvPr id="88110" name="Group 46"/>
          <p:cNvGrpSpPr/>
          <p:nvPr/>
        </p:nvGrpSpPr>
        <p:grpSpPr bwMode="auto">
          <a:xfrm>
            <a:off x="782506" y="1660525"/>
            <a:ext cx="6625313" cy="685800"/>
            <a:chOff x="1296" y="1824"/>
            <a:chExt cx="2976" cy="432"/>
          </a:xfrm>
        </p:grpSpPr>
        <p:sp>
          <p:nvSpPr>
            <p:cNvPr id="88111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ru-RU" sz="2000"/>
            </a:p>
          </p:txBody>
        </p:sp>
        <p:sp>
          <p:nvSpPr>
            <p:cNvPr id="88112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ru-RU" sz="2000"/>
            </a:p>
          </p:txBody>
        </p:sp>
        <p:sp>
          <p:nvSpPr>
            <p:cNvPr id="88113" name="Text Box 49"/>
            <p:cNvSpPr txBox="1">
              <a:spLocks noChangeArrowheads="1"/>
            </p:cNvSpPr>
            <p:nvPr/>
          </p:nvSpPr>
          <p:spPr bwMode="gray">
            <a:xfrm>
              <a:off x="1737" y="1934"/>
              <a:ext cx="210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ru-RU" sz="2000" b="1" dirty="0" smtClean="0">
                  <a:solidFill>
                    <a:srgbClr val="000000"/>
                  </a:solidFill>
                </a:rPr>
                <a:t>Природа и определение лидерства</a:t>
              </a:r>
              <a:endParaRPr lang="en-US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88114" name="Text Box 50"/>
            <p:cNvSpPr txBox="1">
              <a:spLocks noChangeArrowheads="1"/>
            </p:cNvSpPr>
            <p:nvPr/>
          </p:nvSpPr>
          <p:spPr bwMode="gray">
            <a:xfrm>
              <a:off x="1425" y="1886"/>
              <a:ext cx="16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1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88115" name="Group 51"/>
          <p:cNvGrpSpPr/>
          <p:nvPr/>
        </p:nvGrpSpPr>
        <p:grpSpPr bwMode="auto">
          <a:xfrm>
            <a:off x="732710" y="2598802"/>
            <a:ext cx="6625313" cy="685800"/>
            <a:chOff x="1296" y="1824"/>
            <a:chExt cx="3231" cy="432"/>
          </a:xfrm>
        </p:grpSpPr>
        <p:sp>
          <p:nvSpPr>
            <p:cNvPr id="88116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991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ru-RU" sz="2000"/>
            </a:p>
          </p:txBody>
        </p:sp>
        <p:sp>
          <p:nvSpPr>
            <p:cNvPr id="88117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ru-RU" sz="2000"/>
            </a:p>
          </p:txBody>
        </p:sp>
        <p:sp>
          <p:nvSpPr>
            <p:cNvPr id="88118" name="Text Box 54"/>
            <p:cNvSpPr txBox="1">
              <a:spLocks noChangeArrowheads="1"/>
            </p:cNvSpPr>
            <p:nvPr/>
          </p:nvSpPr>
          <p:spPr bwMode="gray">
            <a:xfrm>
              <a:off x="1737" y="1934"/>
              <a:ext cx="27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ru-RU" sz="2000" b="1" dirty="0" smtClean="0">
                  <a:solidFill>
                    <a:srgbClr val="000000"/>
                  </a:solidFill>
                </a:rPr>
                <a:t>Сущность лидерства и авторитет лидера</a:t>
              </a:r>
              <a:endParaRPr lang="en-US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88119" name="Text Box 55"/>
            <p:cNvSpPr txBox="1">
              <a:spLocks noChangeArrowheads="1"/>
            </p:cNvSpPr>
            <p:nvPr/>
          </p:nvSpPr>
          <p:spPr bwMode="gray">
            <a:xfrm>
              <a:off x="1425" y="1886"/>
              <a:ext cx="16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2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88120" name="Group 56"/>
          <p:cNvGrpSpPr/>
          <p:nvPr/>
        </p:nvGrpSpPr>
        <p:grpSpPr bwMode="auto">
          <a:xfrm>
            <a:off x="717974" y="3679825"/>
            <a:ext cx="6625313" cy="685800"/>
            <a:chOff x="1296" y="1824"/>
            <a:chExt cx="2976" cy="432"/>
          </a:xfrm>
        </p:grpSpPr>
        <p:sp>
          <p:nvSpPr>
            <p:cNvPr id="88121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ru-RU" sz="2000"/>
            </a:p>
          </p:txBody>
        </p:sp>
        <p:sp>
          <p:nvSpPr>
            <p:cNvPr id="88122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ru-RU" sz="2000"/>
            </a:p>
          </p:txBody>
        </p:sp>
        <p:sp>
          <p:nvSpPr>
            <p:cNvPr id="88123" name="Text Box 59"/>
            <p:cNvSpPr txBox="1">
              <a:spLocks noChangeArrowheads="1"/>
            </p:cNvSpPr>
            <p:nvPr/>
          </p:nvSpPr>
          <p:spPr bwMode="gray">
            <a:xfrm>
              <a:off x="1737" y="1934"/>
              <a:ext cx="253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ru-RU" sz="2000" b="1" dirty="0" smtClean="0">
                  <a:solidFill>
                    <a:srgbClr val="000000"/>
                  </a:solidFill>
                </a:rPr>
                <a:t>Теории лидерства и стили управления</a:t>
              </a:r>
              <a:endParaRPr lang="en-US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88124" name="Text Box 60"/>
            <p:cNvSpPr txBox="1">
              <a:spLocks noChangeArrowheads="1"/>
            </p:cNvSpPr>
            <p:nvPr/>
          </p:nvSpPr>
          <p:spPr bwMode="gray">
            <a:xfrm>
              <a:off x="1432" y="1886"/>
              <a:ext cx="14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ru-RU" sz="2000" dirty="0">
                  <a:solidFill>
                    <a:schemeClr val="bg1"/>
                  </a:solidFill>
                </a:rPr>
                <a:t>3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8125" name="Group 61"/>
          <p:cNvGrpSpPr/>
          <p:nvPr/>
        </p:nvGrpSpPr>
        <p:grpSpPr bwMode="auto">
          <a:xfrm>
            <a:off x="732710" y="4607804"/>
            <a:ext cx="6625313" cy="685800"/>
            <a:chOff x="1296" y="1824"/>
            <a:chExt cx="2976" cy="432"/>
          </a:xfrm>
        </p:grpSpPr>
        <p:sp>
          <p:nvSpPr>
            <p:cNvPr id="88126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ru-RU" sz="2000"/>
            </a:p>
          </p:txBody>
        </p:sp>
        <p:sp>
          <p:nvSpPr>
            <p:cNvPr id="88127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ru-RU" sz="2000"/>
            </a:p>
          </p:txBody>
        </p:sp>
        <p:sp>
          <p:nvSpPr>
            <p:cNvPr id="88128" name="Text Box 64"/>
            <p:cNvSpPr txBox="1">
              <a:spLocks noChangeArrowheads="1"/>
            </p:cNvSpPr>
            <p:nvPr/>
          </p:nvSpPr>
          <p:spPr bwMode="gray">
            <a:xfrm>
              <a:off x="1737" y="1934"/>
              <a:ext cx="253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ru-RU" sz="2000" b="1" dirty="0" smtClean="0">
                  <a:solidFill>
                    <a:srgbClr val="000000"/>
                  </a:solidFill>
                </a:rPr>
                <a:t>Развитие лидерских качеств</a:t>
              </a:r>
              <a:endParaRPr lang="en-US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88129" name="Text Box 65"/>
            <p:cNvSpPr txBox="1">
              <a:spLocks noChangeArrowheads="1"/>
            </p:cNvSpPr>
            <p:nvPr/>
          </p:nvSpPr>
          <p:spPr bwMode="gray">
            <a:xfrm>
              <a:off x="1432" y="1886"/>
              <a:ext cx="14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ru-RU" sz="2000" dirty="0" smtClean="0">
                  <a:solidFill>
                    <a:schemeClr val="bg1"/>
                  </a:solidFill>
                </a:rPr>
                <a:t>4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8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8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8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8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8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8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8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8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8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705600" cy="671736"/>
          </a:xfrm>
        </p:spPr>
        <p:txBody>
          <a:bodyPr/>
          <a:lstStyle/>
          <a:p>
            <a:r>
              <a:rPr lang="ru-RU" sz="3000" b="1" dirty="0"/>
              <a:t>Модель Ф. </a:t>
            </a:r>
            <a:r>
              <a:rPr lang="ru-RU" sz="3000" b="1" dirty="0" err="1" smtClean="0"/>
              <a:t>Фидлера</a:t>
            </a:r>
            <a:endParaRPr lang="en-US" sz="3000" b="1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5" y="1052736"/>
            <a:ext cx="8136903" cy="5328592"/>
          </a:xfrm>
        </p:spPr>
        <p:txBody>
          <a:bodyPr/>
          <a:lstStyle/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dirty="0" smtClean="0"/>
              <a:t> 	</a:t>
            </a:r>
            <a:r>
              <a:rPr lang="ru-RU" sz="2200" b="1" i="1" u="sng" dirty="0" smtClean="0">
                <a:solidFill>
                  <a:srgbClr val="FF0000"/>
                </a:solidFill>
              </a:rPr>
              <a:t>Основные факторы:</a:t>
            </a:r>
            <a:endParaRPr lang="ru-RU" sz="2200" b="1" i="1" u="sng" dirty="0" smtClean="0">
              <a:solidFill>
                <a:srgbClr val="FF0000"/>
              </a:solidFill>
            </a:endParaRPr>
          </a:p>
          <a:p>
            <a:pPr marL="457200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b="1" dirty="0">
                <a:solidFill>
                  <a:srgbClr val="0070C0"/>
                </a:solidFill>
              </a:rPr>
              <a:t>х</a:t>
            </a:r>
            <a:r>
              <a:rPr lang="ru-RU" sz="2200" b="1" dirty="0" smtClean="0">
                <a:solidFill>
                  <a:srgbClr val="0070C0"/>
                </a:solidFill>
              </a:rPr>
              <a:t>арактер отношений между руководителем и подчинённым;</a:t>
            </a:r>
            <a:endParaRPr lang="ru-RU" sz="2200" b="1" dirty="0" smtClean="0">
              <a:solidFill>
                <a:srgbClr val="0070C0"/>
              </a:solidFill>
            </a:endParaRPr>
          </a:p>
          <a:p>
            <a:pPr marL="457200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b="1" dirty="0">
                <a:solidFill>
                  <a:srgbClr val="0070C0"/>
                </a:solidFill>
              </a:rPr>
              <a:t>с</a:t>
            </a:r>
            <a:r>
              <a:rPr lang="ru-RU" sz="2200" b="1" dirty="0" smtClean="0">
                <a:solidFill>
                  <a:srgbClr val="0070C0"/>
                </a:solidFill>
              </a:rPr>
              <a:t>труктура заданий подчинённому;</a:t>
            </a:r>
            <a:endParaRPr lang="ru-RU" sz="2200" b="1" dirty="0" smtClean="0">
              <a:solidFill>
                <a:srgbClr val="0070C0"/>
              </a:solidFill>
            </a:endParaRPr>
          </a:p>
          <a:p>
            <a:pPr marL="457200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b="1" dirty="0" smtClean="0">
                <a:solidFill>
                  <a:srgbClr val="0070C0"/>
                </a:solidFill>
              </a:rPr>
              <a:t>должностные полномочия руководителя. </a:t>
            </a:r>
            <a:endParaRPr lang="ru-RU" sz="2200" b="1" dirty="0" smtClean="0">
              <a:solidFill>
                <a:srgbClr val="0070C0"/>
              </a:solidFill>
            </a:endParaRP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 smtClean="0">
                <a:solidFill>
                  <a:srgbClr val="0070C0"/>
                </a:solidFill>
              </a:rPr>
              <a:t>	</a:t>
            </a:r>
            <a:r>
              <a:rPr lang="ru-RU" sz="2200" b="1" i="1" u="sng" dirty="0" smtClean="0">
                <a:solidFill>
                  <a:srgbClr val="FF0000"/>
                </a:solidFill>
              </a:rPr>
              <a:t>Базовые положения теории:</a:t>
            </a:r>
            <a:endParaRPr lang="ru-RU" sz="2200" b="1" i="1" u="sng" dirty="0" smtClean="0">
              <a:solidFill>
                <a:srgbClr val="FF0000"/>
              </a:solidFill>
            </a:endParaRPr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b="1" dirty="0" smtClean="0">
                <a:solidFill>
                  <a:srgbClr val="0070C0"/>
                </a:solidFill>
              </a:rPr>
              <a:t>Стиль каждого руководителя стабилен;</a:t>
            </a:r>
            <a:endParaRPr lang="ru-RU" sz="2200" b="1" dirty="0" smtClean="0">
              <a:solidFill>
                <a:srgbClr val="0070C0"/>
              </a:solidFill>
            </a:endParaRPr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b="1" dirty="0" smtClean="0">
                <a:solidFill>
                  <a:srgbClr val="0070C0"/>
                </a:solidFill>
              </a:rPr>
              <a:t>Руководитель не способен приспосабливать свой стиль управления к конкретной ситуации;</a:t>
            </a:r>
            <a:endParaRPr lang="ru-RU" sz="2200" b="1" dirty="0" smtClean="0">
              <a:solidFill>
                <a:srgbClr val="0070C0"/>
              </a:solidFill>
            </a:endParaRPr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b="1" dirty="0" smtClean="0">
                <a:solidFill>
                  <a:srgbClr val="0070C0"/>
                </a:solidFill>
              </a:rPr>
              <a:t>Необходимо назначать руководителем подразделения человека, стиль управления которого в наибольшей степени отвечает ситуации в этом подразделении.</a:t>
            </a:r>
            <a:endParaRPr lang="ru-RU" sz="2200" b="1" dirty="0" smtClean="0">
              <a:solidFill>
                <a:srgbClr val="0070C0"/>
              </a:solidFill>
            </a:endParaRPr>
          </a:p>
          <a:p>
            <a:pPr marL="457200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600" b="1" dirty="0">
              <a:solidFill>
                <a:srgbClr val="0070C0"/>
              </a:solidFill>
            </a:endParaRPr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181600" y="6381328"/>
            <a:ext cx="2895600" cy="329035"/>
          </a:xfrm>
        </p:spPr>
        <p:txBody>
          <a:bodyPr/>
          <a:lstStyle/>
          <a:p>
            <a:r>
              <a:rPr lang="ru-RU" sz="1400" dirty="0" smtClean="0"/>
              <a:t>© Верескун М.В</a:t>
            </a:r>
            <a:r>
              <a:rPr lang="ru-RU" dirty="0" smtClean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705600" cy="671736"/>
          </a:xfrm>
        </p:spPr>
        <p:txBody>
          <a:bodyPr/>
          <a:lstStyle/>
          <a:p>
            <a:r>
              <a:rPr lang="ru-RU" sz="3000" b="1" dirty="0" smtClean="0"/>
              <a:t>Развитие лидерских качеств</a:t>
            </a:r>
            <a:endParaRPr lang="en-US" sz="3000" b="1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5" y="1052736"/>
            <a:ext cx="8136903" cy="5328592"/>
          </a:xfrm>
        </p:spPr>
        <p:txBody>
          <a:bodyPr/>
          <a:lstStyle/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dirty="0" smtClean="0"/>
              <a:t> </a:t>
            </a:r>
            <a:r>
              <a:rPr lang="ru-RU" sz="3600" dirty="0" smtClean="0"/>
              <a:t>Антонио </a:t>
            </a:r>
            <a:r>
              <a:rPr lang="ru-RU" sz="3600" dirty="0" err="1" smtClean="0"/>
              <a:t>Менегетти</a:t>
            </a:r>
            <a:r>
              <a:rPr lang="ru-RU" sz="3600" dirty="0" smtClean="0"/>
              <a:t>, «Психология лидера».</a:t>
            </a:r>
            <a:endParaRPr lang="ru-RU" sz="3600" dirty="0" smtClean="0"/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dirty="0" smtClean="0">
                <a:solidFill>
                  <a:srgbClr val="0070C0"/>
                </a:solidFill>
              </a:rPr>
              <a:t>	Лидер при рождении получает определённые наклонности, но это вовсе не означает, что он станет лидером. </a:t>
            </a:r>
            <a:endParaRPr lang="ru-RU" sz="3600" b="1" dirty="0" smtClean="0">
              <a:solidFill>
                <a:srgbClr val="0070C0"/>
              </a:solidFill>
            </a:endParaRP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dirty="0" smtClean="0">
                <a:solidFill>
                  <a:srgbClr val="0070C0"/>
                </a:solidFill>
              </a:rPr>
              <a:t>	Лидерство – приобретённое качество!!!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181600" y="6381328"/>
            <a:ext cx="2895600" cy="329035"/>
          </a:xfrm>
        </p:spPr>
        <p:txBody>
          <a:bodyPr/>
          <a:lstStyle/>
          <a:p>
            <a:r>
              <a:rPr lang="ru-RU" sz="1400" dirty="0" smtClean="0"/>
              <a:t>© Верескун М.В</a:t>
            </a:r>
            <a:r>
              <a:rPr lang="ru-RU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www.themegallery.com</a:t>
            </a:r>
            <a:endParaRPr 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99" y="381000"/>
            <a:ext cx="7173417" cy="563563"/>
          </a:xfrm>
        </p:spPr>
        <p:txBody>
          <a:bodyPr/>
          <a:lstStyle/>
          <a:p>
            <a:r>
              <a:rPr lang="ru-RU" b="1" dirty="0" smtClean="0"/>
              <a:t>Развитие </a:t>
            </a:r>
            <a:r>
              <a:rPr lang="ru-RU" b="1" dirty="0"/>
              <a:t>лидерских </a:t>
            </a:r>
            <a:r>
              <a:rPr lang="ru-RU" b="1" dirty="0" smtClean="0"/>
              <a:t>качеств</a:t>
            </a:r>
            <a:endParaRPr lang="en-US" dirty="0"/>
          </a:p>
        </p:txBody>
      </p:sp>
      <p:sp>
        <p:nvSpPr>
          <p:cNvPr id="100356" name="Freeform 4"/>
          <p:cNvSpPr>
            <a:spLocks noEditPoints="1"/>
          </p:cNvSpPr>
          <p:nvPr/>
        </p:nvSpPr>
        <p:spPr bwMode="gray">
          <a:xfrm rot="20241944">
            <a:off x="1521129" y="2850413"/>
            <a:ext cx="6795287" cy="2386710"/>
          </a:xfrm>
          <a:custGeom>
            <a:avLst/>
            <a:gdLst>
              <a:gd name="T0" fmla="*/ 1692 w 4040"/>
              <a:gd name="T1" fmla="*/ 12 h 1888"/>
              <a:gd name="T2" fmla="*/ 1234 w 4040"/>
              <a:gd name="T3" fmla="*/ 74 h 1888"/>
              <a:gd name="T4" fmla="*/ 828 w 4040"/>
              <a:gd name="T5" fmla="*/ 182 h 1888"/>
              <a:gd name="T6" fmla="*/ 486 w 4040"/>
              <a:gd name="T7" fmla="*/ 330 h 1888"/>
              <a:gd name="T8" fmla="*/ 226 w 4040"/>
              <a:gd name="T9" fmla="*/ 510 h 1888"/>
              <a:gd name="T10" fmla="*/ 58 w 4040"/>
              <a:gd name="T11" fmla="*/ 718 h 1888"/>
              <a:gd name="T12" fmla="*/ 0 w 4040"/>
              <a:gd name="T13" fmla="*/ 944 h 1888"/>
              <a:gd name="T14" fmla="*/ 58 w 4040"/>
              <a:gd name="T15" fmla="*/ 1170 h 1888"/>
              <a:gd name="T16" fmla="*/ 226 w 4040"/>
              <a:gd name="T17" fmla="*/ 1378 h 1888"/>
              <a:gd name="T18" fmla="*/ 486 w 4040"/>
              <a:gd name="T19" fmla="*/ 1558 h 1888"/>
              <a:gd name="T20" fmla="*/ 828 w 4040"/>
              <a:gd name="T21" fmla="*/ 1706 h 1888"/>
              <a:gd name="T22" fmla="*/ 1234 w 4040"/>
              <a:gd name="T23" fmla="*/ 1814 h 1888"/>
              <a:gd name="T24" fmla="*/ 1692 w 4040"/>
              <a:gd name="T25" fmla="*/ 1876 h 1888"/>
              <a:gd name="T26" fmla="*/ 2186 w 4040"/>
              <a:gd name="T27" fmla="*/ 1884 h 1888"/>
              <a:gd name="T28" fmla="*/ 2658 w 4040"/>
              <a:gd name="T29" fmla="*/ 1840 h 1888"/>
              <a:gd name="T30" fmla="*/ 3084 w 4040"/>
              <a:gd name="T31" fmla="*/ 1746 h 1888"/>
              <a:gd name="T32" fmla="*/ 3448 w 4040"/>
              <a:gd name="T33" fmla="*/ 1612 h 1888"/>
              <a:gd name="T34" fmla="*/ 3738 w 4040"/>
              <a:gd name="T35" fmla="*/ 1442 h 1888"/>
              <a:gd name="T36" fmla="*/ 3938 w 4040"/>
              <a:gd name="T37" fmla="*/ 1242 h 1888"/>
              <a:gd name="T38" fmla="*/ 4034 w 4040"/>
              <a:gd name="T39" fmla="*/ 1022 h 1888"/>
              <a:gd name="T40" fmla="*/ 4014 w 4040"/>
              <a:gd name="T41" fmla="*/ 790 h 1888"/>
              <a:gd name="T42" fmla="*/ 3882 w 4040"/>
              <a:gd name="T43" fmla="*/ 576 h 1888"/>
              <a:gd name="T44" fmla="*/ 3650 w 4040"/>
              <a:gd name="T45" fmla="*/ 386 h 1888"/>
              <a:gd name="T46" fmla="*/ 3334 w 4040"/>
              <a:gd name="T47" fmla="*/ 228 h 1888"/>
              <a:gd name="T48" fmla="*/ 2948 w 4040"/>
              <a:gd name="T49" fmla="*/ 106 h 1888"/>
              <a:gd name="T50" fmla="*/ 2506 w 4040"/>
              <a:gd name="T51" fmla="*/ 28 h 1888"/>
              <a:gd name="T52" fmla="*/ 2020 w 4040"/>
              <a:gd name="T53" fmla="*/ 0 h 1888"/>
              <a:gd name="T54" fmla="*/ 1606 w 4040"/>
              <a:gd name="T55" fmla="*/ 1736 h 1888"/>
              <a:gd name="T56" fmla="*/ 1164 w 4040"/>
              <a:gd name="T57" fmla="*/ 1678 h 1888"/>
              <a:gd name="T58" fmla="*/ 776 w 4040"/>
              <a:gd name="T59" fmla="*/ 1576 h 1888"/>
              <a:gd name="T60" fmla="*/ 458 w 4040"/>
              <a:gd name="T61" fmla="*/ 1436 h 1888"/>
              <a:gd name="T62" fmla="*/ 224 w 4040"/>
              <a:gd name="T63" fmla="*/ 1266 h 1888"/>
              <a:gd name="T64" fmla="*/ 88 w 4040"/>
              <a:gd name="T65" fmla="*/ 1074 h 1888"/>
              <a:gd name="T66" fmla="*/ 68 w 4040"/>
              <a:gd name="T67" fmla="*/ 864 h 1888"/>
              <a:gd name="T68" fmla="*/ 166 w 4040"/>
              <a:gd name="T69" fmla="*/ 664 h 1888"/>
              <a:gd name="T70" fmla="*/ 370 w 4040"/>
              <a:gd name="T71" fmla="*/ 486 h 1888"/>
              <a:gd name="T72" fmla="*/ 662 w 4040"/>
              <a:gd name="T73" fmla="*/ 336 h 1888"/>
              <a:gd name="T74" fmla="*/ 1028 w 4040"/>
              <a:gd name="T75" fmla="*/ 222 h 1888"/>
              <a:gd name="T76" fmla="*/ 1454 w 4040"/>
              <a:gd name="T77" fmla="*/ 148 h 1888"/>
              <a:gd name="T78" fmla="*/ 1922 w 4040"/>
              <a:gd name="T79" fmla="*/ 120 h 1888"/>
              <a:gd name="T80" fmla="*/ 2392 w 4040"/>
              <a:gd name="T81" fmla="*/ 148 h 1888"/>
              <a:gd name="T82" fmla="*/ 2818 w 4040"/>
              <a:gd name="T83" fmla="*/ 222 h 1888"/>
              <a:gd name="T84" fmla="*/ 3184 w 4040"/>
              <a:gd name="T85" fmla="*/ 336 h 1888"/>
              <a:gd name="T86" fmla="*/ 3476 w 4040"/>
              <a:gd name="T87" fmla="*/ 486 h 1888"/>
              <a:gd name="T88" fmla="*/ 3680 w 4040"/>
              <a:gd name="T89" fmla="*/ 664 h 1888"/>
              <a:gd name="T90" fmla="*/ 3778 w 4040"/>
              <a:gd name="T91" fmla="*/ 864 h 1888"/>
              <a:gd name="T92" fmla="*/ 3758 w 4040"/>
              <a:gd name="T93" fmla="*/ 1074 h 1888"/>
              <a:gd name="T94" fmla="*/ 3622 w 4040"/>
              <a:gd name="T95" fmla="*/ 1266 h 1888"/>
              <a:gd name="T96" fmla="*/ 3388 w 4040"/>
              <a:gd name="T97" fmla="*/ 1436 h 1888"/>
              <a:gd name="T98" fmla="*/ 3070 w 4040"/>
              <a:gd name="T99" fmla="*/ 1576 h 1888"/>
              <a:gd name="T100" fmla="*/ 2682 w 4040"/>
              <a:gd name="T101" fmla="*/ 1678 h 1888"/>
              <a:gd name="T102" fmla="*/ 2240 w 4040"/>
              <a:gd name="T103" fmla="*/ 1736 h 1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040" h="1888">
                <a:moveTo>
                  <a:pt x="2020" y="0"/>
                </a:moveTo>
                <a:lnTo>
                  <a:pt x="1854" y="4"/>
                </a:lnTo>
                <a:lnTo>
                  <a:pt x="1692" y="12"/>
                </a:lnTo>
                <a:lnTo>
                  <a:pt x="1534" y="28"/>
                </a:lnTo>
                <a:lnTo>
                  <a:pt x="1382" y="48"/>
                </a:lnTo>
                <a:lnTo>
                  <a:pt x="1234" y="74"/>
                </a:lnTo>
                <a:lnTo>
                  <a:pt x="1092" y="106"/>
                </a:lnTo>
                <a:lnTo>
                  <a:pt x="956" y="142"/>
                </a:lnTo>
                <a:lnTo>
                  <a:pt x="828" y="182"/>
                </a:lnTo>
                <a:lnTo>
                  <a:pt x="706" y="228"/>
                </a:lnTo>
                <a:lnTo>
                  <a:pt x="592" y="276"/>
                </a:lnTo>
                <a:lnTo>
                  <a:pt x="486" y="330"/>
                </a:lnTo>
                <a:lnTo>
                  <a:pt x="390" y="386"/>
                </a:lnTo>
                <a:lnTo>
                  <a:pt x="302" y="446"/>
                </a:lnTo>
                <a:lnTo>
                  <a:pt x="226" y="510"/>
                </a:lnTo>
                <a:lnTo>
                  <a:pt x="158" y="576"/>
                </a:lnTo>
                <a:lnTo>
                  <a:pt x="102" y="646"/>
                </a:lnTo>
                <a:lnTo>
                  <a:pt x="58" y="718"/>
                </a:lnTo>
                <a:lnTo>
                  <a:pt x="26" y="790"/>
                </a:lnTo>
                <a:lnTo>
                  <a:pt x="6" y="866"/>
                </a:lnTo>
                <a:lnTo>
                  <a:pt x="0" y="944"/>
                </a:lnTo>
                <a:lnTo>
                  <a:pt x="6" y="1022"/>
                </a:lnTo>
                <a:lnTo>
                  <a:pt x="26" y="1098"/>
                </a:lnTo>
                <a:lnTo>
                  <a:pt x="58" y="1170"/>
                </a:lnTo>
                <a:lnTo>
                  <a:pt x="102" y="1242"/>
                </a:lnTo>
                <a:lnTo>
                  <a:pt x="158" y="1312"/>
                </a:lnTo>
                <a:lnTo>
                  <a:pt x="226" y="1378"/>
                </a:lnTo>
                <a:lnTo>
                  <a:pt x="302" y="1442"/>
                </a:lnTo>
                <a:lnTo>
                  <a:pt x="390" y="1502"/>
                </a:lnTo>
                <a:lnTo>
                  <a:pt x="486" y="1558"/>
                </a:lnTo>
                <a:lnTo>
                  <a:pt x="592" y="1612"/>
                </a:lnTo>
                <a:lnTo>
                  <a:pt x="706" y="1660"/>
                </a:lnTo>
                <a:lnTo>
                  <a:pt x="828" y="1706"/>
                </a:lnTo>
                <a:lnTo>
                  <a:pt x="956" y="1746"/>
                </a:lnTo>
                <a:lnTo>
                  <a:pt x="1092" y="1782"/>
                </a:lnTo>
                <a:lnTo>
                  <a:pt x="1234" y="1814"/>
                </a:lnTo>
                <a:lnTo>
                  <a:pt x="1382" y="1840"/>
                </a:lnTo>
                <a:lnTo>
                  <a:pt x="1534" y="1860"/>
                </a:lnTo>
                <a:lnTo>
                  <a:pt x="1692" y="1876"/>
                </a:lnTo>
                <a:lnTo>
                  <a:pt x="1854" y="1884"/>
                </a:lnTo>
                <a:lnTo>
                  <a:pt x="2020" y="1888"/>
                </a:lnTo>
                <a:lnTo>
                  <a:pt x="2186" y="1884"/>
                </a:lnTo>
                <a:lnTo>
                  <a:pt x="2348" y="1876"/>
                </a:lnTo>
                <a:lnTo>
                  <a:pt x="2506" y="1860"/>
                </a:lnTo>
                <a:lnTo>
                  <a:pt x="2658" y="1840"/>
                </a:lnTo>
                <a:lnTo>
                  <a:pt x="2806" y="1814"/>
                </a:lnTo>
                <a:lnTo>
                  <a:pt x="2948" y="1782"/>
                </a:lnTo>
                <a:lnTo>
                  <a:pt x="3084" y="1746"/>
                </a:lnTo>
                <a:lnTo>
                  <a:pt x="3212" y="1706"/>
                </a:lnTo>
                <a:lnTo>
                  <a:pt x="3334" y="1660"/>
                </a:lnTo>
                <a:lnTo>
                  <a:pt x="3448" y="1612"/>
                </a:lnTo>
                <a:lnTo>
                  <a:pt x="3554" y="1558"/>
                </a:lnTo>
                <a:lnTo>
                  <a:pt x="3650" y="1502"/>
                </a:lnTo>
                <a:lnTo>
                  <a:pt x="3738" y="1442"/>
                </a:lnTo>
                <a:lnTo>
                  <a:pt x="3814" y="1378"/>
                </a:lnTo>
                <a:lnTo>
                  <a:pt x="3882" y="1312"/>
                </a:lnTo>
                <a:lnTo>
                  <a:pt x="3938" y="1242"/>
                </a:lnTo>
                <a:lnTo>
                  <a:pt x="3982" y="1170"/>
                </a:lnTo>
                <a:lnTo>
                  <a:pt x="4014" y="1098"/>
                </a:lnTo>
                <a:lnTo>
                  <a:pt x="4034" y="1022"/>
                </a:lnTo>
                <a:lnTo>
                  <a:pt x="4040" y="944"/>
                </a:lnTo>
                <a:lnTo>
                  <a:pt x="4034" y="866"/>
                </a:lnTo>
                <a:lnTo>
                  <a:pt x="4014" y="790"/>
                </a:lnTo>
                <a:lnTo>
                  <a:pt x="3982" y="718"/>
                </a:lnTo>
                <a:lnTo>
                  <a:pt x="3938" y="646"/>
                </a:lnTo>
                <a:lnTo>
                  <a:pt x="3882" y="576"/>
                </a:lnTo>
                <a:lnTo>
                  <a:pt x="3814" y="510"/>
                </a:lnTo>
                <a:lnTo>
                  <a:pt x="3738" y="446"/>
                </a:lnTo>
                <a:lnTo>
                  <a:pt x="3650" y="386"/>
                </a:lnTo>
                <a:lnTo>
                  <a:pt x="3554" y="330"/>
                </a:lnTo>
                <a:lnTo>
                  <a:pt x="3448" y="276"/>
                </a:lnTo>
                <a:lnTo>
                  <a:pt x="3334" y="228"/>
                </a:lnTo>
                <a:lnTo>
                  <a:pt x="3212" y="182"/>
                </a:lnTo>
                <a:lnTo>
                  <a:pt x="3084" y="142"/>
                </a:lnTo>
                <a:lnTo>
                  <a:pt x="2948" y="106"/>
                </a:lnTo>
                <a:lnTo>
                  <a:pt x="2806" y="74"/>
                </a:lnTo>
                <a:lnTo>
                  <a:pt x="2658" y="48"/>
                </a:lnTo>
                <a:lnTo>
                  <a:pt x="2506" y="28"/>
                </a:lnTo>
                <a:lnTo>
                  <a:pt x="2348" y="12"/>
                </a:lnTo>
                <a:lnTo>
                  <a:pt x="2186" y="4"/>
                </a:lnTo>
                <a:lnTo>
                  <a:pt x="2020" y="0"/>
                </a:lnTo>
                <a:close/>
                <a:moveTo>
                  <a:pt x="1922" y="1748"/>
                </a:moveTo>
                <a:lnTo>
                  <a:pt x="1762" y="1746"/>
                </a:lnTo>
                <a:lnTo>
                  <a:pt x="1606" y="1736"/>
                </a:lnTo>
                <a:lnTo>
                  <a:pt x="1454" y="1722"/>
                </a:lnTo>
                <a:lnTo>
                  <a:pt x="1306" y="1702"/>
                </a:lnTo>
                <a:lnTo>
                  <a:pt x="1164" y="1678"/>
                </a:lnTo>
                <a:lnTo>
                  <a:pt x="1028" y="1648"/>
                </a:lnTo>
                <a:lnTo>
                  <a:pt x="898" y="1614"/>
                </a:lnTo>
                <a:lnTo>
                  <a:pt x="776" y="1576"/>
                </a:lnTo>
                <a:lnTo>
                  <a:pt x="662" y="1532"/>
                </a:lnTo>
                <a:lnTo>
                  <a:pt x="554" y="1486"/>
                </a:lnTo>
                <a:lnTo>
                  <a:pt x="458" y="1436"/>
                </a:lnTo>
                <a:lnTo>
                  <a:pt x="370" y="1382"/>
                </a:lnTo>
                <a:lnTo>
                  <a:pt x="292" y="1326"/>
                </a:lnTo>
                <a:lnTo>
                  <a:pt x="224" y="1266"/>
                </a:lnTo>
                <a:lnTo>
                  <a:pt x="166" y="1204"/>
                </a:lnTo>
                <a:lnTo>
                  <a:pt x="122" y="1140"/>
                </a:lnTo>
                <a:lnTo>
                  <a:pt x="88" y="1074"/>
                </a:lnTo>
                <a:lnTo>
                  <a:pt x="68" y="1004"/>
                </a:lnTo>
                <a:lnTo>
                  <a:pt x="62" y="934"/>
                </a:lnTo>
                <a:lnTo>
                  <a:pt x="68" y="864"/>
                </a:lnTo>
                <a:lnTo>
                  <a:pt x="88" y="796"/>
                </a:lnTo>
                <a:lnTo>
                  <a:pt x="122" y="730"/>
                </a:lnTo>
                <a:lnTo>
                  <a:pt x="166" y="664"/>
                </a:lnTo>
                <a:lnTo>
                  <a:pt x="224" y="602"/>
                </a:lnTo>
                <a:lnTo>
                  <a:pt x="292" y="544"/>
                </a:lnTo>
                <a:lnTo>
                  <a:pt x="370" y="486"/>
                </a:lnTo>
                <a:lnTo>
                  <a:pt x="458" y="434"/>
                </a:lnTo>
                <a:lnTo>
                  <a:pt x="554" y="382"/>
                </a:lnTo>
                <a:lnTo>
                  <a:pt x="662" y="336"/>
                </a:lnTo>
                <a:lnTo>
                  <a:pt x="776" y="294"/>
                </a:lnTo>
                <a:lnTo>
                  <a:pt x="898" y="256"/>
                </a:lnTo>
                <a:lnTo>
                  <a:pt x="1028" y="222"/>
                </a:lnTo>
                <a:lnTo>
                  <a:pt x="1164" y="192"/>
                </a:lnTo>
                <a:lnTo>
                  <a:pt x="1306" y="166"/>
                </a:lnTo>
                <a:lnTo>
                  <a:pt x="1454" y="148"/>
                </a:lnTo>
                <a:lnTo>
                  <a:pt x="1606" y="132"/>
                </a:lnTo>
                <a:lnTo>
                  <a:pt x="1762" y="124"/>
                </a:lnTo>
                <a:lnTo>
                  <a:pt x="1922" y="120"/>
                </a:lnTo>
                <a:lnTo>
                  <a:pt x="2084" y="124"/>
                </a:lnTo>
                <a:lnTo>
                  <a:pt x="2240" y="132"/>
                </a:lnTo>
                <a:lnTo>
                  <a:pt x="2392" y="148"/>
                </a:lnTo>
                <a:lnTo>
                  <a:pt x="2540" y="166"/>
                </a:lnTo>
                <a:lnTo>
                  <a:pt x="2682" y="192"/>
                </a:lnTo>
                <a:lnTo>
                  <a:pt x="2818" y="222"/>
                </a:lnTo>
                <a:lnTo>
                  <a:pt x="2948" y="256"/>
                </a:lnTo>
                <a:lnTo>
                  <a:pt x="3070" y="294"/>
                </a:lnTo>
                <a:lnTo>
                  <a:pt x="3184" y="336"/>
                </a:lnTo>
                <a:lnTo>
                  <a:pt x="3292" y="382"/>
                </a:lnTo>
                <a:lnTo>
                  <a:pt x="3388" y="434"/>
                </a:lnTo>
                <a:lnTo>
                  <a:pt x="3476" y="486"/>
                </a:lnTo>
                <a:lnTo>
                  <a:pt x="3554" y="544"/>
                </a:lnTo>
                <a:lnTo>
                  <a:pt x="3622" y="602"/>
                </a:lnTo>
                <a:lnTo>
                  <a:pt x="3680" y="664"/>
                </a:lnTo>
                <a:lnTo>
                  <a:pt x="3724" y="730"/>
                </a:lnTo>
                <a:lnTo>
                  <a:pt x="3758" y="796"/>
                </a:lnTo>
                <a:lnTo>
                  <a:pt x="3778" y="864"/>
                </a:lnTo>
                <a:lnTo>
                  <a:pt x="3784" y="934"/>
                </a:lnTo>
                <a:lnTo>
                  <a:pt x="3778" y="1004"/>
                </a:lnTo>
                <a:lnTo>
                  <a:pt x="3758" y="1074"/>
                </a:lnTo>
                <a:lnTo>
                  <a:pt x="3724" y="1140"/>
                </a:lnTo>
                <a:lnTo>
                  <a:pt x="3680" y="1204"/>
                </a:lnTo>
                <a:lnTo>
                  <a:pt x="3622" y="1266"/>
                </a:lnTo>
                <a:lnTo>
                  <a:pt x="3554" y="1326"/>
                </a:lnTo>
                <a:lnTo>
                  <a:pt x="3476" y="1382"/>
                </a:lnTo>
                <a:lnTo>
                  <a:pt x="3388" y="1436"/>
                </a:lnTo>
                <a:lnTo>
                  <a:pt x="3292" y="1486"/>
                </a:lnTo>
                <a:lnTo>
                  <a:pt x="3184" y="1532"/>
                </a:lnTo>
                <a:lnTo>
                  <a:pt x="3070" y="1576"/>
                </a:lnTo>
                <a:lnTo>
                  <a:pt x="2948" y="1614"/>
                </a:lnTo>
                <a:lnTo>
                  <a:pt x="2818" y="1648"/>
                </a:lnTo>
                <a:lnTo>
                  <a:pt x="2682" y="1678"/>
                </a:lnTo>
                <a:lnTo>
                  <a:pt x="2540" y="1702"/>
                </a:lnTo>
                <a:lnTo>
                  <a:pt x="2392" y="1722"/>
                </a:lnTo>
                <a:lnTo>
                  <a:pt x="2240" y="1736"/>
                </a:lnTo>
                <a:lnTo>
                  <a:pt x="2084" y="1746"/>
                </a:lnTo>
                <a:lnTo>
                  <a:pt x="1922" y="1748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30196"/>
                  <a:invGamma/>
                  <a:alpha val="36000"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F7C16B"/>
                </a:solidFill>
                <a:prstDash val="solid"/>
                <a:rou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0362" name="Oval 10"/>
          <p:cNvSpPr>
            <a:spLocks noChangeArrowheads="1"/>
          </p:cNvSpPr>
          <p:nvPr/>
        </p:nvSpPr>
        <p:spPr bwMode="gray">
          <a:xfrm>
            <a:off x="5004621" y="2037650"/>
            <a:ext cx="2132931" cy="1084726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34510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rgbClr val="001D3A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100363" name="Oval 11"/>
          <p:cNvSpPr>
            <a:spLocks noChangeArrowheads="1"/>
          </p:cNvSpPr>
          <p:nvPr/>
        </p:nvSpPr>
        <p:spPr bwMode="gray">
          <a:xfrm>
            <a:off x="821953" y="3195837"/>
            <a:ext cx="3233912" cy="1084726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31373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rgbClr val="001D3A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100364" name="Oval 12"/>
          <p:cNvSpPr>
            <a:spLocks noChangeArrowheads="1"/>
          </p:cNvSpPr>
          <p:nvPr/>
        </p:nvSpPr>
        <p:spPr bwMode="gray">
          <a:xfrm>
            <a:off x="1972496" y="4858875"/>
            <a:ext cx="2587838" cy="1084726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35686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rgbClr val="001D3A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100365" name="Oval 13"/>
          <p:cNvSpPr>
            <a:spLocks noChangeArrowheads="1"/>
          </p:cNvSpPr>
          <p:nvPr/>
        </p:nvSpPr>
        <p:spPr bwMode="gray">
          <a:xfrm>
            <a:off x="5505550" y="4296193"/>
            <a:ext cx="2495794" cy="1084726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shade val="35686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rgbClr val="001D3A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100367" name="Text Box 15"/>
          <p:cNvSpPr txBox="1">
            <a:spLocks noChangeArrowheads="1"/>
          </p:cNvSpPr>
          <p:nvPr/>
        </p:nvSpPr>
        <p:spPr bwMode="gray">
          <a:xfrm>
            <a:off x="958248" y="3535009"/>
            <a:ext cx="2961322" cy="36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817" dir="27080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ru-RU" b="1" dirty="0" smtClean="0">
                <a:solidFill>
                  <a:schemeClr val="bg1"/>
                </a:solidFill>
                <a:latin typeface="Verdana" pitchFamily="34" charset="0"/>
              </a:rPr>
              <a:t>Профессионализм</a:t>
            </a:r>
            <a:endParaRPr lang="en-US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0368" name="Text Box 16"/>
          <p:cNvSpPr txBox="1">
            <a:spLocks noChangeArrowheads="1"/>
          </p:cNvSpPr>
          <p:nvPr/>
        </p:nvSpPr>
        <p:spPr bwMode="gray">
          <a:xfrm>
            <a:off x="5280751" y="2397141"/>
            <a:ext cx="1580670" cy="36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817" dir="27080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ru-RU" b="1" dirty="0" smtClean="0">
                <a:solidFill>
                  <a:schemeClr val="bg1"/>
                </a:solidFill>
                <a:latin typeface="Verdana" pitchFamily="34" charset="0"/>
              </a:rPr>
              <a:t>Культура</a:t>
            </a:r>
            <a:endParaRPr lang="en-US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0370" name="Text Box 18"/>
          <p:cNvSpPr txBox="1">
            <a:spLocks noChangeArrowheads="1"/>
          </p:cNvSpPr>
          <p:nvPr/>
        </p:nvSpPr>
        <p:spPr bwMode="gray">
          <a:xfrm>
            <a:off x="5666626" y="4711953"/>
            <a:ext cx="2173642" cy="36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817" dir="27080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ru-RU" b="1" dirty="0" smtClean="0">
                <a:solidFill>
                  <a:schemeClr val="bg1"/>
                </a:solidFill>
                <a:latin typeface="Verdana" pitchFamily="34" charset="0"/>
              </a:rPr>
              <a:t>Образование</a:t>
            </a:r>
            <a:endParaRPr lang="en-US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0371" name="Text Box 19"/>
          <p:cNvSpPr txBox="1">
            <a:spLocks noChangeArrowheads="1"/>
          </p:cNvSpPr>
          <p:nvPr/>
        </p:nvSpPr>
        <p:spPr bwMode="gray">
          <a:xfrm>
            <a:off x="2214995" y="5163661"/>
            <a:ext cx="1987785" cy="636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817" dir="27080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ru-RU" b="1" dirty="0" smtClean="0">
                <a:solidFill>
                  <a:schemeClr val="bg1"/>
                </a:solidFill>
                <a:latin typeface="Verdana" pitchFamily="34" charset="0"/>
              </a:rPr>
              <a:t>Жизненный</a:t>
            </a:r>
            <a:endParaRPr lang="ru-RU" b="1" dirty="0" smtClean="0">
              <a:solidFill>
                <a:schemeClr val="bg1"/>
              </a:solidFill>
              <a:latin typeface="Verdana" pitchFamily="34" charset="0"/>
            </a:endParaRPr>
          </a:p>
          <a:p>
            <a:pPr algn="ctr" eaLnBrk="0" hangingPunct="0"/>
            <a:r>
              <a:rPr lang="ru-RU" b="1" dirty="0" smtClean="0">
                <a:solidFill>
                  <a:schemeClr val="bg1"/>
                </a:solidFill>
                <a:latin typeface="Verdana" pitchFamily="34" charset="0"/>
              </a:rPr>
              <a:t>опыт</a:t>
            </a:r>
            <a:endParaRPr lang="en-US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0372" name="Text Box 20"/>
          <p:cNvSpPr txBox="1">
            <a:spLocks noChangeArrowheads="1"/>
          </p:cNvSpPr>
          <p:nvPr/>
        </p:nvSpPr>
        <p:spPr bwMode="gray">
          <a:xfrm>
            <a:off x="4248802" y="3595967"/>
            <a:ext cx="2570137" cy="51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ru-RU" sz="2800" b="1" dirty="0" smtClean="0">
                <a:solidFill>
                  <a:srgbClr val="FF0000"/>
                </a:solidFill>
              </a:rPr>
              <a:t>Лидер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0373" name="Line 21"/>
          <p:cNvSpPr>
            <a:spLocks noChangeShapeType="1"/>
          </p:cNvSpPr>
          <p:nvPr/>
        </p:nvSpPr>
        <p:spPr bwMode="gray">
          <a:xfrm>
            <a:off x="2869920" y="2506552"/>
            <a:ext cx="1814319" cy="12316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cxnSp>
        <p:nvCxnSpPr>
          <p:cNvPr id="100374" name="AutoShape 22"/>
          <p:cNvCxnSpPr>
            <a:cxnSpLocks noChangeShapeType="1"/>
          </p:cNvCxnSpPr>
          <p:nvPr/>
        </p:nvCxnSpPr>
        <p:spPr bwMode="gray">
          <a:xfrm flipH="1">
            <a:off x="958248" y="2506552"/>
            <a:ext cx="19240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0375" name="Text Box 23"/>
          <p:cNvSpPr txBox="1">
            <a:spLocks noChangeArrowheads="1"/>
          </p:cNvSpPr>
          <p:nvPr/>
        </p:nvSpPr>
        <p:spPr bwMode="gray">
          <a:xfrm>
            <a:off x="271462" y="1196753"/>
            <a:ext cx="4230460" cy="11816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ru-RU" sz="2400" b="1" dirty="0" smtClean="0">
                <a:solidFill>
                  <a:srgbClr val="FF0000"/>
                </a:solidFill>
                <a:latin typeface="Verdana" pitchFamily="34" charset="0"/>
              </a:rPr>
              <a:t>Лидерство – это работа. </a:t>
            </a:r>
            <a:endParaRPr lang="ru-RU" sz="2400" b="1" dirty="0" smtClean="0">
              <a:solidFill>
                <a:srgbClr val="FF0000"/>
              </a:solidFill>
              <a:latin typeface="Verdana" pitchFamily="34" charset="0"/>
            </a:endParaRPr>
          </a:p>
          <a:p>
            <a:pPr algn="ctr" eaLnBrk="0" hangingPunct="0"/>
            <a:r>
              <a:rPr lang="ru-RU" sz="2400" b="1" dirty="0" smtClean="0">
                <a:solidFill>
                  <a:srgbClr val="FF0000"/>
                </a:solidFill>
                <a:latin typeface="Verdana" pitchFamily="34" charset="0"/>
              </a:rPr>
              <a:t>Над собой…</a:t>
            </a:r>
            <a:endParaRPr lang="en-US" sz="2400" b="1" dirty="0">
              <a:solidFill>
                <a:srgbClr val="FF0000"/>
              </a:solidFill>
              <a:latin typeface="Verdan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73" grpId="0" animBg="1"/>
      <p:bldP spid="10037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705600" cy="671736"/>
          </a:xfrm>
        </p:spPr>
        <p:txBody>
          <a:bodyPr/>
          <a:lstStyle/>
          <a:p>
            <a:r>
              <a:rPr lang="ru-RU" sz="3000" b="1" dirty="0" smtClean="0"/>
              <a:t>Развитие лидерских качеств</a:t>
            </a:r>
            <a:endParaRPr lang="en-US" sz="3000" b="1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5" y="1052736"/>
            <a:ext cx="8136903" cy="5328592"/>
          </a:xfrm>
        </p:spPr>
        <p:txBody>
          <a:bodyPr/>
          <a:lstStyle/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dirty="0" smtClean="0"/>
              <a:t> </a:t>
            </a:r>
            <a:r>
              <a:rPr lang="ru-RU" sz="2600" dirty="0" smtClean="0"/>
              <a:t>Основные необходимые качества и черты характера руководителя (Великобритания).</a:t>
            </a:r>
            <a:endParaRPr lang="ru-RU" sz="2600" dirty="0" smtClean="0"/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solidFill>
                <a:srgbClr val="0070C0"/>
              </a:solidFill>
            </a:endParaRPr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181600" y="6381328"/>
            <a:ext cx="2895600" cy="329035"/>
          </a:xfrm>
        </p:spPr>
        <p:txBody>
          <a:bodyPr/>
          <a:lstStyle/>
          <a:p>
            <a:r>
              <a:rPr lang="ru-RU" sz="1400" dirty="0" smtClean="0"/>
              <a:t>© Верескун М.В</a:t>
            </a:r>
            <a:r>
              <a:rPr lang="ru-RU" dirty="0" smtClean="0"/>
              <a:t>.</a:t>
            </a: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251520" y="1878998"/>
          <a:ext cx="7825680" cy="45023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624736"/>
                <a:gridCol w="1200944"/>
              </a:tblGrid>
              <a:tr h="386225">
                <a:tc>
                  <a:txBody>
                    <a:bodyPr/>
                    <a:lstStyle/>
                    <a:p>
                      <a:r>
                        <a:rPr lang="ru-RU" b="0" dirty="0" smtClean="0"/>
                        <a:t>Качества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Баллы</a:t>
                      </a:r>
                      <a:endParaRPr lang="ru-RU" b="0" dirty="0"/>
                    </a:p>
                  </a:txBody>
                  <a:tcPr/>
                </a:tc>
              </a:tr>
              <a:tr h="386225">
                <a:tc>
                  <a:txBody>
                    <a:bodyPr/>
                    <a:lstStyle/>
                    <a:p>
                      <a:r>
                        <a:rPr lang="ru-RU" b="0" dirty="0" smtClean="0"/>
                        <a:t>1.</a:t>
                      </a:r>
                      <a:r>
                        <a:rPr lang="ru-RU" b="0" baseline="0" dirty="0" smtClean="0"/>
                        <a:t> Способность работать с людьми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78</a:t>
                      </a:r>
                      <a:endParaRPr lang="ru-RU" b="0" dirty="0"/>
                    </a:p>
                  </a:txBody>
                  <a:tcPr/>
                </a:tc>
              </a:tr>
              <a:tr h="386225">
                <a:tc>
                  <a:txBody>
                    <a:bodyPr/>
                    <a:lstStyle/>
                    <a:p>
                      <a:r>
                        <a:rPr lang="ru-RU" b="0" dirty="0" smtClean="0"/>
                        <a:t>2. Ответственность за выполнение важных заданий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75</a:t>
                      </a:r>
                      <a:endParaRPr lang="ru-RU" b="0" dirty="0"/>
                    </a:p>
                  </a:txBody>
                  <a:tcPr/>
                </a:tc>
              </a:tr>
              <a:tr h="386225">
                <a:tc>
                  <a:txBody>
                    <a:bodyPr/>
                    <a:lstStyle/>
                    <a:p>
                      <a:r>
                        <a:rPr lang="ru-RU" b="0" dirty="0" smtClean="0"/>
                        <a:t>3. Потребность в достижении результата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75</a:t>
                      </a:r>
                      <a:endParaRPr lang="ru-RU" b="0" dirty="0"/>
                    </a:p>
                  </a:txBody>
                  <a:tcPr/>
                </a:tc>
              </a:tr>
              <a:tr h="386225">
                <a:tc>
                  <a:txBody>
                    <a:bodyPr/>
                    <a:lstStyle/>
                    <a:p>
                      <a:r>
                        <a:rPr lang="ru-RU" b="0" dirty="0" smtClean="0"/>
                        <a:t>4. Предыдущий</a:t>
                      </a:r>
                      <a:r>
                        <a:rPr lang="ru-RU" b="0" baseline="0" dirty="0" smtClean="0"/>
                        <a:t> опыт лидерства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74</a:t>
                      </a:r>
                      <a:endParaRPr lang="ru-RU" b="0" dirty="0"/>
                    </a:p>
                  </a:txBody>
                  <a:tcPr/>
                </a:tc>
              </a:tr>
              <a:tr h="386225">
                <a:tc>
                  <a:txBody>
                    <a:bodyPr/>
                    <a:lstStyle/>
                    <a:p>
                      <a:r>
                        <a:rPr lang="ru-RU" b="0" dirty="0" smtClean="0"/>
                        <a:t>5. Большой опыт в разных сферах деятельности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68</a:t>
                      </a:r>
                      <a:endParaRPr lang="ru-RU" b="0" dirty="0"/>
                    </a:p>
                  </a:txBody>
                  <a:tcPr/>
                </a:tc>
              </a:tr>
              <a:tr h="386225">
                <a:tc>
                  <a:txBody>
                    <a:bodyPr/>
                    <a:lstStyle/>
                    <a:p>
                      <a:r>
                        <a:rPr lang="ru-RU" b="0" dirty="0" smtClean="0"/>
                        <a:t>6. Способность вести дела и переговоры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66</a:t>
                      </a:r>
                      <a:endParaRPr lang="ru-RU" b="0" dirty="0"/>
                    </a:p>
                  </a:txBody>
                  <a:tcPr/>
                </a:tc>
              </a:tr>
              <a:tr h="3862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b="0" dirty="0" smtClean="0"/>
                        <a:t>7. </a:t>
                      </a:r>
                      <a:r>
                        <a:rPr lang="ru-RU" b="0" dirty="0" smtClean="0"/>
                        <a:t>Готовность рисковать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63</a:t>
                      </a:r>
                      <a:endParaRPr lang="ru-RU" b="0" dirty="0"/>
                    </a:p>
                  </a:txBody>
                  <a:tcPr/>
                </a:tc>
              </a:tr>
              <a:tr h="386225">
                <a:tc>
                  <a:txBody>
                    <a:bodyPr/>
                    <a:lstStyle/>
                    <a:p>
                      <a:r>
                        <a:rPr lang="ru-RU" b="0" dirty="0" smtClean="0"/>
                        <a:t>8. Способность генерировать новые идеи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62</a:t>
                      </a:r>
                      <a:endParaRPr lang="ru-RU" b="0" dirty="0"/>
                    </a:p>
                  </a:txBody>
                  <a:tcPr/>
                </a:tc>
              </a:tr>
              <a:tr h="386225">
                <a:tc>
                  <a:txBody>
                    <a:bodyPr/>
                    <a:lstStyle/>
                    <a:p>
                      <a:r>
                        <a:rPr lang="ru-RU" b="0" dirty="0" smtClean="0"/>
                        <a:t>9. Одарённость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60</a:t>
                      </a:r>
                      <a:endParaRPr lang="ru-RU" b="0" dirty="0"/>
                    </a:p>
                  </a:txBody>
                  <a:tcPr/>
                </a:tc>
              </a:tr>
              <a:tr h="386225">
                <a:tc>
                  <a:txBody>
                    <a:bodyPr/>
                    <a:lstStyle/>
                    <a:p>
                      <a:r>
                        <a:rPr lang="ru-RU" b="0" dirty="0" smtClean="0"/>
                        <a:t>10. Способность изменять стиль управления в зависимости от ситуации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58</a:t>
                      </a:r>
                      <a:endParaRPr lang="ru-RU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705600" cy="671736"/>
          </a:xfrm>
        </p:spPr>
        <p:txBody>
          <a:bodyPr/>
          <a:lstStyle/>
          <a:p>
            <a:r>
              <a:rPr lang="ru-RU" sz="3000" b="1" dirty="0" smtClean="0"/>
              <a:t>Развитие лидерских качеств</a:t>
            </a:r>
            <a:endParaRPr lang="en-US" sz="3000" b="1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5" y="1052736"/>
            <a:ext cx="8136903" cy="5328592"/>
          </a:xfrm>
        </p:spPr>
        <p:txBody>
          <a:bodyPr/>
          <a:lstStyle/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dirty="0" smtClean="0"/>
              <a:t> </a:t>
            </a:r>
            <a:r>
              <a:rPr lang="ru-RU" sz="4000" dirty="0" smtClean="0"/>
              <a:t>Критические точки для определения качеств и задатков лидера:</a:t>
            </a:r>
            <a:endParaRPr lang="ru-RU" sz="4000" dirty="0" smtClean="0"/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 smtClean="0"/>
          </a:p>
          <a:p>
            <a:pPr marL="514350" lvl="1" indent="-5143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4000" b="1" dirty="0" smtClean="0">
                <a:solidFill>
                  <a:srgbClr val="0070C0"/>
                </a:solidFill>
              </a:rPr>
              <a:t> Ответственность.</a:t>
            </a:r>
            <a:endParaRPr lang="ru-RU" sz="4000" b="1" dirty="0" smtClean="0">
              <a:solidFill>
                <a:srgbClr val="0070C0"/>
              </a:solidFill>
            </a:endParaRPr>
          </a:p>
          <a:p>
            <a:pPr lvl="1" indent="-7429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4000" b="1" dirty="0" smtClean="0">
                <a:solidFill>
                  <a:srgbClr val="0070C0"/>
                </a:solidFill>
              </a:rPr>
              <a:t>Отношение к людям.</a:t>
            </a:r>
            <a:endParaRPr lang="ru-RU" sz="4000" b="1" dirty="0" smtClean="0">
              <a:solidFill>
                <a:srgbClr val="0070C0"/>
              </a:solidFill>
            </a:endParaRPr>
          </a:p>
          <a:p>
            <a:pPr lvl="1" indent="-7429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4000" b="1" dirty="0" smtClean="0">
                <a:solidFill>
                  <a:srgbClr val="0070C0"/>
                </a:solidFill>
              </a:rPr>
              <a:t>Динамизм. </a:t>
            </a:r>
            <a:endParaRPr lang="ru-RU" sz="4000" b="1" dirty="0" smtClean="0">
              <a:solidFill>
                <a:srgbClr val="0070C0"/>
              </a:solidFill>
            </a:endParaRPr>
          </a:p>
          <a:p>
            <a:pPr lvl="1" indent="-7429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4000" b="1" dirty="0" smtClean="0">
                <a:solidFill>
                  <a:srgbClr val="0070C0"/>
                </a:solidFill>
              </a:rPr>
              <a:t>Личная сила. 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181600" y="6381328"/>
            <a:ext cx="2895600" cy="329035"/>
          </a:xfrm>
        </p:spPr>
        <p:txBody>
          <a:bodyPr/>
          <a:lstStyle/>
          <a:p>
            <a:r>
              <a:rPr lang="ru-RU" sz="1400" dirty="0" smtClean="0"/>
              <a:t>© Верескун М.В</a:t>
            </a:r>
            <a:r>
              <a:rPr lang="ru-RU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381000"/>
            <a:ext cx="8100392" cy="563563"/>
          </a:xfrm>
        </p:spPr>
        <p:txBody>
          <a:bodyPr/>
          <a:lstStyle/>
          <a:p>
            <a:r>
              <a:rPr lang="ru-RU" dirty="0" smtClean="0"/>
              <a:t>Модель развития лидерских качеств</a:t>
            </a:r>
            <a:endParaRPr lang="en-US" dirty="0"/>
          </a:p>
        </p:txBody>
      </p:sp>
      <p:sp>
        <p:nvSpPr>
          <p:cNvPr id="69635" name="AutoShape 3"/>
          <p:cNvSpPr>
            <a:spLocks noChangeArrowheads="1"/>
          </p:cNvSpPr>
          <p:nvPr/>
        </p:nvSpPr>
        <p:spPr bwMode="auto">
          <a:xfrm>
            <a:off x="6201899" y="1287223"/>
            <a:ext cx="2537792" cy="176441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tx1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81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/>
            <a:endParaRPr lang="ru-RU">
              <a:latin typeface="Verdana" pitchFamily="34" charset="0"/>
            </a:endParaRPr>
          </a:p>
        </p:txBody>
      </p:sp>
      <p:sp>
        <p:nvSpPr>
          <p:cNvPr id="69637" name="AutoShape 5"/>
          <p:cNvSpPr>
            <a:spLocks noChangeArrowheads="1"/>
          </p:cNvSpPr>
          <p:nvPr/>
        </p:nvSpPr>
        <p:spPr bwMode="auto">
          <a:xfrm>
            <a:off x="179511" y="1251330"/>
            <a:ext cx="3005771" cy="1800303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tx1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81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/>
            <a:endParaRPr lang="ru-RU" dirty="0">
              <a:latin typeface="Verdana" pitchFamily="34" charset="0"/>
            </a:endParaRPr>
          </a:p>
        </p:txBody>
      </p:sp>
      <p:sp>
        <p:nvSpPr>
          <p:cNvPr id="69640" name="AutoShape 8"/>
          <p:cNvSpPr>
            <a:spLocks noChangeAspect="1" noChangeArrowheads="1" noTextEdit="1"/>
          </p:cNvSpPr>
          <p:nvPr/>
        </p:nvSpPr>
        <p:spPr bwMode="gray">
          <a:xfrm flipH="1">
            <a:off x="4868863" y="3148013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69642" name="Group 10"/>
          <p:cNvGrpSpPr/>
          <p:nvPr/>
        </p:nvGrpSpPr>
        <p:grpSpPr bwMode="auto">
          <a:xfrm>
            <a:off x="3024457" y="3051634"/>
            <a:ext cx="2998788" cy="1601788"/>
            <a:chOff x="1997" y="1314"/>
            <a:chExt cx="1889" cy="1009"/>
          </a:xfrm>
        </p:grpSpPr>
        <p:grpSp>
          <p:nvGrpSpPr>
            <p:cNvPr id="69643" name="Group 11"/>
            <p:cNvGrpSpPr/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69644" name="Oval 12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69645" name="Oval 13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tx2">
                      <a:gamma/>
                      <a:tint val="44314"/>
                      <a:invGamma/>
                    </a:schemeClr>
                  </a:gs>
                  <a:gs pos="100000">
                    <a:schemeClr val="tx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69646" name="Oval 14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69647" name="Oval 15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69648" name="Oval 16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69649" name="Oval 17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</p:grpSp>
      <p:sp>
        <p:nvSpPr>
          <p:cNvPr id="23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181600" y="6381328"/>
            <a:ext cx="2895600" cy="329035"/>
          </a:xfrm>
        </p:spPr>
        <p:txBody>
          <a:bodyPr/>
          <a:lstStyle/>
          <a:p>
            <a:r>
              <a:rPr lang="ru-RU" sz="1400" dirty="0" smtClean="0"/>
              <a:t>© Верескун М.В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179511" y="4816974"/>
            <a:ext cx="2991245" cy="1611048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tx1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81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/>
            <a:endParaRPr lang="ru-RU">
              <a:latin typeface="Verdana" pitchFamily="34" charset="0"/>
            </a:endParaRP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238787" y="5022333"/>
            <a:ext cx="288721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ru-RU" b="1" dirty="0" smtClean="0">
                <a:solidFill>
                  <a:srgbClr val="000000"/>
                </a:solidFill>
              </a:rPr>
              <a:t>6. Интеграция программы в систему управления персоналом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6" name="AutoShape 3"/>
          <p:cNvSpPr>
            <a:spLocks noChangeArrowheads="1"/>
          </p:cNvSpPr>
          <p:nvPr/>
        </p:nvSpPr>
        <p:spPr bwMode="auto">
          <a:xfrm>
            <a:off x="6292230" y="4779540"/>
            <a:ext cx="2447461" cy="1601788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tx1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81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/>
            <a:endParaRPr lang="ru-RU" dirty="0">
              <a:latin typeface="Verdana" pitchFamily="34" charset="0"/>
            </a:endParaRPr>
          </a:p>
        </p:txBody>
      </p:sp>
      <p:sp>
        <p:nvSpPr>
          <p:cNvPr id="28" name="AutoShape 3"/>
          <p:cNvSpPr>
            <a:spLocks noChangeArrowheads="1"/>
          </p:cNvSpPr>
          <p:nvPr/>
        </p:nvSpPr>
        <p:spPr bwMode="auto">
          <a:xfrm>
            <a:off x="3851920" y="5157992"/>
            <a:ext cx="1826878" cy="109525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tx1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81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/>
            <a:endParaRPr lang="ru-RU">
              <a:latin typeface="Verdana" pitchFamily="34" charset="0"/>
            </a:endParaRPr>
          </a:p>
        </p:txBody>
      </p: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3536983" y="5243956"/>
            <a:ext cx="22901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ru-RU" b="1" dirty="0" smtClean="0">
                <a:solidFill>
                  <a:srgbClr val="000000"/>
                </a:solidFill>
              </a:rPr>
              <a:t>5. Оценка реализации программы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0" name="Text Box 19"/>
          <p:cNvSpPr txBox="1">
            <a:spLocks noChangeArrowheads="1"/>
          </p:cNvSpPr>
          <p:nvPr/>
        </p:nvSpPr>
        <p:spPr bwMode="auto">
          <a:xfrm>
            <a:off x="3388656" y="3271393"/>
            <a:ext cx="22901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ru-RU" b="1" dirty="0" smtClean="0">
                <a:solidFill>
                  <a:srgbClr val="000000"/>
                </a:solidFill>
              </a:rPr>
              <a:t>1. Формулировка стратегических обязанностей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1" name="AutoShape 3"/>
          <p:cNvSpPr>
            <a:spLocks noChangeArrowheads="1"/>
          </p:cNvSpPr>
          <p:nvPr/>
        </p:nvSpPr>
        <p:spPr bwMode="auto">
          <a:xfrm>
            <a:off x="3604138" y="1292367"/>
            <a:ext cx="2215907" cy="120053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tx1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81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/>
            <a:endParaRPr lang="ru-RU" dirty="0">
              <a:latin typeface="Verdana" pitchFamily="34" charset="0"/>
            </a:endParaRPr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3623724" y="1430967"/>
            <a:ext cx="211665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ru-RU" b="1" dirty="0" smtClean="0">
                <a:solidFill>
                  <a:srgbClr val="000000"/>
                </a:solidFill>
              </a:rPr>
              <a:t>2. Определение целей </a:t>
            </a:r>
            <a:endParaRPr lang="ru-RU" b="1" dirty="0" smtClean="0">
              <a:solidFill>
                <a:srgbClr val="000000"/>
              </a:solidFill>
            </a:endParaRPr>
          </a:p>
          <a:p>
            <a:pPr algn="ctr" eaLnBrk="0" hangingPunct="0"/>
            <a:r>
              <a:rPr lang="ru-RU" b="1" dirty="0" smtClean="0">
                <a:solidFill>
                  <a:srgbClr val="000000"/>
                </a:solidFill>
              </a:rPr>
              <a:t>развития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6292229" y="4841770"/>
            <a:ext cx="244746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ru-RU" b="1" dirty="0" smtClean="0">
                <a:solidFill>
                  <a:srgbClr val="000000"/>
                </a:solidFill>
              </a:rPr>
              <a:t>4. Выбор исполнителей, разработка программы обучения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6412465" y="1707763"/>
            <a:ext cx="211665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ru-RU" b="1" dirty="0" smtClean="0">
                <a:solidFill>
                  <a:srgbClr val="000000"/>
                </a:solidFill>
              </a:rPr>
              <a:t>3. Выбор методик и подходов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31524" y="1412817"/>
            <a:ext cx="288721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ru-RU" b="1" dirty="0" smtClean="0">
                <a:solidFill>
                  <a:srgbClr val="000000"/>
                </a:solidFill>
              </a:rPr>
              <a:t>7. Оценка выполнения стратегических заданий, целей и системы управления персоналом. 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3" name="Прямая со стрелкой 2"/>
          <p:cNvCxnSpPr>
            <a:stCxn id="69648" idx="0"/>
          </p:cNvCxnSpPr>
          <p:nvPr/>
        </p:nvCxnSpPr>
        <p:spPr>
          <a:xfrm flipH="1" flipV="1">
            <a:off x="4473844" y="2492897"/>
            <a:ext cx="1" cy="579375"/>
          </a:xfrm>
          <a:prstGeom prst="straightConnector1">
            <a:avLst/>
          </a:prstGeom>
          <a:ln w="508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endCxn id="28" idx="3"/>
          </p:cNvCxnSpPr>
          <p:nvPr/>
        </p:nvCxnSpPr>
        <p:spPr>
          <a:xfrm flipH="1" flipV="1">
            <a:off x="5678798" y="5705622"/>
            <a:ext cx="613434" cy="29218"/>
          </a:xfrm>
          <a:prstGeom prst="straightConnector1">
            <a:avLst/>
          </a:prstGeom>
          <a:ln w="508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7444808" y="3060469"/>
            <a:ext cx="1" cy="1680281"/>
          </a:xfrm>
          <a:prstGeom prst="straightConnector1">
            <a:avLst/>
          </a:prstGeom>
          <a:ln w="508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V="1">
            <a:off x="5850210" y="1997450"/>
            <a:ext cx="351689" cy="1"/>
          </a:xfrm>
          <a:prstGeom prst="straightConnector1">
            <a:avLst/>
          </a:prstGeom>
          <a:ln w="508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H="1" flipV="1">
            <a:off x="3126004" y="5694086"/>
            <a:ext cx="725916" cy="26145"/>
          </a:xfrm>
          <a:prstGeom prst="straightConnector1">
            <a:avLst/>
          </a:prstGeom>
          <a:ln w="508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21" idx="0"/>
          </p:cNvCxnSpPr>
          <p:nvPr/>
        </p:nvCxnSpPr>
        <p:spPr>
          <a:xfrm flipH="1" flipV="1">
            <a:off x="1675132" y="3059573"/>
            <a:ext cx="2" cy="1757401"/>
          </a:xfrm>
          <a:prstGeom prst="straightConnector1">
            <a:avLst/>
          </a:prstGeom>
          <a:ln w="508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V="1">
            <a:off x="3200670" y="1979489"/>
            <a:ext cx="351689" cy="1"/>
          </a:xfrm>
          <a:prstGeom prst="straightConnector1">
            <a:avLst/>
          </a:prstGeom>
          <a:ln w="508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2411760" y="3072272"/>
            <a:ext cx="706981" cy="522287"/>
          </a:xfrm>
          <a:prstGeom prst="straightConnector1">
            <a:avLst/>
          </a:prstGeom>
          <a:ln w="508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93496" cy="1031776"/>
          </a:xfrm>
        </p:spPr>
        <p:txBody>
          <a:bodyPr/>
          <a:lstStyle/>
          <a:p>
            <a:r>
              <a:rPr lang="ru-RU" sz="3000" b="1" dirty="0" smtClean="0"/>
              <a:t>Основные направления развития</a:t>
            </a:r>
            <a:br>
              <a:rPr lang="ru-RU" sz="3000" b="1" dirty="0" smtClean="0"/>
            </a:br>
            <a:r>
              <a:rPr lang="ru-RU" sz="3000" b="1" dirty="0" smtClean="0">
                <a:solidFill>
                  <a:srgbClr val="0070C0"/>
                </a:solidFill>
              </a:rPr>
              <a:t> лидерских качеств</a:t>
            </a:r>
            <a:endParaRPr lang="en-US" sz="3000" b="1" dirty="0">
              <a:solidFill>
                <a:srgbClr val="0070C0"/>
              </a:solidFill>
            </a:endParaRPr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181600" y="6381328"/>
            <a:ext cx="2895600" cy="329035"/>
          </a:xfrm>
        </p:spPr>
        <p:txBody>
          <a:bodyPr/>
          <a:lstStyle/>
          <a:p>
            <a:r>
              <a:rPr lang="ru-RU" sz="1400" dirty="0" smtClean="0"/>
              <a:t>© Верескун М.В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3" name="Полилиния 2"/>
          <p:cNvSpPr/>
          <p:nvPr/>
        </p:nvSpPr>
        <p:spPr>
          <a:xfrm>
            <a:off x="3059832" y="1377624"/>
            <a:ext cx="1118888" cy="4966447"/>
          </a:xfrm>
          <a:custGeom>
            <a:avLst/>
            <a:gdLst>
              <a:gd name="connsiteX0" fmla="*/ 616501 w 1118888"/>
              <a:gd name="connsiteY0" fmla="*/ 0 h 4966447"/>
              <a:gd name="connsiteX1" fmla="*/ 114477 w 1118888"/>
              <a:gd name="connsiteY1" fmla="*/ 860612 h 4966447"/>
              <a:gd name="connsiteX2" fmla="*/ 544783 w 1118888"/>
              <a:gd name="connsiteY2" fmla="*/ 1326776 h 4966447"/>
              <a:gd name="connsiteX3" fmla="*/ 580642 w 1118888"/>
              <a:gd name="connsiteY3" fmla="*/ 1864659 h 4966447"/>
              <a:gd name="connsiteX4" fmla="*/ 150336 w 1118888"/>
              <a:gd name="connsiteY4" fmla="*/ 2133600 h 4966447"/>
              <a:gd name="connsiteX5" fmla="*/ 42759 w 1118888"/>
              <a:gd name="connsiteY5" fmla="*/ 2958353 h 4966447"/>
              <a:gd name="connsiteX6" fmla="*/ 813724 w 1118888"/>
              <a:gd name="connsiteY6" fmla="*/ 3281082 h 4966447"/>
              <a:gd name="connsiteX7" fmla="*/ 1118524 w 1118888"/>
              <a:gd name="connsiteY7" fmla="*/ 3836894 h 4966447"/>
              <a:gd name="connsiteX8" fmla="*/ 867512 w 1118888"/>
              <a:gd name="connsiteY8" fmla="*/ 4141694 h 4966447"/>
              <a:gd name="connsiteX9" fmla="*/ 508924 w 1118888"/>
              <a:gd name="connsiteY9" fmla="*/ 4392706 h 4966447"/>
              <a:gd name="connsiteX10" fmla="*/ 383418 w 1118888"/>
              <a:gd name="connsiteY10" fmla="*/ 4966447 h 4966447"/>
              <a:gd name="connsiteX11" fmla="*/ 383418 w 1118888"/>
              <a:gd name="connsiteY11" fmla="*/ 4966447 h 496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18888" h="4966447">
                <a:moveTo>
                  <a:pt x="616501" y="0"/>
                </a:moveTo>
                <a:cubicBezTo>
                  <a:pt x="371465" y="319741"/>
                  <a:pt x="126430" y="639483"/>
                  <a:pt x="114477" y="860612"/>
                </a:cubicBezTo>
                <a:cubicBezTo>
                  <a:pt x="102524" y="1081741"/>
                  <a:pt x="467089" y="1159435"/>
                  <a:pt x="544783" y="1326776"/>
                </a:cubicBezTo>
                <a:cubicBezTo>
                  <a:pt x="622477" y="1494117"/>
                  <a:pt x="646383" y="1730188"/>
                  <a:pt x="580642" y="1864659"/>
                </a:cubicBezTo>
                <a:cubicBezTo>
                  <a:pt x="514901" y="1999130"/>
                  <a:pt x="239983" y="1951318"/>
                  <a:pt x="150336" y="2133600"/>
                </a:cubicBezTo>
                <a:cubicBezTo>
                  <a:pt x="60689" y="2315882"/>
                  <a:pt x="-67806" y="2767106"/>
                  <a:pt x="42759" y="2958353"/>
                </a:cubicBezTo>
                <a:cubicBezTo>
                  <a:pt x="153324" y="3149600"/>
                  <a:pt x="634430" y="3134659"/>
                  <a:pt x="813724" y="3281082"/>
                </a:cubicBezTo>
                <a:cubicBezTo>
                  <a:pt x="993018" y="3427505"/>
                  <a:pt x="1109559" y="3693459"/>
                  <a:pt x="1118524" y="3836894"/>
                </a:cubicBezTo>
                <a:cubicBezTo>
                  <a:pt x="1127489" y="3980329"/>
                  <a:pt x="969112" y="4049059"/>
                  <a:pt x="867512" y="4141694"/>
                </a:cubicBezTo>
                <a:cubicBezTo>
                  <a:pt x="765912" y="4234329"/>
                  <a:pt x="589606" y="4255247"/>
                  <a:pt x="508924" y="4392706"/>
                </a:cubicBezTo>
                <a:cubicBezTo>
                  <a:pt x="428242" y="4530165"/>
                  <a:pt x="383418" y="4966447"/>
                  <a:pt x="383418" y="4966447"/>
                </a:cubicBezTo>
                <a:lnTo>
                  <a:pt x="383418" y="496644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олилиния 3"/>
          <p:cNvSpPr/>
          <p:nvPr/>
        </p:nvSpPr>
        <p:spPr>
          <a:xfrm>
            <a:off x="5716589" y="1396952"/>
            <a:ext cx="1051219" cy="4984376"/>
          </a:xfrm>
          <a:custGeom>
            <a:avLst/>
            <a:gdLst>
              <a:gd name="connsiteX0" fmla="*/ 383183 w 1051219"/>
              <a:gd name="connsiteY0" fmla="*/ 0 h 4984376"/>
              <a:gd name="connsiteX1" fmla="*/ 849347 w 1051219"/>
              <a:gd name="connsiteY1" fmla="*/ 878541 h 4984376"/>
              <a:gd name="connsiteX2" fmla="*/ 114242 w 1051219"/>
              <a:gd name="connsiteY2" fmla="*/ 1165411 h 4984376"/>
              <a:gd name="connsiteX3" fmla="*/ 132171 w 1051219"/>
              <a:gd name="connsiteY3" fmla="*/ 1757082 h 4984376"/>
              <a:gd name="connsiteX4" fmla="*/ 687983 w 1051219"/>
              <a:gd name="connsiteY4" fmla="*/ 2294964 h 4984376"/>
              <a:gd name="connsiteX5" fmla="*/ 885206 w 1051219"/>
              <a:gd name="connsiteY5" fmla="*/ 2868705 h 4984376"/>
              <a:gd name="connsiteX6" fmla="*/ 419042 w 1051219"/>
              <a:gd name="connsiteY6" fmla="*/ 3137647 h 4984376"/>
              <a:gd name="connsiteX7" fmla="*/ 60453 w 1051219"/>
              <a:gd name="connsiteY7" fmla="*/ 3388658 h 4984376"/>
              <a:gd name="connsiteX8" fmla="*/ 6665 w 1051219"/>
              <a:gd name="connsiteY8" fmla="*/ 3818964 h 4984376"/>
              <a:gd name="connsiteX9" fmla="*/ 132171 w 1051219"/>
              <a:gd name="connsiteY9" fmla="*/ 3872752 h 4984376"/>
              <a:gd name="connsiteX10" fmla="*/ 741771 w 1051219"/>
              <a:gd name="connsiteY10" fmla="*/ 4069976 h 4984376"/>
              <a:gd name="connsiteX11" fmla="*/ 992783 w 1051219"/>
              <a:gd name="connsiteY11" fmla="*/ 4338917 h 4984376"/>
              <a:gd name="connsiteX12" fmla="*/ 1028642 w 1051219"/>
              <a:gd name="connsiteY12" fmla="*/ 4536141 h 4984376"/>
              <a:gd name="connsiteX13" fmla="*/ 705912 w 1051219"/>
              <a:gd name="connsiteY13" fmla="*/ 4661647 h 4984376"/>
              <a:gd name="connsiteX14" fmla="*/ 490759 w 1051219"/>
              <a:gd name="connsiteY14" fmla="*/ 4984376 h 498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51219" h="4984376">
                <a:moveTo>
                  <a:pt x="383183" y="0"/>
                </a:moveTo>
                <a:cubicBezTo>
                  <a:pt x="638677" y="342153"/>
                  <a:pt x="894171" y="684306"/>
                  <a:pt x="849347" y="878541"/>
                </a:cubicBezTo>
                <a:cubicBezTo>
                  <a:pt x="804523" y="1072776"/>
                  <a:pt x="233771" y="1018988"/>
                  <a:pt x="114242" y="1165411"/>
                </a:cubicBezTo>
                <a:cubicBezTo>
                  <a:pt x="-5287" y="1311834"/>
                  <a:pt x="36548" y="1568823"/>
                  <a:pt x="132171" y="1757082"/>
                </a:cubicBezTo>
                <a:cubicBezTo>
                  <a:pt x="227794" y="1945341"/>
                  <a:pt x="562477" y="2109694"/>
                  <a:pt x="687983" y="2294964"/>
                </a:cubicBezTo>
                <a:cubicBezTo>
                  <a:pt x="813489" y="2480234"/>
                  <a:pt x="930030" y="2728258"/>
                  <a:pt x="885206" y="2868705"/>
                </a:cubicBezTo>
                <a:cubicBezTo>
                  <a:pt x="840382" y="3009152"/>
                  <a:pt x="556501" y="3050988"/>
                  <a:pt x="419042" y="3137647"/>
                </a:cubicBezTo>
                <a:cubicBezTo>
                  <a:pt x="281583" y="3224306"/>
                  <a:pt x="129182" y="3275105"/>
                  <a:pt x="60453" y="3388658"/>
                </a:cubicBezTo>
                <a:cubicBezTo>
                  <a:pt x="-8277" y="3502211"/>
                  <a:pt x="-5288" y="3738282"/>
                  <a:pt x="6665" y="3818964"/>
                </a:cubicBezTo>
                <a:cubicBezTo>
                  <a:pt x="18618" y="3899646"/>
                  <a:pt x="9653" y="3830917"/>
                  <a:pt x="132171" y="3872752"/>
                </a:cubicBezTo>
                <a:cubicBezTo>
                  <a:pt x="254689" y="3914587"/>
                  <a:pt x="598336" y="3992282"/>
                  <a:pt x="741771" y="4069976"/>
                </a:cubicBezTo>
                <a:cubicBezTo>
                  <a:pt x="885206" y="4147670"/>
                  <a:pt x="944971" y="4261223"/>
                  <a:pt x="992783" y="4338917"/>
                </a:cubicBezTo>
                <a:cubicBezTo>
                  <a:pt x="1040595" y="4416611"/>
                  <a:pt x="1076454" y="4482353"/>
                  <a:pt x="1028642" y="4536141"/>
                </a:cubicBezTo>
                <a:cubicBezTo>
                  <a:pt x="980830" y="4589929"/>
                  <a:pt x="795559" y="4586941"/>
                  <a:pt x="705912" y="4661647"/>
                </a:cubicBezTo>
                <a:cubicBezTo>
                  <a:pt x="616265" y="4736353"/>
                  <a:pt x="526618" y="4939553"/>
                  <a:pt x="490759" y="49843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олилиния 4"/>
          <p:cNvSpPr/>
          <p:nvPr/>
        </p:nvSpPr>
        <p:spPr>
          <a:xfrm>
            <a:off x="107576" y="2762934"/>
            <a:ext cx="8695765" cy="772215"/>
          </a:xfrm>
          <a:custGeom>
            <a:avLst/>
            <a:gdLst>
              <a:gd name="connsiteX0" fmla="*/ 0 w 8695765"/>
              <a:gd name="connsiteY0" fmla="*/ 338854 h 772215"/>
              <a:gd name="connsiteX1" fmla="*/ 448236 w 8695765"/>
              <a:gd name="connsiteY1" fmla="*/ 392642 h 772215"/>
              <a:gd name="connsiteX2" fmla="*/ 842683 w 8695765"/>
              <a:gd name="connsiteY2" fmla="*/ 213348 h 772215"/>
              <a:gd name="connsiteX3" fmla="*/ 950259 w 8695765"/>
              <a:gd name="connsiteY3" fmla="*/ 141631 h 772215"/>
              <a:gd name="connsiteX4" fmla="*/ 1165412 w 8695765"/>
              <a:gd name="connsiteY4" fmla="*/ 87842 h 772215"/>
              <a:gd name="connsiteX5" fmla="*/ 1326777 w 8695765"/>
              <a:gd name="connsiteY5" fmla="*/ 123701 h 772215"/>
              <a:gd name="connsiteX6" fmla="*/ 1488142 w 8695765"/>
              <a:gd name="connsiteY6" fmla="*/ 249207 h 772215"/>
              <a:gd name="connsiteX7" fmla="*/ 1613648 w 8695765"/>
              <a:gd name="connsiteY7" fmla="*/ 356784 h 772215"/>
              <a:gd name="connsiteX8" fmla="*/ 1739153 w 8695765"/>
              <a:gd name="connsiteY8" fmla="*/ 482290 h 772215"/>
              <a:gd name="connsiteX9" fmla="*/ 1900518 w 8695765"/>
              <a:gd name="connsiteY9" fmla="*/ 554007 h 772215"/>
              <a:gd name="connsiteX10" fmla="*/ 2187389 w 8695765"/>
              <a:gd name="connsiteY10" fmla="*/ 464360 h 772215"/>
              <a:gd name="connsiteX11" fmla="*/ 2402542 w 8695765"/>
              <a:gd name="connsiteY11" fmla="*/ 213348 h 772215"/>
              <a:gd name="connsiteX12" fmla="*/ 2617695 w 8695765"/>
              <a:gd name="connsiteY12" fmla="*/ 16125 h 772215"/>
              <a:gd name="connsiteX13" fmla="*/ 3209365 w 8695765"/>
              <a:gd name="connsiteY13" fmla="*/ 34054 h 772215"/>
              <a:gd name="connsiteX14" fmla="*/ 3496236 w 8695765"/>
              <a:gd name="connsiteY14" fmla="*/ 213348 h 772215"/>
              <a:gd name="connsiteX15" fmla="*/ 5396753 w 8695765"/>
              <a:gd name="connsiteY15" fmla="*/ 769160 h 772215"/>
              <a:gd name="connsiteX16" fmla="*/ 5862918 w 8695765"/>
              <a:gd name="connsiteY16" fmla="*/ 428501 h 772215"/>
              <a:gd name="connsiteX17" fmla="*/ 6311153 w 8695765"/>
              <a:gd name="connsiteY17" fmla="*/ 249207 h 772215"/>
              <a:gd name="connsiteX18" fmla="*/ 6920753 w 8695765"/>
              <a:gd name="connsiteY18" fmla="*/ 374713 h 772215"/>
              <a:gd name="connsiteX19" fmla="*/ 7333130 w 8695765"/>
              <a:gd name="connsiteY19" fmla="*/ 518148 h 772215"/>
              <a:gd name="connsiteX20" fmla="*/ 7709648 w 8695765"/>
              <a:gd name="connsiteY20" fmla="*/ 464360 h 772215"/>
              <a:gd name="connsiteX21" fmla="*/ 8032377 w 8695765"/>
              <a:gd name="connsiteY21" fmla="*/ 302995 h 772215"/>
              <a:gd name="connsiteX22" fmla="*/ 8480612 w 8695765"/>
              <a:gd name="connsiteY22" fmla="*/ 141631 h 772215"/>
              <a:gd name="connsiteX23" fmla="*/ 8695765 w 8695765"/>
              <a:gd name="connsiteY23" fmla="*/ 141631 h 77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695765" h="772215">
                <a:moveTo>
                  <a:pt x="0" y="338854"/>
                </a:moveTo>
                <a:cubicBezTo>
                  <a:pt x="153894" y="376207"/>
                  <a:pt x="307789" y="413560"/>
                  <a:pt x="448236" y="392642"/>
                </a:cubicBezTo>
                <a:cubicBezTo>
                  <a:pt x="588683" y="371724"/>
                  <a:pt x="759013" y="255183"/>
                  <a:pt x="842683" y="213348"/>
                </a:cubicBezTo>
                <a:cubicBezTo>
                  <a:pt x="926354" y="171513"/>
                  <a:pt x="896471" y="162549"/>
                  <a:pt x="950259" y="141631"/>
                </a:cubicBezTo>
                <a:cubicBezTo>
                  <a:pt x="1004047" y="120713"/>
                  <a:pt x="1102659" y="90830"/>
                  <a:pt x="1165412" y="87842"/>
                </a:cubicBezTo>
                <a:cubicBezTo>
                  <a:pt x="1228165" y="84854"/>
                  <a:pt x="1272989" y="96807"/>
                  <a:pt x="1326777" y="123701"/>
                </a:cubicBezTo>
                <a:cubicBezTo>
                  <a:pt x="1380565" y="150595"/>
                  <a:pt x="1440330" y="210360"/>
                  <a:pt x="1488142" y="249207"/>
                </a:cubicBezTo>
                <a:cubicBezTo>
                  <a:pt x="1535954" y="288054"/>
                  <a:pt x="1571813" y="317937"/>
                  <a:pt x="1613648" y="356784"/>
                </a:cubicBezTo>
                <a:cubicBezTo>
                  <a:pt x="1655483" y="395631"/>
                  <a:pt x="1691341" y="449420"/>
                  <a:pt x="1739153" y="482290"/>
                </a:cubicBezTo>
                <a:cubicBezTo>
                  <a:pt x="1786965" y="515160"/>
                  <a:pt x="1825812" y="556995"/>
                  <a:pt x="1900518" y="554007"/>
                </a:cubicBezTo>
                <a:cubicBezTo>
                  <a:pt x="1975224" y="551019"/>
                  <a:pt x="2103718" y="521137"/>
                  <a:pt x="2187389" y="464360"/>
                </a:cubicBezTo>
                <a:cubicBezTo>
                  <a:pt x="2271060" y="407584"/>
                  <a:pt x="2330824" y="288054"/>
                  <a:pt x="2402542" y="213348"/>
                </a:cubicBezTo>
                <a:cubicBezTo>
                  <a:pt x="2474260" y="138642"/>
                  <a:pt x="2483225" y="46007"/>
                  <a:pt x="2617695" y="16125"/>
                </a:cubicBezTo>
                <a:cubicBezTo>
                  <a:pt x="2752165" y="-13757"/>
                  <a:pt x="3062942" y="1184"/>
                  <a:pt x="3209365" y="34054"/>
                </a:cubicBezTo>
                <a:cubicBezTo>
                  <a:pt x="3355788" y="66924"/>
                  <a:pt x="3131671" y="90830"/>
                  <a:pt x="3496236" y="213348"/>
                </a:cubicBezTo>
                <a:cubicBezTo>
                  <a:pt x="3860801" y="335866"/>
                  <a:pt x="5002306" y="733301"/>
                  <a:pt x="5396753" y="769160"/>
                </a:cubicBezTo>
                <a:cubicBezTo>
                  <a:pt x="5791200" y="805019"/>
                  <a:pt x="5710518" y="515160"/>
                  <a:pt x="5862918" y="428501"/>
                </a:cubicBezTo>
                <a:cubicBezTo>
                  <a:pt x="6015318" y="341842"/>
                  <a:pt x="6134847" y="258172"/>
                  <a:pt x="6311153" y="249207"/>
                </a:cubicBezTo>
                <a:cubicBezTo>
                  <a:pt x="6487459" y="240242"/>
                  <a:pt x="6750424" y="329890"/>
                  <a:pt x="6920753" y="374713"/>
                </a:cubicBezTo>
                <a:cubicBezTo>
                  <a:pt x="7091082" y="419536"/>
                  <a:pt x="7201648" y="503207"/>
                  <a:pt x="7333130" y="518148"/>
                </a:cubicBezTo>
                <a:cubicBezTo>
                  <a:pt x="7464613" y="533089"/>
                  <a:pt x="7593107" y="500219"/>
                  <a:pt x="7709648" y="464360"/>
                </a:cubicBezTo>
                <a:cubicBezTo>
                  <a:pt x="7826189" y="428501"/>
                  <a:pt x="7903883" y="356783"/>
                  <a:pt x="8032377" y="302995"/>
                </a:cubicBezTo>
                <a:cubicBezTo>
                  <a:pt x="8160871" y="249207"/>
                  <a:pt x="8370048" y="168525"/>
                  <a:pt x="8480612" y="141631"/>
                </a:cubicBezTo>
                <a:cubicBezTo>
                  <a:pt x="8591176" y="114737"/>
                  <a:pt x="8612094" y="255184"/>
                  <a:pt x="8695765" y="14163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 5"/>
          <p:cNvSpPr/>
          <p:nvPr/>
        </p:nvSpPr>
        <p:spPr>
          <a:xfrm>
            <a:off x="55240" y="4532001"/>
            <a:ext cx="8695765" cy="579504"/>
          </a:xfrm>
          <a:custGeom>
            <a:avLst/>
            <a:gdLst>
              <a:gd name="connsiteX0" fmla="*/ 0 w 8695765"/>
              <a:gd name="connsiteY0" fmla="*/ 0 h 579504"/>
              <a:gd name="connsiteX1" fmla="*/ 806824 w 8695765"/>
              <a:gd name="connsiteY1" fmla="*/ 537883 h 579504"/>
              <a:gd name="connsiteX2" fmla="*/ 1452282 w 8695765"/>
              <a:gd name="connsiteY2" fmla="*/ 519953 h 579504"/>
              <a:gd name="connsiteX3" fmla="*/ 1918447 w 8695765"/>
              <a:gd name="connsiteY3" fmla="*/ 412377 h 579504"/>
              <a:gd name="connsiteX4" fmla="*/ 2079812 w 8695765"/>
              <a:gd name="connsiteY4" fmla="*/ 430306 h 579504"/>
              <a:gd name="connsiteX5" fmla="*/ 2438400 w 8695765"/>
              <a:gd name="connsiteY5" fmla="*/ 233083 h 579504"/>
              <a:gd name="connsiteX6" fmla="*/ 2832847 w 8695765"/>
              <a:gd name="connsiteY6" fmla="*/ 286871 h 579504"/>
              <a:gd name="connsiteX7" fmla="*/ 3729318 w 8695765"/>
              <a:gd name="connsiteY7" fmla="*/ 519953 h 579504"/>
              <a:gd name="connsiteX8" fmla="*/ 5145741 w 8695765"/>
              <a:gd name="connsiteY8" fmla="*/ 502024 h 579504"/>
              <a:gd name="connsiteX9" fmla="*/ 5988424 w 8695765"/>
              <a:gd name="connsiteY9" fmla="*/ 197224 h 579504"/>
              <a:gd name="connsiteX10" fmla="*/ 7046259 w 8695765"/>
              <a:gd name="connsiteY10" fmla="*/ 197224 h 579504"/>
              <a:gd name="connsiteX11" fmla="*/ 7960659 w 8695765"/>
              <a:gd name="connsiteY11" fmla="*/ 430306 h 579504"/>
              <a:gd name="connsiteX12" fmla="*/ 8695765 w 8695765"/>
              <a:gd name="connsiteY12" fmla="*/ 555812 h 57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695765" h="579504">
                <a:moveTo>
                  <a:pt x="0" y="0"/>
                </a:moveTo>
                <a:cubicBezTo>
                  <a:pt x="282388" y="225612"/>
                  <a:pt x="564777" y="451224"/>
                  <a:pt x="806824" y="537883"/>
                </a:cubicBezTo>
                <a:cubicBezTo>
                  <a:pt x="1048871" y="624542"/>
                  <a:pt x="1267012" y="540871"/>
                  <a:pt x="1452282" y="519953"/>
                </a:cubicBezTo>
                <a:cubicBezTo>
                  <a:pt x="1637552" y="499035"/>
                  <a:pt x="1813859" y="427318"/>
                  <a:pt x="1918447" y="412377"/>
                </a:cubicBezTo>
                <a:cubicBezTo>
                  <a:pt x="2023035" y="397436"/>
                  <a:pt x="1993153" y="460188"/>
                  <a:pt x="2079812" y="430306"/>
                </a:cubicBezTo>
                <a:cubicBezTo>
                  <a:pt x="2166471" y="400424"/>
                  <a:pt x="2312894" y="256989"/>
                  <a:pt x="2438400" y="233083"/>
                </a:cubicBezTo>
                <a:cubicBezTo>
                  <a:pt x="2563906" y="209177"/>
                  <a:pt x="2617694" y="239059"/>
                  <a:pt x="2832847" y="286871"/>
                </a:cubicBezTo>
                <a:cubicBezTo>
                  <a:pt x="3048000" y="334683"/>
                  <a:pt x="3343836" y="484094"/>
                  <a:pt x="3729318" y="519953"/>
                </a:cubicBezTo>
                <a:cubicBezTo>
                  <a:pt x="4114800" y="555812"/>
                  <a:pt x="4769223" y="555812"/>
                  <a:pt x="5145741" y="502024"/>
                </a:cubicBezTo>
                <a:cubicBezTo>
                  <a:pt x="5522259" y="448236"/>
                  <a:pt x="5671671" y="248024"/>
                  <a:pt x="5988424" y="197224"/>
                </a:cubicBezTo>
                <a:cubicBezTo>
                  <a:pt x="6305177" y="146424"/>
                  <a:pt x="6717553" y="158377"/>
                  <a:pt x="7046259" y="197224"/>
                </a:cubicBezTo>
                <a:cubicBezTo>
                  <a:pt x="7374965" y="236071"/>
                  <a:pt x="7685741" y="370541"/>
                  <a:pt x="7960659" y="430306"/>
                </a:cubicBezTo>
                <a:cubicBezTo>
                  <a:pt x="8235577" y="490071"/>
                  <a:pt x="8668871" y="636494"/>
                  <a:pt x="8695765" y="5558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 Box 19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251520" y="1628800"/>
            <a:ext cx="230380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indent="0" algn="ctr" eaLnBrk="0" hangingPunct="0">
              <a:buNone/>
            </a:pPr>
            <a:r>
              <a:rPr lang="ru-RU" sz="1800" b="1" dirty="0" smtClean="0">
                <a:solidFill>
                  <a:srgbClr val="000000"/>
                </a:solidFill>
              </a:rPr>
              <a:t>Эмпиричность действий на основе опыта</a:t>
            </a:r>
            <a:endParaRPr lang="en-US" sz="1800" b="1" dirty="0">
              <a:solidFill>
                <a:srgbClr val="00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7950" y="1416424"/>
            <a:ext cx="8677462" cy="496490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251520" y="3554883"/>
            <a:ext cx="266429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marL="0" indent="0" algn="ctr" eaLnBrk="0" hangingPunct="0">
              <a:buFont typeface="Wingdings" panose="05000000000000000000" pitchFamily="2" charset="2"/>
              <a:buNone/>
            </a:pPr>
            <a:r>
              <a:rPr lang="ru-RU" sz="1800" dirty="0" smtClean="0">
                <a:solidFill>
                  <a:srgbClr val="000000"/>
                </a:solidFill>
              </a:rPr>
              <a:t>Взаимоотношения в средине организации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412267" y="5229200"/>
            <a:ext cx="26475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marL="0" indent="0" algn="ctr" eaLnBrk="0" hangingPunct="0">
              <a:buFont typeface="Wingdings" panose="05000000000000000000" pitchFamily="2" charset="2"/>
              <a:buNone/>
            </a:pPr>
            <a:r>
              <a:rPr lang="ru-RU" sz="1800" dirty="0" smtClean="0">
                <a:solidFill>
                  <a:srgbClr val="000000"/>
                </a:solidFill>
              </a:rPr>
              <a:t>Модели лидерства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619276" y="3608671"/>
            <a:ext cx="266429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marL="0" indent="0" algn="ctr" eaLnBrk="0" hangingPunct="0">
              <a:buFont typeface="Wingdings" panose="05000000000000000000" pitchFamily="2" charset="2"/>
              <a:buNone/>
            </a:pPr>
            <a:r>
              <a:rPr lang="ru-RU" sz="1800" dirty="0" smtClean="0">
                <a:solidFill>
                  <a:srgbClr val="000000"/>
                </a:solidFill>
              </a:rPr>
              <a:t>Модель развития лидерских качеств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6660232" y="1905798"/>
            <a:ext cx="20907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marL="0" indent="0" algn="ctr" eaLnBrk="0" hangingPunct="0">
              <a:buFont typeface="Wingdings" panose="05000000000000000000" pitchFamily="2" charset="2"/>
              <a:buNone/>
            </a:pPr>
            <a:r>
              <a:rPr lang="ru-RU" sz="1800" dirty="0" smtClean="0">
                <a:solidFill>
                  <a:srgbClr val="000000"/>
                </a:solidFill>
              </a:rPr>
              <a:t>Расширение кругозора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6660231" y="3831882"/>
            <a:ext cx="20907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marL="0" indent="0" algn="ctr" eaLnBrk="0" hangingPunct="0">
              <a:buFont typeface="Wingdings" panose="05000000000000000000" pitchFamily="2" charset="2"/>
              <a:buNone/>
            </a:pPr>
            <a:r>
              <a:rPr lang="ru-RU" sz="1800" dirty="0" smtClean="0">
                <a:solidFill>
                  <a:srgbClr val="000000"/>
                </a:solidFill>
              </a:rPr>
              <a:t>Глобализация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6657110" y="5279755"/>
            <a:ext cx="209077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marL="0" indent="0" algn="ctr" eaLnBrk="0" hangingPunct="0">
              <a:buFont typeface="Wingdings" panose="05000000000000000000" pitchFamily="2" charset="2"/>
              <a:buNone/>
            </a:pPr>
            <a:r>
              <a:rPr lang="ru-RU" sz="1800" dirty="0" smtClean="0">
                <a:solidFill>
                  <a:srgbClr val="000000"/>
                </a:solidFill>
              </a:rPr>
              <a:t>Изменение способа мышления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3619277" y="5613228"/>
            <a:ext cx="26642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marL="0" indent="0" algn="ctr" eaLnBrk="0" hangingPunct="0">
              <a:buFont typeface="Wingdings" panose="05000000000000000000" pitchFamily="2" charset="2"/>
              <a:buNone/>
            </a:pPr>
            <a:r>
              <a:rPr lang="ru-RU" sz="1800" dirty="0" smtClean="0">
                <a:solidFill>
                  <a:srgbClr val="000000"/>
                </a:solidFill>
              </a:rPr>
              <a:t>Самообразование и самоанализ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381000"/>
            <a:ext cx="8100392" cy="563563"/>
          </a:xfrm>
        </p:spPr>
        <p:txBody>
          <a:bodyPr/>
          <a:lstStyle/>
          <a:p>
            <a:r>
              <a:rPr lang="ru-RU" dirty="0" smtClean="0"/>
              <a:t>Время – невозобновимый ресурс</a:t>
            </a:r>
            <a:endParaRPr lang="en-US" dirty="0"/>
          </a:p>
        </p:txBody>
      </p:sp>
      <p:sp>
        <p:nvSpPr>
          <p:cNvPr id="69635" name="AutoShape 3"/>
          <p:cNvSpPr>
            <a:spLocks noChangeArrowheads="1"/>
          </p:cNvSpPr>
          <p:nvPr/>
        </p:nvSpPr>
        <p:spPr bwMode="auto">
          <a:xfrm>
            <a:off x="6190101" y="2044635"/>
            <a:ext cx="2537792" cy="17670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99CCFF">
                        <a:gamma/>
                        <a:tint val="27451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ru-RU">
              <a:latin typeface="Verdana" pitchFamily="34" charset="0"/>
            </a:endParaRPr>
          </a:p>
        </p:txBody>
      </p:sp>
      <p:sp>
        <p:nvSpPr>
          <p:cNvPr id="69637" name="AutoShape 5"/>
          <p:cNvSpPr>
            <a:spLocks noChangeArrowheads="1"/>
          </p:cNvSpPr>
          <p:nvPr/>
        </p:nvSpPr>
        <p:spPr bwMode="auto">
          <a:xfrm>
            <a:off x="179512" y="2066939"/>
            <a:ext cx="2457400" cy="1744769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99CCFF">
                        <a:gamma/>
                        <a:tint val="27451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ru-RU">
              <a:latin typeface="Verdana" pitchFamily="34" charset="0"/>
            </a:endParaRP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327720" y="2123715"/>
            <a:ext cx="2160984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ru-RU" sz="2000" b="1" dirty="0" smtClean="0">
                <a:solidFill>
                  <a:srgbClr val="000000"/>
                </a:solidFill>
              </a:rPr>
              <a:t>Искусственное увеличение </a:t>
            </a:r>
            <a:r>
              <a:rPr lang="ru-RU" sz="2000" b="1" dirty="0" err="1" smtClean="0">
                <a:solidFill>
                  <a:srgbClr val="000000"/>
                </a:solidFill>
              </a:rPr>
              <a:t>продолжитель-ности</a:t>
            </a:r>
            <a:r>
              <a:rPr lang="ru-RU" sz="2000" b="1" dirty="0" smtClean="0">
                <a:solidFill>
                  <a:srgbClr val="000000"/>
                </a:solidFill>
              </a:rPr>
              <a:t> рабочего дня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9639" name="Freeform 7"/>
          <p:cNvSpPr/>
          <p:nvPr/>
        </p:nvSpPr>
        <p:spPr bwMode="gray">
          <a:xfrm>
            <a:off x="2636912" y="2734703"/>
            <a:ext cx="903288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9640" name="AutoShape 8"/>
          <p:cNvSpPr>
            <a:spLocks noChangeAspect="1" noChangeArrowheads="1" noTextEdit="1"/>
          </p:cNvSpPr>
          <p:nvPr/>
        </p:nvSpPr>
        <p:spPr bwMode="gray">
          <a:xfrm flipH="1">
            <a:off x="4868863" y="3148013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9641" name="Freeform 9"/>
          <p:cNvSpPr/>
          <p:nvPr/>
        </p:nvSpPr>
        <p:spPr bwMode="gray">
          <a:xfrm flipH="1">
            <a:off x="5267326" y="2691825"/>
            <a:ext cx="903287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69642" name="Group 10"/>
          <p:cNvGrpSpPr/>
          <p:nvPr/>
        </p:nvGrpSpPr>
        <p:grpSpPr bwMode="auto">
          <a:xfrm>
            <a:off x="3048000" y="1524000"/>
            <a:ext cx="2998788" cy="1601788"/>
            <a:chOff x="1997" y="1314"/>
            <a:chExt cx="1889" cy="1009"/>
          </a:xfrm>
        </p:grpSpPr>
        <p:grpSp>
          <p:nvGrpSpPr>
            <p:cNvPr id="69643" name="Group 11"/>
            <p:cNvGrpSpPr/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69644" name="Oval 12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69645" name="Oval 13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tx2">
                      <a:gamma/>
                      <a:tint val="44314"/>
                      <a:invGamma/>
                    </a:schemeClr>
                  </a:gs>
                  <a:gs pos="100000">
                    <a:schemeClr val="tx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69646" name="Oval 14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69647" name="Oval 15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69648" name="Oval 16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69649" name="Oval 17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</p:grpSp>
      <p:sp>
        <p:nvSpPr>
          <p:cNvPr id="69650" name="Text Box 18"/>
          <p:cNvSpPr txBox="1">
            <a:spLocks noChangeArrowheads="1"/>
          </p:cNvSpPr>
          <p:nvPr/>
        </p:nvSpPr>
        <p:spPr bwMode="auto">
          <a:xfrm>
            <a:off x="3488140" y="1724025"/>
            <a:ext cx="20248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ru-RU" sz="2400" b="1" dirty="0" smtClean="0">
                <a:solidFill>
                  <a:srgbClr val="000000"/>
                </a:solidFill>
              </a:rPr>
              <a:t>Недостаток </a:t>
            </a:r>
            <a:endParaRPr lang="ru-RU" sz="2400" b="1" dirty="0" smtClean="0">
              <a:solidFill>
                <a:srgbClr val="000000"/>
              </a:solidFill>
            </a:endParaRPr>
          </a:p>
          <a:p>
            <a:pPr algn="ctr" eaLnBrk="0" hangingPunct="0"/>
            <a:r>
              <a:rPr lang="ru-RU" sz="2400" b="1" dirty="0" smtClean="0">
                <a:solidFill>
                  <a:srgbClr val="000000"/>
                </a:solidFill>
              </a:rPr>
              <a:t>времени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6313926" y="2277603"/>
            <a:ext cx="229014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ru-RU" sz="2000" b="1" dirty="0" smtClean="0">
                <a:solidFill>
                  <a:srgbClr val="000000"/>
                </a:solidFill>
              </a:rPr>
              <a:t>Неэффективное использование рабочего времени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3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181600" y="6381328"/>
            <a:ext cx="2895600" cy="329035"/>
          </a:xfrm>
        </p:spPr>
        <p:txBody>
          <a:bodyPr/>
          <a:lstStyle/>
          <a:p>
            <a:r>
              <a:rPr lang="ru-RU" sz="1400" dirty="0" smtClean="0"/>
              <a:t>© Верескун М.В</a:t>
            </a:r>
            <a:r>
              <a:rPr lang="ru-RU" dirty="0" smtClean="0"/>
              <a:t>.</a:t>
            </a:r>
            <a:endParaRPr lang="en-US" dirty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933250"/>
            <a:ext cx="4176464" cy="264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705600" cy="1031776"/>
          </a:xfrm>
        </p:spPr>
        <p:txBody>
          <a:bodyPr/>
          <a:lstStyle/>
          <a:p>
            <a:r>
              <a:rPr lang="ru-RU" b="1" dirty="0" smtClean="0"/>
              <a:t>Причины неэффективного </a:t>
            </a:r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использования времени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83014" name="Group 70"/>
          <p:cNvGraphicFramePr>
            <a:graphicFrameLocks noGrp="1"/>
          </p:cNvGraphicFramePr>
          <p:nvPr>
            <p:ph idx="1"/>
          </p:nvPr>
        </p:nvGraphicFramePr>
        <p:xfrm>
          <a:off x="179512" y="1556790"/>
          <a:ext cx="7992888" cy="4762840"/>
        </p:xfrm>
        <a:graphic>
          <a:graphicData uri="http://schemas.openxmlformats.org/drawingml/2006/table">
            <a:tbl>
              <a:tblPr/>
              <a:tblGrid>
                <a:gridCol w="6452740"/>
                <a:gridCol w="1540148"/>
              </a:tblGrid>
              <a:tr h="9844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Недостаточный уровень квалификации управленческого персонала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Verdana" pitchFamily="34" charset="0"/>
                        </a:rPr>
                        <a:t>60%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0000"/>
                      </a:schemeClr>
                    </a:solidFill>
                  </a:tcPr>
                </a:tc>
              </a:tr>
              <a:tr h="6958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Неструктурированность информации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Verdana" pitchFamily="34" charset="0"/>
                        </a:rPr>
                        <a:t>50%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48000"/>
                      </a:schemeClr>
                    </a:solidFill>
                  </a:tcPr>
                </a:tc>
              </a:tr>
              <a:tr h="9844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Низкий уровень механизации труда в управлении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Verdana" pitchFamily="34" charset="0"/>
                        </a:rPr>
                        <a:t>50%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0000"/>
                      </a:schemeClr>
                    </a:solidFill>
                  </a:tcPr>
                </a:tc>
              </a:tr>
              <a:tr h="6958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Неорганизованность производственных процессов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Verdana" pitchFamily="34" charset="0"/>
                        </a:rPr>
                        <a:t>32%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48000"/>
                      </a:schemeClr>
                    </a:solidFill>
                  </a:tcPr>
                </a:tc>
              </a:tr>
              <a:tr h="6958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Отсутствие чёткого разделения прав и обязанностей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Verdana" pitchFamily="34" charset="0"/>
                        </a:rPr>
                        <a:t>30%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0000"/>
                      </a:schemeClr>
                    </a:solidFill>
                  </a:tcPr>
                </a:tc>
              </a:tr>
              <a:tr h="6958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Большое количество совещаний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Verdana" pitchFamily="34" charset="0"/>
                        </a:rPr>
                        <a:t>28%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181600" y="6381328"/>
            <a:ext cx="2895600" cy="329035"/>
          </a:xfrm>
        </p:spPr>
        <p:txBody>
          <a:bodyPr/>
          <a:lstStyle/>
          <a:p>
            <a:r>
              <a:rPr lang="ru-RU" sz="1400" dirty="0" smtClean="0"/>
              <a:t>© Верескун М.В</a:t>
            </a:r>
            <a:r>
              <a:rPr lang="ru-RU" dirty="0" smtClean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332656"/>
            <a:ext cx="7555707" cy="599728"/>
          </a:xfrm>
        </p:spPr>
        <p:txBody>
          <a:bodyPr/>
          <a:lstStyle/>
          <a:p>
            <a:r>
              <a:rPr lang="ru-RU" sz="3600" dirty="0" smtClean="0"/>
              <a:t>Процессы тайм-менеджмента</a:t>
            </a:r>
            <a:endParaRPr lang="en-US" sz="2000" dirty="0"/>
          </a:p>
        </p:txBody>
      </p:sp>
      <p:sp>
        <p:nvSpPr>
          <p:cNvPr id="73731" name="Line 3"/>
          <p:cNvSpPr>
            <a:spLocks noChangeShapeType="1"/>
          </p:cNvSpPr>
          <p:nvPr/>
        </p:nvSpPr>
        <p:spPr bwMode="gray">
          <a:xfrm flipH="1">
            <a:off x="251519" y="5621338"/>
            <a:ext cx="2278955" cy="79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3732" name="Line 4"/>
          <p:cNvSpPr>
            <a:spLocks noChangeShapeType="1"/>
          </p:cNvSpPr>
          <p:nvPr/>
        </p:nvSpPr>
        <p:spPr bwMode="gray">
          <a:xfrm flipH="1" flipV="1">
            <a:off x="323526" y="4822592"/>
            <a:ext cx="2987997" cy="15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gray">
          <a:xfrm flipH="1">
            <a:off x="251519" y="3952874"/>
            <a:ext cx="3974406" cy="63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gray">
          <a:xfrm flipH="1" flipV="1">
            <a:off x="323528" y="3088210"/>
            <a:ext cx="4715197" cy="359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gray">
          <a:xfrm flipH="1">
            <a:off x="323528" y="2282824"/>
            <a:ext cx="558356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gray">
          <a:xfrm>
            <a:off x="395536" y="2216672"/>
            <a:ext cx="0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3737" name="Line 9"/>
          <p:cNvSpPr>
            <a:spLocks noChangeShapeType="1"/>
          </p:cNvSpPr>
          <p:nvPr/>
        </p:nvSpPr>
        <p:spPr bwMode="gray">
          <a:xfrm>
            <a:off x="395536" y="3088210"/>
            <a:ext cx="0" cy="8710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3738" name="Line 10"/>
          <p:cNvSpPr>
            <a:spLocks noChangeShapeType="1"/>
          </p:cNvSpPr>
          <p:nvPr/>
        </p:nvSpPr>
        <p:spPr bwMode="gray">
          <a:xfrm>
            <a:off x="395536" y="3949701"/>
            <a:ext cx="0" cy="8805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3739" name="Line 11"/>
          <p:cNvSpPr>
            <a:spLocks noChangeShapeType="1"/>
          </p:cNvSpPr>
          <p:nvPr/>
        </p:nvSpPr>
        <p:spPr bwMode="gray">
          <a:xfrm>
            <a:off x="395536" y="4813302"/>
            <a:ext cx="0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73744" name="Group 16"/>
          <p:cNvGrpSpPr/>
          <p:nvPr/>
        </p:nvGrpSpPr>
        <p:grpSpPr bwMode="auto">
          <a:xfrm>
            <a:off x="2195513" y="1628775"/>
            <a:ext cx="6221413" cy="4240214"/>
            <a:chOff x="1265" y="1032"/>
            <a:chExt cx="3919" cy="2671"/>
          </a:xfrm>
        </p:grpSpPr>
        <p:sp>
          <p:nvSpPr>
            <p:cNvPr id="73745" name="Freeform 17"/>
            <p:cNvSpPr/>
            <p:nvPr/>
          </p:nvSpPr>
          <p:spPr bwMode="gray">
            <a:xfrm>
              <a:off x="4817" y="1446"/>
              <a:ext cx="363" cy="533"/>
            </a:xfrm>
            <a:custGeom>
              <a:avLst/>
              <a:gdLst>
                <a:gd name="T0" fmla="*/ 308 w 308"/>
                <a:gd name="T1" fmla="*/ 120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1D1D1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3746" name="Freeform 18"/>
            <p:cNvSpPr/>
            <p:nvPr/>
          </p:nvSpPr>
          <p:spPr bwMode="gray">
            <a:xfrm>
              <a:off x="3078" y="1446"/>
              <a:ext cx="2106" cy="341"/>
            </a:xfrm>
            <a:custGeom>
              <a:avLst/>
              <a:gdLst>
                <a:gd name="T0" fmla="*/ 1478 w 1786"/>
                <a:gd name="T1" fmla="*/ 284 h 284"/>
                <a:gd name="T2" fmla="*/ 0 w 1786"/>
                <a:gd name="T3" fmla="*/ 284 h 284"/>
                <a:gd name="T4" fmla="*/ 446 w 1786"/>
                <a:gd name="T5" fmla="*/ 0 h 284"/>
                <a:gd name="T6" fmla="*/ 1786 w 1786"/>
                <a:gd name="T7" fmla="*/ 0 h 284"/>
                <a:gd name="T8" fmla="*/ 1478 w 17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80808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3747" name="Freeform 19"/>
            <p:cNvSpPr/>
            <p:nvPr/>
          </p:nvSpPr>
          <p:spPr bwMode="gray">
            <a:xfrm>
              <a:off x="4452" y="1970"/>
              <a:ext cx="363" cy="530"/>
            </a:xfrm>
            <a:custGeom>
              <a:avLst/>
              <a:gdLst>
                <a:gd name="T0" fmla="*/ 308 w 308"/>
                <a:gd name="T1" fmla="*/ 120 h 442"/>
                <a:gd name="T2" fmla="*/ 0 w 308"/>
                <a:gd name="T3" fmla="*/ 442 h 442"/>
                <a:gd name="T4" fmla="*/ 0 w 308"/>
                <a:gd name="T5" fmla="*/ 286 h 442"/>
                <a:gd name="T6" fmla="*/ 308 w 308"/>
                <a:gd name="T7" fmla="*/ 0 h 442"/>
                <a:gd name="T8" fmla="*/ 308 w 308"/>
                <a:gd name="T9" fmla="*/ 12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1D1D1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3748" name="Freeform 20"/>
            <p:cNvSpPr/>
            <p:nvPr/>
          </p:nvSpPr>
          <p:spPr bwMode="gray">
            <a:xfrm>
              <a:off x="2555" y="1970"/>
              <a:ext cx="2264" cy="340"/>
            </a:xfrm>
            <a:custGeom>
              <a:avLst/>
              <a:gdLst>
                <a:gd name="T0" fmla="*/ 1612 w 1920"/>
                <a:gd name="T1" fmla="*/ 284 h 284"/>
                <a:gd name="T2" fmla="*/ 0 w 1920"/>
                <a:gd name="T3" fmla="*/ 284 h 284"/>
                <a:gd name="T4" fmla="*/ 446 w 1920"/>
                <a:gd name="T5" fmla="*/ 0 h 284"/>
                <a:gd name="T6" fmla="*/ 1920 w 1920"/>
                <a:gd name="T7" fmla="*/ 0 h 284"/>
                <a:gd name="T8" fmla="*/ 1612 w 1920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80808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3749" name="Freeform 21"/>
            <p:cNvSpPr/>
            <p:nvPr/>
          </p:nvSpPr>
          <p:spPr bwMode="gray">
            <a:xfrm>
              <a:off x="4086" y="2494"/>
              <a:ext cx="361" cy="532"/>
            </a:xfrm>
            <a:custGeom>
              <a:avLst/>
              <a:gdLst>
                <a:gd name="T0" fmla="*/ 306 w 306"/>
                <a:gd name="T1" fmla="*/ 122 h 444"/>
                <a:gd name="T2" fmla="*/ 0 w 306"/>
                <a:gd name="T3" fmla="*/ 444 h 444"/>
                <a:gd name="T4" fmla="*/ 0 w 306"/>
                <a:gd name="T5" fmla="*/ 286 h 444"/>
                <a:gd name="T6" fmla="*/ 306 w 306"/>
                <a:gd name="T7" fmla="*/ 0 h 444"/>
                <a:gd name="T8" fmla="*/ 306 w 306"/>
                <a:gd name="T9" fmla="*/ 122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1D1D1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3750" name="Freeform 22"/>
            <p:cNvSpPr/>
            <p:nvPr/>
          </p:nvSpPr>
          <p:spPr bwMode="gray">
            <a:xfrm>
              <a:off x="3722" y="3019"/>
              <a:ext cx="364" cy="533"/>
            </a:xfrm>
            <a:custGeom>
              <a:avLst/>
              <a:gdLst>
                <a:gd name="T0" fmla="*/ 308 w 308"/>
                <a:gd name="T1" fmla="*/ 122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2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chemeClr val="tx1">
                    <a:gamma/>
                    <a:shade val="46275"/>
                    <a:invGamma/>
                  </a:schemeClr>
                </a:gs>
                <a:gs pos="5000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1D1D1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3751" name="Freeform 23"/>
            <p:cNvSpPr/>
            <p:nvPr/>
          </p:nvSpPr>
          <p:spPr bwMode="gray">
            <a:xfrm>
              <a:off x="1515" y="3022"/>
              <a:ext cx="2571" cy="340"/>
            </a:xfrm>
            <a:custGeom>
              <a:avLst/>
              <a:gdLst>
                <a:gd name="T0" fmla="*/ 1872 w 2180"/>
                <a:gd name="T1" fmla="*/ 284 h 284"/>
                <a:gd name="T2" fmla="*/ 0 w 2180"/>
                <a:gd name="T3" fmla="*/ 284 h 284"/>
                <a:gd name="T4" fmla="*/ 446 w 2180"/>
                <a:gd name="T5" fmla="*/ 0 h 284"/>
                <a:gd name="T6" fmla="*/ 2180 w 2180"/>
                <a:gd name="T7" fmla="*/ 0 h 284"/>
                <a:gd name="T8" fmla="*/ 1872 w 2180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80808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algn="ctr"/>
              <a:endParaRPr lang="ru-RU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73752" name="Freeform 24"/>
            <p:cNvSpPr/>
            <p:nvPr/>
          </p:nvSpPr>
          <p:spPr bwMode="gray">
            <a:xfrm>
              <a:off x="1265" y="1032"/>
              <a:ext cx="1781" cy="2671"/>
            </a:xfrm>
            <a:custGeom>
              <a:avLst/>
              <a:gdLst>
                <a:gd name="T0" fmla="*/ 12 w 1824"/>
                <a:gd name="T1" fmla="*/ 2464 h 2648"/>
                <a:gd name="T2" fmla="*/ 56 w 1824"/>
                <a:gd name="T3" fmla="*/ 2120 h 2648"/>
                <a:gd name="T4" fmla="*/ 124 w 1824"/>
                <a:gd name="T5" fmla="*/ 1808 h 2648"/>
                <a:gd name="T6" fmla="*/ 212 w 1824"/>
                <a:gd name="T7" fmla="*/ 1524 h 2648"/>
                <a:gd name="T8" fmla="*/ 316 w 1824"/>
                <a:gd name="T9" fmla="*/ 1270 h 2648"/>
                <a:gd name="T10" fmla="*/ 430 w 1824"/>
                <a:gd name="T11" fmla="*/ 1044 h 2648"/>
                <a:gd name="T12" fmla="*/ 550 w 1824"/>
                <a:gd name="T13" fmla="*/ 846 h 2648"/>
                <a:gd name="T14" fmla="*/ 672 w 1824"/>
                <a:gd name="T15" fmla="*/ 674 h 2648"/>
                <a:gd name="T16" fmla="*/ 792 w 1824"/>
                <a:gd name="T17" fmla="*/ 528 h 2648"/>
                <a:gd name="T18" fmla="*/ 906 w 1824"/>
                <a:gd name="T19" fmla="*/ 408 h 2648"/>
                <a:gd name="T20" fmla="*/ 1010 w 1824"/>
                <a:gd name="T21" fmla="*/ 310 h 2648"/>
                <a:gd name="T22" fmla="*/ 1096 w 1824"/>
                <a:gd name="T23" fmla="*/ 236 h 2648"/>
                <a:gd name="T24" fmla="*/ 1164 w 1824"/>
                <a:gd name="T25" fmla="*/ 184 h 2648"/>
                <a:gd name="T26" fmla="*/ 1208 w 1824"/>
                <a:gd name="T27" fmla="*/ 154 h 2648"/>
                <a:gd name="T28" fmla="*/ 1224 w 1824"/>
                <a:gd name="T29" fmla="*/ 144 h 2648"/>
                <a:gd name="T30" fmla="*/ 1728 w 1824"/>
                <a:gd name="T31" fmla="*/ 56 h 2648"/>
                <a:gd name="T32" fmla="*/ 1568 w 1824"/>
                <a:gd name="T33" fmla="*/ 328 h 2648"/>
                <a:gd name="T34" fmla="*/ 1554 w 1824"/>
                <a:gd name="T35" fmla="*/ 332 h 2648"/>
                <a:gd name="T36" fmla="*/ 1514 w 1824"/>
                <a:gd name="T37" fmla="*/ 346 h 2648"/>
                <a:gd name="T38" fmla="*/ 1452 w 1824"/>
                <a:gd name="T39" fmla="*/ 370 h 2648"/>
                <a:gd name="T40" fmla="*/ 1370 w 1824"/>
                <a:gd name="T41" fmla="*/ 410 h 2648"/>
                <a:gd name="T42" fmla="*/ 1270 w 1824"/>
                <a:gd name="T43" fmla="*/ 466 h 2648"/>
                <a:gd name="T44" fmla="*/ 1158 w 1824"/>
                <a:gd name="T45" fmla="*/ 540 h 2648"/>
                <a:gd name="T46" fmla="*/ 1034 w 1824"/>
                <a:gd name="T47" fmla="*/ 636 h 2648"/>
                <a:gd name="T48" fmla="*/ 904 w 1824"/>
                <a:gd name="T49" fmla="*/ 756 h 2648"/>
                <a:gd name="T50" fmla="*/ 770 w 1824"/>
                <a:gd name="T51" fmla="*/ 900 h 2648"/>
                <a:gd name="T52" fmla="*/ 632 w 1824"/>
                <a:gd name="T53" fmla="*/ 1076 h 2648"/>
                <a:gd name="T54" fmla="*/ 498 w 1824"/>
                <a:gd name="T55" fmla="*/ 1280 h 2648"/>
                <a:gd name="T56" fmla="*/ 370 w 1824"/>
                <a:gd name="T57" fmla="*/ 1518 h 2648"/>
                <a:gd name="T58" fmla="*/ 248 w 1824"/>
                <a:gd name="T59" fmla="*/ 1792 h 2648"/>
                <a:gd name="T60" fmla="*/ 138 w 1824"/>
                <a:gd name="T61" fmla="*/ 2104 h 2648"/>
                <a:gd name="T62" fmla="*/ 42 w 1824"/>
                <a:gd name="T63" fmla="*/ 2456 h 2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D11364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ACD69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3753" name="Rectangle 25"/>
            <p:cNvSpPr>
              <a:spLocks noChangeArrowheads="1"/>
            </p:cNvSpPr>
            <p:nvPr/>
          </p:nvSpPr>
          <p:spPr bwMode="gray">
            <a:xfrm>
              <a:off x="3082" y="1787"/>
              <a:ext cx="1743" cy="192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shade val="72549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ru-RU" sz="1600" b="1" dirty="0" smtClean="0">
                  <a:solidFill>
                    <a:srgbClr val="FFFFFF"/>
                  </a:solidFill>
                  <a:latin typeface="Verdana" pitchFamily="34" charset="0"/>
                </a:rPr>
                <a:t>Реализация</a:t>
              </a:r>
              <a:endParaRPr lang="en-US" sz="1600" b="1" dirty="0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73754" name="Rectangle 26"/>
            <p:cNvSpPr>
              <a:spLocks noChangeArrowheads="1"/>
            </p:cNvSpPr>
            <p:nvPr/>
          </p:nvSpPr>
          <p:spPr bwMode="gray">
            <a:xfrm>
              <a:off x="2556" y="2310"/>
              <a:ext cx="1900" cy="188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72549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ru-RU" sz="1600" b="1" dirty="0" smtClean="0">
                  <a:solidFill>
                    <a:srgbClr val="FFFFFF"/>
                  </a:solidFill>
                  <a:latin typeface="Verdana" pitchFamily="34" charset="0"/>
                </a:rPr>
                <a:t>Планирование</a:t>
              </a:r>
              <a:endParaRPr lang="en-US" sz="1600" b="1" dirty="0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73755" name="Freeform 27"/>
            <p:cNvSpPr/>
            <p:nvPr/>
          </p:nvSpPr>
          <p:spPr bwMode="gray">
            <a:xfrm>
              <a:off x="2036" y="2494"/>
              <a:ext cx="2415" cy="343"/>
            </a:xfrm>
            <a:custGeom>
              <a:avLst/>
              <a:gdLst>
                <a:gd name="T0" fmla="*/ 1742 w 2048"/>
                <a:gd name="T1" fmla="*/ 286 h 286"/>
                <a:gd name="T2" fmla="*/ 0 w 2048"/>
                <a:gd name="T3" fmla="*/ 286 h 286"/>
                <a:gd name="T4" fmla="*/ 446 w 2048"/>
                <a:gd name="T5" fmla="*/ 0 h 286"/>
                <a:gd name="T6" fmla="*/ 2048 w 2048"/>
                <a:gd name="T7" fmla="*/ 0 h 286"/>
                <a:gd name="T8" fmla="*/ 1742 w 2048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80808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3756" name="Rectangle 28"/>
            <p:cNvSpPr>
              <a:spLocks noChangeArrowheads="1"/>
            </p:cNvSpPr>
            <p:nvPr/>
          </p:nvSpPr>
          <p:spPr bwMode="gray">
            <a:xfrm>
              <a:off x="2038" y="2836"/>
              <a:ext cx="2056" cy="188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72549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ru-RU" sz="1600" b="1" dirty="0" smtClean="0">
                  <a:solidFill>
                    <a:srgbClr val="FFFFFF"/>
                  </a:solidFill>
                  <a:latin typeface="Verdana" pitchFamily="34" charset="0"/>
                </a:rPr>
                <a:t>Целеположение</a:t>
              </a:r>
              <a:endParaRPr lang="en-US" sz="1600" b="1" dirty="0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73757" name="Rectangle 29"/>
            <p:cNvSpPr>
              <a:spLocks noChangeArrowheads="1"/>
            </p:cNvSpPr>
            <p:nvPr/>
          </p:nvSpPr>
          <p:spPr bwMode="gray">
            <a:xfrm>
              <a:off x="1514" y="3363"/>
              <a:ext cx="2213" cy="187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72549"/>
                    <a:invGamma/>
                  </a:schemeClr>
                </a:gs>
                <a:gs pos="50000">
                  <a:schemeClr val="tx1"/>
                </a:gs>
                <a:gs pos="100000">
                  <a:schemeClr val="tx1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ru-RU" sz="1600" b="1" dirty="0" smtClean="0">
                  <a:solidFill>
                    <a:srgbClr val="FFFFFF"/>
                  </a:solidFill>
                  <a:latin typeface="Verdana" pitchFamily="34" charset="0"/>
                </a:rPr>
                <a:t>Моделирование стратегий</a:t>
              </a:r>
              <a:endParaRPr lang="en-US" sz="1600" b="1" dirty="0">
                <a:solidFill>
                  <a:srgbClr val="FFFFFF"/>
                </a:solidFill>
                <a:latin typeface="Verdana" pitchFamily="34" charset="0"/>
              </a:endParaRPr>
            </a:p>
          </p:txBody>
        </p:sp>
      </p:grpSp>
      <p:sp>
        <p:nvSpPr>
          <p:cNvPr id="32" name="Freeform 17"/>
          <p:cNvSpPr/>
          <p:nvPr/>
        </p:nvSpPr>
        <p:spPr bwMode="gray">
          <a:xfrm>
            <a:off x="8410576" y="1496169"/>
            <a:ext cx="576263" cy="846138"/>
          </a:xfrm>
          <a:custGeom>
            <a:avLst/>
            <a:gdLst>
              <a:gd name="T0" fmla="*/ 308 w 308"/>
              <a:gd name="T1" fmla="*/ 120 h 444"/>
              <a:gd name="T2" fmla="*/ 0 w 308"/>
              <a:gd name="T3" fmla="*/ 444 h 444"/>
              <a:gd name="T4" fmla="*/ 0 w 308"/>
              <a:gd name="T5" fmla="*/ 286 h 444"/>
              <a:gd name="T6" fmla="*/ 308 w 308"/>
              <a:gd name="T7" fmla="*/ 0 h 444"/>
              <a:gd name="T8" fmla="*/ 308 w 308"/>
              <a:gd name="T9" fmla="*/ 12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444">
                <a:moveTo>
                  <a:pt x="308" y="120"/>
                </a:moveTo>
                <a:lnTo>
                  <a:pt x="0" y="444"/>
                </a:lnTo>
                <a:lnTo>
                  <a:pt x="0" y="286"/>
                </a:lnTo>
                <a:lnTo>
                  <a:pt x="308" y="0"/>
                </a:lnTo>
                <a:lnTo>
                  <a:pt x="308" y="12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D1D1D1"/>
                </a:solidFill>
                <a:prstDash val="solid"/>
                <a:rou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3" name="Freeform 18"/>
          <p:cNvSpPr/>
          <p:nvPr/>
        </p:nvSpPr>
        <p:spPr bwMode="gray">
          <a:xfrm>
            <a:off x="5800726" y="1496169"/>
            <a:ext cx="3186113" cy="541338"/>
          </a:xfrm>
          <a:custGeom>
            <a:avLst/>
            <a:gdLst>
              <a:gd name="T0" fmla="*/ 1478 w 1786"/>
              <a:gd name="T1" fmla="*/ 284 h 284"/>
              <a:gd name="T2" fmla="*/ 0 w 1786"/>
              <a:gd name="T3" fmla="*/ 284 h 284"/>
              <a:gd name="T4" fmla="*/ 446 w 1786"/>
              <a:gd name="T5" fmla="*/ 0 h 284"/>
              <a:gd name="T6" fmla="*/ 1786 w 1786"/>
              <a:gd name="T7" fmla="*/ 0 h 284"/>
              <a:gd name="T8" fmla="*/ 1478 w 1786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6" h="284">
                <a:moveTo>
                  <a:pt x="1478" y="284"/>
                </a:moveTo>
                <a:lnTo>
                  <a:pt x="0" y="284"/>
                </a:lnTo>
                <a:lnTo>
                  <a:pt x="446" y="0"/>
                </a:lnTo>
                <a:lnTo>
                  <a:pt x="1786" y="0"/>
                </a:lnTo>
                <a:lnTo>
                  <a:pt x="1478" y="2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808080"/>
                </a:solidFill>
                <a:prstDash val="solid"/>
                <a:rou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gray">
          <a:xfrm>
            <a:off x="5807075" y="2037507"/>
            <a:ext cx="2603501" cy="3048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72549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72549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ru-RU" sz="1600" b="1" dirty="0" smtClean="0">
                <a:solidFill>
                  <a:srgbClr val="FFFFFF"/>
                </a:solidFill>
                <a:latin typeface="Verdana" pitchFamily="34" charset="0"/>
              </a:rPr>
              <a:t>Контроль выполнения</a:t>
            </a:r>
            <a:endParaRPr lang="en-US" sz="1600" b="1" dirty="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35" name="Freeform 22"/>
          <p:cNvSpPr/>
          <p:nvPr/>
        </p:nvSpPr>
        <p:spPr bwMode="gray">
          <a:xfrm>
            <a:off x="5518151" y="5477670"/>
            <a:ext cx="585788" cy="959643"/>
          </a:xfrm>
          <a:custGeom>
            <a:avLst/>
            <a:gdLst>
              <a:gd name="T0" fmla="*/ 308 w 308"/>
              <a:gd name="T1" fmla="*/ 122 h 444"/>
              <a:gd name="T2" fmla="*/ 0 w 308"/>
              <a:gd name="T3" fmla="*/ 444 h 444"/>
              <a:gd name="T4" fmla="*/ 0 w 308"/>
              <a:gd name="T5" fmla="*/ 286 h 444"/>
              <a:gd name="T6" fmla="*/ 308 w 308"/>
              <a:gd name="T7" fmla="*/ 0 h 444"/>
              <a:gd name="T8" fmla="*/ 308 w 308"/>
              <a:gd name="T9" fmla="*/ 122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444">
                <a:moveTo>
                  <a:pt x="308" y="122"/>
                </a:moveTo>
                <a:lnTo>
                  <a:pt x="0" y="444"/>
                </a:lnTo>
                <a:lnTo>
                  <a:pt x="0" y="286"/>
                </a:lnTo>
                <a:lnTo>
                  <a:pt x="308" y="0"/>
                </a:lnTo>
                <a:lnTo>
                  <a:pt x="308" y="122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D1D1D1"/>
                </a:solidFill>
                <a:prstDash val="solid"/>
                <a:rou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6" name="Freeform 23"/>
          <p:cNvSpPr/>
          <p:nvPr/>
        </p:nvSpPr>
        <p:spPr bwMode="gray">
          <a:xfrm>
            <a:off x="1799758" y="5599113"/>
            <a:ext cx="4304181" cy="539750"/>
          </a:xfrm>
          <a:custGeom>
            <a:avLst/>
            <a:gdLst>
              <a:gd name="T0" fmla="*/ 1872 w 2180"/>
              <a:gd name="T1" fmla="*/ 284 h 284"/>
              <a:gd name="T2" fmla="*/ 0 w 2180"/>
              <a:gd name="T3" fmla="*/ 284 h 284"/>
              <a:gd name="T4" fmla="*/ 446 w 2180"/>
              <a:gd name="T5" fmla="*/ 0 h 284"/>
              <a:gd name="T6" fmla="*/ 2180 w 2180"/>
              <a:gd name="T7" fmla="*/ 0 h 284"/>
              <a:gd name="T8" fmla="*/ 1872 w 2180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0" h="284">
                <a:moveTo>
                  <a:pt x="1872" y="284"/>
                </a:moveTo>
                <a:lnTo>
                  <a:pt x="0" y="284"/>
                </a:lnTo>
                <a:lnTo>
                  <a:pt x="446" y="0"/>
                </a:lnTo>
                <a:lnTo>
                  <a:pt x="2180" y="0"/>
                </a:lnTo>
                <a:lnTo>
                  <a:pt x="1872" y="28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808080"/>
                </a:solidFill>
                <a:prstDash val="solid"/>
                <a:round/>
              </a14:hiddenLine>
            </a:ext>
          </a:extLst>
        </p:spPr>
        <p:txBody>
          <a:bodyPr/>
          <a:lstStyle/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gray">
          <a:xfrm>
            <a:off x="1852613" y="6140450"/>
            <a:ext cx="3665538" cy="296863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72549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72549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ru-RU" sz="1600" b="1" dirty="0" smtClean="0">
                <a:solidFill>
                  <a:srgbClr val="FFFFFF"/>
                </a:solidFill>
                <a:latin typeface="Verdana" pitchFamily="34" charset="0"/>
              </a:rPr>
              <a:t>Анализ</a:t>
            </a:r>
            <a:endParaRPr lang="en-US" sz="1600" b="1" dirty="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38" name="Line 3"/>
          <p:cNvSpPr>
            <a:spLocks noChangeShapeType="1"/>
          </p:cNvSpPr>
          <p:nvPr/>
        </p:nvSpPr>
        <p:spPr bwMode="gray">
          <a:xfrm flipH="1">
            <a:off x="323528" y="6437312"/>
            <a:ext cx="1529085" cy="79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9" name="Line 11"/>
          <p:cNvSpPr>
            <a:spLocks noChangeShapeType="1"/>
          </p:cNvSpPr>
          <p:nvPr/>
        </p:nvSpPr>
        <p:spPr bwMode="gray">
          <a:xfrm>
            <a:off x="395536" y="5629277"/>
            <a:ext cx="0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0" name="Text Box 15"/>
          <p:cNvSpPr txBox="1">
            <a:spLocks noChangeArrowheads="1"/>
          </p:cNvSpPr>
          <p:nvPr/>
        </p:nvSpPr>
        <p:spPr bwMode="gray">
          <a:xfrm>
            <a:off x="622117" y="5805091"/>
            <a:ext cx="139012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ru-RU" sz="1600" b="1" dirty="0" smtClean="0">
                <a:latin typeface="Verdana" pitchFamily="34" charset="0"/>
              </a:rPr>
              <a:t>Процесс 1</a:t>
            </a:r>
            <a:endParaRPr lang="en-US" sz="1600" b="1" dirty="0">
              <a:latin typeface="Verdana" pitchFamily="34" charset="0"/>
            </a:endParaRPr>
          </a:p>
        </p:txBody>
      </p:sp>
      <p:sp>
        <p:nvSpPr>
          <p:cNvPr id="42" name="Text Box 15"/>
          <p:cNvSpPr txBox="1">
            <a:spLocks noChangeArrowheads="1"/>
          </p:cNvSpPr>
          <p:nvPr/>
        </p:nvSpPr>
        <p:spPr bwMode="gray">
          <a:xfrm>
            <a:off x="622117" y="4975410"/>
            <a:ext cx="139012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ru-RU" sz="1600" b="1" dirty="0" smtClean="0">
                <a:latin typeface="Verdana" pitchFamily="34" charset="0"/>
              </a:rPr>
              <a:t>Процесс 2</a:t>
            </a:r>
            <a:endParaRPr lang="en-US" sz="1600" b="1" dirty="0">
              <a:latin typeface="Verdana" pitchFamily="34" charset="0"/>
            </a:endParaRPr>
          </a:p>
        </p:txBody>
      </p:sp>
      <p:sp>
        <p:nvSpPr>
          <p:cNvPr id="43" name="Text Box 15"/>
          <p:cNvSpPr txBox="1">
            <a:spLocks noChangeArrowheads="1"/>
          </p:cNvSpPr>
          <p:nvPr/>
        </p:nvSpPr>
        <p:spPr bwMode="gray">
          <a:xfrm>
            <a:off x="600288" y="4202699"/>
            <a:ext cx="139012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ru-RU" sz="1600" b="1" dirty="0" smtClean="0">
                <a:latin typeface="Verdana" pitchFamily="34" charset="0"/>
              </a:rPr>
              <a:t>Процесс 3</a:t>
            </a:r>
            <a:endParaRPr lang="en-US" sz="1600" b="1" dirty="0">
              <a:latin typeface="Verdana" pitchFamily="34" charset="0"/>
            </a:endParaRPr>
          </a:p>
        </p:txBody>
      </p:sp>
      <p:sp>
        <p:nvSpPr>
          <p:cNvPr id="44" name="Text Box 15"/>
          <p:cNvSpPr txBox="1">
            <a:spLocks noChangeArrowheads="1"/>
          </p:cNvSpPr>
          <p:nvPr/>
        </p:nvSpPr>
        <p:spPr bwMode="gray">
          <a:xfrm>
            <a:off x="622117" y="3354441"/>
            <a:ext cx="139012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ru-RU" sz="1600" b="1" dirty="0" smtClean="0">
                <a:latin typeface="Verdana" pitchFamily="34" charset="0"/>
              </a:rPr>
              <a:t>Процесс 4</a:t>
            </a:r>
            <a:endParaRPr lang="en-US" sz="1600" b="1" dirty="0">
              <a:latin typeface="Verdana" pitchFamily="34" charset="0"/>
            </a:endParaRPr>
          </a:p>
        </p:txBody>
      </p:sp>
      <p:sp>
        <p:nvSpPr>
          <p:cNvPr id="45" name="Text Box 15"/>
          <p:cNvSpPr txBox="1">
            <a:spLocks noChangeArrowheads="1"/>
          </p:cNvSpPr>
          <p:nvPr/>
        </p:nvSpPr>
        <p:spPr bwMode="gray">
          <a:xfrm>
            <a:off x="622117" y="2539792"/>
            <a:ext cx="139012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ru-RU" sz="1600" b="1" dirty="0" smtClean="0">
                <a:latin typeface="Verdana" pitchFamily="34" charset="0"/>
              </a:rPr>
              <a:t>Процесс 5</a:t>
            </a:r>
            <a:endParaRPr lang="en-US" sz="1600" b="1" dirty="0">
              <a:latin typeface="Verdana" pitchFamily="34" charset="0"/>
            </a:endParaRPr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gray">
          <a:xfrm>
            <a:off x="622117" y="1575058"/>
            <a:ext cx="139012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ru-RU" sz="1600" b="1" dirty="0" smtClean="0">
                <a:latin typeface="Verdana" pitchFamily="34" charset="0"/>
              </a:rPr>
              <a:t>Процесс 6</a:t>
            </a:r>
            <a:endParaRPr lang="en-US" sz="1600" b="1" dirty="0">
              <a:latin typeface="Verdana" pitchFamily="34" charset="0"/>
            </a:endParaRPr>
          </a:p>
        </p:txBody>
      </p:sp>
      <p:sp>
        <p:nvSpPr>
          <p:cNvPr id="47" name="Line 7"/>
          <p:cNvSpPr>
            <a:spLocks noChangeShapeType="1"/>
          </p:cNvSpPr>
          <p:nvPr/>
        </p:nvSpPr>
        <p:spPr bwMode="gray">
          <a:xfrm flipH="1">
            <a:off x="251519" y="1499344"/>
            <a:ext cx="70097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8" name="Line 8"/>
          <p:cNvSpPr>
            <a:spLocks noChangeShapeType="1"/>
          </p:cNvSpPr>
          <p:nvPr/>
        </p:nvSpPr>
        <p:spPr bwMode="gray">
          <a:xfrm>
            <a:off x="395536" y="1499344"/>
            <a:ext cx="0" cy="7834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9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039675" y="6339041"/>
            <a:ext cx="2895600" cy="329035"/>
          </a:xfrm>
        </p:spPr>
        <p:txBody>
          <a:bodyPr/>
          <a:lstStyle/>
          <a:p>
            <a:r>
              <a:rPr lang="ru-RU" sz="1400" dirty="0" smtClean="0"/>
              <a:t>© Верескун М.В</a:t>
            </a:r>
            <a:r>
              <a:rPr lang="ru-RU" dirty="0" smtClean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Понятие лидерства</a:t>
            </a:r>
            <a:endParaRPr lang="en-US" b="1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15816" y="944563"/>
            <a:ext cx="5616624" cy="1836365"/>
          </a:xfrm>
        </p:spPr>
        <p:txBody>
          <a:bodyPr/>
          <a:lstStyle/>
          <a:p>
            <a:pPr marL="0" lvl="1" indent="457200">
              <a:buNone/>
            </a:pPr>
            <a:r>
              <a:rPr lang="ru-RU" b="1" i="1" dirty="0" smtClean="0"/>
              <a:t>	</a:t>
            </a:r>
            <a:r>
              <a:rPr lang="ru-RU" sz="2400" b="1" dirty="0">
                <a:solidFill>
                  <a:srgbClr val="FF0000"/>
                </a:solidFill>
                <a:latin typeface="+mn-lt"/>
              </a:rPr>
              <a:t>Лидерство</a:t>
            </a:r>
            <a:r>
              <a:rPr lang="ru-RU" sz="2400" dirty="0">
                <a:solidFill>
                  <a:srgbClr val="FFC000"/>
                </a:solidFill>
              </a:rPr>
              <a:t>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—  </a:t>
            </a:r>
            <a:r>
              <a:rPr lang="ru-RU" sz="2400" b="1" dirty="0">
                <a:latin typeface="+mn-lt"/>
              </a:rPr>
              <a:t>влияние на группы людей, которое способствует достижению общей цели.</a:t>
            </a:r>
            <a:endParaRPr lang="ru-RU" sz="2400" b="1" dirty="0">
              <a:latin typeface="+mn-lt"/>
            </a:endParaRPr>
          </a:p>
          <a:p>
            <a:pPr marL="0" lvl="1" indent="457200">
              <a:buNone/>
            </a:pPr>
            <a:r>
              <a:rPr lang="ru-RU" sz="2000" dirty="0" smtClean="0">
                <a:solidFill>
                  <a:srgbClr val="FF0000"/>
                </a:solidFill>
              </a:rPr>
              <a:t>	</a:t>
            </a:r>
            <a:endParaRPr lang="en-US" sz="2000" b="1" dirty="0">
              <a:latin typeface="+mn-lt"/>
            </a:endParaRPr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181600" y="6381328"/>
            <a:ext cx="2895600" cy="329035"/>
          </a:xfrm>
        </p:spPr>
        <p:txBody>
          <a:bodyPr/>
          <a:lstStyle/>
          <a:p>
            <a:r>
              <a:rPr lang="ru-RU" sz="1400" dirty="0" smtClean="0"/>
              <a:t>© Верескун М.В</a:t>
            </a:r>
            <a:r>
              <a:rPr lang="ru-RU" dirty="0" smtClean="0"/>
              <a:t>.</a:t>
            </a:r>
            <a:endParaRPr lang="en-US" dirty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049507"/>
            <a:ext cx="2541587" cy="1515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505" y="2564905"/>
            <a:ext cx="8424935" cy="381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marL="0" lvl="1" indent="457200">
              <a:buNone/>
            </a:pPr>
            <a:r>
              <a:rPr lang="ru-RU" sz="2400" b="1" i="1" dirty="0" err="1"/>
              <a:t>Ли́дер</a:t>
            </a:r>
            <a:r>
              <a:rPr lang="ru-RU" sz="2400" b="1" i="1" dirty="0"/>
              <a:t> (от англ. </a:t>
            </a:r>
            <a:r>
              <a:rPr lang="ru-RU" sz="2400" b="1" i="1" dirty="0" err="1"/>
              <a:t>leader</a:t>
            </a:r>
            <a:r>
              <a:rPr lang="ru-RU" sz="2400" b="1" i="1" dirty="0"/>
              <a:t> — ведущий, первый, идущий впереди) — лицо в какой-либо группе (организации), пользующееся большим, признанным авторитетом, обладающее влиянием, которое проявляется как управляющие действия. </a:t>
            </a:r>
            <a:endParaRPr lang="ru-RU" sz="2400" b="1" i="1" dirty="0"/>
          </a:p>
          <a:p>
            <a:pPr marL="0" lvl="1" indent="457200">
              <a:buNone/>
            </a:pPr>
            <a:r>
              <a:rPr lang="ru-RU" sz="2400" b="1" i="1" dirty="0"/>
              <a:t>	Лидер должен вдохновлять людей своим энтузиазмом и ответственностью, способностью общаться, умением передавать свой энтузиазм другим. </a:t>
            </a:r>
            <a:endParaRPr lang="ru-RU" sz="2400" b="1" i="1" dirty="0"/>
          </a:p>
          <a:p>
            <a:pPr marL="0" lvl="1" indent="457200">
              <a:buNone/>
            </a:pPr>
            <a:r>
              <a:rPr lang="ru-RU" sz="2400" b="1" i="1" dirty="0"/>
              <a:t>	</a:t>
            </a:r>
            <a:endParaRPr lang="en-US" sz="2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381000"/>
            <a:ext cx="8100392" cy="563563"/>
          </a:xfrm>
        </p:spPr>
        <p:txBody>
          <a:bodyPr/>
          <a:lstStyle/>
          <a:p>
            <a:r>
              <a:rPr lang="ru-RU" dirty="0" smtClean="0"/>
              <a:t>Принципы ведения учёта времени</a:t>
            </a:r>
            <a:endParaRPr lang="en-US" dirty="0"/>
          </a:p>
        </p:txBody>
      </p:sp>
      <p:sp>
        <p:nvSpPr>
          <p:cNvPr id="69635" name="AutoShape 3"/>
          <p:cNvSpPr>
            <a:spLocks noChangeArrowheads="1"/>
          </p:cNvSpPr>
          <p:nvPr/>
        </p:nvSpPr>
        <p:spPr bwMode="auto">
          <a:xfrm>
            <a:off x="5401944" y="1163227"/>
            <a:ext cx="2537792" cy="1767087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tx1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81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/>
            <a:endParaRPr lang="ru-RU">
              <a:latin typeface="Verdana" pitchFamily="34" charset="0"/>
            </a:endParaRPr>
          </a:p>
        </p:txBody>
      </p:sp>
      <p:sp>
        <p:nvSpPr>
          <p:cNvPr id="69637" name="AutoShape 5"/>
          <p:cNvSpPr>
            <a:spLocks noChangeArrowheads="1"/>
          </p:cNvSpPr>
          <p:nvPr/>
        </p:nvSpPr>
        <p:spPr bwMode="auto">
          <a:xfrm>
            <a:off x="179511" y="1251330"/>
            <a:ext cx="3005771" cy="2081845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tx1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81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/>
            <a:endParaRPr lang="ru-RU">
              <a:latin typeface="Verdana" pitchFamily="34" charset="0"/>
            </a:endParaRP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307320" y="1308107"/>
            <a:ext cx="270175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ru-RU" b="1" dirty="0" smtClean="0">
                <a:solidFill>
                  <a:srgbClr val="000000"/>
                </a:solidFill>
              </a:rPr>
              <a:t>Выявление факторов нерационального использования рабочего времени как основы обоснования реальных планов в будущем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9640" name="AutoShape 8"/>
          <p:cNvSpPr>
            <a:spLocks noChangeAspect="1" noChangeArrowheads="1" noTextEdit="1"/>
          </p:cNvSpPr>
          <p:nvPr/>
        </p:nvSpPr>
        <p:spPr bwMode="gray">
          <a:xfrm flipH="1">
            <a:off x="4868863" y="3148013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69642" name="Group 10"/>
          <p:cNvGrpSpPr/>
          <p:nvPr/>
        </p:nvGrpSpPr>
        <p:grpSpPr bwMode="auto">
          <a:xfrm>
            <a:off x="3024457" y="3051634"/>
            <a:ext cx="2998788" cy="1601788"/>
            <a:chOff x="1997" y="1314"/>
            <a:chExt cx="1889" cy="1009"/>
          </a:xfrm>
        </p:grpSpPr>
        <p:grpSp>
          <p:nvGrpSpPr>
            <p:cNvPr id="69643" name="Group 11"/>
            <p:cNvGrpSpPr/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69644" name="Oval 12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69645" name="Oval 13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tx2">
                      <a:gamma/>
                      <a:tint val="44314"/>
                      <a:invGamma/>
                    </a:schemeClr>
                  </a:gs>
                  <a:gs pos="100000">
                    <a:schemeClr val="tx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69646" name="Oval 14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69647" name="Oval 15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69648" name="Oval 16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69649" name="Oval 17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</p:grp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5528121" y="1239012"/>
            <a:ext cx="229014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ru-RU" b="1" dirty="0" smtClean="0">
                <a:solidFill>
                  <a:srgbClr val="000000"/>
                </a:solidFill>
              </a:rPr>
              <a:t>Изменение либо коррекция плана вследствие глубокого анализа затрат времени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181600" y="6381328"/>
            <a:ext cx="2895600" cy="329035"/>
          </a:xfrm>
        </p:spPr>
        <p:txBody>
          <a:bodyPr/>
          <a:lstStyle/>
          <a:p>
            <a:r>
              <a:rPr lang="ru-RU" sz="1400" dirty="0" smtClean="0"/>
              <a:t>© Верескун М.В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179511" y="4816974"/>
            <a:ext cx="2991245" cy="1611048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tx1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81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/>
            <a:endParaRPr lang="ru-RU">
              <a:latin typeface="Verdana" pitchFamily="34" charset="0"/>
            </a:endParaRP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231524" y="4950693"/>
            <a:ext cx="288721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ru-RU" b="1" dirty="0" smtClean="0">
                <a:solidFill>
                  <a:srgbClr val="000000"/>
                </a:solidFill>
              </a:rPr>
              <a:t>Учёт затрат – проверка достоверности решения рационально организовать своё время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6" name="AutoShape 3"/>
          <p:cNvSpPr>
            <a:spLocks noChangeArrowheads="1"/>
          </p:cNvSpPr>
          <p:nvPr/>
        </p:nvSpPr>
        <p:spPr bwMode="auto">
          <a:xfrm>
            <a:off x="6713917" y="3244360"/>
            <a:ext cx="1904157" cy="120053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tx1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81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/>
            <a:endParaRPr lang="ru-RU">
              <a:latin typeface="Verdana" pitchFamily="34" charset="0"/>
            </a:endParaRPr>
          </a:p>
        </p:txBody>
      </p:sp>
      <p:sp>
        <p:nvSpPr>
          <p:cNvPr id="27" name="Text Box 19"/>
          <p:cNvSpPr txBox="1">
            <a:spLocks noChangeArrowheads="1"/>
          </p:cNvSpPr>
          <p:nvPr/>
        </p:nvSpPr>
        <p:spPr bwMode="auto">
          <a:xfrm>
            <a:off x="6853759" y="3371317"/>
            <a:ext cx="162447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ru-RU" b="1" dirty="0" smtClean="0">
                <a:solidFill>
                  <a:srgbClr val="000000"/>
                </a:solidFill>
              </a:rPr>
              <a:t>Изучение методов работы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8" name="AutoShape 3"/>
          <p:cNvSpPr>
            <a:spLocks noChangeArrowheads="1"/>
          </p:cNvSpPr>
          <p:nvPr/>
        </p:nvSpPr>
        <p:spPr bwMode="auto">
          <a:xfrm>
            <a:off x="4901717" y="5172909"/>
            <a:ext cx="2537792" cy="1261508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tx1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81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/>
            <a:endParaRPr lang="ru-RU">
              <a:latin typeface="Verdana" pitchFamily="34" charset="0"/>
            </a:endParaRPr>
          </a:p>
        </p:txBody>
      </p: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5025542" y="5180999"/>
            <a:ext cx="229014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ru-RU" b="1" dirty="0" smtClean="0">
                <a:solidFill>
                  <a:srgbClr val="000000"/>
                </a:solidFill>
              </a:rPr>
              <a:t>Умение планировать рабочее время – трудовая победа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0" name="Text Box 19"/>
          <p:cNvSpPr txBox="1">
            <a:spLocks noChangeArrowheads="1"/>
          </p:cNvSpPr>
          <p:nvPr/>
        </p:nvSpPr>
        <p:spPr bwMode="auto">
          <a:xfrm>
            <a:off x="3388656" y="3271393"/>
            <a:ext cx="22901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ru-RU" b="1" dirty="0" smtClean="0">
                <a:solidFill>
                  <a:srgbClr val="000000"/>
                </a:solidFill>
              </a:rPr>
              <a:t>Принципы техники учёта рабочего времени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Стрелка вверх 5"/>
          <p:cNvSpPr/>
          <p:nvPr/>
        </p:nvSpPr>
        <p:spPr>
          <a:xfrm rot="3259067">
            <a:off x="2970640" y="4086135"/>
            <a:ext cx="514034" cy="762144"/>
          </a:xfrm>
          <a:prstGeom prst="upArrow">
            <a:avLst>
              <a:gd name="adj1" fmla="val 50000"/>
              <a:gd name="adj2" fmla="val 76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верх 6"/>
          <p:cNvSpPr/>
          <p:nvPr/>
        </p:nvSpPr>
        <p:spPr>
          <a:xfrm rot="8526309">
            <a:off x="3264531" y="2277254"/>
            <a:ext cx="591058" cy="878173"/>
          </a:xfrm>
          <a:prstGeom prst="upArrow">
            <a:avLst>
              <a:gd name="adj1" fmla="val 50000"/>
              <a:gd name="adj2" fmla="val 80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 вверх 35"/>
          <p:cNvSpPr/>
          <p:nvPr/>
        </p:nvSpPr>
        <p:spPr>
          <a:xfrm rot="12978231">
            <a:off x="4671545" y="2216150"/>
            <a:ext cx="591058" cy="878173"/>
          </a:xfrm>
          <a:prstGeom prst="upArrow">
            <a:avLst>
              <a:gd name="adj1" fmla="val 50000"/>
              <a:gd name="adj2" fmla="val 80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 вверх 36"/>
          <p:cNvSpPr/>
          <p:nvPr/>
        </p:nvSpPr>
        <p:spPr>
          <a:xfrm rot="16200000">
            <a:off x="6013410" y="3408865"/>
            <a:ext cx="591058" cy="713828"/>
          </a:xfrm>
          <a:prstGeom prst="upArrow">
            <a:avLst>
              <a:gd name="adj1" fmla="val 50000"/>
              <a:gd name="adj2" fmla="val 80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 вверх 37"/>
          <p:cNvSpPr/>
          <p:nvPr/>
        </p:nvSpPr>
        <p:spPr>
          <a:xfrm rot="19351971">
            <a:off x="5366469" y="4223839"/>
            <a:ext cx="591058" cy="878173"/>
          </a:xfrm>
          <a:prstGeom prst="upArrow">
            <a:avLst>
              <a:gd name="adj1" fmla="val 50000"/>
              <a:gd name="adj2" fmla="val 80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www.themegallery.com</a:t>
            </a:r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виды деятельности</a:t>
            </a:r>
            <a:endParaRPr lang="en-US" sz="1800" dirty="0"/>
          </a:p>
        </p:txBody>
      </p:sp>
      <p:grpSp>
        <p:nvGrpSpPr>
          <p:cNvPr id="72707" name="Group 3"/>
          <p:cNvGrpSpPr/>
          <p:nvPr/>
        </p:nvGrpSpPr>
        <p:grpSpPr bwMode="auto">
          <a:xfrm>
            <a:off x="179502" y="2209800"/>
            <a:ext cx="7993145" cy="3352800"/>
            <a:chOff x="-141" y="1248"/>
            <a:chExt cx="5550" cy="2256"/>
          </a:xfrm>
        </p:grpSpPr>
        <p:grpSp>
          <p:nvGrpSpPr>
            <p:cNvPr id="72708" name="Group 4"/>
            <p:cNvGrpSpPr/>
            <p:nvPr/>
          </p:nvGrpSpPr>
          <p:grpSpPr bwMode="auto">
            <a:xfrm>
              <a:off x="1824" y="1248"/>
              <a:ext cx="2014" cy="1821"/>
              <a:chOff x="1872" y="1824"/>
              <a:chExt cx="2014" cy="1821"/>
            </a:xfrm>
          </p:grpSpPr>
          <p:sp>
            <p:nvSpPr>
              <p:cNvPr id="72709" name="AutoShape 5"/>
              <p:cNvSpPr>
                <a:spLocks noChangeArrowheads="1"/>
              </p:cNvSpPr>
              <p:nvPr/>
            </p:nvSpPr>
            <p:spPr bwMode="gray">
              <a:xfrm rot="16200000" flipH="1">
                <a:off x="1820" y="2528"/>
                <a:ext cx="309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72710" name="AutoShape 6"/>
              <p:cNvSpPr>
                <a:spLocks noChangeArrowheads="1"/>
              </p:cNvSpPr>
              <p:nvPr/>
            </p:nvSpPr>
            <p:spPr bwMode="gray">
              <a:xfrm rot="5400000" flipH="1">
                <a:off x="3628" y="2494"/>
                <a:ext cx="309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72711" name="AutoShape 7"/>
              <p:cNvSpPr>
                <a:spLocks noChangeArrowheads="1"/>
              </p:cNvSpPr>
              <p:nvPr/>
            </p:nvSpPr>
            <p:spPr bwMode="gray">
              <a:xfrm rot="10800000" flipH="1">
                <a:off x="2725" y="3439"/>
                <a:ext cx="308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72712" name="Oval 8"/>
              <p:cNvSpPr>
                <a:spLocks noChangeArrowheads="1"/>
              </p:cNvSpPr>
              <p:nvPr/>
            </p:nvSpPr>
            <p:spPr bwMode="gray">
              <a:xfrm>
                <a:off x="2078" y="1824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solidFill>
                  <a:schemeClr val="bg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72713" name="Oval 9"/>
              <p:cNvSpPr>
                <a:spLocks noChangeArrowheads="1"/>
              </p:cNvSpPr>
              <p:nvPr/>
            </p:nvSpPr>
            <p:spPr bwMode="gray">
              <a:xfrm>
                <a:off x="2170" y="1915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72714" name="Oval 10"/>
              <p:cNvSpPr>
                <a:spLocks noChangeArrowheads="1"/>
              </p:cNvSpPr>
              <p:nvPr/>
            </p:nvSpPr>
            <p:spPr bwMode="gray">
              <a:xfrm>
                <a:off x="2254" y="2000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72715" name="Oval 11"/>
              <p:cNvSpPr>
                <a:spLocks noChangeArrowheads="1"/>
              </p:cNvSpPr>
              <p:nvPr/>
            </p:nvSpPr>
            <p:spPr bwMode="gray">
              <a:xfrm>
                <a:off x="2254" y="2000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FFCC00">
                      <a:gamma/>
                      <a:shade val="0"/>
                      <a:invGamma/>
                    </a:srgbClr>
                  </a:gs>
                  <a:gs pos="100000">
                    <a:srgbClr val="FFCC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72716" name="Oval 12"/>
              <p:cNvSpPr>
                <a:spLocks noChangeArrowheads="1"/>
              </p:cNvSpPr>
              <p:nvPr/>
            </p:nvSpPr>
            <p:spPr bwMode="gray">
              <a:xfrm>
                <a:off x="2337" y="2083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72717" name="Oval 13"/>
              <p:cNvSpPr>
                <a:spLocks noChangeArrowheads="1"/>
              </p:cNvSpPr>
              <p:nvPr/>
            </p:nvSpPr>
            <p:spPr bwMode="gray">
              <a:xfrm>
                <a:off x="2337" y="2083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FFCC00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</p:grpSp>
        <p:sp>
          <p:nvSpPr>
            <p:cNvPr id="72718" name="AutoShape 14"/>
            <p:cNvSpPr>
              <a:spLocks noChangeArrowheads="1"/>
            </p:cNvSpPr>
            <p:nvPr/>
          </p:nvSpPr>
          <p:spPr bwMode="gray">
            <a:xfrm>
              <a:off x="-141" y="2256"/>
              <a:ext cx="1821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2719" name="AutoShape 15"/>
            <p:cNvSpPr>
              <a:spLocks noChangeArrowheads="1"/>
            </p:cNvSpPr>
            <p:nvPr/>
          </p:nvSpPr>
          <p:spPr bwMode="gray">
            <a:xfrm>
              <a:off x="-141" y="1920"/>
              <a:ext cx="1821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2720" name="AutoShape 16"/>
            <p:cNvSpPr>
              <a:spLocks noChangeArrowheads="1"/>
            </p:cNvSpPr>
            <p:nvPr/>
          </p:nvSpPr>
          <p:spPr bwMode="gray">
            <a:xfrm>
              <a:off x="-141" y="1614"/>
              <a:ext cx="1821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2721" name="AutoShape 17"/>
            <p:cNvSpPr>
              <a:spLocks noChangeArrowheads="1"/>
            </p:cNvSpPr>
            <p:nvPr/>
          </p:nvSpPr>
          <p:spPr bwMode="gray">
            <a:xfrm>
              <a:off x="3984" y="2256"/>
              <a:ext cx="1425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2722" name="AutoShape 18"/>
            <p:cNvSpPr>
              <a:spLocks noChangeArrowheads="1"/>
            </p:cNvSpPr>
            <p:nvPr/>
          </p:nvSpPr>
          <p:spPr bwMode="gray">
            <a:xfrm>
              <a:off x="3984" y="1920"/>
              <a:ext cx="1425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2723" name="AutoShape 19"/>
            <p:cNvSpPr>
              <a:spLocks noChangeArrowheads="1"/>
            </p:cNvSpPr>
            <p:nvPr/>
          </p:nvSpPr>
          <p:spPr bwMode="gray">
            <a:xfrm>
              <a:off x="3984" y="1584"/>
              <a:ext cx="1425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2724" name="Text Box 20"/>
            <p:cNvSpPr txBox="1">
              <a:spLocks noChangeArrowheads="1"/>
            </p:cNvSpPr>
            <p:nvPr/>
          </p:nvSpPr>
          <p:spPr bwMode="gray">
            <a:xfrm>
              <a:off x="2479" y="1920"/>
              <a:ext cx="733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ru-RU" sz="2400" b="1" dirty="0" smtClean="0">
                  <a:solidFill>
                    <a:schemeClr val="bg1"/>
                  </a:solidFill>
                </a:rPr>
                <a:t>Виды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2725" name="AutoShape 21"/>
            <p:cNvSpPr>
              <a:spLocks noChangeArrowheads="1"/>
            </p:cNvSpPr>
            <p:nvPr/>
          </p:nvSpPr>
          <p:spPr bwMode="auto">
            <a:xfrm>
              <a:off x="512" y="3168"/>
              <a:ext cx="4650" cy="3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ru-RU" dirty="0" smtClean="0">
                  <a:latin typeface="Verdana" pitchFamily="34" charset="0"/>
                </a:rPr>
                <a:t>Плановая, техническая и организационная работа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2726" name="Text Box 22"/>
            <p:cNvSpPr txBox="1">
              <a:spLocks noChangeArrowheads="1"/>
            </p:cNvSpPr>
            <p:nvPr/>
          </p:nvSpPr>
          <p:spPr bwMode="gray">
            <a:xfrm>
              <a:off x="4008" y="1669"/>
              <a:ext cx="1352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ru-RU" b="1" dirty="0" smtClean="0">
                  <a:solidFill>
                    <a:schemeClr val="bg1"/>
                  </a:solidFill>
                </a:rPr>
                <a:t>Документы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2727" name="Text Box 23"/>
            <p:cNvSpPr txBox="1">
              <a:spLocks noChangeArrowheads="1"/>
            </p:cNvSpPr>
            <p:nvPr/>
          </p:nvSpPr>
          <p:spPr bwMode="gray">
            <a:xfrm>
              <a:off x="-141" y="2019"/>
              <a:ext cx="1752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ru-RU" b="1" dirty="0" smtClean="0">
                  <a:solidFill>
                    <a:schemeClr val="bg1"/>
                  </a:solidFill>
                </a:rPr>
                <a:t>Поездки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2728" name="Text Box 24"/>
            <p:cNvSpPr txBox="1">
              <a:spLocks noChangeArrowheads="1"/>
            </p:cNvSpPr>
            <p:nvPr/>
          </p:nvSpPr>
          <p:spPr bwMode="gray">
            <a:xfrm>
              <a:off x="4020" y="2372"/>
              <a:ext cx="135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ru-RU" b="1" dirty="0" smtClean="0">
                  <a:solidFill>
                    <a:schemeClr val="bg1"/>
                  </a:solidFill>
                </a:rPr>
                <a:t>Тел. разговоры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2729" name="Text Box 25"/>
            <p:cNvSpPr txBox="1">
              <a:spLocks noChangeArrowheads="1"/>
            </p:cNvSpPr>
            <p:nvPr/>
          </p:nvSpPr>
          <p:spPr bwMode="gray">
            <a:xfrm>
              <a:off x="-41" y="1740"/>
              <a:ext cx="165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ru-RU" b="1" dirty="0" smtClean="0">
                  <a:solidFill>
                    <a:schemeClr val="bg1"/>
                  </a:solidFill>
                </a:rPr>
                <a:t>Обществ. </a:t>
              </a:r>
              <a:r>
                <a:rPr lang="ru-RU" b="1" dirty="0" err="1">
                  <a:solidFill>
                    <a:schemeClr val="bg1"/>
                  </a:solidFill>
                </a:rPr>
                <a:t>д</a:t>
              </a:r>
              <a:r>
                <a:rPr lang="ru-RU" b="1" dirty="0" err="1" smtClean="0">
                  <a:solidFill>
                    <a:schemeClr val="bg1"/>
                  </a:solidFill>
                </a:rPr>
                <a:t>еят</a:t>
              </a:r>
              <a:r>
                <a:rPr lang="ru-RU" b="1" dirty="0" smtClean="0">
                  <a:solidFill>
                    <a:schemeClr val="bg1"/>
                  </a:solidFill>
                </a:rPr>
                <a:t>.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2730" name="Text Box 26"/>
            <p:cNvSpPr txBox="1">
              <a:spLocks noChangeArrowheads="1"/>
            </p:cNvSpPr>
            <p:nvPr/>
          </p:nvSpPr>
          <p:spPr bwMode="gray">
            <a:xfrm>
              <a:off x="4059" y="2019"/>
              <a:ext cx="1250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ru-RU" b="1" dirty="0" smtClean="0">
                  <a:solidFill>
                    <a:schemeClr val="bg1"/>
                  </a:solidFill>
                </a:rPr>
                <a:t>Управление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2731" name="Text Box 27"/>
            <p:cNvSpPr txBox="1">
              <a:spLocks noChangeArrowheads="1"/>
            </p:cNvSpPr>
            <p:nvPr/>
          </p:nvSpPr>
          <p:spPr bwMode="gray">
            <a:xfrm>
              <a:off x="-129" y="2309"/>
              <a:ext cx="175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ru-RU" b="1" dirty="0" smtClean="0">
                  <a:solidFill>
                    <a:schemeClr val="bg1"/>
                  </a:solidFill>
                </a:rPr>
                <a:t>Представительство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AutoShape 21"/>
          <p:cNvSpPr>
            <a:spLocks noChangeArrowheads="1"/>
          </p:cNvSpPr>
          <p:nvPr/>
        </p:nvSpPr>
        <p:spPr bwMode="auto">
          <a:xfrm>
            <a:off x="609224" y="1268760"/>
            <a:ext cx="7560841" cy="49935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ru-RU" dirty="0" smtClean="0">
                <a:latin typeface="Verdana" pitchFamily="34" charset="0"/>
              </a:rPr>
              <a:t>Запланированные заседания, деловые встречи, переговоры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gray">
          <a:xfrm flipH="1">
            <a:off x="4238002" y="1912129"/>
            <a:ext cx="443583" cy="306151"/>
          </a:xfrm>
          <a:prstGeom prst="upArrow">
            <a:avLst>
              <a:gd name="adj1" fmla="val 51676"/>
              <a:gd name="adj2" fmla="val 100000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39216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705600" cy="1031776"/>
          </a:xfrm>
        </p:spPr>
        <p:txBody>
          <a:bodyPr/>
          <a:lstStyle/>
          <a:p>
            <a:r>
              <a:rPr lang="ru-RU" dirty="0" smtClean="0"/>
              <a:t>Методы планирования </a:t>
            </a:r>
            <a:r>
              <a:rPr lang="ru-RU" dirty="0" smtClean="0">
                <a:solidFill>
                  <a:srgbClr val="0070C0"/>
                </a:solidFill>
              </a:rPr>
              <a:t>личного рабочего времени</a:t>
            </a:r>
            <a:endParaRPr lang="en-US" sz="1800" dirty="0">
              <a:solidFill>
                <a:srgbClr val="0070C0"/>
              </a:solidFill>
            </a:endParaRPr>
          </a:p>
        </p:txBody>
      </p:sp>
      <p:grpSp>
        <p:nvGrpSpPr>
          <p:cNvPr id="63491" name="Group 3"/>
          <p:cNvGrpSpPr/>
          <p:nvPr/>
        </p:nvGrpSpPr>
        <p:grpSpPr bwMode="auto">
          <a:xfrm>
            <a:off x="395536" y="1905000"/>
            <a:ext cx="7704856" cy="1306513"/>
            <a:chOff x="1104" y="1200"/>
            <a:chExt cx="3504" cy="823"/>
          </a:xfrm>
        </p:grpSpPr>
        <p:sp>
          <p:nvSpPr>
            <p:cNvPr id="63492" name="AutoShape 4"/>
            <p:cNvSpPr>
              <a:spLocks noChangeArrowheads="1"/>
            </p:cNvSpPr>
            <p:nvPr/>
          </p:nvSpPr>
          <p:spPr bwMode="gray">
            <a:xfrm>
              <a:off x="1104" y="1200"/>
              <a:ext cx="3504" cy="823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3493" name="AutoShape 5"/>
            <p:cNvSpPr>
              <a:spLocks noChangeArrowheads="1"/>
            </p:cNvSpPr>
            <p:nvPr/>
          </p:nvSpPr>
          <p:spPr bwMode="gray">
            <a:xfrm>
              <a:off x="1181" y="1276"/>
              <a:ext cx="675" cy="673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0066CC"/>
                </a:gs>
                <a:gs pos="100000">
                  <a:srgbClr val="0066CC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3494" name="Freeform 6"/>
            <p:cNvSpPr/>
            <p:nvPr/>
          </p:nvSpPr>
          <p:spPr bwMode="gray">
            <a:xfrm>
              <a:off x="1223" y="1319"/>
              <a:ext cx="337" cy="337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0066CC">
                    <a:gamma/>
                    <a:tint val="54510"/>
                    <a:invGamma/>
                  </a:srgbClr>
                </a:gs>
                <a:gs pos="50000">
                  <a:srgbClr val="0066CC">
                    <a:alpha val="0"/>
                  </a:srgbClr>
                </a:gs>
                <a:gs pos="100000">
                  <a:srgbClr val="0066CC">
                    <a:gamma/>
                    <a:tint val="54510"/>
                    <a:invGamma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495" name="Text Box 7"/>
            <p:cNvSpPr txBox="1">
              <a:spLocks noChangeArrowheads="1"/>
            </p:cNvSpPr>
            <p:nvPr/>
          </p:nvSpPr>
          <p:spPr bwMode="gray">
            <a:xfrm>
              <a:off x="1201" y="1460"/>
              <a:ext cx="61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ru-RU" sz="2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Резерв</a:t>
              </a:r>
              <a:endPara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3496" name="Text Box 8"/>
            <p:cNvSpPr txBox="1">
              <a:spLocks noChangeArrowheads="1"/>
            </p:cNvSpPr>
            <p:nvPr/>
          </p:nvSpPr>
          <p:spPr bwMode="gray">
            <a:xfrm>
              <a:off x="1948" y="1327"/>
              <a:ext cx="257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ru-RU" sz="2400" b="1" dirty="0" smtClean="0">
                  <a:solidFill>
                    <a:srgbClr val="000000"/>
                  </a:solidFill>
                </a:rPr>
                <a:t>Резервирование времени в рамках каждого часа. Резерв 10-15 мин.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3497" name="Group 9"/>
          <p:cNvGrpSpPr/>
          <p:nvPr/>
        </p:nvGrpSpPr>
        <p:grpSpPr bwMode="auto">
          <a:xfrm>
            <a:off x="395537" y="3348038"/>
            <a:ext cx="7704856" cy="1309687"/>
            <a:chOff x="1104" y="2109"/>
            <a:chExt cx="3504" cy="825"/>
          </a:xfrm>
        </p:grpSpPr>
        <p:sp>
          <p:nvSpPr>
            <p:cNvPr id="63498" name="AutoShape 10"/>
            <p:cNvSpPr>
              <a:spLocks noChangeArrowheads="1"/>
            </p:cNvSpPr>
            <p:nvPr/>
          </p:nvSpPr>
          <p:spPr bwMode="gray">
            <a:xfrm>
              <a:off x="1104" y="2109"/>
              <a:ext cx="3504" cy="823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3499" name="AutoShape 11"/>
            <p:cNvSpPr>
              <a:spLocks noChangeArrowheads="1"/>
            </p:cNvSpPr>
            <p:nvPr/>
          </p:nvSpPr>
          <p:spPr bwMode="gray">
            <a:xfrm>
              <a:off x="1181" y="2185"/>
              <a:ext cx="675" cy="673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009999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3500" name="Freeform 12"/>
            <p:cNvSpPr/>
            <p:nvPr/>
          </p:nvSpPr>
          <p:spPr bwMode="gray">
            <a:xfrm>
              <a:off x="1223" y="2228"/>
              <a:ext cx="337" cy="337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009999">
                    <a:gamma/>
                    <a:tint val="42353"/>
                    <a:invGamma/>
                  </a:srgbClr>
                </a:gs>
                <a:gs pos="100000">
                  <a:srgbClr val="009999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501" name="Text Box 13"/>
            <p:cNvSpPr txBox="1">
              <a:spLocks noChangeArrowheads="1"/>
            </p:cNvSpPr>
            <p:nvPr/>
          </p:nvSpPr>
          <p:spPr bwMode="gray">
            <a:xfrm>
              <a:off x="1283" y="2370"/>
              <a:ext cx="45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ru-RU" sz="2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Клин</a:t>
              </a:r>
              <a:endPara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3502" name="Text Box 14"/>
            <p:cNvSpPr txBox="1">
              <a:spLocks noChangeArrowheads="1"/>
            </p:cNvSpPr>
            <p:nvPr/>
          </p:nvSpPr>
          <p:spPr bwMode="gray">
            <a:xfrm>
              <a:off x="1948" y="2178"/>
              <a:ext cx="2576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ru-RU" sz="2400" b="1" dirty="0" smtClean="0">
                  <a:solidFill>
                    <a:srgbClr val="000000"/>
                  </a:solidFill>
                </a:rPr>
                <a:t>Планирование 1-2 часов в день. С опытом – большие периоды времени.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3503" name="Group 15"/>
          <p:cNvGrpSpPr/>
          <p:nvPr/>
        </p:nvGrpSpPr>
        <p:grpSpPr bwMode="auto">
          <a:xfrm>
            <a:off x="395536" y="4808538"/>
            <a:ext cx="7704857" cy="1306512"/>
            <a:chOff x="1104" y="3029"/>
            <a:chExt cx="3504" cy="823"/>
          </a:xfrm>
        </p:grpSpPr>
        <p:sp>
          <p:nvSpPr>
            <p:cNvPr id="63504" name="AutoShape 16"/>
            <p:cNvSpPr>
              <a:spLocks noChangeArrowheads="1"/>
            </p:cNvSpPr>
            <p:nvPr/>
          </p:nvSpPr>
          <p:spPr bwMode="gray">
            <a:xfrm>
              <a:off x="1104" y="3029"/>
              <a:ext cx="3504" cy="823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3505" name="AutoShape 17"/>
            <p:cNvSpPr>
              <a:spLocks noChangeArrowheads="1"/>
            </p:cNvSpPr>
            <p:nvPr/>
          </p:nvSpPr>
          <p:spPr bwMode="gray">
            <a:xfrm>
              <a:off x="1181" y="3105"/>
              <a:ext cx="675" cy="673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EC941E"/>
                </a:gs>
                <a:gs pos="100000">
                  <a:srgbClr val="EC941E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3506" name="Freeform 18"/>
            <p:cNvSpPr/>
            <p:nvPr/>
          </p:nvSpPr>
          <p:spPr bwMode="gray">
            <a:xfrm>
              <a:off x="1223" y="3148"/>
              <a:ext cx="337" cy="337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EC941E">
                    <a:gamma/>
                    <a:tint val="48627"/>
                    <a:invGamma/>
                  </a:srgbClr>
                </a:gs>
                <a:gs pos="100000">
                  <a:srgbClr val="EC941E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507" name="Text Box 19"/>
            <p:cNvSpPr txBox="1">
              <a:spLocks noChangeArrowheads="1"/>
            </p:cNvSpPr>
            <p:nvPr/>
          </p:nvSpPr>
          <p:spPr bwMode="gray">
            <a:xfrm>
              <a:off x="1209" y="3289"/>
              <a:ext cx="5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ru-RU" sz="2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Сфера</a:t>
              </a:r>
              <a:endPara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3508" name="Text Box 20"/>
            <p:cNvSpPr txBox="1">
              <a:spLocks noChangeArrowheads="1"/>
            </p:cNvSpPr>
            <p:nvPr/>
          </p:nvSpPr>
          <p:spPr bwMode="gray">
            <a:xfrm>
              <a:off x="1948" y="3076"/>
              <a:ext cx="2576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ru-RU" sz="2400" b="1" dirty="0" smtClean="0">
                  <a:solidFill>
                    <a:srgbClr val="000000"/>
                  </a:solidFill>
                </a:rPr>
                <a:t>Выявление и планирование в рамках ключевых сфер (задач, функций). Норма – 9-12 сфер.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3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3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www.themegallery.com</a:t>
            </a:r>
            <a:endParaRPr 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Cycle Diagram</a:t>
            </a:r>
            <a:endParaRPr lang="en-US"/>
          </a:p>
        </p:txBody>
      </p:sp>
      <p:grpSp>
        <p:nvGrpSpPr>
          <p:cNvPr id="100355" name="Group 3"/>
          <p:cNvGrpSpPr/>
          <p:nvPr/>
        </p:nvGrpSpPr>
        <p:grpSpPr bwMode="auto">
          <a:xfrm>
            <a:off x="762000" y="2057400"/>
            <a:ext cx="7315200" cy="3886200"/>
            <a:chOff x="480" y="1296"/>
            <a:chExt cx="4608" cy="2448"/>
          </a:xfrm>
        </p:grpSpPr>
        <p:sp>
          <p:nvSpPr>
            <p:cNvPr id="100356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1692 w 4040"/>
                <a:gd name="T1" fmla="*/ 12 h 1888"/>
                <a:gd name="T2" fmla="*/ 1234 w 4040"/>
                <a:gd name="T3" fmla="*/ 74 h 1888"/>
                <a:gd name="T4" fmla="*/ 828 w 4040"/>
                <a:gd name="T5" fmla="*/ 182 h 1888"/>
                <a:gd name="T6" fmla="*/ 486 w 4040"/>
                <a:gd name="T7" fmla="*/ 330 h 1888"/>
                <a:gd name="T8" fmla="*/ 226 w 4040"/>
                <a:gd name="T9" fmla="*/ 510 h 1888"/>
                <a:gd name="T10" fmla="*/ 58 w 4040"/>
                <a:gd name="T11" fmla="*/ 718 h 1888"/>
                <a:gd name="T12" fmla="*/ 0 w 4040"/>
                <a:gd name="T13" fmla="*/ 944 h 1888"/>
                <a:gd name="T14" fmla="*/ 58 w 4040"/>
                <a:gd name="T15" fmla="*/ 1170 h 1888"/>
                <a:gd name="T16" fmla="*/ 226 w 4040"/>
                <a:gd name="T17" fmla="*/ 1378 h 1888"/>
                <a:gd name="T18" fmla="*/ 486 w 4040"/>
                <a:gd name="T19" fmla="*/ 1558 h 1888"/>
                <a:gd name="T20" fmla="*/ 828 w 4040"/>
                <a:gd name="T21" fmla="*/ 1706 h 1888"/>
                <a:gd name="T22" fmla="*/ 1234 w 4040"/>
                <a:gd name="T23" fmla="*/ 1814 h 1888"/>
                <a:gd name="T24" fmla="*/ 1692 w 4040"/>
                <a:gd name="T25" fmla="*/ 1876 h 1888"/>
                <a:gd name="T26" fmla="*/ 2186 w 4040"/>
                <a:gd name="T27" fmla="*/ 1884 h 1888"/>
                <a:gd name="T28" fmla="*/ 2658 w 4040"/>
                <a:gd name="T29" fmla="*/ 1840 h 1888"/>
                <a:gd name="T30" fmla="*/ 3084 w 4040"/>
                <a:gd name="T31" fmla="*/ 1746 h 1888"/>
                <a:gd name="T32" fmla="*/ 3448 w 4040"/>
                <a:gd name="T33" fmla="*/ 1612 h 1888"/>
                <a:gd name="T34" fmla="*/ 3738 w 4040"/>
                <a:gd name="T35" fmla="*/ 1442 h 1888"/>
                <a:gd name="T36" fmla="*/ 3938 w 4040"/>
                <a:gd name="T37" fmla="*/ 1242 h 1888"/>
                <a:gd name="T38" fmla="*/ 4034 w 4040"/>
                <a:gd name="T39" fmla="*/ 1022 h 1888"/>
                <a:gd name="T40" fmla="*/ 4014 w 4040"/>
                <a:gd name="T41" fmla="*/ 790 h 1888"/>
                <a:gd name="T42" fmla="*/ 3882 w 4040"/>
                <a:gd name="T43" fmla="*/ 576 h 1888"/>
                <a:gd name="T44" fmla="*/ 3650 w 4040"/>
                <a:gd name="T45" fmla="*/ 386 h 1888"/>
                <a:gd name="T46" fmla="*/ 3334 w 4040"/>
                <a:gd name="T47" fmla="*/ 228 h 1888"/>
                <a:gd name="T48" fmla="*/ 2948 w 4040"/>
                <a:gd name="T49" fmla="*/ 106 h 1888"/>
                <a:gd name="T50" fmla="*/ 2506 w 4040"/>
                <a:gd name="T51" fmla="*/ 28 h 1888"/>
                <a:gd name="T52" fmla="*/ 2020 w 4040"/>
                <a:gd name="T53" fmla="*/ 0 h 1888"/>
                <a:gd name="T54" fmla="*/ 1606 w 4040"/>
                <a:gd name="T55" fmla="*/ 1736 h 1888"/>
                <a:gd name="T56" fmla="*/ 1164 w 4040"/>
                <a:gd name="T57" fmla="*/ 1678 h 1888"/>
                <a:gd name="T58" fmla="*/ 776 w 4040"/>
                <a:gd name="T59" fmla="*/ 1576 h 1888"/>
                <a:gd name="T60" fmla="*/ 458 w 4040"/>
                <a:gd name="T61" fmla="*/ 1436 h 1888"/>
                <a:gd name="T62" fmla="*/ 224 w 4040"/>
                <a:gd name="T63" fmla="*/ 1266 h 1888"/>
                <a:gd name="T64" fmla="*/ 88 w 4040"/>
                <a:gd name="T65" fmla="*/ 1074 h 1888"/>
                <a:gd name="T66" fmla="*/ 68 w 4040"/>
                <a:gd name="T67" fmla="*/ 864 h 1888"/>
                <a:gd name="T68" fmla="*/ 166 w 4040"/>
                <a:gd name="T69" fmla="*/ 664 h 1888"/>
                <a:gd name="T70" fmla="*/ 370 w 4040"/>
                <a:gd name="T71" fmla="*/ 486 h 1888"/>
                <a:gd name="T72" fmla="*/ 662 w 4040"/>
                <a:gd name="T73" fmla="*/ 336 h 1888"/>
                <a:gd name="T74" fmla="*/ 1028 w 4040"/>
                <a:gd name="T75" fmla="*/ 222 h 1888"/>
                <a:gd name="T76" fmla="*/ 1454 w 4040"/>
                <a:gd name="T77" fmla="*/ 148 h 1888"/>
                <a:gd name="T78" fmla="*/ 1922 w 4040"/>
                <a:gd name="T79" fmla="*/ 120 h 1888"/>
                <a:gd name="T80" fmla="*/ 2392 w 4040"/>
                <a:gd name="T81" fmla="*/ 148 h 1888"/>
                <a:gd name="T82" fmla="*/ 2818 w 4040"/>
                <a:gd name="T83" fmla="*/ 222 h 1888"/>
                <a:gd name="T84" fmla="*/ 3184 w 4040"/>
                <a:gd name="T85" fmla="*/ 336 h 1888"/>
                <a:gd name="T86" fmla="*/ 3476 w 4040"/>
                <a:gd name="T87" fmla="*/ 486 h 1888"/>
                <a:gd name="T88" fmla="*/ 3680 w 4040"/>
                <a:gd name="T89" fmla="*/ 664 h 1888"/>
                <a:gd name="T90" fmla="*/ 3778 w 4040"/>
                <a:gd name="T91" fmla="*/ 864 h 1888"/>
                <a:gd name="T92" fmla="*/ 3758 w 4040"/>
                <a:gd name="T93" fmla="*/ 1074 h 1888"/>
                <a:gd name="T94" fmla="*/ 3622 w 4040"/>
                <a:gd name="T95" fmla="*/ 1266 h 1888"/>
                <a:gd name="T96" fmla="*/ 3388 w 4040"/>
                <a:gd name="T97" fmla="*/ 1436 h 1888"/>
                <a:gd name="T98" fmla="*/ 3070 w 4040"/>
                <a:gd name="T99" fmla="*/ 1576 h 1888"/>
                <a:gd name="T100" fmla="*/ 2682 w 4040"/>
                <a:gd name="T101" fmla="*/ 1678 h 1888"/>
                <a:gd name="T102" fmla="*/ 2240 w 4040"/>
                <a:gd name="T103" fmla="*/ 1736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30196"/>
                    <a:invGamma/>
                    <a:alpha val="36000"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7C16B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0357" name="Oval 5"/>
            <p:cNvSpPr>
              <a:spLocks noChangeArrowheads="1"/>
            </p:cNvSpPr>
            <p:nvPr/>
          </p:nvSpPr>
          <p:spPr bwMode="gray">
            <a:xfrm rot="-1543677">
              <a:off x="2736" y="1728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0358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0359" name="Oval 7"/>
            <p:cNvSpPr>
              <a:spLocks noChangeArrowheads="1"/>
            </p:cNvSpPr>
            <p:nvPr/>
          </p:nvSpPr>
          <p:spPr bwMode="gray">
            <a:xfrm rot="-1543677">
              <a:off x="1824" y="350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0360" name="Oval 8"/>
            <p:cNvSpPr>
              <a:spLocks noChangeArrowheads="1"/>
            </p:cNvSpPr>
            <p:nvPr/>
          </p:nvSpPr>
          <p:spPr bwMode="gray">
            <a:xfrm rot="-1543677">
              <a:off x="3456" y="312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0361" name="Oval 9"/>
            <p:cNvSpPr>
              <a:spLocks noChangeArrowheads="1"/>
            </p:cNvSpPr>
            <p:nvPr/>
          </p:nvSpPr>
          <p:spPr bwMode="gray">
            <a:xfrm rot="-1543677">
              <a:off x="1296" y="2592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0362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00363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37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00364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00365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00366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ru-RU" b="1"/>
            </a:p>
          </p:txBody>
        </p:sp>
        <p:sp>
          <p:nvSpPr>
            <p:cNvPr id="100367" name="Text Box 15"/>
            <p:cNvSpPr txBox="1">
              <a:spLocks noChangeArrowheads="1"/>
            </p:cNvSpPr>
            <p:nvPr/>
          </p:nvSpPr>
          <p:spPr bwMode="gray">
            <a:xfrm>
              <a:off x="1127" y="2375"/>
              <a:ext cx="4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  <a:endParaRPr lang="en-US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00368" name="Text Box 16"/>
            <p:cNvSpPr txBox="1">
              <a:spLocks noChangeArrowheads="1"/>
            </p:cNvSpPr>
            <p:nvPr/>
          </p:nvSpPr>
          <p:spPr bwMode="gray">
            <a:xfrm>
              <a:off x="2578" y="1545"/>
              <a:ext cx="4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  <a:endParaRPr lang="en-US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00369" name="Text Box 17"/>
            <p:cNvSpPr txBox="1">
              <a:spLocks noChangeArrowheads="1"/>
            </p:cNvSpPr>
            <p:nvPr/>
          </p:nvSpPr>
          <p:spPr bwMode="gray">
            <a:xfrm>
              <a:off x="4222" y="1696"/>
              <a:ext cx="4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  <a:endParaRPr lang="en-US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00370" name="Text Box 18"/>
            <p:cNvSpPr txBox="1">
              <a:spLocks noChangeArrowheads="1"/>
            </p:cNvSpPr>
            <p:nvPr/>
          </p:nvSpPr>
          <p:spPr bwMode="gray">
            <a:xfrm>
              <a:off x="3219" y="2956"/>
              <a:ext cx="4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  <a:endParaRPr lang="en-US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00371" name="Text Box 19"/>
            <p:cNvSpPr txBox="1">
              <a:spLocks noChangeArrowheads="1"/>
            </p:cNvSpPr>
            <p:nvPr/>
          </p:nvSpPr>
          <p:spPr bwMode="gray">
            <a:xfrm>
              <a:off x="1638" y="3295"/>
              <a:ext cx="4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  <a:endParaRPr lang="en-US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00372" name="Text Box 20"/>
            <p:cNvSpPr txBox="1">
              <a:spLocks noChangeArrowheads="1"/>
            </p:cNvSpPr>
            <p:nvPr/>
          </p:nvSpPr>
          <p:spPr bwMode="gray">
            <a:xfrm>
              <a:off x="2160" y="2304"/>
              <a:ext cx="1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800" b="1"/>
                <a:t>Cycle name</a:t>
              </a:r>
              <a:endParaRPr lang="en-US" sz="2800" b="1"/>
            </a:p>
          </p:txBody>
        </p:sp>
        <p:sp>
          <p:nvSpPr>
            <p:cNvPr id="100373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cxnSp>
          <p:nvCxnSpPr>
            <p:cNvPr id="100374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0375" name="Text Box 23"/>
            <p:cNvSpPr txBox="1">
              <a:spLocks noChangeArrowheads="1"/>
            </p:cNvSpPr>
            <p:nvPr/>
          </p:nvSpPr>
          <p:spPr bwMode="gray">
            <a:xfrm>
              <a:off x="480" y="1296"/>
              <a:ext cx="12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 b="1">
                  <a:latin typeface="Verdana" pitchFamily="34" charset="0"/>
                </a:rPr>
                <a:t>Add Your Text</a:t>
              </a:r>
              <a:endParaRPr lang="en-US" sz="1600" b="1">
                <a:latin typeface="Verdana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www.themegallery.com</a:t>
            </a:r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  <a:endParaRPr lang="en-US" sz="1800"/>
          </a:p>
        </p:txBody>
      </p:sp>
      <p:grpSp>
        <p:nvGrpSpPr>
          <p:cNvPr id="71683" name="Group 3"/>
          <p:cNvGrpSpPr/>
          <p:nvPr/>
        </p:nvGrpSpPr>
        <p:grpSpPr bwMode="auto">
          <a:xfrm>
            <a:off x="1295400" y="1752600"/>
            <a:ext cx="6477000" cy="4124325"/>
            <a:chOff x="624" y="967"/>
            <a:chExt cx="4416" cy="2735"/>
          </a:xfrm>
        </p:grpSpPr>
        <p:sp>
          <p:nvSpPr>
            <p:cNvPr id="71684" name="AutoShape 4"/>
            <p:cNvSpPr>
              <a:spLocks noChangeArrowheads="1"/>
            </p:cNvSpPr>
            <p:nvPr/>
          </p:nvSpPr>
          <p:spPr bwMode="gray">
            <a:xfrm>
              <a:off x="2304" y="2496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685" name="AutoShape 5"/>
            <p:cNvSpPr>
              <a:spLocks noChangeArrowheads="1"/>
            </p:cNvSpPr>
            <p:nvPr/>
          </p:nvSpPr>
          <p:spPr bwMode="gray">
            <a:xfrm>
              <a:off x="2304" y="2160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686" name="AutoShape 6"/>
            <p:cNvSpPr>
              <a:spLocks noChangeArrowheads="1"/>
            </p:cNvSpPr>
            <p:nvPr/>
          </p:nvSpPr>
          <p:spPr bwMode="gray">
            <a:xfrm>
              <a:off x="2304" y="1824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687" name="Text Box 7"/>
            <p:cNvSpPr txBox="1">
              <a:spLocks noChangeArrowheads="1"/>
            </p:cNvSpPr>
            <p:nvPr/>
          </p:nvSpPr>
          <p:spPr bwMode="gray">
            <a:xfrm>
              <a:off x="2619" y="1969"/>
              <a:ext cx="44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71688" name="Text Box 8"/>
            <p:cNvSpPr txBox="1">
              <a:spLocks noChangeArrowheads="1"/>
            </p:cNvSpPr>
            <p:nvPr/>
          </p:nvSpPr>
          <p:spPr bwMode="gray">
            <a:xfrm>
              <a:off x="2619" y="2305"/>
              <a:ext cx="44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71689" name="Text Box 9"/>
            <p:cNvSpPr txBox="1">
              <a:spLocks noChangeArrowheads="1"/>
            </p:cNvSpPr>
            <p:nvPr/>
          </p:nvSpPr>
          <p:spPr bwMode="gray">
            <a:xfrm>
              <a:off x="2619" y="2641"/>
              <a:ext cx="44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71690" name="AutoShape 10"/>
            <p:cNvSpPr>
              <a:spLocks noChangeArrowheads="1"/>
            </p:cNvSpPr>
            <p:nvPr/>
          </p:nvSpPr>
          <p:spPr bwMode="gray">
            <a:xfrm>
              <a:off x="1872" y="1680"/>
              <a:ext cx="336" cy="1296"/>
            </a:xfrm>
            <a:prstGeom prst="leftArrow">
              <a:avLst>
                <a:gd name="adj1" fmla="val 65583"/>
                <a:gd name="adj2" fmla="val 65181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46275"/>
                    <a:invGamma/>
                    <a:alpha val="1200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691" name="AutoShape 11"/>
            <p:cNvSpPr>
              <a:spLocks noChangeArrowheads="1"/>
            </p:cNvSpPr>
            <p:nvPr/>
          </p:nvSpPr>
          <p:spPr bwMode="auto">
            <a:xfrm>
              <a:off x="624" y="1344"/>
              <a:ext cx="1152" cy="19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ru-RU">
                <a:latin typeface="Verdana" pitchFamily="34" charset="0"/>
              </a:endParaRPr>
            </a:p>
          </p:txBody>
        </p:sp>
        <p:sp>
          <p:nvSpPr>
            <p:cNvPr id="71692" name="Text Box 12"/>
            <p:cNvSpPr txBox="1">
              <a:spLocks noChangeArrowheads="1"/>
            </p:cNvSpPr>
            <p:nvPr/>
          </p:nvSpPr>
          <p:spPr bwMode="auto">
            <a:xfrm>
              <a:off x="672" y="1488"/>
              <a:ext cx="1056" cy="1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001D3A"/>
                  </a:solidFill>
                  <a:latin typeface="Verdana" pitchFamily="34" charset="0"/>
                </a:rPr>
                <a:t>Add Your</a:t>
              </a:r>
              <a:endParaRPr lang="en-US" b="1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hangingPunct="0"/>
              <a:r>
                <a:rPr lang="en-US" b="1">
                  <a:solidFill>
                    <a:srgbClr val="001D3A"/>
                  </a:solidFill>
                  <a:latin typeface="Verdana" pitchFamily="34" charset="0"/>
                </a:rPr>
                <a:t>Title Text</a:t>
              </a:r>
              <a:endParaRPr lang="en-US" b="1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hangingPunct="0"/>
              <a:endParaRPr lang="en-US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1</a:t>
              </a:r>
              <a:endParaRPr lang="en-US" sz="1400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2</a:t>
              </a:r>
              <a:endParaRPr lang="en-US" sz="1400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3</a:t>
              </a:r>
              <a:endParaRPr lang="en-US" sz="1400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4</a:t>
              </a:r>
              <a:endParaRPr lang="en-US" sz="1400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5</a:t>
              </a:r>
              <a:endParaRPr lang="en-US" sz="1400">
                <a:solidFill>
                  <a:srgbClr val="001D3A"/>
                </a:solidFill>
                <a:latin typeface="Verdana" pitchFamily="34" charset="0"/>
              </a:endParaRPr>
            </a:p>
          </p:txBody>
        </p:sp>
        <p:sp>
          <p:nvSpPr>
            <p:cNvPr id="71693" name="AutoShape 13"/>
            <p:cNvSpPr>
              <a:spLocks noChangeArrowheads="1"/>
            </p:cNvSpPr>
            <p:nvPr/>
          </p:nvSpPr>
          <p:spPr bwMode="auto">
            <a:xfrm>
              <a:off x="3888" y="1344"/>
              <a:ext cx="1152" cy="19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ru-RU">
                <a:latin typeface="Verdana" pitchFamily="34" charset="0"/>
              </a:endParaRPr>
            </a:p>
          </p:txBody>
        </p:sp>
        <p:sp>
          <p:nvSpPr>
            <p:cNvPr id="71694" name="Text Box 14"/>
            <p:cNvSpPr txBox="1">
              <a:spLocks noChangeArrowheads="1"/>
            </p:cNvSpPr>
            <p:nvPr/>
          </p:nvSpPr>
          <p:spPr bwMode="auto">
            <a:xfrm>
              <a:off x="3936" y="1488"/>
              <a:ext cx="1056" cy="1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001D3A"/>
                  </a:solidFill>
                  <a:latin typeface="Verdana" pitchFamily="34" charset="0"/>
                </a:rPr>
                <a:t>Add Your</a:t>
              </a:r>
              <a:endParaRPr lang="en-US" b="1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hangingPunct="0"/>
              <a:r>
                <a:rPr lang="en-US" b="1">
                  <a:solidFill>
                    <a:srgbClr val="001D3A"/>
                  </a:solidFill>
                  <a:latin typeface="Verdana" pitchFamily="34" charset="0"/>
                </a:rPr>
                <a:t>Title Text</a:t>
              </a:r>
              <a:endParaRPr lang="en-US" b="1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hangingPunct="0"/>
              <a:endParaRPr lang="en-US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1</a:t>
              </a:r>
              <a:endParaRPr lang="en-US" sz="1400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2</a:t>
              </a:r>
              <a:endParaRPr lang="en-US" sz="1400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3</a:t>
              </a:r>
              <a:endParaRPr lang="en-US" sz="1400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4</a:t>
              </a:r>
              <a:endParaRPr lang="en-US" sz="1400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5</a:t>
              </a:r>
              <a:endParaRPr lang="en-US" sz="1400">
                <a:solidFill>
                  <a:srgbClr val="001D3A"/>
                </a:solidFill>
                <a:latin typeface="Verdana" pitchFamily="34" charset="0"/>
              </a:endParaRPr>
            </a:p>
          </p:txBody>
        </p:sp>
        <p:sp>
          <p:nvSpPr>
            <p:cNvPr id="71695" name="AutoShape 15"/>
            <p:cNvSpPr>
              <a:spLocks noChangeArrowheads="1"/>
            </p:cNvSpPr>
            <p:nvPr/>
          </p:nvSpPr>
          <p:spPr bwMode="gray">
            <a:xfrm>
              <a:off x="3458" y="1680"/>
              <a:ext cx="334" cy="1296"/>
            </a:xfrm>
            <a:prstGeom prst="rightArrow">
              <a:avLst>
                <a:gd name="adj1" fmla="val 67750"/>
                <a:gd name="adj2" fmla="val 66167"/>
              </a:avLst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12000"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696" name="AutoShape 16"/>
            <p:cNvSpPr>
              <a:spLocks noChangeArrowheads="1"/>
            </p:cNvSpPr>
            <p:nvPr/>
          </p:nvSpPr>
          <p:spPr bwMode="gray">
            <a:xfrm>
              <a:off x="1824" y="967"/>
              <a:ext cx="1920" cy="384"/>
            </a:xfrm>
            <a:prstGeom prst="can">
              <a:avLst>
                <a:gd name="adj" fmla="val 27866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697" name="AutoShape 17"/>
            <p:cNvSpPr>
              <a:spLocks noChangeArrowheads="1"/>
            </p:cNvSpPr>
            <p:nvPr/>
          </p:nvSpPr>
          <p:spPr bwMode="gray">
            <a:xfrm>
              <a:off x="2283" y="1440"/>
              <a:ext cx="1104" cy="336"/>
            </a:xfrm>
            <a:prstGeom prst="upArrow">
              <a:avLst>
                <a:gd name="adj1" fmla="val 68380"/>
                <a:gd name="adj2" fmla="val 70833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63529"/>
                    <a:invGamma/>
                    <a:alpha val="1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698" name="Text Box 18"/>
            <p:cNvSpPr txBox="1">
              <a:spLocks noChangeArrowheads="1"/>
            </p:cNvSpPr>
            <p:nvPr/>
          </p:nvSpPr>
          <p:spPr bwMode="gray">
            <a:xfrm>
              <a:off x="2604" y="1107"/>
              <a:ext cx="44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71699" name="AutoShape 19"/>
            <p:cNvSpPr>
              <a:spLocks noChangeArrowheads="1"/>
            </p:cNvSpPr>
            <p:nvPr/>
          </p:nvSpPr>
          <p:spPr bwMode="gray">
            <a:xfrm>
              <a:off x="1872" y="3312"/>
              <a:ext cx="1920" cy="384"/>
            </a:xfrm>
            <a:prstGeom prst="can">
              <a:avLst>
                <a:gd name="adj" fmla="val 32032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700" name="Text Box 20"/>
            <p:cNvSpPr txBox="1">
              <a:spLocks noChangeArrowheads="1"/>
            </p:cNvSpPr>
            <p:nvPr/>
          </p:nvSpPr>
          <p:spPr bwMode="gray">
            <a:xfrm>
              <a:off x="2604" y="3459"/>
              <a:ext cx="44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71701" name="AutoShape 21"/>
            <p:cNvSpPr>
              <a:spLocks noChangeArrowheads="1"/>
            </p:cNvSpPr>
            <p:nvPr/>
          </p:nvSpPr>
          <p:spPr bwMode="gray">
            <a:xfrm>
              <a:off x="2269" y="2928"/>
              <a:ext cx="1106" cy="331"/>
            </a:xfrm>
            <a:prstGeom prst="downArrow">
              <a:avLst>
                <a:gd name="adj1" fmla="val 67093"/>
                <a:gd name="adj2" fmla="val 64051"/>
              </a:avLst>
            </a:prstGeom>
            <a:gradFill rotWithShape="1">
              <a:gsLst>
                <a:gs pos="0">
                  <a:schemeClr val="bg2">
                    <a:gamma/>
                    <a:tint val="63529"/>
                    <a:invGamma/>
                    <a:alpha val="12000"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www.themegallery.com</a:t>
            </a:r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</a:t>
            </a:r>
            <a:endParaRPr lang="en-US"/>
          </a:p>
        </p:txBody>
      </p:sp>
      <p:graphicFrame>
        <p:nvGraphicFramePr>
          <p:cNvPr id="83014" name="Group 70"/>
          <p:cNvGraphicFramePr>
            <a:graphicFrameLocks noGrp="1"/>
          </p:cNvGraphicFramePr>
          <p:nvPr>
            <p:ph idx="1"/>
          </p:nvPr>
        </p:nvGraphicFramePr>
        <p:xfrm>
          <a:off x="838200" y="2165350"/>
          <a:ext cx="6934200" cy="3168653"/>
        </p:xfrm>
        <a:graphic>
          <a:graphicData uri="http://schemas.openxmlformats.org/drawingml/2006/table">
            <a:tbl>
              <a:tblPr/>
              <a:tblGrid>
                <a:gridCol w="1563688"/>
                <a:gridCol w="1090612"/>
                <a:gridCol w="1069975"/>
                <a:gridCol w="1068388"/>
                <a:gridCol w="1074737"/>
                <a:gridCol w="1066800"/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0000"/>
                      </a:schemeClr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48000"/>
                      </a:schemeClr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0000"/>
                      </a:schemeClr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48000"/>
                      </a:schemeClr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0000"/>
                      </a:schemeClr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www.themegallery.com</a:t>
            </a:r>
            <a:endParaRPr lang="en-US"/>
          </a:p>
        </p:txBody>
      </p:sp>
      <p:sp>
        <p:nvSpPr>
          <p:cNvPr id="89090" name="AutoShape 2"/>
          <p:cNvSpPr>
            <a:spLocks noChangeArrowheads="1"/>
          </p:cNvSpPr>
          <p:nvPr/>
        </p:nvSpPr>
        <p:spPr bwMode="auto">
          <a:xfrm>
            <a:off x="3570288" y="3657600"/>
            <a:ext cx="1839912" cy="22860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1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en-US" sz="1400">
                <a:latin typeface="Verdana" pitchFamily="34" charset="0"/>
              </a:rPr>
              <a:t>ThemeGallery is a Design Digital Content &amp; Contents mall developed by Guild Design Inc.</a:t>
            </a:r>
            <a:endParaRPr lang="en-US" sz="1400">
              <a:latin typeface="Verdana" pitchFamily="34" charset="0"/>
            </a:endParaRPr>
          </a:p>
        </p:txBody>
      </p:sp>
      <p:sp>
        <p:nvSpPr>
          <p:cNvPr id="89091" name="AutoShape 3"/>
          <p:cNvSpPr>
            <a:spLocks noChangeArrowheads="1"/>
          </p:cNvSpPr>
          <p:nvPr/>
        </p:nvSpPr>
        <p:spPr bwMode="auto">
          <a:xfrm>
            <a:off x="1066800" y="3657600"/>
            <a:ext cx="1828800" cy="22860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31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en-US" sz="1400">
                <a:latin typeface="Verdana" pitchFamily="34" charset="0"/>
              </a:rPr>
              <a:t>ThemeGallery is a Design Digital Content &amp; Contents mall developed by Guild Design Inc.</a:t>
            </a:r>
            <a:endParaRPr lang="en-US" sz="1400">
              <a:latin typeface="Verdana" pitchFamily="34" charset="0"/>
            </a:endParaRPr>
          </a:p>
        </p:txBody>
      </p:sp>
      <p:sp>
        <p:nvSpPr>
          <p:cNvPr id="89092" name="AutoShape 4"/>
          <p:cNvSpPr>
            <a:spLocks noChangeArrowheads="1"/>
          </p:cNvSpPr>
          <p:nvPr/>
        </p:nvSpPr>
        <p:spPr bwMode="auto">
          <a:xfrm>
            <a:off x="6096000" y="3657600"/>
            <a:ext cx="1752600" cy="22860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31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en-US" sz="1400">
                <a:latin typeface="Verdana" pitchFamily="34" charset="0"/>
              </a:rPr>
              <a:t>ThemeGallery is a Design Digital Content &amp; Contents mall developed by Guild Design Inc.</a:t>
            </a:r>
            <a:endParaRPr lang="en-US" sz="1400">
              <a:latin typeface="Verdana" pitchFamily="34" charset="0"/>
            </a:endParaRPr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gray">
          <a:xfrm>
            <a:off x="2998788" y="2452688"/>
            <a:ext cx="400050" cy="449262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9095" name="AutoShape 7"/>
          <p:cNvSpPr>
            <a:spLocks noChangeArrowheads="1"/>
          </p:cNvSpPr>
          <p:nvPr/>
        </p:nvSpPr>
        <p:spPr bwMode="gray">
          <a:xfrm>
            <a:off x="5461000" y="2452688"/>
            <a:ext cx="398463" cy="449262"/>
          </a:xfrm>
          <a:prstGeom prst="chevron">
            <a:avLst>
              <a:gd name="adj" fmla="val 52514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9096" name="Oval 8"/>
          <p:cNvSpPr>
            <a:spLocks noChangeArrowheads="1"/>
          </p:cNvSpPr>
          <p:nvPr/>
        </p:nvSpPr>
        <p:spPr bwMode="gray">
          <a:xfrm>
            <a:off x="6069013" y="1833563"/>
            <a:ext cx="1703387" cy="1687512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9097" name="Oval 9"/>
          <p:cNvSpPr>
            <a:spLocks noChangeArrowheads="1"/>
          </p:cNvSpPr>
          <p:nvPr/>
        </p:nvSpPr>
        <p:spPr bwMode="gray">
          <a:xfrm>
            <a:off x="6069013" y="1833563"/>
            <a:ext cx="1703387" cy="1687512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0"/>
                  <a:invGamma/>
                  <a:alpha val="89999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89098" name="Oval 10"/>
          <p:cNvSpPr>
            <a:spLocks noChangeArrowheads="1"/>
          </p:cNvSpPr>
          <p:nvPr/>
        </p:nvSpPr>
        <p:spPr bwMode="gray">
          <a:xfrm>
            <a:off x="6180138" y="1944688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89099" name="Oval 11"/>
          <p:cNvSpPr>
            <a:spLocks noChangeArrowheads="1"/>
          </p:cNvSpPr>
          <p:nvPr/>
        </p:nvSpPr>
        <p:spPr bwMode="gray">
          <a:xfrm>
            <a:off x="6205538" y="1952625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89100" name="Oval 12"/>
          <p:cNvSpPr>
            <a:spLocks noChangeArrowheads="1"/>
          </p:cNvSpPr>
          <p:nvPr/>
        </p:nvSpPr>
        <p:spPr bwMode="gray">
          <a:xfrm>
            <a:off x="6259513" y="2016125"/>
            <a:ext cx="1335087" cy="1320800"/>
          </a:xfrm>
          <a:prstGeom prst="ellipse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89101" name="Oval 13"/>
          <p:cNvSpPr>
            <a:spLocks noChangeArrowheads="1"/>
          </p:cNvSpPr>
          <p:nvPr/>
        </p:nvSpPr>
        <p:spPr bwMode="gray">
          <a:xfrm>
            <a:off x="1143000" y="1828800"/>
            <a:ext cx="1703388" cy="1687513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9102" name="Oval 14"/>
          <p:cNvSpPr>
            <a:spLocks noChangeArrowheads="1"/>
          </p:cNvSpPr>
          <p:nvPr/>
        </p:nvSpPr>
        <p:spPr bwMode="gray">
          <a:xfrm>
            <a:off x="1143000" y="1828800"/>
            <a:ext cx="1703388" cy="1687513"/>
          </a:xfrm>
          <a:prstGeom prst="ellipse">
            <a:avLst/>
          </a:prstGeom>
          <a:gradFill rotWithShape="1">
            <a:gsLst>
              <a:gs pos="0">
                <a:schemeClr val="folHlink">
                  <a:alpha val="32001"/>
                </a:schemeClr>
              </a:gs>
              <a:gs pos="100000">
                <a:schemeClr val="folHlink">
                  <a:gamma/>
                  <a:shade val="0"/>
                  <a:invGamma/>
                  <a:alpha val="89999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9103" name="Oval 15"/>
          <p:cNvSpPr>
            <a:spLocks noChangeArrowheads="1"/>
          </p:cNvSpPr>
          <p:nvPr/>
        </p:nvSpPr>
        <p:spPr bwMode="gray">
          <a:xfrm>
            <a:off x="1254125" y="1938338"/>
            <a:ext cx="1481138" cy="1466850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54118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54118"/>
                  <a:invGamma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89104" name="Oval 16"/>
          <p:cNvSpPr>
            <a:spLocks noChangeArrowheads="1"/>
          </p:cNvSpPr>
          <p:nvPr/>
        </p:nvSpPr>
        <p:spPr bwMode="gray">
          <a:xfrm>
            <a:off x="1255713" y="1941513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63529"/>
                  <a:invGamma/>
                </a:schemeClr>
              </a:gs>
              <a:gs pos="100000">
                <a:schemeClr val="folHlink">
                  <a:alpha val="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89105" name="Oval 17"/>
          <p:cNvSpPr>
            <a:spLocks noChangeArrowheads="1"/>
          </p:cNvSpPr>
          <p:nvPr/>
        </p:nvSpPr>
        <p:spPr bwMode="gray">
          <a:xfrm>
            <a:off x="1328738" y="2012950"/>
            <a:ext cx="1333500" cy="1320800"/>
          </a:xfrm>
          <a:prstGeom prst="ellipse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ru-RU"/>
          </a:p>
        </p:txBody>
      </p:sp>
      <p:grpSp>
        <p:nvGrpSpPr>
          <p:cNvPr id="89106" name="Group 18"/>
          <p:cNvGrpSpPr/>
          <p:nvPr/>
        </p:nvGrpSpPr>
        <p:grpSpPr bwMode="auto">
          <a:xfrm>
            <a:off x="1349375" y="2032000"/>
            <a:ext cx="1290638" cy="1277938"/>
            <a:chOff x="4166" y="1706"/>
            <a:chExt cx="1252" cy="1252"/>
          </a:xfrm>
        </p:grpSpPr>
        <p:sp>
          <p:nvSpPr>
            <p:cNvPr id="89107" name="Oval 19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89108" name="Oval 20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89109" name="Oval 21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89110" name="Oval 22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</p:grpSp>
      <p:sp>
        <p:nvSpPr>
          <p:cNvPr id="89111" name="Oval 23"/>
          <p:cNvSpPr>
            <a:spLocks noChangeArrowheads="1"/>
          </p:cNvSpPr>
          <p:nvPr/>
        </p:nvSpPr>
        <p:spPr bwMode="gray">
          <a:xfrm>
            <a:off x="3606800" y="1833563"/>
            <a:ext cx="1703388" cy="1687512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9112" name="Oval 24"/>
          <p:cNvSpPr>
            <a:spLocks noChangeArrowheads="1"/>
          </p:cNvSpPr>
          <p:nvPr/>
        </p:nvSpPr>
        <p:spPr bwMode="gray">
          <a:xfrm>
            <a:off x="3606800" y="1833563"/>
            <a:ext cx="1703388" cy="1687512"/>
          </a:xfrm>
          <a:prstGeom prst="ellipse">
            <a:avLst/>
          </a:prstGeom>
          <a:gradFill rotWithShape="1">
            <a:gsLst>
              <a:gs pos="0">
                <a:schemeClr val="accent1">
                  <a:alpha val="32001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9113" name="Oval 25"/>
          <p:cNvSpPr>
            <a:spLocks noChangeArrowheads="1"/>
          </p:cNvSpPr>
          <p:nvPr/>
        </p:nvSpPr>
        <p:spPr bwMode="gray">
          <a:xfrm>
            <a:off x="3717925" y="1944688"/>
            <a:ext cx="1481138" cy="146685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5411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54118"/>
                  <a:invGamma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89114" name="Oval 26"/>
          <p:cNvSpPr>
            <a:spLocks noChangeArrowheads="1"/>
          </p:cNvSpPr>
          <p:nvPr/>
        </p:nvSpPr>
        <p:spPr bwMode="gray">
          <a:xfrm>
            <a:off x="3719513" y="1946275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63529"/>
                  <a:invGamma/>
                </a:schemeClr>
              </a:gs>
              <a:gs pos="100000">
                <a:schemeClr val="accent1">
                  <a:alpha val="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89115" name="Oval 27"/>
          <p:cNvSpPr>
            <a:spLocks noChangeArrowheads="1"/>
          </p:cNvSpPr>
          <p:nvPr/>
        </p:nvSpPr>
        <p:spPr bwMode="gray">
          <a:xfrm>
            <a:off x="3790950" y="2016125"/>
            <a:ext cx="1333500" cy="1320800"/>
          </a:xfrm>
          <a:prstGeom prst="ellipse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ru-RU"/>
          </a:p>
        </p:txBody>
      </p:sp>
      <p:grpSp>
        <p:nvGrpSpPr>
          <p:cNvPr id="89116" name="Group 28"/>
          <p:cNvGrpSpPr/>
          <p:nvPr/>
        </p:nvGrpSpPr>
        <p:grpSpPr bwMode="auto">
          <a:xfrm>
            <a:off x="3813175" y="2032000"/>
            <a:ext cx="1290638" cy="1277938"/>
            <a:chOff x="4166" y="1706"/>
            <a:chExt cx="1252" cy="1252"/>
          </a:xfrm>
        </p:grpSpPr>
        <p:sp>
          <p:nvSpPr>
            <p:cNvPr id="89117" name="Oval 29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89118" name="Oval 30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89119" name="Oval 31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89120" name="Oval 32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</p:grpSp>
      <p:grpSp>
        <p:nvGrpSpPr>
          <p:cNvPr id="89121" name="Group 33"/>
          <p:cNvGrpSpPr/>
          <p:nvPr/>
        </p:nvGrpSpPr>
        <p:grpSpPr bwMode="auto">
          <a:xfrm>
            <a:off x="6283325" y="2032000"/>
            <a:ext cx="1292225" cy="1277938"/>
            <a:chOff x="4166" y="1706"/>
            <a:chExt cx="1252" cy="1252"/>
          </a:xfrm>
        </p:grpSpPr>
        <p:sp>
          <p:nvSpPr>
            <p:cNvPr id="89122" name="Oval 34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89123" name="Oval 35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89124" name="Oval 36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89125" name="Oval 37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</p:grpSp>
      <p:sp>
        <p:nvSpPr>
          <p:cNvPr id="89126" name="Text Box 38"/>
          <p:cNvSpPr txBox="1">
            <a:spLocks noChangeArrowheads="1"/>
          </p:cNvSpPr>
          <p:nvPr/>
        </p:nvSpPr>
        <p:spPr bwMode="gray">
          <a:xfrm>
            <a:off x="1611313" y="2505075"/>
            <a:ext cx="776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000000"/>
                </a:solidFill>
              </a:rPr>
              <a:t>Text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89127" name="Text Box 39"/>
          <p:cNvSpPr txBox="1">
            <a:spLocks noChangeArrowheads="1"/>
          </p:cNvSpPr>
          <p:nvPr/>
        </p:nvSpPr>
        <p:spPr bwMode="gray">
          <a:xfrm>
            <a:off x="4079875" y="2505075"/>
            <a:ext cx="77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000000"/>
                </a:solidFill>
              </a:rPr>
              <a:t>Text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89128" name="Text Box 40"/>
          <p:cNvSpPr txBox="1">
            <a:spLocks noChangeArrowheads="1"/>
          </p:cNvSpPr>
          <p:nvPr/>
        </p:nvSpPr>
        <p:spPr bwMode="gray">
          <a:xfrm>
            <a:off x="6546850" y="2505075"/>
            <a:ext cx="77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000000"/>
                </a:solidFill>
              </a:rPr>
              <a:t>Text</a:t>
            </a:r>
            <a:endParaRPr lang="en-US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www.themegallery.com</a:t>
            </a:r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Diagram</a:t>
            </a:r>
            <a:endParaRPr lang="en-US" sz="2000" dirty="0"/>
          </a:p>
        </p:txBody>
      </p:sp>
      <p:sp>
        <p:nvSpPr>
          <p:cNvPr id="97283" name="Freeform 3"/>
          <p:cNvSpPr>
            <a:spLocks noEditPoints="1"/>
          </p:cNvSpPr>
          <p:nvPr/>
        </p:nvSpPr>
        <p:spPr bwMode="gray">
          <a:xfrm>
            <a:off x="990600" y="1828800"/>
            <a:ext cx="5943600" cy="4038600"/>
          </a:xfrm>
          <a:custGeom>
            <a:avLst/>
            <a:gdLst>
              <a:gd name="T0" fmla="*/ 1092 w 2820"/>
              <a:gd name="T1" fmla="*/ 50 h 2912"/>
              <a:gd name="T2" fmla="*/ 822 w 2820"/>
              <a:gd name="T3" fmla="*/ 168 h 2912"/>
              <a:gd name="T4" fmla="*/ 594 w 2820"/>
              <a:gd name="T5" fmla="*/ 300 h 2912"/>
              <a:gd name="T6" fmla="*/ 406 w 2820"/>
              <a:gd name="T7" fmla="*/ 446 h 2912"/>
              <a:gd name="T8" fmla="*/ 254 w 2820"/>
              <a:gd name="T9" fmla="*/ 604 h 2912"/>
              <a:gd name="T10" fmla="*/ 140 w 2820"/>
              <a:gd name="T11" fmla="*/ 772 h 2912"/>
              <a:gd name="T12" fmla="*/ 60 w 2820"/>
              <a:gd name="T13" fmla="*/ 944 h 2912"/>
              <a:gd name="T14" fmla="*/ 14 w 2820"/>
              <a:gd name="T15" fmla="*/ 1122 h 2912"/>
              <a:gd name="T16" fmla="*/ 0 w 2820"/>
              <a:gd name="T17" fmla="*/ 1300 h 2912"/>
              <a:gd name="T18" fmla="*/ 18 w 2820"/>
              <a:gd name="T19" fmla="*/ 1476 h 2912"/>
              <a:gd name="T20" fmla="*/ 64 w 2820"/>
              <a:gd name="T21" fmla="*/ 1650 h 2912"/>
              <a:gd name="T22" fmla="*/ 138 w 2820"/>
              <a:gd name="T23" fmla="*/ 1818 h 2912"/>
              <a:gd name="T24" fmla="*/ 238 w 2820"/>
              <a:gd name="T25" fmla="*/ 1978 h 2912"/>
              <a:gd name="T26" fmla="*/ 364 w 2820"/>
              <a:gd name="T27" fmla="*/ 2126 h 2912"/>
              <a:gd name="T28" fmla="*/ 512 w 2820"/>
              <a:gd name="T29" fmla="*/ 2262 h 2912"/>
              <a:gd name="T30" fmla="*/ 684 w 2820"/>
              <a:gd name="T31" fmla="*/ 2382 h 2912"/>
              <a:gd name="T32" fmla="*/ 874 w 2820"/>
              <a:gd name="T33" fmla="*/ 2484 h 2912"/>
              <a:gd name="T34" fmla="*/ 1086 w 2820"/>
              <a:gd name="T35" fmla="*/ 2564 h 2912"/>
              <a:gd name="T36" fmla="*/ 1314 w 2820"/>
              <a:gd name="T37" fmla="*/ 2622 h 2912"/>
              <a:gd name="T38" fmla="*/ 1558 w 2820"/>
              <a:gd name="T39" fmla="*/ 2654 h 2912"/>
              <a:gd name="T40" fmla="*/ 1818 w 2820"/>
              <a:gd name="T41" fmla="*/ 2658 h 2912"/>
              <a:gd name="T42" fmla="*/ 2090 w 2820"/>
              <a:gd name="T43" fmla="*/ 2632 h 2912"/>
              <a:gd name="T44" fmla="*/ 2374 w 2820"/>
              <a:gd name="T45" fmla="*/ 2574 h 2912"/>
              <a:gd name="T46" fmla="*/ 2544 w 2820"/>
              <a:gd name="T47" fmla="*/ 2912 h 2912"/>
              <a:gd name="T48" fmla="*/ 1868 w 2820"/>
              <a:gd name="T49" fmla="*/ 1552 h 2912"/>
              <a:gd name="T50" fmla="*/ 1956 w 2820"/>
              <a:gd name="T51" fmla="*/ 1914 h 2912"/>
              <a:gd name="T52" fmla="*/ 1788 w 2820"/>
              <a:gd name="T53" fmla="*/ 1936 h 2912"/>
              <a:gd name="T54" fmla="*/ 1616 w 2820"/>
              <a:gd name="T55" fmla="*/ 1934 h 2912"/>
              <a:gd name="T56" fmla="*/ 1442 w 2820"/>
              <a:gd name="T57" fmla="*/ 1912 h 2912"/>
              <a:gd name="T58" fmla="*/ 1272 w 2820"/>
              <a:gd name="T59" fmla="*/ 1872 h 2912"/>
              <a:gd name="T60" fmla="*/ 1108 w 2820"/>
              <a:gd name="T61" fmla="*/ 1812 h 2912"/>
              <a:gd name="T62" fmla="*/ 952 w 2820"/>
              <a:gd name="T63" fmla="*/ 1736 h 2912"/>
              <a:gd name="T64" fmla="*/ 810 w 2820"/>
              <a:gd name="T65" fmla="*/ 1646 h 2912"/>
              <a:gd name="T66" fmla="*/ 684 w 2820"/>
              <a:gd name="T67" fmla="*/ 1542 h 2912"/>
              <a:gd name="T68" fmla="*/ 578 w 2820"/>
              <a:gd name="T69" fmla="*/ 1428 h 2912"/>
              <a:gd name="T70" fmla="*/ 494 w 2820"/>
              <a:gd name="T71" fmla="*/ 1304 h 2912"/>
              <a:gd name="T72" fmla="*/ 438 w 2820"/>
              <a:gd name="T73" fmla="*/ 1170 h 2912"/>
              <a:gd name="T74" fmla="*/ 410 w 2820"/>
              <a:gd name="T75" fmla="*/ 1032 h 2912"/>
              <a:gd name="T76" fmla="*/ 416 w 2820"/>
              <a:gd name="T77" fmla="*/ 888 h 2912"/>
              <a:gd name="T78" fmla="*/ 460 w 2820"/>
              <a:gd name="T79" fmla="*/ 742 h 2912"/>
              <a:gd name="T80" fmla="*/ 544 w 2820"/>
              <a:gd name="T81" fmla="*/ 592 h 2912"/>
              <a:gd name="T82" fmla="*/ 670 w 2820"/>
              <a:gd name="T83" fmla="*/ 444 h 2912"/>
              <a:gd name="T84" fmla="*/ 844 w 2820"/>
              <a:gd name="T85" fmla="*/ 298 h 2912"/>
              <a:gd name="T86" fmla="*/ 1070 w 2820"/>
              <a:gd name="T87" fmla="*/ 154 h 2912"/>
              <a:gd name="T88" fmla="*/ 1348 w 2820"/>
              <a:gd name="T89" fmla="*/ 16 h 2912"/>
              <a:gd name="T90" fmla="*/ 1244 w 2820"/>
              <a:gd name="T91" fmla="*/ 0 h 2912"/>
              <a:gd name="T92" fmla="*/ 2820 w 2820"/>
              <a:gd name="T93" fmla="*/ 1934 h 2912"/>
              <a:gd name="T94" fmla="*/ 2820 w 2820"/>
              <a:gd name="T95" fmla="*/ 1934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>
            <a:outerShdw dist="206741" dir="8249373" algn="ctr" rotWithShape="0">
              <a:srgbClr val="C1D1D3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7312" name="Text Box 32"/>
          <p:cNvSpPr txBox="1">
            <a:spLocks noChangeArrowheads="1"/>
          </p:cNvSpPr>
          <p:nvPr/>
        </p:nvSpPr>
        <p:spPr bwMode="auto">
          <a:xfrm>
            <a:off x="5334000" y="3429000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Add Your Title</a:t>
            </a:r>
            <a:endParaRPr lang="en-US" sz="2800"/>
          </a:p>
        </p:txBody>
      </p:sp>
      <p:sp>
        <p:nvSpPr>
          <p:cNvPr id="97315" name="Oval 35"/>
          <p:cNvSpPr>
            <a:spLocks noChangeArrowheads="1"/>
          </p:cNvSpPr>
          <p:nvPr/>
        </p:nvSpPr>
        <p:spPr bwMode="gray">
          <a:xfrm rot="-723406">
            <a:off x="3011488" y="4876800"/>
            <a:ext cx="1438275" cy="666750"/>
          </a:xfrm>
          <a:prstGeom prst="ellipse">
            <a:avLst/>
          </a:prstGeom>
          <a:solidFill>
            <a:srgbClr val="0F2145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7316" name="Oval 36"/>
          <p:cNvSpPr>
            <a:spLocks noChangeArrowheads="1"/>
          </p:cNvSpPr>
          <p:nvPr/>
        </p:nvSpPr>
        <p:spPr bwMode="gray">
          <a:xfrm>
            <a:off x="2943225" y="3657600"/>
            <a:ext cx="1704975" cy="1706563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ru-RU"/>
          </a:p>
        </p:txBody>
      </p:sp>
      <p:sp>
        <p:nvSpPr>
          <p:cNvPr id="97317" name="Oval 37"/>
          <p:cNvSpPr>
            <a:spLocks noChangeArrowheads="1"/>
          </p:cNvSpPr>
          <p:nvPr/>
        </p:nvSpPr>
        <p:spPr bwMode="gray">
          <a:xfrm>
            <a:off x="2963863" y="3667125"/>
            <a:ext cx="1665287" cy="1663700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ru-RU"/>
          </a:p>
        </p:txBody>
      </p:sp>
      <p:sp>
        <p:nvSpPr>
          <p:cNvPr id="97318" name="Oval 38"/>
          <p:cNvSpPr>
            <a:spLocks noChangeArrowheads="1"/>
          </p:cNvSpPr>
          <p:nvPr/>
        </p:nvSpPr>
        <p:spPr bwMode="gray">
          <a:xfrm>
            <a:off x="2981325" y="3683000"/>
            <a:ext cx="1584325" cy="155575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ru-RU"/>
          </a:p>
        </p:txBody>
      </p:sp>
      <p:sp>
        <p:nvSpPr>
          <p:cNvPr id="97319" name="Oval 39"/>
          <p:cNvSpPr>
            <a:spLocks noChangeArrowheads="1"/>
          </p:cNvSpPr>
          <p:nvPr/>
        </p:nvSpPr>
        <p:spPr bwMode="gray">
          <a:xfrm>
            <a:off x="3073400" y="3727450"/>
            <a:ext cx="1409700" cy="1262063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ru-RU"/>
          </a:p>
        </p:txBody>
      </p:sp>
      <p:sp>
        <p:nvSpPr>
          <p:cNvPr id="97320" name="Text Box 40"/>
          <p:cNvSpPr txBox="1">
            <a:spLocks noChangeArrowheads="1"/>
          </p:cNvSpPr>
          <p:nvPr/>
        </p:nvSpPr>
        <p:spPr bwMode="gray">
          <a:xfrm>
            <a:off x="3359150" y="4284663"/>
            <a:ext cx="876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000000"/>
                </a:solidFill>
              </a:rPr>
              <a:t>Text</a:t>
            </a:r>
            <a:endParaRPr lang="en-US"/>
          </a:p>
        </p:txBody>
      </p:sp>
      <p:sp>
        <p:nvSpPr>
          <p:cNvPr id="97321" name="Oval 41"/>
          <p:cNvSpPr>
            <a:spLocks noChangeArrowheads="1"/>
          </p:cNvSpPr>
          <p:nvPr/>
        </p:nvSpPr>
        <p:spPr bwMode="gray">
          <a:xfrm rot="-772996">
            <a:off x="1168400" y="4267200"/>
            <a:ext cx="1133475" cy="609600"/>
          </a:xfrm>
          <a:prstGeom prst="ellipse">
            <a:avLst/>
          </a:prstGeom>
          <a:solidFill>
            <a:srgbClr val="0F2145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97322" name="Group 42"/>
          <p:cNvGrpSpPr/>
          <p:nvPr/>
        </p:nvGrpSpPr>
        <p:grpSpPr bwMode="auto">
          <a:xfrm>
            <a:off x="1092200" y="3276600"/>
            <a:ext cx="1371600" cy="1441450"/>
            <a:chOff x="732" y="2112"/>
            <a:chExt cx="842" cy="860"/>
          </a:xfrm>
        </p:grpSpPr>
        <p:sp>
          <p:nvSpPr>
            <p:cNvPr id="97323" name="Oval 43"/>
            <p:cNvSpPr>
              <a:spLocks noChangeArrowheads="1"/>
            </p:cNvSpPr>
            <p:nvPr/>
          </p:nvSpPr>
          <p:spPr bwMode="gray">
            <a:xfrm>
              <a:off x="732" y="2112"/>
              <a:ext cx="842" cy="86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97324" name="Oval 44"/>
            <p:cNvSpPr>
              <a:spLocks noChangeArrowheads="1"/>
            </p:cNvSpPr>
            <p:nvPr/>
          </p:nvSpPr>
          <p:spPr bwMode="gray">
            <a:xfrm>
              <a:off x="743" y="2117"/>
              <a:ext cx="821" cy="83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97325" name="Oval 45"/>
            <p:cNvSpPr>
              <a:spLocks noChangeArrowheads="1"/>
            </p:cNvSpPr>
            <p:nvPr/>
          </p:nvSpPr>
          <p:spPr bwMode="gray">
            <a:xfrm>
              <a:off x="751" y="2125"/>
              <a:ext cx="781" cy="78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97326" name="Oval 46"/>
            <p:cNvSpPr>
              <a:spLocks noChangeArrowheads="1"/>
            </p:cNvSpPr>
            <p:nvPr/>
          </p:nvSpPr>
          <p:spPr bwMode="gray">
            <a:xfrm>
              <a:off x="795" y="2147"/>
              <a:ext cx="695" cy="63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97327" name="Text Box 47"/>
            <p:cNvSpPr txBox="1">
              <a:spLocks noChangeArrowheads="1"/>
            </p:cNvSpPr>
            <p:nvPr/>
          </p:nvSpPr>
          <p:spPr bwMode="gray">
            <a:xfrm>
              <a:off x="904" y="2414"/>
              <a:ext cx="476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Text</a:t>
              </a:r>
              <a:endParaRPr lang="en-US" dirty="0"/>
            </a:p>
          </p:txBody>
        </p:sp>
      </p:grpSp>
      <p:sp>
        <p:nvSpPr>
          <p:cNvPr id="97328" name="Oval 48"/>
          <p:cNvSpPr>
            <a:spLocks noChangeArrowheads="1"/>
          </p:cNvSpPr>
          <p:nvPr/>
        </p:nvSpPr>
        <p:spPr bwMode="gray">
          <a:xfrm>
            <a:off x="990600" y="2511425"/>
            <a:ext cx="914400" cy="533400"/>
          </a:xfrm>
          <a:prstGeom prst="ellipse">
            <a:avLst/>
          </a:prstGeom>
          <a:solidFill>
            <a:srgbClr val="0F2145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7329" name="Oval 49"/>
          <p:cNvSpPr>
            <a:spLocks noChangeArrowheads="1"/>
          </p:cNvSpPr>
          <p:nvPr/>
        </p:nvSpPr>
        <p:spPr bwMode="gray">
          <a:xfrm>
            <a:off x="1066800" y="1905000"/>
            <a:ext cx="1023938" cy="1023938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ru-RU"/>
          </a:p>
        </p:txBody>
      </p:sp>
      <p:sp>
        <p:nvSpPr>
          <p:cNvPr id="97330" name="Oval 50"/>
          <p:cNvSpPr>
            <a:spLocks noChangeArrowheads="1"/>
          </p:cNvSpPr>
          <p:nvPr/>
        </p:nvSpPr>
        <p:spPr bwMode="gray">
          <a:xfrm>
            <a:off x="1079500" y="1909763"/>
            <a:ext cx="1000125" cy="1000125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ru-RU"/>
          </a:p>
        </p:txBody>
      </p:sp>
      <p:sp>
        <p:nvSpPr>
          <p:cNvPr id="97331" name="Oval 51"/>
          <p:cNvSpPr>
            <a:spLocks noChangeArrowheads="1"/>
          </p:cNvSpPr>
          <p:nvPr/>
        </p:nvSpPr>
        <p:spPr bwMode="gray">
          <a:xfrm>
            <a:off x="1090613" y="1920875"/>
            <a:ext cx="950912" cy="93345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ru-RU"/>
          </a:p>
        </p:txBody>
      </p:sp>
      <p:sp>
        <p:nvSpPr>
          <p:cNvPr id="97332" name="Oval 52"/>
          <p:cNvSpPr>
            <a:spLocks noChangeArrowheads="1"/>
          </p:cNvSpPr>
          <p:nvPr/>
        </p:nvSpPr>
        <p:spPr bwMode="gray">
          <a:xfrm>
            <a:off x="1144588" y="1946275"/>
            <a:ext cx="847725" cy="757238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ru-RU"/>
          </a:p>
        </p:txBody>
      </p:sp>
      <p:sp>
        <p:nvSpPr>
          <p:cNvPr id="97333" name="Text Box 53"/>
          <p:cNvSpPr txBox="1">
            <a:spLocks noChangeArrowheads="1"/>
          </p:cNvSpPr>
          <p:nvPr/>
        </p:nvSpPr>
        <p:spPr bwMode="gray">
          <a:xfrm>
            <a:off x="1262063" y="2254250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0000"/>
                </a:solidFill>
              </a:rPr>
              <a:t>Text</a:t>
            </a:r>
            <a:endParaRPr lang="en-US"/>
          </a:p>
        </p:txBody>
      </p:sp>
      <p:sp>
        <p:nvSpPr>
          <p:cNvPr id="97334" name="Oval 54"/>
          <p:cNvSpPr>
            <a:spLocks noChangeArrowheads="1"/>
          </p:cNvSpPr>
          <p:nvPr/>
        </p:nvSpPr>
        <p:spPr bwMode="gray">
          <a:xfrm>
            <a:off x="2257425" y="1981200"/>
            <a:ext cx="685800" cy="228600"/>
          </a:xfrm>
          <a:prstGeom prst="ellipse">
            <a:avLst/>
          </a:prstGeom>
          <a:solidFill>
            <a:srgbClr val="0F2145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7335" name="Oval 55"/>
          <p:cNvSpPr>
            <a:spLocks noChangeArrowheads="1"/>
          </p:cNvSpPr>
          <p:nvPr/>
        </p:nvSpPr>
        <p:spPr bwMode="gray">
          <a:xfrm>
            <a:off x="2379663" y="1447800"/>
            <a:ext cx="682625" cy="682625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ru-RU"/>
          </a:p>
        </p:txBody>
      </p:sp>
      <p:sp>
        <p:nvSpPr>
          <p:cNvPr id="97336" name="Oval 56"/>
          <p:cNvSpPr>
            <a:spLocks noChangeArrowheads="1"/>
          </p:cNvSpPr>
          <p:nvPr/>
        </p:nvSpPr>
        <p:spPr bwMode="gray">
          <a:xfrm>
            <a:off x="2389188" y="1450975"/>
            <a:ext cx="665162" cy="666750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ru-RU"/>
          </a:p>
        </p:txBody>
      </p:sp>
      <p:sp>
        <p:nvSpPr>
          <p:cNvPr id="97337" name="Oval 57"/>
          <p:cNvSpPr>
            <a:spLocks noChangeArrowheads="1"/>
          </p:cNvSpPr>
          <p:nvPr/>
        </p:nvSpPr>
        <p:spPr bwMode="gray">
          <a:xfrm>
            <a:off x="2395538" y="1457325"/>
            <a:ext cx="633412" cy="62230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ru-RU"/>
          </a:p>
        </p:txBody>
      </p:sp>
      <p:sp>
        <p:nvSpPr>
          <p:cNvPr id="97338" name="Oval 58"/>
          <p:cNvSpPr>
            <a:spLocks noChangeArrowheads="1"/>
          </p:cNvSpPr>
          <p:nvPr/>
        </p:nvSpPr>
        <p:spPr bwMode="gray">
          <a:xfrm>
            <a:off x="2432050" y="1476375"/>
            <a:ext cx="563563" cy="503238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ru-RU"/>
          </a:p>
        </p:txBody>
      </p:sp>
      <p:sp>
        <p:nvSpPr>
          <p:cNvPr id="97339" name="Text Box 59"/>
          <p:cNvSpPr txBox="1">
            <a:spLocks noChangeArrowheads="1"/>
          </p:cNvSpPr>
          <p:nvPr/>
        </p:nvSpPr>
        <p:spPr bwMode="gray">
          <a:xfrm>
            <a:off x="2449513" y="1671638"/>
            <a:ext cx="5476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Text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www.themegallery.com</a:t>
            </a:r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705600" cy="1103784"/>
          </a:xfrm>
        </p:spPr>
        <p:txBody>
          <a:bodyPr/>
          <a:lstStyle/>
          <a:p>
            <a:r>
              <a:rPr lang="ru-RU" sz="2800" b="1" dirty="0" smtClean="0"/>
              <a:t>Принципы ведения учёта </a:t>
            </a: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</a:rPr>
              <a:t>рабочего времени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95284" name="Group 52"/>
          <p:cNvGrpSpPr/>
          <p:nvPr/>
        </p:nvGrpSpPr>
        <p:grpSpPr bwMode="auto">
          <a:xfrm>
            <a:off x="147307" y="1518380"/>
            <a:ext cx="8178233" cy="4518620"/>
            <a:chOff x="31" y="1128"/>
            <a:chExt cx="5057" cy="2559"/>
          </a:xfrm>
        </p:grpSpPr>
        <p:sp>
          <p:nvSpPr>
            <p:cNvPr id="95236" name="Oval 4"/>
            <p:cNvSpPr>
              <a:spLocks noChangeArrowheads="1"/>
            </p:cNvSpPr>
            <p:nvPr/>
          </p:nvSpPr>
          <p:spPr bwMode="auto">
            <a:xfrm>
              <a:off x="1546" y="1353"/>
              <a:ext cx="2289" cy="2334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27451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95237" name="Group 5"/>
            <p:cNvGrpSpPr/>
            <p:nvPr/>
          </p:nvGrpSpPr>
          <p:grpSpPr bwMode="auto">
            <a:xfrm>
              <a:off x="2107" y="1936"/>
              <a:ext cx="1167" cy="1257"/>
              <a:chOff x="2016" y="1920"/>
              <a:chExt cx="1680" cy="1680"/>
            </a:xfrm>
          </p:grpSpPr>
          <p:sp>
            <p:nvSpPr>
              <p:cNvPr id="95238" name="Oval 6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F6600"/>
                  </a:gs>
                  <a:gs pos="100000">
                    <a:srgbClr val="FF6600">
                      <a:gamma/>
                      <a:shade val="45490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5239" name="Freeform 7"/>
              <p:cNvSpPr/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66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BBF6EE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95240" name="Text Box 8"/>
            <p:cNvSpPr txBox="1">
              <a:spLocks noChangeArrowheads="1"/>
            </p:cNvSpPr>
            <p:nvPr/>
          </p:nvSpPr>
          <p:spPr bwMode="gray">
            <a:xfrm>
              <a:off x="2209" y="2430"/>
              <a:ext cx="10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ru-RU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Причины</a:t>
              </a:r>
              <a:endPara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95241" name="Group 9"/>
            <p:cNvGrpSpPr/>
            <p:nvPr/>
          </p:nvGrpSpPr>
          <p:grpSpPr bwMode="auto">
            <a:xfrm>
              <a:off x="2340" y="1128"/>
              <a:ext cx="627" cy="388"/>
              <a:chOff x="2517" y="1088"/>
              <a:chExt cx="697" cy="415"/>
            </a:xfrm>
          </p:grpSpPr>
          <p:grpSp>
            <p:nvGrpSpPr>
              <p:cNvPr id="95242" name="Group 10"/>
              <p:cNvGrpSpPr/>
              <p:nvPr/>
            </p:nvGrpSpPr>
            <p:grpSpPr bwMode="auto">
              <a:xfrm>
                <a:off x="2640" y="1088"/>
                <a:ext cx="432" cy="415"/>
                <a:chOff x="2016" y="1920"/>
                <a:chExt cx="1680" cy="1680"/>
              </a:xfrm>
            </p:grpSpPr>
            <p:sp>
              <p:nvSpPr>
                <p:cNvPr id="95243" name="Oval 11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2353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95244" name="Freeform 12"/>
                <p:cNvSpPr/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95245" name="Text Box 13"/>
              <p:cNvSpPr txBox="1">
                <a:spLocks noChangeArrowheads="1"/>
              </p:cNvSpPr>
              <p:nvPr/>
            </p:nvSpPr>
            <p:spPr bwMode="gray">
              <a:xfrm>
                <a:off x="2517" y="1152"/>
                <a:ext cx="697" cy="2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ru-RU" sz="24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50%</a:t>
                </a:r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endParaRPr>
              </a:p>
            </p:txBody>
          </p:sp>
        </p:grpSp>
        <p:grpSp>
          <p:nvGrpSpPr>
            <p:cNvPr id="95246" name="Group 14"/>
            <p:cNvGrpSpPr/>
            <p:nvPr/>
          </p:nvGrpSpPr>
          <p:grpSpPr bwMode="auto">
            <a:xfrm>
              <a:off x="2089" y="3080"/>
              <a:ext cx="181" cy="165"/>
              <a:chOff x="2236" y="3191"/>
              <a:chExt cx="201" cy="176"/>
            </a:xfrm>
          </p:grpSpPr>
          <p:sp>
            <p:nvSpPr>
              <p:cNvPr id="95247" name="Oval 15"/>
              <p:cNvSpPr>
                <a:spLocks noChangeArrowheads="1"/>
              </p:cNvSpPr>
              <p:nvPr/>
            </p:nvSpPr>
            <p:spPr bwMode="gray">
              <a:xfrm rot="18227093">
                <a:off x="2239" y="3282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5248" name="Oval 16"/>
              <p:cNvSpPr>
                <a:spLocks noChangeArrowheads="1"/>
              </p:cNvSpPr>
              <p:nvPr/>
            </p:nvSpPr>
            <p:spPr bwMode="gray">
              <a:xfrm rot="18227093">
                <a:off x="2353" y="3188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95249" name="Group 17"/>
            <p:cNvGrpSpPr/>
            <p:nvPr/>
          </p:nvGrpSpPr>
          <p:grpSpPr bwMode="auto">
            <a:xfrm>
              <a:off x="1718" y="3235"/>
              <a:ext cx="389" cy="405"/>
              <a:chOff x="1824" y="3357"/>
              <a:chExt cx="432" cy="432"/>
            </a:xfrm>
          </p:grpSpPr>
          <p:grpSp>
            <p:nvGrpSpPr>
              <p:cNvPr id="95250" name="Group 18"/>
              <p:cNvGrpSpPr/>
              <p:nvPr/>
            </p:nvGrpSpPr>
            <p:grpSpPr bwMode="auto">
              <a:xfrm>
                <a:off x="1824" y="3357"/>
                <a:ext cx="432" cy="432"/>
                <a:chOff x="2016" y="1920"/>
                <a:chExt cx="1680" cy="1680"/>
              </a:xfrm>
            </p:grpSpPr>
            <p:sp>
              <p:nvSpPr>
                <p:cNvPr id="95251" name="Oval 19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95252" name="Freeform 20"/>
                <p:cNvSpPr/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95253" name="Text Box 21"/>
              <p:cNvSpPr txBox="1">
                <a:spLocks noChangeArrowheads="1"/>
              </p:cNvSpPr>
              <p:nvPr/>
            </p:nvSpPr>
            <p:spPr bwMode="gray">
              <a:xfrm>
                <a:off x="1897" y="3438"/>
                <a:ext cx="275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E</a:t>
                </a:r>
                <a:endParaRPr lang="en-US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endParaRPr>
              </a:p>
            </p:txBody>
          </p:sp>
        </p:grpSp>
        <p:grpSp>
          <p:nvGrpSpPr>
            <p:cNvPr id="95254" name="Group 22"/>
            <p:cNvGrpSpPr/>
            <p:nvPr/>
          </p:nvGrpSpPr>
          <p:grpSpPr bwMode="auto">
            <a:xfrm>
              <a:off x="3501" y="1936"/>
              <a:ext cx="628" cy="409"/>
              <a:chOff x="3800" y="1968"/>
              <a:chExt cx="697" cy="437"/>
            </a:xfrm>
          </p:grpSpPr>
          <p:grpSp>
            <p:nvGrpSpPr>
              <p:cNvPr id="95255" name="Group 23"/>
              <p:cNvGrpSpPr/>
              <p:nvPr/>
            </p:nvGrpSpPr>
            <p:grpSpPr bwMode="auto">
              <a:xfrm>
                <a:off x="3938" y="1968"/>
                <a:ext cx="430" cy="437"/>
                <a:chOff x="2016" y="1920"/>
                <a:chExt cx="1680" cy="1680"/>
              </a:xfrm>
            </p:grpSpPr>
            <p:sp>
              <p:nvSpPr>
                <p:cNvPr id="95256" name="Oval 24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tint val="57647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95257" name="Freeform 25"/>
                <p:cNvSpPr/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95258" name="Text Box 26"/>
              <p:cNvSpPr txBox="1">
                <a:spLocks noChangeArrowheads="1"/>
              </p:cNvSpPr>
              <p:nvPr/>
            </p:nvSpPr>
            <p:spPr bwMode="gray">
              <a:xfrm>
                <a:off x="3800" y="2028"/>
                <a:ext cx="697" cy="2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ru-RU" sz="24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50%</a:t>
                </a:r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endParaRPr>
              </a:p>
            </p:txBody>
          </p:sp>
        </p:grpSp>
        <p:grpSp>
          <p:nvGrpSpPr>
            <p:cNvPr id="95259" name="Group 27"/>
            <p:cNvGrpSpPr/>
            <p:nvPr/>
          </p:nvGrpSpPr>
          <p:grpSpPr bwMode="auto">
            <a:xfrm>
              <a:off x="3274" y="3238"/>
              <a:ext cx="370" cy="367"/>
              <a:chOff x="3552" y="3339"/>
              <a:chExt cx="412" cy="392"/>
            </a:xfrm>
          </p:grpSpPr>
          <p:grpSp>
            <p:nvGrpSpPr>
              <p:cNvPr id="95260" name="Group 28"/>
              <p:cNvGrpSpPr/>
              <p:nvPr/>
            </p:nvGrpSpPr>
            <p:grpSpPr bwMode="auto">
              <a:xfrm>
                <a:off x="3552" y="3339"/>
                <a:ext cx="412" cy="392"/>
                <a:chOff x="2016" y="1920"/>
                <a:chExt cx="1680" cy="1680"/>
              </a:xfrm>
            </p:grpSpPr>
            <p:sp>
              <p:nvSpPr>
                <p:cNvPr id="95261" name="Oval 29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95262" name="Freeform 30"/>
                <p:cNvSpPr/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95263" name="Text Box 31"/>
              <p:cNvSpPr txBox="1">
                <a:spLocks noChangeArrowheads="1"/>
              </p:cNvSpPr>
              <p:nvPr/>
            </p:nvSpPr>
            <p:spPr bwMode="gray">
              <a:xfrm>
                <a:off x="3625" y="3360"/>
                <a:ext cx="307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D</a:t>
                </a:r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endParaRPr>
              </a:p>
            </p:txBody>
          </p:sp>
        </p:grpSp>
        <p:grpSp>
          <p:nvGrpSpPr>
            <p:cNvPr id="95264" name="Group 32"/>
            <p:cNvGrpSpPr/>
            <p:nvPr/>
          </p:nvGrpSpPr>
          <p:grpSpPr bwMode="auto">
            <a:xfrm>
              <a:off x="1254" y="1936"/>
              <a:ext cx="601" cy="404"/>
              <a:chOff x="1307" y="1968"/>
              <a:chExt cx="667" cy="432"/>
            </a:xfrm>
          </p:grpSpPr>
          <p:grpSp>
            <p:nvGrpSpPr>
              <p:cNvPr id="95265" name="Group 33"/>
              <p:cNvGrpSpPr/>
              <p:nvPr/>
            </p:nvGrpSpPr>
            <p:grpSpPr bwMode="auto">
              <a:xfrm>
                <a:off x="1405" y="1968"/>
                <a:ext cx="515" cy="432"/>
                <a:chOff x="1693" y="1920"/>
                <a:chExt cx="2003" cy="1680"/>
              </a:xfrm>
            </p:grpSpPr>
            <p:sp>
              <p:nvSpPr>
                <p:cNvPr id="95266" name="Oval 34"/>
                <p:cNvSpPr>
                  <a:spLocks noChangeArrowheads="1"/>
                </p:cNvSpPr>
                <p:nvPr/>
              </p:nvSpPr>
              <p:spPr bwMode="gray">
                <a:xfrm>
                  <a:off x="1693" y="1920"/>
                  <a:ext cx="2003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95267" name="Freeform 35"/>
                <p:cNvSpPr/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95268" name="Text Box 36"/>
              <p:cNvSpPr txBox="1">
                <a:spLocks noChangeArrowheads="1"/>
              </p:cNvSpPr>
              <p:nvPr/>
            </p:nvSpPr>
            <p:spPr bwMode="gray">
              <a:xfrm>
                <a:off x="1307" y="2058"/>
                <a:ext cx="667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ru-RU" sz="20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66%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endParaRPr>
              </a:p>
            </p:txBody>
          </p:sp>
        </p:grpSp>
        <p:sp>
          <p:nvSpPr>
            <p:cNvPr id="95269" name="Oval 37"/>
            <p:cNvSpPr>
              <a:spLocks noChangeArrowheads="1"/>
            </p:cNvSpPr>
            <p:nvPr/>
          </p:nvSpPr>
          <p:spPr bwMode="gray">
            <a:xfrm rot="18227093">
              <a:off x="3231" y="3147"/>
              <a:ext cx="77" cy="79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5270" name="Oval 38"/>
            <p:cNvSpPr>
              <a:spLocks noChangeArrowheads="1"/>
            </p:cNvSpPr>
            <p:nvPr/>
          </p:nvSpPr>
          <p:spPr bwMode="gray">
            <a:xfrm rot="18227093">
              <a:off x="3145" y="3058"/>
              <a:ext cx="76" cy="78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95271" name="Group 39"/>
            <p:cNvGrpSpPr/>
            <p:nvPr/>
          </p:nvGrpSpPr>
          <p:grpSpPr bwMode="auto">
            <a:xfrm>
              <a:off x="1848" y="2206"/>
              <a:ext cx="208" cy="121"/>
              <a:chOff x="2016" y="2304"/>
              <a:chExt cx="231" cy="130"/>
            </a:xfrm>
          </p:grpSpPr>
          <p:sp>
            <p:nvSpPr>
              <p:cNvPr id="95272" name="Oval 40"/>
              <p:cNvSpPr>
                <a:spLocks noChangeArrowheads="1"/>
              </p:cNvSpPr>
              <p:nvPr/>
            </p:nvSpPr>
            <p:spPr bwMode="gray">
              <a:xfrm rot="18227093">
                <a:off x="2019" y="2301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764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5273" name="Oval 41"/>
              <p:cNvSpPr>
                <a:spLocks noChangeArrowheads="1"/>
              </p:cNvSpPr>
              <p:nvPr/>
            </p:nvSpPr>
            <p:spPr bwMode="gray">
              <a:xfrm rot="18227093">
                <a:off x="2163" y="2349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95274" name="Group 42"/>
            <p:cNvGrpSpPr/>
            <p:nvPr/>
          </p:nvGrpSpPr>
          <p:grpSpPr bwMode="auto">
            <a:xfrm>
              <a:off x="2626" y="1603"/>
              <a:ext cx="78" cy="243"/>
              <a:chOff x="2832" y="1612"/>
              <a:chExt cx="87" cy="260"/>
            </a:xfrm>
          </p:grpSpPr>
          <p:sp>
            <p:nvSpPr>
              <p:cNvPr id="95275" name="Oval 43"/>
              <p:cNvSpPr>
                <a:spLocks noChangeArrowheads="1"/>
              </p:cNvSpPr>
              <p:nvPr/>
            </p:nvSpPr>
            <p:spPr bwMode="gray">
              <a:xfrm rot="18227093">
                <a:off x="2835" y="1609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549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5276" name="Oval 44"/>
              <p:cNvSpPr>
                <a:spLocks noChangeArrowheads="1"/>
              </p:cNvSpPr>
              <p:nvPr/>
            </p:nvSpPr>
            <p:spPr bwMode="gray">
              <a:xfrm rot="18227093">
                <a:off x="2835" y="1787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95277" name="Oval 45"/>
            <p:cNvSpPr>
              <a:spLocks noChangeArrowheads="1"/>
            </p:cNvSpPr>
            <p:nvPr/>
          </p:nvSpPr>
          <p:spPr bwMode="gray">
            <a:xfrm rot="18227093">
              <a:off x="3458" y="2221"/>
              <a:ext cx="77" cy="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5278" name="Oval 46"/>
            <p:cNvSpPr>
              <a:spLocks noChangeArrowheads="1"/>
            </p:cNvSpPr>
            <p:nvPr/>
          </p:nvSpPr>
          <p:spPr bwMode="gray">
            <a:xfrm rot="18227093">
              <a:off x="3317" y="2295"/>
              <a:ext cx="77" cy="7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5279" name="Text Box 47"/>
            <p:cNvSpPr txBox="1">
              <a:spLocks noChangeArrowheads="1"/>
            </p:cNvSpPr>
            <p:nvPr/>
          </p:nvSpPr>
          <p:spPr bwMode="auto">
            <a:xfrm>
              <a:off x="31" y="2026"/>
              <a:ext cx="1431" cy="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ru-RU" b="1" dirty="0" smtClean="0"/>
                <a:t>Недостаточный уровень квалификации управленческого персонала</a:t>
              </a:r>
              <a:endParaRPr lang="en-US" b="1" dirty="0"/>
            </a:p>
          </p:txBody>
        </p:sp>
        <p:sp>
          <p:nvSpPr>
            <p:cNvPr id="95280" name="Text Box 48"/>
            <p:cNvSpPr txBox="1">
              <a:spLocks noChangeArrowheads="1"/>
            </p:cNvSpPr>
            <p:nvPr/>
          </p:nvSpPr>
          <p:spPr bwMode="auto">
            <a:xfrm>
              <a:off x="3062" y="1136"/>
              <a:ext cx="1080" cy="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ru-RU" sz="1600" dirty="0" smtClean="0"/>
                <a:t>Неструктурированность информации</a:t>
              </a:r>
              <a:endParaRPr lang="en-US" sz="1600" dirty="0"/>
            </a:p>
          </p:txBody>
        </p:sp>
        <p:sp>
          <p:nvSpPr>
            <p:cNvPr id="95281" name="Text Box 49"/>
            <p:cNvSpPr txBox="1">
              <a:spLocks noChangeArrowheads="1"/>
            </p:cNvSpPr>
            <p:nvPr/>
          </p:nvSpPr>
          <p:spPr bwMode="auto">
            <a:xfrm>
              <a:off x="4008" y="2034"/>
              <a:ext cx="1080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ru-RU" sz="1600" dirty="0" smtClean="0"/>
                <a:t>Низкий уровень механизации труда в управлении</a:t>
              </a:r>
              <a:endParaRPr lang="en-US" sz="1600" dirty="0"/>
            </a:p>
          </p:txBody>
        </p:sp>
        <p:sp>
          <p:nvSpPr>
            <p:cNvPr id="95282" name="Text Box 50"/>
            <p:cNvSpPr txBox="1">
              <a:spLocks noChangeArrowheads="1"/>
            </p:cNvSpPr>
            <p:nvPr/>
          </p:nvSpPr>
          <p:spPr bwMode="auto">
            <a:xfrm>
              <a:off x="552" y="3373"/>
              <a:ext cx="10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600"/>
                <a:t>Add Your Text</a:t>
              </a:r>
              <a:endParaRPr lang="en-US" sz="1600"/>
            </a:p>
          </p:txBody>
        </p:sp>
        <p:sp>
          <p:nvSpPr>
            <p:cNvPr id="95283" name="Text Box 51"/>
            <p:cNvSpPr txBox="1">
              <a:spLocks noChangeArrowheads="1"/>
            </p:cNvSpPr>
            <p:nvPr/>
          </p:nvSpPr>
          <p:spPr bwMode="auto">
            <a:xfrm>
              <a:off x="3662" y="3373"/>
              <a:ext cx="10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600"/>
                <a:t>Add Your Text</a:t>
              </a:r>
              <a:endParaRPr lang="en-US" sz="16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www.themegallery.com</a:t>
            </a:r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grpSp>
        <p:nvGrpSpPr>
          <p:cNvPr id="98307" name="Group 3"/>
          <p:cNvGrpSpPr/>
          <p:nvPr/>
        </p:nvGrpSpPr>
        <p:grpSpPr bwMode="auto">
          <a:xfrm>
            <a:off x="1219200" y="1831975"/>
            <a:ext cx="2170113" cy="4035425"/>
            <a:chOff x="720" y="1296"/>
            <a:chExt cx="1367" cy="2542"/>
          </a:xfrm>
        </p:grpSpPr>
        <p:sp>
          <p:nvSpPr>
            <p:cNvPr id="98308" name="AutoShape 4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8309" name="AutoShape 5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8310" name="AutoShape 6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8311" name="AutoShape 7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8312" name="AutoShape 8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8313" name="AutoShape 9"/>
            <p:cNvSpPr>
              <a:spLocks noChangeArrowheads="1"/>
            </p:cNvSpPr>
            <p:nvPr/>
          </p:nvSpPr>
          <p:spPr bwMode="gray">
            <a:xfrm>
              <a:off x="752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98314" name="Group 10"/>
            <p:cNvGrpSpPr/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98315" name="Oval 11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98316" name="Oval 12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98317" name="Oval 13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98318" name="Oval 14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98319" name="Oval 15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</p:grpSp>
        <p:sp>
          <p:nvSpPr>
            <p:cNvPr id="98320" name="Text Box 16"/>
            <p:cNvSpPr txBox="1">
              <a:spLocks noChangeArrowheads="1"/>
            </p:cNvSpPr>
            <p:nvPr/>
          </p:nvSpPr>
          <p:spPr bwMode="gray">
            <a:xfrm>
              <a:off x="1276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98321" name="Text Box 17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400" dirty="0" err="1">
                  <a:solidFill>
                    <a:srgbClr val="000000"/>
                  </a:solidFill>
                  <a:latin typeface="Verdana" pitchFamily="34" charset="0"/>
                </a:rPr>
                <a:t>ThemeGallery</a:t>
              </a:r>
              <a:r>
                <a:rPr lang="en-US" sz="1400" dirty="0">
                  <a:solidFill>
                    <a:srgbClr val="000000"/>
                  </a:solidFill>
                  <a:latin typeface="Verdana" pitchFamily="34" charset="0"/>
                </a:rPr>
                <a:t> is a Design Digital Content &amp; Contents mall developed by Guild Design Inc.</a:t>
              </a:r>
              <a:endParaRPr lang="en-US" dirty="0"/>
            </a:p>
          </p:txBody>
        </p:sp>
      </p:grpSp>
      <p:grpSp>
        <p:nvGrpSpPr>
          <p:cNvPr id="98322" name="Group 18"/>
          <p:cNvGrpSpPr/>
          <p:nvPr/>
        </p:nvGrpSpPr>
        <p:grpSpPr bwMode="auto">
          <a:xfrm>
            <a:off x="3581400" y="1831975"/>
            <a:ext cx="2166938" cy="4035425"/>
            <a:chOff x="2208" y="1296"/>
            <a:chExt cx="1365" cy="2542"/>
          </a:xfrm>
        </p:grpSpPr>
        <p:sp>
          <p:nvSpPr>
            <p:cNvPr id="98323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8324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8325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8326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8327" name="Oval 23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98328" name="Oval 24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98329" name="Oval 25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98330" name="Oval 26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98331" name="Oval 27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98332" name="Text Box 28"/>
            <p:cNvSpPr txBox="1">
              <a:spLocks noChangeArrowheads="1"/>
            </p:cNvSpPr>
            <p:nvPr/>
          </p:nvSpPr>
          <p:spPr bwMode="gray">
            <a:xfrm>
              <a:off x="2764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98333" name="Text Box 29"/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Verdana" pitchFamily="34" charset="0"/>
                </a:rPr>
                <a:t>ThemeGallery is a Design Digital Content &amp; Contents mall developed by Guild Design Inc.</a:t>
              </a:r>
              <a:endParaRPr lang="en-US"/>
            </a:p>
          </p:txBody>
        </p:sp>
        <p:sp>
          <p:nvSpPr>
            <p:cNvPr id="98334" name="AutoShape 30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8335" name="AutoShape 31"/>
            <p:cNvSpPr>
              <a:spLocks noChangeArrowheads="1"/>
            </p:cNvSpPr>
            <p:nvPr/>
          </p:nvSpPr>
          <p:spPr bwMode="gray">
            <a:xfrm>
              <a:off x="2238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98336" name="Group 32"/>
          <p:cNvGrpSpPr/>
          <p:nvPr/>
        </p:nvGrpSpPr>
        <p:grpSpPr bwMode="auto">
          <a:xfrm>
            <a:off x="5937250" y="1831975"/>
            <a:ext cx="2170113" cy="4035425"/>
            <a:chOff x="3692" y="1296"/>
            <a:chExt cx="1367" cy="2542"/>
          </a:xfrm>
        </p:grpSpPr>
        <p:sp>
          <p:nvSpPr>
            <p:cNvPr id="98337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8338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8339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8340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98341" name="Group 37"/>
            <p:cNvGrpSpPr/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98342" name="Oval 38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98343" name="Oval 39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98344" name="Oval 40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98345" name="Oval 41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98346" name="Oval 42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</p:grpSp>
        <p:sp>
          <p:nvSpPr>
            <p:cNvPr id="98347" name="Text Box 43"/>
            <p:cNvSpPr txBox="1">
              <a:spLocks noChangeArrowheads="1"/>
            </p:cNvSpPr>
            <p:nvPr/>
          </p:nvSpPr>
          <p:spPr bwMode="gray">
            <a:xfrm>
              <a:off x="4252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98348" name="Text Box 44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Verdana" pitchFamily="34" charset="0"/>
                </a:rPr>
                <a:t>ThemeGallery is a Design Digital Content &amp; Contents mall developed by Guild Design Inc.</a:t>
              </a:r>
              <a:endParaRPr lang="en-US"/>
            </a:p>
          </p:txBody>
        </p:sp>
        <p:sp>
          <p:nvSpPr>
            <p:cNvPr id="98349" name="AutoShape 45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99BACC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8350" name="AutoShape 46"/>
            <p:cNvSpPr>
              <a:spLocks noChangeArrowheads="1"/>
            </p:cNvSpPr>
            <p:nvPr/>
          </p:nvSpPr>
          <p:spPr bwMode="gray">
            <a:xfrm>
              <a:off x="3720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8DAD4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Сущность лидерства</a:t>
            </a:r>
            <a:endParaRPr lang="en-US" b="1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5" y="944563"/>
            <a:ext cx="8424935" cy="5436765"/>
          </a:xfrm>
        </p:spPr>
        <p:txBody>
          <a:bodyPr/>
          <a:lstStyle/>
          <a:p>
            <a:pPr marL="0" lvl="1" indent="0">
              <a:buNone/>
            </a:pPr>
            <a:r>
              <a:rPr lang="ru-RU" b="1" i="1" dirty="0" smtClean="0"/>
              <a:t>Быть руководителем =	быть лидером!!!</a:t>
            </a:r>
            <a:endParaRPr lang="ru-RU" b="1" i="1" dirty="0" smtClean="0"/>
          </a:p>
          <a:p>
            <a:pPr marL="0" lvl="1" indent="0">
              <a:buNone/>
            </a:pPr>
            <a:endParaRPr lang="ru-RU" b="1" i="1" dirty="0" smtClean="0"/>
          </a:p>
          <a:p>
            <a:pPr marL="0" lvl="1" indent="0">
              <a:buNone/>
            </a:pPr>
            <a:endParaRPr lang="ru-RU" b="1" i="1" dirty="0" smtClean="0"/>
          </a:p>
          <a:p>
            <a:pPr marL="0" lvl="1" indent="0">
              <a:buNone/>
            </a:pPr>
            <a:endParaRPr lang="ru-RU" b="1" i="1" dirty="0"/>
          </a:p>
          <a:p>
            <a:pPr marL="0" lvl="1" indent="0">
              <a:buNone/>
            </a:pPr>
            <a:endParaRPr lang="ru-RU" b="1" i="1" dirty="0" smtClean="0"/>
          </a:p>
          <a:p>
            <a:pPr marL="0" lvl="1" indent="0">
              <a:buNone/>
            </a:pPr>
            <a:endParaRPr lang="ru-RU" b="1" i="1" dirty="0"/>
          </a:p>
          <a:p>
            <a:pPr marL="0" lvl="1" indent="0">
              <a:buNone/>
            </a:pPr>
            <a:endParaRPr lang="ru-RU" b="1" i="1" dirty="0" smtClean="0"/>
          </a:p>
          <a:p>
            <a:pPr marL="0" lvl="1" indent="0">
              <a:buNone/>
            </a:pPr>
            <a:endParaRPr lang="ru-RU" b="1" i="1" dirty="0" smtClean="0"/>
          </a:p>
          <a:p>
            <a:pPr marL="0" lvl="1" indent="0">
              <a:buNone/>
            </a:pPr>
            <a:endParaRPr lang="ru-RU" b="1" i="1" dirty="0"/>
          </a:p>
          <a:p>
            <a:pPr marL="0" lvl="1" indent="0">
              <a:buNone/>
            </a:pPr>
            <a:r>
              <a:rPr lang="ru-RU" b="1" dirty="0" smtClean="0"/>
              <a:t>Влияние на основе человеческих качеств и умений – </a:t>
            </a:r>
            <a:r>
              <a:rPr lang="ru-RU" b="1" dirty="0" smtClean="0">
                <a:solidFill>
                  <a:srgbClr val="FF0000"/>
                </a:solidFill>
              </a:rPr>
              <a:t>неформальное лидерство. </a:t>
            </a:r>
            <a:endParaRPr lang="ru-RU" b="1" dirty="0" smtClean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ru-RU" b="1" i="1" dirty="0"/>
          </a:p>
          <a:p>
            <a:pPr marL="0" lvl="1" indent="0">
              <a:buNone/>
            </a:pPr>
            <a:endParaRPr lang="ru-RU" b="1" i="1" dirty="0" smtClean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181600" y="6381328"/>
            <a:ext cx="2895600" cy="329035"/>
          </a:xfrm>
        </p:spPr>
        <p:txBody>
          <a:bodyPr/>
          <a:lstStyle/>
          <a:p>
            <a:r>
              <a:rPr lang="ru-RU" sz="1400" dirty="0" smtClean="0"/>
              <a:t>© Верескун М.В</a:t>
            </a:r>
            <a:r>
              <a:rPr lang="ru-RU" dirty="0" smtClean="0"/>
              <a:t>.</a:t>
            </a:r>
            <a:endParaRPr lang="en-US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355976" y="944563"/>
            <a:ext cx="216024" cy="4682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39009" y="1628800"/>
          <a:ext cx="8249414" cy="387455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784919"/>
                <a:gridCol w="4464495"/>
              </a:tblGrid>
              <a:tr h="67415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Руководитель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Лидер</a:t>
                      </a:r>
                      <a:endParaRPr lang="ru-RU" sz="2400" b="1" dirty="0"/>
                    </a:p>
                  </a:txBody>
                  <a:tcPr/>
                </a:tc>
              </a:tr>
              <a:tr h="1186519"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Основа влияния – должностная власть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Основа влияния – социальные</a:t>
                      </a:r>
                      <a:r>
                        <a:rPr lang="ru-RU" sz="2400" b="1" baseline="0" dirty="0" smtClean="0"/>
                        <a:t> взаимодействия</a:t>
                      </a:r>
                      <a:endParaRPr lang="ru-RU" sz="2400" b="1" dirty="0"/>
                    </a:p>
                  </a:txBody>
                  <a:tcPr/>
                </a:tc>
              </a:tr>
              <a:tr h="697219"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Наличие подчинённых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Наличие последователей</a:t>
                      </a:r>
                      <a:endParaRPr lang="ru-RU" sz="2400" b="1" dirty="0"/>
                    </a:p>
                  </a:txBody>
                  <a:tcPr/>
                </a:tc>
              </a:tr>
              <a:tr h="1186519"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Взаимоотношения «начальник подчинённый»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Взаимоотношения «лидер – последователь»</a:t>
                      </a:r>
                      <a:endParaRPr lang="ru-RU" sz="24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www.themegallery.com</a:t>
            </a:r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grpSp>
        <p:nvGrpSpPr>
          <p:cNvPr id="79875" name="Group 3"/>
          <p:cNvGrpSpPr/>
          <p:nvPr/>
        </p:nvGrpSpPr>
        <p:grpSpPr bwMode="auto">
          <a:xfrm>
            <a:off x="0" y="3238500"/>
            <a:ext cx="9144000" cy="122238"/>
            <a:chOff x="0" y="1896"/>
            <a:chExt cx="5760" cy="120"/>
          </a:xfrm>
        </p:grpSpPr>
        <p:sp>
          <p:nvSpPr>
            <p:cNvPr id="79876" name="Rectangle 4"/>
            <p:cNvSpPr>
              <a:spLocks noChangeArrowheads="1"/>
            </p:cNvSpPr>
            <p:nvPr/>
          </p:nvSpPr>
          <p:spPr bwMode="gray">
            <a:xfrm>
              <a:off x="0" y="1896"/>
              <a:ext cx="5760" cy="4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808080">
                    <a:gamma/>
                    <a:tint val="15294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9877" name="Rectangle 5"/>
            <p:cNvSpPr>
              <a:spLocks noChangeArrowheads="1"/>
            </p:cNvSpPr>
            <p:nvPr/>
          </p:nvSpPr>
          <p:spPr bwMode="gray">
            <a:xfrm>
              <a:off x="0" y="1942"/>
              <a:ext cx="5760" cy="74"/>
            </a:xfrm>
            <a:prstGeom prst="rect">
              <a:avLst/>
            </a:prstGeom>
            <a:gradFill rotWithShape="1">
              <a:gsLst>
                <a:gs pos="0">
                  <a:srgbClr val="5F5F5F">
                    <a:gamma/>
                    <a:tint val="30196"/>
                    <a:invGamma/>
                  </a:srgbClr>
                </a:gs>
                <a:gs pos="100000">
                  <a:srgbClr val="5F5F5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79878" name="Group 6"/>
          <p:cNvGrpSpPr/>
          <p:nvPr/>
        </p:nvGrpSpPr>
        <p:grpSpPr bwMode="auto">
          <a:xfrm rot="3877067">
            <a:off x="4460082" y="4310856"/>
            <a:ext cx="2273300" cy="858837"/>
            <a:chOff x="2290" y="2725"/>
            <a:chExt cx="1832" cy="713"/>
          </a:xfrm>
        </p:grpSpPr>
        <p:grpSp>
          <p:nvGrpSpPr>
            <p:cNvPr id="79879" name="Group 7"/>
            <p:cNvGrpSpPr/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79880" name="Freeform 8"/>
              <p:cNvSpPr/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9881" name="Freeform 9"/>
              <p:cNvSpPr/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79882" name="Group 10"/>
            <p:cNvGrpSpPr/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79883" name="Freeform 11"/>
              <p:cNvSpPr/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9884" name="Freeform 12"/>
              <p:cNvSpPr/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grpSp>
        <p:nvGrpSpPr>
          <p:cNvPr id="79885" name="Group 13"/>
          <p:cNvGrpSpPr/>
          <p:nvPr/>
        </p:nvGrpSpPr>
        <p:grpSpPr bwMode="auto">
          <a:xfrm>
            <a:off x="4313238" y="2686050"/>
            <a:ext cx="1270000" cy="1308100"/>
            <a:chOff x="2789" y="1625"/>
            <a:chExt cx="907" cy="907"/>
          </a:xfrm>
        </p:grpSpPr>
        <p:sp>
          <p:nvSpPr>
            <p:cNvPr id="79886" name="Oval 14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79887" name="Oval 15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79888" name="Oval 16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79889" name="Oval 17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79890" name="Oval 18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grpSp>
          <p:nvGrpSpPr>
            <p:cNvPr id="79891" name="Group 19"/>
            <p:cNvGrpSpPr/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79892" name="Oval 20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79893" name="Oval 21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79894" name="Oval 22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79895" name="Oval 23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</p:grpSp>
      </p:grpSp>
      <p:grpSp>
        <p:nvGrpSpPr>
          <p:cNvPr id="79896" name="Group 24"/>
          <p:cNvGrpSpPr/>
          <p:nvPr/>
        </p:nvGrpSpPr>
        <p:grpSpPr bwMode="auto">
          <a:xfrm rot="3877067">
            <a:off x="6426994" y="4377531"/>
            <a:ext cx="2273300" cy="858838"/>
            <a:chOff x="2290" y="2725"/>
            <a:chExt cx="1832" cy="713"/>
          </a:xfrm>
        </p:grpSpPr>
        <p:grpSp>
          <p:nvGrpSpPr>
            <p:cNvPr id="79897" name="Group 25"/>
            <p:cNvGrpSpPr/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79898" name="Freeform 26"/>
              <p:cNvSpPr/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00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9899" name="Freeform 27"/>
              <p:cNvSpPr/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79900" name="Group 28"/>
            <p:cNvGrpSpPr/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79901" name="Freeform 29"/>
              <p:cNvSpPr/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6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9902" name="Freeform 30"/>
              <p:cNvSpPr/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79903" name="Oval 31"/>
          <p:cNvSpPr>
            <a:spLocks noChangeArrowheads="1"/>
          </p:cNvSpPr>
          <p:nvPr/>
        </p:nvSpPr>
        <p:spPr bwMode="gray">
          <a:xfrm>
            <a:off x="6089650" y="2541588"/>
            <a:ext cx="1524000" cy="1568450"/>
          </a:xfrm>
          <a:prstGeom prst="ellipse">
            <a:avLst/>
          </a:prstGeom>
          <a:gradFill rotWithShape="1">
            <a:gsLst>
              <a:gs pos="0">
                <a:srgbClr val="3399FF">
                  <a:gamma/>
                  <a:tint val="0"/>
                  <a:invGamma/>
                </a:srgbClr>
              </a:gs>
              <a:gs pos="50000">
                <a:srgbClr val="3399FF"/>
              </a:gs>
              <a:gs pos="100000">
                <a:srgbClr val="3399FF">
                  <a:gamma/>
                  <a:tint val="0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9904" name="Oval 32"/>
          <p:cNvSpPr>
            <a:spLocks noChangeArrowheads="1"/>
          </p:cNvSpPr>
          <p:nvPr/>
        </p:nvSpPr>
        <p:spPr bwMode="gray">
          <a:xfrm>
            <a:off x="6089650" y="2541588"/>
            <a:ext cx="1524000" cy="1568450"/>
          </a:xfrm>
          <a:prstGeom prst="ellipse">
            <a:avLst/>
          </a:prstGeom>
          <a:gradFill rotWithShape="1">
            <a:gsLst>
              <a:gs pos="0">
                <a:srgbClr val="3399FF">
                  <a:alpha val="32001"/>
                </a:srgbClr>
              </a:gs>
              <a:gs pos="100000">
                <a:srgbClr val="3399FF">
                  <a:gamma/>
                  <a:shade val="0"/>
                  <a:invGamma/>
                  <a:alpha val="89999"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9905" name="Oval 33"/>
          <p:cNvSpPr>
            <a:spLocks noChangeArrowheads="1"/>
          </p:cNvSpPr>
          <p:nvPr/>
        </p:nvSpPr>
        <p:spPr bwMode="gray">
          <a:xfrm>
            <a:off x="6191250" y="2644775"/>
            <a:ext cx="1323975" cy="1362075"/>
          </a:xfrm>
          <a:prstGeom prst="ellipse">
            <a:avLst/>
          </a:prstGeom>
          <a:gradFill rotWithShape="1">
            <a:gsLst>
              <a:gs pos="0">
                <a:srgbClr val="3399FF">
                  <a:gamma/>
                  <a:shade val="54118"/>
                  <a:invGamma/>
                </a:srgbClr>
              </a:gs>
              <a:gs pos="50000">
                <a:srgbClr val="3399FF"/>
              </a:gs>
              <a:gs pos="100000">
                <a:srgbClr val="3399FF">
                  <a:gamma/>
                  <a:shade val="54118"/>
                  <a:invGamma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79906" name="Oval 34"/>
          <p:cNvSpPr>
            <a:spLocks noChangeArrowheads="1"/>
          </p:cNvSpPr>
          <p:nvPr/>
        </p:nvSpPr>
        <p:spPr bwMode="gray">
          <a:xfrm>
            <a:off x="6192838" y="2647950"/>
            <a:ext cx="1323975" cy="1362075"/>
          </a:xfrm>
          <a:prstGeom prst="ellipse">
            <a:avLst/>
          </a:prstGeom>
          <a:gradFill rotWithShape="1">
            <a:gsLst>
              <a:gs pos="0">
                <a:srgbClr val="3399FF">
                  <a:gamma/>
                  <a:shade val="63529"/>
                  <a:invGamma/>
                </a:srgbClr>
              </a:gs>
              <a:gs pos="100000">
                <a:srgbClr val="3399FF">
                  <a:alpha val="0"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79907" name="Oval 35"/>
          <p:cNvSpPr>
            <a:spLocks noChangeArrowheads="1"/>
          </p:cNvSpPr>
          <p:nvPr/>
        </p:nvSpPr>
        <p:spPr bwMode="gray">
          <a:xfrm>
            <a:off x="6256338" y="2713038"/>
            <a:ext cx="1192212" cy="122555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ru-RU"/>
          </a:p>
        </p:txBody>
      </p:sp>
      <p:grpSp>
        <p:nvGrpSpPr>
          <p:cNvPr id="79908" name="Group 36"/>
          <p:cNvGrpSpPr/>
          <p:nvPr/>
        </p:nvGrpSpPr>
        <p:grpSpPr bwMode="auto">
          <a:xfrm>
            <a:off x="6275388" y="2732088"/>
            <a:ext cx="1155700" cy="1189037"/>
            <a:chOff x="4166" y="1706"/>
            <a:chExt cx="1252" cy="1252"/>
          </a:xfrm>
        </p:grpSpPr>
        <p:sp>
          <p:nvSpPr>
            <p:cNvPr id="79909" name="Oval 37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79910" name="Oval 38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79911" name="Oval 39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79912" name="Oval 40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</p:grpSp>
      <p:grpSp>
        <p:nvGrpSpPr>
          <p:cNvPr id="79913" name="Group 41"/>
          <p:cNvGrpSpPr/>
          <p:nvPr/>
        </p:nvGrpSpPr>
        <p:grpSpPr bwMode="auto">
          <a:xfrm rot="3877067">
            <a:off x="2655094" y="4310856"/>
            <a:ext cx="2273300" cy="858838"/>
            <a:chOff x="2290" y="2725"/>
            <a:chExt cx="1832" cy="713"/>
          </a:xfrm>
        </p:grpSpPr>
        <p:grpSp>
          <p:nvGrpSpPr>
            <p:cNvPr id="79914" name="Group 42"/>
            <p:cNvGrpSpPr/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79915" name="Freeform 43"/>
              <p:cNvSpPr/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9916" name="Freeform 44"/>
              <p:cNvSpPr/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79917" name="Group 45"/>
            <p:cNvGrpSpPr/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79918" name="Freeform 46"/>
              <p:cNvSpPr/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9919" name="Freeform 47"/>
              <p:cNvSpPr/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grpSp>
        <p:nvGrpSpPr>
          <p:cNvPr id="79920" name="Group 48"/>
          <p:cNvGrpSpPr/>
          <p:nvPr/>
        </p:nvGrpSpPr>
        <p:grpSpPr bwMode="auto">
          <a:xfrm>
            <a:off x="2509838" y="2686050"/>
            <a:ext cx="1268412" cy="1308100"/>
            <a:chOff x="2789" y="1625"/>
            <a:chExt cx="907" cy="907"/>
          </a:xfrm>
        </p:grpSpPr>
        <p:sp>
          <p:nvSpPr>
            <p:cNvPr id="79921" name="Oval 49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79922" name="Oval 50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79923" name="Oval 51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79924" name="Oval 52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79925" name="Oval 53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grpSp>
          <p:nvGrpSpPr>
            <p:cNvPr id="79926" name="Group 54"/>
            <p:cNvGrpSpPr/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79927" name="Oval 55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79928" name="Oval 56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79929" name="Oval 57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79930" name="Oval 58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</p:grpSp>
      </p:grpSp>
      <p:grpSp>
        <p:nvGrpSpPr>
          <p:cNvPr id="79931" name="Group 59"/>
          <p:cNvGrpSpPr/>
          <p:nvPr/>
        </p:nvGrpSpPr>
        <p:grpSpPr bwMode="auto">
          <a:xfrm rot="3877067">
            <a:off x="908844" y="4310856"/>
            <a:ext cx="2273300" cy="858838"/>
            <a:chOff x="2290" y="2725"/>
            <a:chExt cx="1832" cy="713"/>
          </a:xfrm>
        </p:grpSpPr>
        <p:grpSp>
          <p:nvGrpSpPr>
            <p:cNvPr id="79932" name="Group 60"/>
            <p:cNvGrpSpPr/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79933" name="Freeform 61"/>
              <p:cNvSpPr/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9934" name="Freeform 62"/>
              <p:cNvSpPr/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79935" name="Group 63"/>
            <p:cNvGrpSpPr/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79936" name="Freeform 64"/>
              <p:cNvSpPr/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F5908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9937" name="Freeform 65"/>
              <p:cNvSpPr/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grpSp>
        <p:nvGrpSpPr>
          <p:cNvPr id="79938" name="Group 66"/>
          <p:cNvGrpSpPr/>
          <p:nvPr/>
        </p:nvGrpSpPr>
        <p:grpSpPr bwMode="auto">
          <a:xfrm>
            <a:off x="762000" y="2686050"/>
            <a:ext cx="1268413" cy="1308100"/>
            <a:chOff x="2789" y="1625"/>
            <a:chExt cx="907" cy="907"/>
          </a:xfrm>
        </p:grpSpPr>
        <p:sp>
          <p:nvSpPr>
            <p:cNvPr id="79939" name="Oval 67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79940" name="Oval 68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79941" name="Oval 69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79942" name="Oval 70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79943" name="Oval 71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grpSp>
          <p:nvGrpSpPr>
            <p:cNvPr id="79944" name="Group 72"/>
            <p:cNvGrpSpPr/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79945" name="Oval 73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79946" name="Oval 74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79947" name="Oval 75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79948" name="Oval 76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</p:grpSp>
      </p:grpSp>
      <p:sp>
        <p:nvSpPr>
          <p:cNvPr id="79949" name="Text Box 77"/>
          <p:cNvSpPr txBox="1">
            <a:spLocks noChangeArrowheads="1"/>
          </p:cNvSpPr>
          <p:nvPr/>
        </p:nvSpPr>
        <p:spPr bwMode="gray">
          <a:xfrm rot="3925970">
            <a:off x="1127125" y="4502150"/>
            <a:ext cx="1355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chemeClr val="bg1"/>
                </a:solidFill>
              </a:rPr>
              <a:t>Your Text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79950" name="Text Box 78"/>
          <p:cNvSpPr txBox="1">
            <a:spLocks noChangeArrowheads="1"/>
          </p:cNvSpPr>
          <p:nvPr/>
        </p:nvSpPr>
        <p:spPr bwMode="gray">
          <a:xfrm rot="3925970">
            <a:off x="1593057" y="4226719"/>
            <a:ext cx="1001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/>
              <a:t>Your Text</a:t>
            </a:r>
            <a:endParaRPr lang="en-US" sz="1400" b="1"/>
          </a:p>
        </p:txBody>
      </p:sp>
      <p:sp>
        <p:nvSpPr>
          <p:cNvPr id="79951" name="Text Box 79"/>
          <p:cNvSpPr txBox="1">
            <a:spLocks noChangeArrowheads="1"/>
          </p:cNvSpPr>
          <p:nvPr/>
        </p:nvSpPr>
        <p:spPr bwMode="gray">
          <a:xfrm rot="3925970">
            <a:off x="2868613" y="4502150"/>
            <a:ext cx="1355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chemeClr val="bg1"/>
                </a:solidFill>
              </a:rPr>
              <a:t>Your Text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79952" name="Text Box 80"/>
          <p:cNvSpPr txBox="1">
            <a:spLocks noChangeArrowheads="1"/>
          </p:cNvSpPr>
          <p:nvPr/>
        </p:nvSpPr>
        <p:spPr bwMode="gray">
          <a:xfrm rot="3925970">
            <a:off x="3334544" y="4226719"/>
            <a:ext cx="1001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/>
              <a:t>Your Text</a:t>
            </a:r>
            <a:endParaRPr lang="en-US" sz="1400" b="1"/>
          </a:p>
        </p:txBody>
      </p:sp>
      <p:sp>
        <p:nvSpPr>
          <p:cNvPr id="79953" name="Text Box 81"/>
          <p:cNvSpPr txBox="1">
            <a:spLocks noChangeArrowheads="1"/>
          </p:cNvSpPr>
          <p:nvPr/>
        </p:nvSpPr>
        <p:spPr bwMode="gray">
          <a:xfrm rot="3925970">
            <a:off x="4681538" y="4502150"/>
            <a:ext cx="1355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chemeClr val="bg1"/>
                </a:solidFill>
              </a:rPr>
              <a:t>Your Text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79954" name="Text Box 82"/>
          <p:cNvSpPr txBox="1">
            <a:spLocks noChangeArrowheads="1"/>
          </p:cNvSpPr>
          <p:nvPr/>
        </p:nvSpPr>
        <p:spPr bwMode="gray">
          <a:xfrm rot="3925970">
            <a:off x="5147469" y="4226719"/>
            <a:ext cx="1001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/>
              <a:t>Your Text</a:t>
            </a:r>
            <a:endParaRPr lang="en-US" sz="1400" b="1"/>
          </a:p>
        </p:txBody>
      </p:sp>
      <p:sp>
        <p:nvSpPr>
          <p:cNvPr id="79955" name="Text Box 83"/>
          <p:cNvSpPr txBox="1">
            <a:spLocks noChangeArrowheads="1"/>
          </p:cNvSpPr>
          <p:nvPr/>
        </p:nvSpPr>
        <p:spPr bwMode="gray">
          <a:xfrm rot="3925970">
            <a:off x="6634163" y="4645025"/>
            <a:ext cx="1355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chemeClr val="bg1"/>
                </a:solidFill>
              </a:rPr>
              <a:t>Your Text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79956" name="Text Box 84"/>
          <p:cNvSpPr txBox="1">
            <a:spLocks noChangeArrowheads="1"/>
          </p:cNvSpPr>
          <p:nvPr/>
        </p:nvSpPr>
        <p:spPr bwMode="gray">
          <a:xfrm rot="3925970">
            <a:off x="7098507" y="4369594"/>
            <a:ext cx="1001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 b="1"/>
              <a:t>Your Text</a:t>
            </a:r>
            <a:endParaRPr lang="en-US" sz="1400" b="1"/>
          </a:p>
        </p:txBody>
      </p:sp>
      <p:grpSp>
        <p:nvGrpSpPr>
          <p:cNvPr id="79957" name="Group 85"/>
          <p:cNvGrpSpPr/>
          <p:nvPr/>
        </p:nvGrpSpPr>
        <p:grpSpPr bwMode="auto">
          <a:xfrm>
            <a:off x="1069975" y="1828800"/>
            <a:ext cx="6159500" cy="406400"/>
            <a:chOff x="967" y="1152"/>
            <a:chExt cx="3880" cy="256"/>
          </a:xfrm>
        </p:grpSpPr>
        <p:sp>
          <p:nvSpPr>
            <p:cNvPr id="79958" name="Text Box 86"/>
            <p:cNvSpPr txBox="1">
              <a:spLocks noChangeArrowheads="1"/>
            </p:cNvSpPr>
            <p:nvPr/>
          </p:nvSpPr>
          <p:spPr bwMode="gray">
            <a:xfrm>
              <a:off x="967" y="1177"/>
              <a:ext cx="4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  <a:latin typeface="Verdana" pitchFamily="34" charset="0"/>
                </a:rPr>
                <a:t>2001</a:t>
              </a:r>
              <a:endParaRPr lang="en-US">
                <a:solidFill>
                  <a:schemeClr val="tx2"/>
                </a:solidFill>
                <a:latin typeface="Verdana" pitchFamily="34" charset="0"/>
              </a:endParaRPr>
            </a:p>
          </p:txBody>
        </p:sp>
        <p:sp>
          <p:nvSpPr>
            <p:cNvPr id="79959" name="Text Box 87"/>
            <p:cNvSpPr txBox="1">
              <a:spLocks noChangeArrowheads="1"/>
            </p:cNvSpPr>
            <p:nvPr/>
          </p:nvSpPr>
          <p:spPr bwMode="gray">
            <a:xfrm>
              <a:off x="2072" y="1177"/>
              <a:ext cx="4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  <a:latin typeface="Verdana" pitchFamily="34" charset="0"/>
                </a:rPr>
                <a:t>2002</a:t>
              </a:r>
              <a:endParaRPr lang="en-US">
                <a:solidFill>
                  <a:schemeClr val="tx2"/>
                </a:solidFill>
                <a:latin typeface="Verdana" pitchFamily="34" charset="0"/>
              </a:endParaRPr>
            </a:p>
          </p:txBody>
        </p:sp>
        <p:sp>
          <p:nvSpPr>
            <p:cNvPr id="79960" name="Text Box 88"/>
            <p:cNvSpPr txBox="1">
              <a:spLocks noChangeArrowheads="1"/>
            </p:cNvSpPr>
            <p:nvPr/>
          </p:nvSpPr>
          <p:spPr bwMode="gray">
            <a:xfrm>
              <a:off x="3172" y="1177"/>
              <a:ext cx="4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  <a:latin typeface="Verdana" pitchFamily="34" charset="0"/>
                </a:rPr>
                <a:t>2003</a:t>
              </a:r>
              <a:endParaRPr lang="en-US">
                <a:solidFill>
                  <a:schemeClr val="tx2"/>
                </a:solidFill>
                <a:latin typeface="Verdana" pitchFamily="34" charset="0"/>
              </a:endParaRPr>
            </a:p>
          </p:txBody>
        </p:sp>
        <p:sp>
          <p:nvSpPr>
            <p:cNvPr id="79961" name="Text Box 89"/>
            <p:cNvSpPr txBox="1">
              <a:spLocks noChangeArrowheads="1"/>
            </p:cNvSpPr>
            <p:nvPr/>
          </p:nvSpPr>
          <p:spPr bwMode="gray">
            <a:xfrm>
              <a:off x="4275" y="1152"/>
              <a:ext cx="5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chemeClr val="tx2"/>
                  </a:solidFill>
                  <a:latin typeface="Verdana" pitchFamily="34" charset="0"/>
                </a:rPr>
                <a:t>2004</a:t>
              </a:r>
              <a:endParaRPr lang="en-US" sz="2000" b="1">
                <a:solidFill>
                  <a:schemeClr val="tx2"/>
                </a:solidFill>
                <a:latin typeface="Verdana" pitchFamily="34" charset="0"/>
              </a:endParaRPr>
            </a:p>
          </p:txBody>
        </p:sp>
        <p:cxnSp>
          <p:nvCxnSpPr>
            <p:cNvPr id="79962" name="AutoShape 90"/>
            <p:cNvCxnSpPr>
              <a:cxnSpLocks noChangeShapeType="1"/>
              <a:stCxn id="79958" idx="3"/>
              <a:endCxn id="79959" idx="1"/>
            </p:cNvCxnSpPr>
            <p:nvPr/>
          </p:nvCxnSpPr>
          <p:spPr bwMode="gray">
            <a:xfrm>
              <a:off x="1451" y="1293"/>
              <a:ext cx="621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963" name="AutoShape 91"/>
            <p:cNvCxnSpPr>
              <a:cxnSpLocks noChangeShapeType="1"/>
              <a:stCxn id="79959" idx="3"/>
              <a:endCxn id="79960" idx="1"/>
            </p:cNvCxnSpPr>
            <p:nvPr/>
          </p:nvCxnSpPr>
          <p:spPr bwMode="gray">
            <a:xfrm>
              <a:off x="2556" y="1293"/>
              <a:ext cx="616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964" name="AutoShape 92"/>
            <p:cNvCxnSpPr>
              <a:cxnSpLocks noChangeShapeType="1"/>
            </p:cNvCxnSpPr>
            <p:nvPr/>
          </p:nvCxnSpPr>
          <p:spPr bwMode="gray">
            <a:xfrm>
              <a:off x="3656" y="1296"/>
              <a:ext cx="616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www.themegallery.com</a:t>
            </a:r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  <a:endParaRPr lang="en-US"/>
          </a:p>
        </p:txBody>
      </p:sp>
      <p:grpSp>
        <p:nvGrpSpPr>
          <p:cNvPr id="94224" name="Group 16"/>
          <p:cNvGrpSpPr/>
          <p:nvPr/>
        </p:nvGrpSpPr>
        <p:grpSpPr bwMode="auto">
          <a:xfrm>
            <a:off x="1066800" y="1752600"/>
            <a:ext cx="6781800" cy="4006850"/>
            <a:chOff x="240" y="864"/>
            <a:chExt cx="5280" cy="3120"/>
          </a:xfrm>
        </p:grpSpPr>
        <p:sp>
          <p:nvSpPr>
            <p:cNvPr id="94225" name="AutoShape 17"/>
            <p:cNvSpPr>
              <a:spLocks noChangeArrowheads="1"/>
            </p:cNvSpPr>
            <p:nvPr/>
          </p:nvSpPr>
          <p:spPr bwMode="auto">
            <a:xfrm>
              <a:off x="240" y="1008"/>
              <a:ext cx="2592" cy="2976"/>
            </a:xfrm>
            <a:prstGeom prst="roundRect">
              <a:avLst>
                <a:gd name="adj" fmla="val 9106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12157"/>
                    <a:invGamma/>
                  </a:schemeClr>
                </a:gs>
              </a:gsLst>
              <a:lin ang="5400000" scaled="1"/>
            </a:gradFill>
            <a:ln w="25400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94226" name="Object 18"/>
            <p:cNvGraphicFramePr>
              <a:graphicFrameLocks noChangeAspect="1"/>
            </p:cNvGraphicFramePr>
            <p:nvPr/>
          </p:nvGraphicFramePr>
          <p:xfrm>
            <a:off x="384" y="1344"/>
            <a:ext cx="2280" cy="2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83" name="Chart" r:id="rId1" imgW="4813300" imgH="5410200" progId="MSGraph.Chart.8">
                    <p:embed followColorScheme="full"/>
                  </p:oleObj>
                </mc:Choice>
                <mc:Fallback>
                  <p:oleObj name="Chart" r:id="rId1" imgW="4813300" imgH="5410200" progId="MSGraph.Chart.8">
                    <p:embed followColorScheme="full"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344"/>
                          <a:ext cx="2280" cy="25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27" name="AutoShape 19"/>
            <p:cNvSpPr>
              <a:spLocks noChangeArrowheads="1"/>
            </p:cNvSpPr>
            <p:nvPr/>
          </p:nvSpPr>
          <p:spPr bwMode="auto">
            <a:xfrm>
              <a:off x="480" y="864"/>
              <a:ext cx="2112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4228" name="AutoShape 20"/>
            <p:cNvSpPr>
              <a:spLocks noChangeArrowheads="1"/>
            </p:cNvSpPr>
            <p:nvPr/>
          </p:nvSpPr>
          <p:spPr bwMode="auto">
            <a:xfrm>
              <a:off x="576" y="960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4229" name="AutoShape 21"/>
            <p:cNvSpPr>
              <a:spLocks noChangeArrowheads="1"/>
            </p:cNvSpPr>
            <p:nvPr/>
          </p:nvSpPr>
          <p:spPr bwMode="auto">
            <a:xfrm>
              <a:off x="2400" y="960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4230" name="AutoShape 22"/>
            <p:cNvSpPr>
              <a:spLocks noChangeArrowheads="1"/>
            </p:cNvSpPr>
            <p:nvPr/>
          </p:nvSpPr>
          <p:spPr bwMode="auto">
            <a:xfrm>
              <a:off x="2928" y="1008"/>
              <a:ext cx="2592" cy="2976"/>
            </a:xfrm>
            <a:prstGeom prst="roundRect">
              <a:avLst>
                <a:gd name="adj" fmla="val 9106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27451"/>
                    <a:invGamma/>
                  </a:schemeClr>
                </a:gs>
              </a:gsLst>
              <a:lin ang="5400000" scaled="1"/>
            </a:gradFill>
            <a:ln w="25400">
              <a:solidFill>
                <a:schemeClr val="folHlink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aphicFrame>
          <p:nvGraphicFramePr>
            <p:cNvPr id="94231" name="Object 23"/>
            <p:cNvGraphicFramePr>
              <a:graphicFrameLocks noChangeAspect="1"/>
            </p:cNvGraphicFramePr>
            <p:nvPr/>
          </p:nvGraphicFramePr>
          <p:xfrm>
            <a:off x="3072" y="1344"/>
            <a:ext cx="2280" cy="2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84" name="Chart" r:id="rId3" imgW="4813300" imgH="5410200" progId="MSGraph.Chart.8">
                    <p:embed followColorScheme="full"/>
                  </p:oleObj>
                </mc:Choice>
                <mc:Fallback>
                  <p:oleObj name="Chart" r:id="rId3" imgW="4813300" imgH="5410200" progId="MSGraph.Chart.8">
                    <p:embed followColorScheme="full"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344"/>
                          <a:ext cx="2280" cy="25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32" name="AutoShape 24"/>
            <p:cNvSpPr>
              <a:spLocks noChangeArrowheads="1"/>
            </p:cNvSpPr>
            <p:nvPr/>
          </p:nvSpPr>
          <p:spPr bwMode="auto">
            <a:xfrm>
              <a:off x="3168" y="864"/>
              <a:ext cx="2112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4233" name="AutoShape 25"/>
            <p:cNvSpPr>
              <a:spLocks noChangeArrowheads="1"/>
            </p:cNvSpPr>
            <p:nvPr/>
          </p:nvSpPr>
          <p:spPr bwMode="auto">
            <a:xfrm>
              <a:off x="3264" y="960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4234" name="AutoShape 26"/>
            <p:cNvSpPr>
              <a:spLocks noChangeArrowheads="1"/>
            </p:cNvSpPr>
            <p:nvPr/>
          </p:nvSpPr>
          <p:spPr bwMode="auto">
            <a:xfrm>
              <a:off x="5088" y="960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www.themegallery.com</a:t>
            </a:r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gray">
          <a:xfrm rot="3419336">
            <a:off x="7265987" y="1560513"/>
            <a:ext cx="923925" cy="10033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rgbClr val="FFFFFF"/>
            </a:solidFill>
            <a:miter lim="800000"/>
          </a:ln>
          <a:effectLst>
            <a:outerShdw dist="179605" dir="48780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ru-RU"/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4572000" y="4419600"/>
            <a:ext cx="210502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5F5F5F"/>
                </a:solidFill>
              </a:rPr>
              <a:t>2003.10   Add Your Text</a:t>
            </a:r>
            <a:endParaRPr lang="en-US" sz="1400">
              <a:solidFill>
                <a:srgbClr val="5F5F5F"/>
              </a:solidFill>
            </a:endParaRPr>
          </a:p>
          <a:p>
            <a:pPr eaLnBrk="0" hangingPunct="0"/>
            <a:r>
              <a:rPr lang="en-US" sz="1400">
                <a:solidFill>
                  <a:srgbClr val="5F5F5F"/>
                </a:solidFill>
              </a:rPr>
              <a:t>2003.10   Add Your Text</a:t>
            </a:r>
            <a:endParaRPr lang="en-US" sz="1400">
              <a:solidFill>
                <a:srgbClr val="5F5F5F"/>
              </a:solidFill>
            </a:endParaRPr>
          </a:p>
          <a:p>
            <a:pPr eaLnBrk="0" hangingPunct="0"/>
            <a:r>
              <a:rPr lang="en-US" sz="1400">
                <a:solidFill>
                  <a:srgbClr val="5F5F5F"/>
                </a:solidFill>
              </a:rPr>
              <a:t>2003.10   Add Your Text</a:t>
            </a:r>
            <a:endParaRPr lang="en-US" sz="1400">
              <a:solidFill>
                <a:srgbClr val="5F5F5F"/>
              </a:solidFill>
            </a:endParaRP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gray">
          <a:xfrm rot="3419336">
            <a:off x="1411287" y="2268538"/>
            <a:ext cx="923925" cy="10033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rgbClr val="FFFFFF"/>
            </a:solidFill>
            <a:miter lim="800000"/>
          </a:ln>
          <a:effectLst>
            <a:outerShdw dist="179605" dir="48780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ru-RU"/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gray">
          <a:xfrm>
            <a:off x="1504950" y="2627313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rgbClr val="FFFFFF"/>
                </a:solidFill>
              </a:rPr>
              <a:t>2001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gray">
          <a:xfrm rot="3419336">
            <a:off x="2846387" y="4173538"/>
            <a:ext cx="923925" cy="10033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rgbClr val="FFFFFF"/>
            </a:solidFill>
            <a:miter lim="800000"/>
          </a:ln>
          <a:effectLst>
            <a:outerShdw dist="179605" dir="48780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ru-RU"/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gray">
          <a:xfrm>
            <a:off x="2940050" y="4532313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rgbClr val="FFFFFF"/>
                </a:solidFill>
              </a:rPr>
              <a:t>2002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93193" name="Rectangle 9"/>
          <p:cNvSpPr>
            <a:spLocks noChangeArrowheads="1"/>
          </p:cNvSpPr>
          <p:nvPr/>
        </p:nvSpPr>
        <p:spPr bwMode="gray">
          <a:xfrm rot="3419336">
            <a:off x="4916487" y="3008313"/>
            <a:ext cx="923925" cy="10033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rgbClr val="FFFFFF"/>
            </a:solidFill>
            <a:miter lim="800000"/>
          </a:ln>
          <a:effectLst>
            <a:outerShdw dist="179605" dir="48780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ru-RU"/>
          </a:p>
        </p:txBody>
      </p:sp>
      <p:sp>
        <p:nvSpPr>
          <p:cNvPr id="93194" name="Text Box 10"/>
          <p:cNvSpPr txBox="1">
            <a:spLocks noChangeArrowheads="1"/>
          </p:cNvSpPr>
          <p:nvPr/>
        </p:nvSpPr>
        <p:spPr bwMode="gray">
          <a:xfrm>
            <a:off x="5010150" y="33797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rgbClr val="FFFFFF"/>
                </a:solidFill>
              </a:rPr>
              <a:t>2003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93195" name="Text Box 11"/>
          <p:cNvSpPr txBox="1">
            <a:spLocks noChangeArrowheads="1"/>
          </p:cNvSpPr>
          <p:nvPr/>
        </p:nvSpPr>
        <p:spPr bwMode="gray">
          <a:xfrm>
            <a:off x="7359650" y="19192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rgbClr val="FFFFFF"/>
                </a:solidFill>
              </a:rPr>
              <a:t>2004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93196" name="Line 12"/>
          <p:cNvSpPr>
            <a:spLocks noChangeShapeType="1"/>
          </p:cNvSpPr>
          <p:nvPr/>
        </p:nvSpPr>
        <p:spPr bwMode="auto">
          <a:xfrm>
            <a:off x="2209800" y="3222625"/>
            <a:ext cx="762000" cy="1066800"/>
          </a:xfrm>
          <a:prstGeom prst="line">
            <a:avLst/>
          </a:prstGeom>
          <a:noFill/>
          <a:ln w="57150" cap="rnd">
            <a:solidFill>
              <a:srgbClr val="80808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3197" name="Line 13"/>
          <p:cNvSpPr>
            <a:spLocks noChangeShapeType="1"/>
          </p:cNvSpPr>
          <p:nvPr/>
        </p:nvSpPr>
        <p:spPr bwMode="auto">
          <a:xfrm flipV="1">
            <a:off x="3810000" y="3756025"/>
            <a:ext cx="1066800" cy="609600"/>
          </a:xfrm>
          <a:prstGeom prst="line">
            <a:avLst/>
          </a:prstGeom>
          <a:noFill/>
          <a:ln w="57150" cap="rnd">
            <a:solidFill>
              <a:srgbClr val="80808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3198" name="Line 14"/>
          <p:cNvSpPr>
            <a:spLocks noChangeShapeType="1"/>
          </p:cNvSpPr>
          <p:nvPr/>
        </p:nvSpPr>
        <p:spPr bwMode="auto">
          <a:xfrm flipV="1">
            <a:off x="5943600" y="2371725"/>
            <a:ext cx="1295400" cy="774700"/>
          </a:xfrm>
          <a:prstGeom prst="line">
            <a:avLst/>
          </a:prstGeom>
          <a:noFill/>
          <a:ln w="57150" cap="rnd">
            <a:solidFill>
              <a:srgbClr val="80808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3199" name="Text Box 15"/>
          <p:cNvSpPr txBox="1">
            <a:spLocks noChangeArrowheads="1"/>
          </p:cNvSpPr>
          <p:nvPr/>
        </p:nvSpPr>
        <p:spPr bwMode="auto">
          <a:xfrm>
            <a:off x="2514600" y="1806575"/>
            <a:ext cx="411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Company History</a:t>
            </a:r>
            <a:endParaRPr lang="en-US" sz="2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3200" name="Text Box 16"/>
          <p:cNvSpPr txBox="1">
            <a:spLocks noChangeArrowheads="1"/>
          </p:cNvSpPr>
          <p:nvPr/>
        </p:nvSpPr>
        <p:spPr bwMode="auto">
          <a:xfrm>
            <a:off x="381000" y="3657600"/>
            <a:ext cx="210502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5F5F5F"/>
                </a:solidFill>
              </a:rPr>
              <a:t>2001.10   Add Your Text</a:t>
            </a:r>
            <a:endParaRPr lang="en-US" sz="1400">
              <a:solidFill>
                <a:srgbClr val="5F5F5F"/>
              </a:solidFill>
            </a:endParaRPr>
          </a:p>
          <a:p>
            <a:pPr eaLnBrk="0" hangingPunct="0"/>
            <a:r>
              <a:rPr lang="en-US" sz="1400">
                <a:solidFill>
                  <a:srgbClr val="5F5F5F"/>
                </a:solidFill>
              </a:rPr>
              <a:t>2001.10   Add Your Text</a:t>
            </a:r>
            <a:endParaRPr lang="en-US" sz="1400">
              <a:solidFill>
                <a:srgbClr val="5F5F5F"/>
              </a:solidFill>
            </a:endParaRPr>
          </a:p>
          <a:p>
            <a:pPr eaLnBrk="0" hangingPunct="0"/>
            <a:r>
              <a:rPr lang="en-US" sz="1400">
                <a:solidFill>
                  <a:srgbClr val="5F5F5F"/>
                </a:solidFill>
              </a:rPr>
              <a:t>2001.10   Add Your Text</a:t>
            </a:r>
            <a:endParaRPr lang="en-US" sz="1400">
              <a:solidFill>
                <a:srgbClr val="5F5F5F"/>
              </a:solidFill>
            </a:endParaRPr>
          </a:p>
        </p:txBody>
      </p:sp>
      <p:sp>
        <p:nvSpPr>
          <p:cNvPr id="93201" name="Text Box 17"/>
          <p:cNvSpPr txBox="1">
            <a:spLocks noChangeArrowheads="1"/>
          </p:cNvSpPr>
          <p:nvPr/>
        </p:nvSpPr>
        <p:spPr bwMode="auto">
          <a:xfrm>
            <a:off x="2286000" y="5562600"/>
            <a:ext cx="210502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5F5F5F"/>
                </a:solidFill>
              </a:rPr>
              <a:t>2002.10   Add Your Text</a:t>
            </a:r>
            <a:endParaRPr lang="en-US" sz="1400">
              <a:solidFill>
                <a:srgbClr val="5F5F5F"/>
              </a:solidFill>
            </a:endParaRPr>
          </a:p>
          <a:p>
            <a:pPr eaLnBrk="0" hangingPunct="0"/>
            <a:r>
              <a:rPr lang="en-US" sz="1400">
                <a:solidFill>
                  <a:srgbClr val="5F5F5F"/>
                </a:solidFill>
              </a:rPr>
              <a:t>2002.10   Add Your Text</a:t>
            </a:r>
            <a:endParaRPr lang="en-US" sz="1400">
              <a:solidFill>
                <a:srgbClr val="5F5F5F"/>
              </a:solidFill>
            </a:endParaRPr>
          </a:p>
          <a:p>
            <a:pPr eaLnBrk="0" hangingPunct="0"/>
            <a:r>
              <a:rPr lang="en-US" sz="1400">
                <a:solidFill>
                  <a:srgbClr val="5F5F5F"/>
                </a:solidFill>
              </a:rPr>
              <a:t>2002.10   Add Your Text</a:t>
            </a:r>
            <a:endParaRPr lang="en-US" sz="1400">
              <a:solidFill>
                <a:srgbClr val="5F5F5F"/>
              </a:solidFill>
            </a:endParaRPr>
          </a:p>
        </p:txBody>
      </p:sp>
      <p:sp>
        <p:nvSpPr>
          <p:cNvPr id="93203" name="Text Box 19"/>
          <p:cNvSpPr txBox="1">
            <a:spLocks noChangeArrowheads="1"/>
          </p:cNvSpPr>
          <p:nvPr/>
        </p:nvSpPr>
        <p:spPr bwMode="auto">
          <a:xfrm>
            <a:off x="6629400" y="2971800"/>
            <a:ext cx="210502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5F5F5F"/>
                </a:solidFill>
              </a:rPr>
              <a:t>2004.01   Add Your Text</a:t>
            </a:r>
            <a:endParaRPr lang="en-US" sz="1400">
              <a:solidFill>
                <a:srgbClr val="5F5F5F"/>
              </a:solidFill>
            </a:endParaRPr>
          </a:p>
          <a:p>
            <a:pPr eaLnBrk="0" hangingPunct="0"/>
            <a:r>
              <a:rPr lang="en-US" sz="1400">
                <a:solidFill>
                  <a:srgbClr val="5F5F5F"/>
                </a:solidFill>
              </a:rPr>
              <a:t>2004.03   Add Your Text</a:t>
            </a:r>
            <a:endParaRPr lang="en-US" sz="1400">
              <a:solidFill>
                <a:srgbClr val="5F5F5F"/>
              </a:solidFill>
            </a:endParaRPr>
          </a:p>
          <a:p>
            <a:pPr eaLnBrk="0" hangingPunct="0"/>
            <a:r>
              <a:rPr lang="en-US" sz="1400">
                <a:solidFill>
                  <a:srgbClr val="5F5F5F"/>
                </a:solidFill>
              </a:rPr>
              <a:t>2004.05   Add Your Text</a:t>
            </a:r>
            <a:endParaRPr lang="en-US" sz="1400">
              <a:solidFill>
                <a:srgbClr val="5F5F5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www.themegallery.com</a:t>
            </a:r>
            <a:endParaRPr lang="en-US"/>
          </a:p>
        </p:txBody>
      </p:sp>
      <p:grpSp>
        <p:nvGrpSpPr>
          <p:cNvPr id="99331" name="Group 3"/>
          <p:cNvGrpSpPr/>
          <p:nvPr/>
        </p:nvGrpSpPr>
        <p:grpSpPr bwMode="auto">
          <a:xfrm>
            <a:off x="1331640" y="2079625"/>
            <a:ext cx="6369323" cy="3711575"/>
            <a:chOff x="864" y="1310"/>
            <a:chExt cx="3987" cy="2338"/>
          </a:xfrm>
        </p:grpSpPr>
        <p:sp>
          <p:nvSpPr>
            <p:cNvPr id="99332" name="Oval 4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rgbClr val="F7F9F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rou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2075" tIns="46038" rIns="92075" bIns="46038" anchor="ctr"/>
            <a:lstStyle/>
            <a:p>
              <a:endParaRPr lang="ru-RU"/>
            </a:p>
          </p:txBody>
        </p:sp>
        <p:sp>
          <p:nvSpPr>
            <p:cNvPr id="99333" name="Oval 5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808080">
                    <a:gamma/>
                    <a:tint val="63529"/>
                    <a:invGamma/>
                  </a:srgbClr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9334" name="Oval 6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2791BB">
                    <a:gamma/>
                    <a:shade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9335" name="Arc 7"/>
            <p:cNvSpPr/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G0" fmla="+- 0 0 0"/>
                <a:gd name="G1" fmla="+- 17105 0 0"/>
                <a:gd name="G2" fmla="+- 21600 0 0"/>
                <a:gd name="T0" fmla="*/ 13190 w 21600"/>
                <a:gd name="T1" fmla="*/ 0 h 29046"/>
                <a:gd name="T2" fmla="*/ 17999 w 21600"/>
                <a:gd name="T3" fmla="*/ 29046 h 29046"/>
                <a:gd name="T4" fmla="*/ 0 w 21600"/>
                <a:gd name="T5" fmla="*/ 17105 h 29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3529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9336" name="Arc 8"/>
            <p:cNvSpPr/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G0" fmla="+- 3659 0 0"/>
                <a:gd name="G1" fmla="+- 0 0 0"/>
                <a:gd name="G2" fmla="+- 21600 0 0"/>
                <a:gd name="T0" fmla="*/ 25114 w 25114"/>
                <a:gd name="T1" fmla="*/ 2497 h 21600"/>
                <a:gd name="T2" fmla="*/ 0 w 25114"/>
                <a:gd name="T3" fmla="*/ 21288 h 21600"/>
                <a:gd name="T4" fmla="*/ 3659 w 2511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69804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9337" name="Arc 9"/>
            <p:cNvSpPr/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G0" fmla="+- 9843 0 0"/>
                <a:gd name="G1" fmla="+- 21600 0 0"/>
                <a:gd name="G2" fmla="+- 21600 0 0"/>
                <a:gd name="T0" fmla="*/ 0 w 24549"/>
                <a:gd name="T1" fmla="*/ 2373 h 21600"/>
                <a:gd name="T2" fmla="*/ 24549 w 24549"/>
                <a:gd name="T3" fmla="*/ 5780 h 21600"/>
                <a:gd name="T4" fmla="*/ 9843 w 2454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4235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9338" name="Arc 10"/>
            <p:cNvSpPr/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G0" fmla="+- 0 0 0"/>
                <a:gd name="G1" fmla="+- 19945 0 0"/>
                <a:gd name="G2" fmla="+- 21600 0 0"/>
                <a:gd name="T0" fmla="*/ 8292 w 21600"/>
                <a:gd name="T1" fmla="*/ 0 h 30468"/>
                <a:gd name="T2" fmla="*/ 18863 w 21600"/>
                <a:gd name="T3" fmla="*/ 30468 h 30468"/>
                <a:gd name="T4" fmla="*/ 0 w 21600"/>
                <a:gd name="T5" fmla="*/ 19945 h 30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9339" name="Oval 11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tint val="2431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9341" name="Text Box 13"/>
            <p:cNvSpPr txBox="1">
              <a:spLocks noChangeArrowheads="1"/>
            </p:cNvSpPr>
            <p:nvPr/>
          </p:nvSpPr>
          <p:spPr bwMode="gray">
            <a:xfrm>
              <a:off x="2379" y="1490"/>
              <a:ext cx="5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Text2</a:t>
              </a:r>
              <a:endParaRPr lang="en-US" b="1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99342" name="Text Box 14"/>
            <p:cNvSpPr txBox="1">
              <a:spLocks noChangeArrowheads="1"/>
            </p:cNvSpPr>
            <p:nvPr/>
          </p:nvSpPr>
          <p:spPr bwMode="gray">
            <a:xfrm>
              <a:off x="3531" y="1682"/>
              <a:ext cx="5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Text3</a:t>
              </a:r>
              <a:endParaRPr lang="en-US" b="1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99343" name="Text Box 15"/>
            <p:cNvSpPr txBox="1">
              <a:spLocks noChangeArrowheads="1"/>
            </p:cNvSpPr>
            <p:nvPr/>
          </p:nvSpPr>
          <p:spPr bwMode="gray">
            <a:xfrm>
              <a:off x="1947" y="2882"/>
              <a:ext cx="5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Text5</a:t>
              </a:r>
              <a:endParaRPr lang="en-US" b="1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99344" name="Freeform 16"/>
            <p:cNvSpPr/>
            <p:nvPr/>
          </p:nvSpPr>
          <p:spPr bwMode="gray">
            <a:xfrm>
              <a:off x="2768" y="2632"/>
              <a:ext cx="544" cy="680"/>
            </a:xfrm>
            <a:custGeom>
              <a:avLst/>
              <a:gdLst>
                <a:gd name="T0" fmla="*/ 0 w 544"/>
                <a:gd name="T1" fmla="*/ 16 h 680"/>
                <a:gd name="T2" fmla="*/ 256 w 544"/>
                <a:gd name="T3" fmla="*/ 528 h 680"/>
                <a:gd name="T4" fmla="*/ 264 w 544"/>
                <a:gd name="T5" fmla="*/ 680 h 680"/>
                <a:gd name="T6" fmla="*/ 448 w 544"/>
                <a:gd name="T7" fmla="*/ 624 h 680"/>
                <a:gd name="T8" fmla="*/ 544 w 544"/>
                <a:gd name="T9" fmla="*/ 576 h 680"/>
                <a:gd name="T10" fmla="*/ 112 w 544"/>
                <a:gd name="T11" fmla="*/ 0 h 680"/>
                <a:gd name="T12" fmla="*/ 0 w 544"/>
                <a:gd name="T13" fmla="*/ 16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alpha val="19000"/>
                  </a:schemeClr>
                </a:gs>
                <a:gs pos="100000">
                  <a:schemeClr val="folHlink">
                    <a:gamma/>
                    <a:shade val="63529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9345" name="Freeform 17"/>
            <p:cNvSpPr/>
            <p:nvPr/>
          </p:nvSpPr>
          <p:spPr bwMode="gray">
            <a:xfrm>
              <a:off x="3374" y="2209"/>
              <a:ext cx="1117" cy="1119"/>
            </a:xfrm>
            <a:custGeom>
              <a:avLst/>
              <a:gdLst>
                <a:gd name="T0" fmla="*/ 21 w 1117"/>
                <a:gd name="T1" fmla="*/ 888 h 1119"/>
                <a:gd name="T2" fmla="*/ 1117 w 1117"/>
                <a:gd name="T3" fmla="*/ 0 h 1119"/>
                <a:gd name="T4" fmla="*/ 1093 w 1117"/>
                <a:gd name="T5" fmla="*/ 256 h 1119"/>
                <a:gd name="T6" fmla="*/ 717 w 1117"/>
                <a:gd name="T7" fmla="*/ 704 h 1119"/>
                <a:gd name="T8" fmla="*/ 17 w 1117"/>
                <a:gd name="T9" fmla="*/ 1119 h 1119"/>
                <a:gd name="T10" fmla="*/ 21 w 1117"/>
                <a:gd name="T11" fmla="*/ 888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7" h="1119">
                  <a:moveTo>
                    <a:pt x="21" y="888"/>
                  </a:moveTo>
                  <a:lnTo>
                    <a:pt x="1117" y="0"/>
                  </a:lnTo>
                  <a:lnTo>
                    <a:pt x="1093" y="256"/>
                  </a:lnTo>
                  <a:cubicBezTo>
                    <a:pt x="1026" y="373"/>
                    <a:pt x="896" y="560"/>
                    <a:pt x="717" y="704"/>
                  </a:cubicBezTo>
                  <a:cubicBezTo>
                    <a:pt x="538" y="848"/>
                    <a:pt x="133" y="1088"/>
                    <a:pt x="17" y="1119"/>
                  </a:cubicBezTo>
                  <a:cubicBezTo>
                    <a:pt x="0" y="1037"/>
                    <a:pt x="21" y="888"/>
                    <a:pt x="21" y="88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69804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9346" name="Arc 18"/>
            <p:cNvSpPr/>
            <p:nvPr/>
          </p:nvSpPr>
          <p:spPr bwMode="gray">
            <a:xfrm rot="-1060795">
              <a:off x="2784" y="1824"/>
              <a:ext cx="1719" cy="1171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016 w 18016"/>
                <a:gd name="T1" fmla="*/ 11915 h 21282"/>
                <a:gd name="T2" fmla="*/ 3695 w 18016"/>
                <a:gd name="T3" fmla="*/ 21282 h 21282"/>
                <a:gd name="T4" fmla="*/ 0 w 18016"/>
                <a:gd name="T5" fmla="*/ 0 h 2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57647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9347" name="Freeform 19"/>
            <p:cNvSpPr/>
            <p:nvPr/>
          </p:nvSpPr>
          <p:spPr bwMode="gray">
            <a:xfrm>
              <a:off x="2829" y="2509"/>
              <a:ext cx="582" cy="826"/>
            </a:xfrm>
            <a:custGeom>
              <a:avLst/>
              <a:gdLst>
                <a:gd name="T0" fmla="*/ 582 w 582"/>
                <a:gd name="T1" fmla="*/ 572 h 826"/>
                <a:gd name="T2" fmla="*/ 562 w 582"/>
                <a:gd name="T3" fmla="*/ 826 h 826"/>
                <a:gd name="T4" fmla="*/ 0 w 582"/>
                <a:gd name="T5" fmla="*/ 42 h 826"/>
                <a:gd name="T6" fmla="*/ 90 w 582"/>
                <a:gd name="T7" fmla="*/ 0 h 826"/>
                <a:gd name="T8" fmla="*/ 582 w 582"/>
                <a:gd name="T9" fmla="*/ 572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2" h="826">
                  <a:moveTo>
                    <a:pt x="582" y="572"/>
                  </a:moveTo>
                  <a:lnTo>
                    <a:pt x="562" y="826"/>
                  </a:lnTo>
                  <a:lnTo>
                    <a:pt x="0" y="42"/>
                  </a:lnTo>
                  <a:lnTo>
                    <a:pt x="90" y="0"/>
                  </a:lnTo>
                  <a:lnTo>
                    <a:pt x="582" y="572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78824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9348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9349" name="Text Box 21"/>
            <p:cNvSpPr txBox="1">
              <a:spLocks noChangeArrowheads="1"/>
            </p:cNvSpPr>
            <p:nvPr/>
          </p:nvSpPr>
          <p:spPr bwMode="gray">
            <a:xfrm>
              <a:off x="3360" y="2457"/>
              <a:ext cx="5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Text4</a:t>
              </a:r>
              <a:endParaRPr lang="en-US" b="1">
                <a:solidFill>
                  <a:srgbClr val="FFFFFF"/>
                </a:solidFill>
                <a:latin typeface="Verdana" pitchFamily="34" charset="0"/>
              </a:endParaRPr>
            </a:p>
          </p:txBody>
        </p:sp>
      </p:grpSp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705600" cy="1074566"/>
          </a:xfrm>
        </p:spPr>
        <p:txBody>
          <a:bodyPr/>
          <a:lstStyle/>
          <a:p>
            <a:r>
              <a:rPr lang="ru-RU" sz="2800" b="1" dirty="0" smtClean="0"/>
              <a:t>Принципы ведения учёта </a:t>
            </a: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</a:rPr>
              <a:t>рабочего времени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www.themegallery.com</a:t>
            </a:r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graphicFrame>
        <p:nvGraphicFramePr>
          <p:cNvPr id="9216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676400" y="1828800"/>
          <a:ext cx="5610225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8" name="Chart" r:id="rId1" imgW="6426200" imgH="5410200" progId="MSGraph.Chart.8">
                  <p:embed followColorScheme="full"/>
                </p:oleObj>
              </mc:Choice>
              <mc:Fallback>
                <p:oleObj name="Chart" r:id="rId1" imgW="6426200" imgH="5410200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676400" y="1828800"/>
                        <a:ext cx="5610225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2" name="WordArt 6"/>
          <p:cNvSpPr>
            <a:spLocks noChangeArrowheads="1" noChangeShapeType="1" noTextEdit="1"/>
          </p:cNvSpPr>
          <p:nvPr/>
        </p:nvSpPr>
        <p:spPr bwMode="gray">
          <a:xfrm>
            <a:off x="3581400" y="3429000"/>
            <a:ext cx="4343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>
                <a:ln w="28575">
                  <a:solidFill>
                    <a:srgbClr val="FFFFFF"/>
                  </a:solidFill>
                  <a:rou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71842" dir="2700000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You!</a:t>
            </a:r>
            <a:endParaRPr lang="ru-RU" sz="3600" b="1" kern="10">
              <a:ln w="28575">
                <a:solidFill>
                  <a:srgbClr val="FFFFFF"/>
                </a:solidFill>
                <a:rou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71842" dir="2700000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Сущность лидерства</a:t>
            </a:r>
            <a:endParaRPr lang="en-US" b="1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5" y="944563"/>
            <a:ext cx="8424935" cy="5436765"/>
          </a:xfrm>
        </p:spPr>
        <p:txBody>
          <a:bodyPr/>
          <a:lstStyle/>
          <a:p>
            <a:pPr marL="0" lvl="1" indent="0">
              <a:buNone/>
            </a:pPr>
            <a:endParaRPr lang="ru-RU" sz="3200" b="1" i="1" dirty="0" smtClean="0"/>
          </a:p>
          <a:p>
            <a:pPr marL="0" lvl="1" indent="0" algn="ctr">
              <a:buNone/>
            </a:pPr>
            <a:r>
              <a:rPr lang="ru-RU" sz="3200" b="1" i="1" dirty="0" smtClean="0">
                <a:solidFill>
                  <a:srgbClr val="FF0000"/>
                </a:solidFill>
              </a:rPr>
              <a:t>Умение:</a:t>
            </a:r>
            <a:endParaRPr lang="ru-RU" sz="3200" b="1" i="1" dirty="0" smtClean="0">
              <a:solidFill>
                <a:srgbClr val="FF0000"/>
              </a:solidFill>
            </a:endParaRPr>
          </a:p>
          <a:p>
            <a:pPr marL="457200" lvl="1" indent="-457200"/>
            <a:r>
              <a:rPr lang="ru-RU" sz="3200" b="1" i="1" dirty="0" smtClean="0"/>
              <a:t>самостоятельно принимать решения в пределах идейно структурированной системы;</a:t>
            </a:r>
            <a:endParaRPr lang="ru-RU" sz="3200" b="1" i="1" dirty="0" smtClean="0"/>
          </a:p>
          <a:p>
            <a:pPr marL="457200" lvl="1" indent="-457200"/>
            <a:r>
              <a:rPr lang="ru-RU" sz="3200" b="1" i="1" dirty="0" smtClean="0"/>
              <a:t>не зависеть от решений или мыслей других людей;</a:t>
            </a:r>
            <a:endParaRPr lang="ru-RU" sz="3200" b="1" i="1" dirty="0" smtClean="0"/>
          </a:p>
          <a:p>
            <a:pPr marL="457200" lvl="1" indent="-457200"/>
            <a:r>
              <a:rPr lang="ru-RU" sz="3200" b="1" i="1" dirty="0" smtClean="0"/>
              <a:t>генерировать идеи и внедрять их в жизнь. </a:t>
            </a:r>
            <a:endParaRPr lang="en-US" sz="3200" b="1" dirty="0">
              <a:latin typeface="+mn-lt"/>
            </a:endParaRPr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181600" y="6381328"/>
            <a:ext cx="2895600" cy="329035"/>
          </a:xfrm>
        </p:spPr>
        <p:txBody>
          <a:bodyPr/>
          <a:lstStyle/>
          <a:p>
            <a:r>
              <a:rPr lang="ru-RU" sz="1400" dirty="0" smtClean="0"/>
              <a:t>© Верескун М.В</a:t>
            </a:r>
            <a:r>
              <a:rPr lang="ru-RU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Основные действия лидера</a:t>
            </a:r>
            <a:endParaRPr lang="en-US" b="1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5" y="1124744"/>
            <a:ext cx="8136903" cy="5256584"/>
          </a:xfrm>
        </p:spPr>
        <p:txBody>
          <a:bodyPr/>
          <a:lstStyle/>
          <a:p>
            <a:pPr marL="0" lvl="1" indent="0">
              <a:lnSpc>
                <a:spcPct val="120000"/>
              </a:lnSpc>
              <a:spcAft>
                <a:spcPts val="1800"/>
              </a:spcAft>
              <a:buNone/>
            </a:pPr>
            <a:r>
              <a:rPr lang="ru-RU" b="1" u="sng" dirty="0" smtClean="0">
                <a:solidFill>
                  <a:srgbClr val="FF0000"/>
                </a:solidFill>
              </a:rPr>
              <a:t>Планирование</a:t>
            </a:r>
            <a:r>
              <a:rPr lang="ru-RU" b="1" i="1" u="sng" dirty="0" smtClean="0"/>
              <a:t> </a:t>
            </a:r>
            <a:r>
              <a:rPr lang="ru-RU" i="1" dirty="0" smtClean="0"/>
              <a:t>(поиск всей доступной информации, определение задач и целей группы);</a:t>
            </a:r>
            <a:endParaRPr lang="ru-RU" i="1" dirty="0" smtClean="0"/>
          </a:p>
          <a:p>
            <a:pPr marL="0" lvl="1" indent="0">
              <a:lnSpc>
                <a:spcPct val="120000"/>
              </a:lnSpc>
              <a:spcAft>
                <a:spcPts val="1800"/>
              </a:spcAft>
              <a:buNone/>
            </a:pPr>
            <a:r>
              <a:rPr lang="ru-RU" b="1" u="sng" dirty="0" smtClean="0">
                <a:solidFill>
                  <a:srgbClr val="FF0000"/>
                </a:solidFill>
              </a:rPr>
              <a:t>Инициация</a:t>
            </a:r>
            <a:r>
              <a:rPr lang="ru-RU" i="1" dirty="0" smtClean="0"/>
              <a:t> – инструктаж, распределение заданий, установка стандартов группы;</a:t>
            </a:r>
            <a:endParaRPr lang="ru-RU" i="1" dirty="0" smtClean="0"/>
          </a:p>
          <a:p>
            <a:pPr marL="0" lvl="1" indent="0">
              <a:lnSpc>
                <a:spcPct val="120000"/>
              </a:lnSpc>
              <a:spcAft>
                <a:spcPts val="1800"/>
              </a:spcAft>
              <a:buNone/>
            </a:pPr>
            <a:r>
              <a:rPr lang="ru-RU" b="1" u="sng" dirty="0" smtClean="0">
                <a:solidFill>
                  <a:srgbClr val="FF0000"/>
                </a:solidFill>
              </a:rPr>
              <a:t>Контроль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smtClean="0"/>
              <a:t>– поддержание стандартов группы, обеспечение прогресса, принятие решений;</a:t>
            </a:r>
            <a:endParaRPr lang="en-US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181600" y="6381328"/>
            <a:ext cx="2895600" cy="329035"/>
          </a:xfrm>
        </p:spPr>
        <p:txBody>
          <a:bodyPr/>
          <a:lstStyle/>
          <a:p>
            <a:r>
              <a:rPr lang="ru-RU" sz="1400" dirty="0" smtClean="0"/>
              <a:t>© Верескун М.В</a:t>
            </a:r>
            <a:r>
              <a:rPr lang="ru-RU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Основные действия лидера</a:t>
            </a:r>
            <a:endParaRPr lang="en-US" b="1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5" y="1124744"/>
            <a:ext cx="8136903" cy="5256584"/>
          </a:xfrm>
        </p:spPr>
        <p:txBody>
          <a:bodyPr/>
          <a:lstStyle/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dirty="0" smtClean="0"/>
              <a:t>	</a:t>
            </a:r>
            <a:r>
              <a:rPr lang="ru-RU" sz="2600" b="1" u="sng" dirty="0" smtClean="0">
                <a:solidFill>
                  <a:srgbClr val="FF0000"/>
                </a:solidFill>
              </a:rPr>
              <a:t>Поддержка</a:t>
            </a:r>
            <a:r>
              <a:rPr lang="ru-RU" sz="2600" dirty="0" smtClean="0"/>
              <a:t> – </a:t>
            </a:r>
            <a:r>
              <a:rPr lang="ru-RU" sz="2600" i="1" dirty="0" smtClean="0"/>
              <a:t>определение индивидуального вклада каждого, поощрение, создание уха товарищества, снижение напряженности с помощью юмора.  </a:t>
            </a:r>
            <a:endParaRPr lang="ru-RU" sz="2600" i="1" dirty="0" smtClean="0"/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i="1" dirty="0" smtClean="0"/>
              <a:t>	</a:t>
            </a:r>
            <a:r>
              <a:rPr lang="ru-RU" sz="2600" b="1" u="sng" dirty="0" smtClean="0">
                <a:solidFill>
                  <a:srgbClr val="FF0000"/>
                </a:solidFill>
              </a:rPr>
              <a:t>Информирование</a:t>
            </a:r>
            <a:r>
              <a:rPr lang="ru-RU" sz="2600" dirty="0" smtClean="0"/>
              <a:t> – </a:t>
            </a:r>
            <a:r>
              <a:rPr lang="ru-RU" sz="2600" i="1" dirty="0" smtClean="0"/>
              <a:t>разъяснение заданий и планов, постоянное информирование группы, подведение итогов идей и предложений.</a:t>
            </a:r>
            <a:endParaRPr lang="ru-RU" sz="2600" i="1" dirty="0" smtClean="0"/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dirty="0" smtClean="0"/>
              <a:t>	</a:t>
            </a:r>
            <a:r>
              <a:rPr lang="ru-RU" sz="2600" b="1" u="sng" dirty="0" smtClean="0">
                <a:solidFill>
                  <a:srgbClr val="FF0000"/>
                </a:solidFill>
              </a:rPr>
              <a:t>Оценка</a:t>
            </a:r>
            <a:r>
              <a:rPr lang="ru-RU" sz="2600" b="1" dirty="0" smtClean="0">
                <a:solidFill>
                  <a:srgbClr val="FF0000"/>
                </a:solidFill>
              </a:rPr>
              <a:t> </a:t>
            </a:r>
            <a:r>
              <a:rPr lang="ru-RU" sz="2600" dirty="0" smtClean="0"/>
              <a:t>– </a:t>
            </a:r>
            <a:r>
              <a:rPr lang="ru-RU" sz="2600" i="1" dirty="0" smtClean="0"/>
              <a:t>проверка реализуемости идей, апробация возможных последствий, оценка производительности группы, помощь группе в самооценке. </a:t>
            </a:r>
            <a:endParaRPr lang="en-US" sz="2600" i="1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181600" y="6381328"/>
            <a:ext cx="2895600" cy="329035"/>
          </a:xfrm>
        </p:spPr>
        <p:txBody>
          <a:bodyPr/>
          <a:lstStyle/>
          <a:p>
            <a:r>
              <a:rPr lang="ru-RU" sz="1400" dirty="0" smtClean="0"/>
              <a:t>© Верескун М.В</a:t>
            </a:r>
            <a:r>
              <a:rPr lang="ru-RU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95288" y="332656"/>
            <a:ext cx="822960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9pPr>
          </a:lstStyle>
          <a:p>
            <a:r>
              <a:rPr lang="ru-RU" sz="3200" b="1" dirty="0" smtClean="0">
                <a:solidFill>
                  <a:schemeClr val="bg1"/>
                </a:solidFill>
                <a:latin typeface="Arial Rounded MT Bold" pitchFamily="34" charset="0"/>
              </a:rPr>
              <a:t>Управление и лидерство сегодня</a:t>
            </a:r>
            <a:endParaRPr lang="ru-RU" sz="3200" b="1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12625" y="1124744"/>
            <a:ext cx="8641208" cy="4104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ru-RU" sz="1700" b="1" dirty="0" smtClean="0">
                <a:solidFill>
                  <a:srgbClr val="3366CC"/>
                </a:solidFill>
                <a:latin typeface="Arial Rounded MT Bold" pitchFamily="34" charset="0"/>
              </a:rPr>
              <a:t>2/3 инициатив по реинжинирингу и всеобщему менеджменту качества (</a:t>
            </a:r>
            <a:r>
              <a:rPr lang="en-US" sz="1700" b="1" dirty="0" smtClean="0">
                <a:solidFill>
                  <a:srgbClr val="3366CC"/>
                </a:solidFill>
                <a:latin typeface="Arial Rounded MT Bold" pitchFamily="34" charset="0"/>
              </a:rPr>
              <a:t>TQM) </a:t>
            </a:r>
            <a:r>
              <a:rPr lang="ru-RU" sz="1700" b="1" dirty="0" smtClean="0">
                <a:solidFill>
                  <a:srgbClr val="3366CC"/>
                </a:solidFill>
                <a:latin typeface="Arial Rounded MT Bold" pitchFamily="34" charset="0"/>
              </a:rPr>
              <a:t>завершаются неудачей</a:t>
            </a:r>
            <a:endParaRPr lang="ru-RU" sz="1700" b="1" dirty="0" smtClean="0">
              <a:solidFill>
                <a:srgbClr val="3366CC"/>
              </a:solidFill>
              <a:latin typeface="Arial Rounded MT Bold" pitchFamily="34" charset="0"/>
            </a:endParaRPr>
          </a:p>
          <a:p>
            <a:pPr>
              <a:lnSpc>
                <a:spcPct val="90000"/>
              </a:lnSpc>
            </a:pPr>
            <a:r>
              <a:rPr lang="ru-RU" sz="1700" b="1" dirty="0" smtClean="0">
                <a:solidFill>
                  <a:srgbClr val="3366CC"/>
                </a:solidFill>
                <a:latin typeface="Arial Rounded MT Bold" pitchFamily="34" charset="0"/>
              </a:rPr>
              <a:t>70% программ по организационным изменениям не реализовываются</a:t>
            </a:r>
            <a:endParaRPr lang="ru-RU" sz="1700" b="1" dirty="0" smtClean="0">
              <a:solidFill>
                <a:srgbClr val="3366CC"/>
              </a:solidFill>
              <a:latin typeface="Arial Rounded MT Bold" pitchFamily="34" charset="0"/>
            </a:endParaRPr>
          </a:p>
          <a:p>
            <a:pPr>
              <a:lnSpc>
                <a:spcPct val="90000"/>
              </a:lnSpc>
            </a:pPr>
            <a:r>
              <a:rPr lang="ru-RU" sz="1700" b="1" dirty="0" smtClean="0">
                <a:solidFill>
                  <a:srgbClr val="3366CC"/>
                </a:solidFill>
                <a:latin typeface="Arial Rounded MT Bold" pitchFamily="34" charset="0"/>
              </a:rPr>
              <a:t>Более 70% стратегических планов не реализовываются</a:t>
            </a:r>
            <a:endParaRPr lang="ru-RU" sz="1700" b="1" dirty="0" smtClean="0">
              <a:solidFill>
                <a:srgbClr val="3366CC"/>
              </a:solidFill>
              <a:latin typeface="Arial Rounded MT Bold" pitchFamily="34" charset="0"/>
            </a:endParaRPr>
          </a:p>
          <a:p>
            <a:pPr>
              <a:lnSpc>
                <a:spcPct val="90000"/>
              </a:lnSpc>
            </a:pPr>
            <a:r>
              <a:rPr lang="ru-RU" sz="1700" b="1" dirty="0" smtClean="0">
                <a:solidFill>
                  <a:srgbClr val="3366CC"/>
                </a:solidFill>
                <a:latin typeface="Arial Rounded MT Bold" pitchFamily="34" charset="0"/>
              </a:rPr>
              <a:t>Текучесть управленческих кадров достигла стабильно высокого уровня</a:t>
            </a:r>
            <a:endParaRPr lang="ru-RU" sz="1700" b="1" dirty="0" smtClean="0">
              <a:solidFill>
                <a:srgbClr val="3366CC"/>
              </a:solidFill>
              <a:latin typeface="Arial Rounded MT Bold" pitchFamily="34" charset="0"/>
            </a:endParaRPr>
          </a:p>
          <a:p>
            <a:pPr>
              <a:lnSpc>
                <a:spcPct val="90000"/>
              </a:lnSpc>
            </a:pPr>
            <a:r>
              <a:rPr lang="ru-RU" sz="1700" b="1" dirty="0" smtClean="0">
                <a:solidFill>
                  <a:srgbClr val="3366CC"/>
                </a:solidFill>
                <a:latin typeface="Arial Rounded MT Bold" pitchFamily="34" charset="0"/>
              </a:rPr>
              <a:t>76% компаний не уверены в их способности находить и развивать лидеров</a:t>
            </a:r>
            <a:endParaRPr lang="ru-RU" sz="1700" b="1" dirty="0" smtClean="0">
              <a:solidFill>
                <a:srgbClr val="3366CC"/>
              </a:solidFill>
              <a:latin typeface="Arial Rounded MT Bold" pitchFamily="34" charset="0"/>
            </a:endParaRPr>
          </a:p>
          <a:p>
            <a:pPr>
              <a:lnSpc>
                <a:spcPct val="90000"/>
              </a:lnSpc>
            </a:pPr>
            <a:r>
              <a:rPr lang="ru-RU" sz="1700" b="1" dirty="0" smtClean="0">
                <a:solidFill>
                  <a:srgbClr val="3366CC"/>
                </a:solidFill>
                <a:latin typeface="Arial Rounded MT Bold" pitchFamily="34" charset="0"/>
              </a:rPr>
              <a:t>Только 5% сотрудников понимают стратегию компаний</a:t>
            </a:r>
            <a:endParaRPr lang="ru-RU" sz="1700" b="1" dirty="0" smtClean="0">
              <a:solidFill>
                <a:srgbClr val="3366CC"/>
              </a:solidFill>
              <a:latin typeface="Arial Rounded MT Bold" pitchFamily="34" charset="0"/>
            </a:endParaRPr>
          </a:p>
          <a:p>
            <a:pPr>
              <a:lnSpc>
                <a:spcPct val="90000"/>
              </a:lnSpc>
            </a:pPr>
            <a:r>
              <a:rPr lang="ru-RU" sz="1700" b="1" dirty="0" smtClean="0">
                <a:solidFill>
                  <a:srgbClr val="3366CC"/>
                </a:solidFill>
                <a:latin typeface="Arial Rounded MT Bold" pitchFamily="34" charset="0"/>
              </a:rPr>
              <a:t>Только 10% организаций успешно реализовывают стратегию</a:t>
            </a:r>
            <a:endParaRPr lang="ru-RU" sz="1700" b="1" dirty="0" smtClean="0">
              <a:solidFill>
                <a:srgbClr val="3366CC"/>
              </a:solidFill>
              <a:latin typeface="Arial Rounded MT Bold" pitchFamily="34" charset="0"/>
            </a:endParaRPr>
          </a:p>
          <a:p>
            <a:pPr>
              <a:lnSpc>
                <a:spcPct val="90000"/>
              </a:lnSpc>
            </a:pPr>
            <a:r>
              <a:rPr lang="ru-RU" sz="1700" b="1" dirty="0" smtClean="0">
                <a:solidFill>
                  <a:srgbClr val="3366CC"/>
                </a:solidFill>
                <a:latin typeface="Arial Rounded MT Bold" pitchFamily="34" charset="0"/>
              </a:rPr>
              <a:t>Только 15% сотрудников ощущают, что работают в среде высокого доверия</a:t>
            </a:r>
            <a:endParaRPr lang="ru-RU" sz="1700" b="1" dirty="0" smtClean="0">
              <a:solidFill>
                <a:srgbClr val="3366CC"/>
              </a:solidFill>
              <a:latin typeface="Arial Rounded MT Bold" pitchFamily="34" charset="0"/>
            </a:endParaRPr>
          </a:p>
          <a:p>
            <a:pPr>
              <a:lnSpc>
                <a:spcPct val="90000"/>
              </a:lnSpc>
            </a:pPr>
            <a:r>
              <a:rPr lang="ru-RU" sz="1700" b="1" dirty="0" smtClean="0">
                <a:solidFill>
                  <a:srgbClr val="3366CC"/>
                </a:solidFill>
                <a:latin typeface="Arial Rounded MT Bold" pitchFamily="34" charset="0"/>
              </a:rPr>
              <a:t>7 из 10 людей не доверяют их менеджеру</a:t>
            </a:r>
            <a:endParaRPr lang="ru-RU" sz="1700" b="1" dirty="0" smtClean="0">
              <a:solidFill>
                <a:srgbClr val="3366CC"/>
              </a:solidFill>
              <a:latin typeface="Arial Rounded MT Bold" pitchFamily="34" charset="0"/>
            </a:endParaRPr>
          </a:p>
          <a:p>
            <a:pPr>
              <a:lnSpc>
                <a:spcPct val="90000"/>
              </a:lnSpc>
            </a:pPr>
            <a:r>
              <a:rPr lang="ru-RU" sz="1700" b="1" dirty="0" smtClean="0">
                <a:solidFill>
                  <a:srgbClr val="3366CC"/>
                </a:solidFill>
                <a:latin typeface="Arial Rounded MT Bold" pitchFamily="34" charset="0"/>
              </a:rPr>
              <a:t>Только 10% чувствуют, что их организации разделяют с сотрудниками ответственность за результат</a:t>
            </a:r>
            <a:endParaRPr lang="ru-RU" sz="1700" b="1" dirty="0" smtClean="0">
              <a:solidFill>
                <a:srgbClr val="3366CC"/>
              </a:solidFill>
              <a:latin typeface="Arial Rounded MT Bold" pitchFamily="34" charset="0"/>
            </a:endParaRPr>
          </a:p>
          <a:p>
            <a:pPr>
              <a:lnSpc>
                <a:spcPct val="90000"/>
              </a:lnSpc>
            </a:pPr>
            <a:r>
              <a:rPr lang="ru-RU" sz="1700" b="1" dirty="0" smtClean="0">
                <a:solidFill>
                  <a:srgbClr val="3366CC"/>
                </a:solidFill>
                <a:latin typeface="Arial Rounded MT Bold" pitchFamily="34" charset="0"/>
              </a:rPr>
              <a:t>Только 37% четко понимают, что их компания пытается реализовать</a:t>
            </a:r>
            <a:endParaRPr lang="ru-RU" sz="1700" b="1" dirty="0" smtClean="0">
              <a:solidFill>
                <a:srgbClr val="3366CC"/>
              </a:solidFill>
              <a:latin typeface="Arial Rounded MT Bold" pitchFamily="34" charset="0"/>
            </a:endParaRPr>
          </a:p>
          <a:p>
            <a:pPr>
              <a:lnSpc>
                <a:spcPct val="90000"/>
              </a:lnSpc>
            </a:pPr>
            <a:r>
              <a:rPr lang="ru-RU" sz="1700" b="1" dirty="0" smtClean="0">
                <a:solidFill>
                  <a:srgbClr val="3366CC"/>
                </a:solidFill>
                <a:latin typeface="Arial Rounded MT Bold" pitchFamily="34" charset="0"/>
              </a:rPr>
              <a:t>Менее 20% относятся к командным и организационным целям с энтузиазмом</a:t>
            </a:r>
            <a:endParaRPr lang="uk-UA" sz="1700" b="1" dirty="0">
              <a:solidFill>
                <a:srgbClr val="3366CC"/>
              </a:solidFill>
              <a:latin typeface="Arial Rounded MT Bold" pitchFamily="34" charset="0"/>
            </a:endParaRPr>
          </a:p>
        </p:txBody>
      </p:sp>
      <p:grpSp>
        <p:nvGrpSpPr>
          <p:cNvPr id="4" name="Group 8"/>
          <p:cNvGrpSpPr/>
          <p:nvPr/>
        </p:nvGrpSpPr>
        <p:grpSpPr bwMode="auto">
          <a:xfrm>
            <a:off x="3548063" y="5626434"/>
            <a:ext cx="1924050" cy="346075"/>
            <a:chOff x="1701" y="3521"/>
            <a:chExt cx="1213" cy="436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701" y="3521"/>
              <a:ext cx="306" cy="436"/>
            </a:xfrm>
            <a:prstGeom prst="downArrow">
              <a:avLst>
                <a:gd name="adj1" fmla="val 50000"/>
                <a:gd name="adj2" fmla="val 35621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2154" y="3521"/>
              <a:ext cx="306" cy="436"/>
            </a:xfrm>
            <a:prstGeom prst="downArrow">
              <a:avLst>
                <a:gd name="adj1" fmla="val 50000"/>
                <a:gd name="adj2" fmla="val 35621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2608" y="3521"/>
              <a:ext cx="306" cy="436"/>
            </a:xfrm>
            <a:prstGeom prst="downArrow">
              <a:avLst>
                <a:gd name="adj1" fmla="val 50000"/>
                <a:gd name="adj2" fmla="val 35621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597250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>
                <a:solidFill>
                  <a:srgbClr val="3366CC"/>
                </a:solidFill>
                <a:latin typeface="Arial Rounded MT Bold" pitchFamily="34" charset="0"/>
              </a:rPr>
              <a:t>Потребность в Новой Концепции Развития Лидерства</a:t>
            </a:r>
            <a:endParaRPr lang="uk-UA" sz="2400" b="1" dirty="0">
              <a:solidFill>
                <a:srgbClr val="3366CC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5816" y="547961"/>
            <a:ext cx="5760639" cy="2952328"/>
          </a:xfrm>
        </p:spPr>
        <p:txBody>
          <a:bodyPr>
            <a:normAutofit fontScale="90000"/>
          </a:bodyPr>
          <a:lstStyle/>
          <a:p>
            <a:pPr lvl="0" algn="l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tabLst>
                <a:tab pos="0" algn="l"/>
              </a:tabLst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  <a:t>«Многое из того, что мы должны принять как правду об управлении бизнесом, изменилось. Мир меняется с быстрой скоростью. Только те, кто понимает, что означают эти перемены будет преуспевать при новых правилах. Старые парадигмы будут заменены новыми» </a:t>
            </a:r>
            <a:b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</a:br>
            <a:r>
              <a:rPr kumimoji="0" lang="ru-RU" sz="240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  <a:t>Питер </a:t>
            </a:r>
            <a:r>
              <a:rPr kumimoji="0" lang="ru-RU" sz="2400" i="0" u="none" strike="noStrike" kern="0" cap="none" spc="0" normalizeH="0" baseline="0" noProof="0" dirty="0" err="1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  <a:t>Друкер</a:t>
            </a:r>
            <a:b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</a:b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  <a:t>Management for the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  <a:t>21Century</a:t>
            </a:r>
            <a:endParaRPr lang="ru-RU" sz="2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2319337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95536" y="4005064"/>
            <a:ext cx="8208912" cy="236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200" kern="0" dirty="0" smtClean="0">
                <a:solidFill>
                  <a:srgbClr val="3366CC"/>
                </a:solidFill>
                <a:latin typeface="Arial Rounded MT Bold" pitchFamily="34" charset="0"/>
              </a:rPr>
              <a:t>“</a:t>
            </a:r>
            <a:r>
              <a:rPr lang="ru-RU" sz="2200" kern="0" dirty="0" smtClean="0">
                <a:solidFill>
                  <a:srgbClr val="3366CC"/>
                </a:solidFill>
                <a:latin typeface="Arial Rounded MT Bold" pitchFamily="34" charset="0"/>
              </a:rPr>
              <a:t>Встречаясь с абсолютно новыми реалиями бизнеса, многие компании возвращаются к старым навыкам лидерства. Вскоре многие обнаруживают, что невозможно создать </a:t>
            </a:r>
            <a:r>
              <a:rPr lang="en-US" sz="2200" kern="0" dirty="0" smtClean="0">
                <a:solidFill>
                  <a:srgbClr val="3366CC"/>
                </a:solidFill>
                <a:latin typeface="Arial Rounded MT Bold" pitchFamily="34" charset="0"/>
              </a:rPr>
              <a:t> </a:t>
            </a:r>
            <a:r>
              <a:rPr lang="ru-RU" sz="2200" kern="0" dirty="0" smtClean="0">
                <a:solidFill>
                  <a:srgbClr val="3366CC"/>
                </a:solidFill>
                <a:latin typeface="Arial Rounded MT Bold" pitchFamily="34" charset="0"/>
              </a:rPr>
              <a:t>менее иерархичную организацию только с помощью лучших иерархических лидеров</a:t>
            </a:r>
            <a:r>
              <a:rPr lang="en-US" sz="2200" kern="0" dirty="0" smtClean="0">
                <a:solidFill>
                  <a:srgbClr val="3366CC"/>
                </a:solidFill>
                <a:latin typeface="Arial Rounded MT Bold" pitchFamily="34" charset="0"/>
              </a:rPr>
              <a:t>.”</a:t>
            </a:r>
            <a:endParaRPr lang="ru-RU" sz="2200" kern="0" dirty="0" smtClean="0">
              <a:solidFill>
                <a:srgbClr val="3366CC"/>
              </a:solidFill>
              <a:latin typeface="Arial Rounded MT Bold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200" kern="0" dirty="0" smtClean="0">
                <a:solidFill>
                  <a:srgbClr val="3366CC"/>
                </a:solidFill>
                <a:latin typeface="Arial Rounded MT Bold" pitchFamily="34" charset="0"/>
              </a:rPr>
              <a:t>Peter </a:t>
            </a:r>
            <a:r>
              <a:rPr lang="en-US" sz="2200" kern="0" dirty="0" smtClean="0">
                <a:solidFill>
                  <a:srgbClr val="3366CC"/>
                </a:solidFill>
                <a:latin typeface="Arial Rounded MT Bold" pitchFamily="34" charset="0"/>
              </a:rPr>
              <a:t>M. </a:t>
            </a:r>
            <a:r>
              <a:rPr lang="en-US" sz="2200" kern="0" dirty="0" err="1" smtClean="0">
                <a:solidFill>
                  <a:srgbClr val="3366CC"/>
                </a:solidFill>
                <a:latin typeface="Arial Rounded MT Bold" pitchFamily="34" charset="0"/>
              </a:rPr>
              <a:t>Senge</a:t>
            </a:r>
            <a:r>
              <a:rPr lang="en-US" sz="2200" kern="0" dirty="0" smtClean="0">
                <a:solidFill>
                  <a:srgbClr val="3366CC"/>
                </a:solidFill>
                <a:latin typeface="Arial Rounded MT Bold" pitchFamily="34" charset="0"/>
              </a:rPr>
              <a:t>&amp; </a:t>
            </a:r>
            <a:r>
              <a:rPr lang="en-US" sz="2200" kern="0" dirty="0" err="1" smtClean="0">
                <a:solidFill>
                  <a:srgbClr val="3366CC"/>
                </a:solidFill>
                <a:latin typeface="Arial Rounded MT Bold" pitchFamily="34" charset="0"/>
              </a:rPr>
              <a:t>KatrinH</a:t>
            </a:r>
            <a:r>
              <a:rPr lang="en-US" sz="2200" kern="0" dirty="0" smtClean="0">
                <a:solidFill>
                  <a:srgbClr val="3366CC"/>
                </a:solidFill>
                <a:latin typeface="Arial Rounded MT Bold" pitchFamily="34" charset="0"/>
              </a:rPr>
              <a:t>. </a:t>
            </a:r>
            <a:r>
              <a:rPr lang="en-US" sz="2200" kern="0" dirty="0" err="1" smtClean="0">
                <a:solidFill>
                  <a:srgbClr val="3366CC"/>
                </a:solidFill>
                <a:latin typeface="Arial Rounded MT Bold" pitchFamily="34" charset="0"/>
              </a:rPr>
              <a:t>Kaufer</a:t>
            </a:r>
            <a:endParaRPr lang="en-US" sz="2200" kern="0" dirty="0" smtClean="0">
              <a:solidFill>
                <a:srgbClr val="3366CC"/>
              </a:solidFill>
              <a:latin typeface="Arial Rounded MT Bold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200" kern="0" dirty="0" smtClean="0">
                <a:solidFill>
                  <a:srgbClr val="3366CC"/>
                </a:solidFill>
                <a:latin typeface="Arial Rounded MT Bold" pitchFamily="34" charset="0"/>
              </a:rPr>
              <a:t>Communities of Leaders or No Leadership At All</a:t>
            </a:r>
            <a:r>
              <a:rPr lang="en-US" sz="2200" kern="0" dirty="0" smtClean="0">
                <a:solidFill>
                  <a:srgbClr val="000000"/>
                </a:solidFill>
                <a:latin typeface="Arial"/>
              </a:rPr>
              <a:t> </a:t>
            </a:r>
            <a:endParaRPr lang="uk-UA" sz="2200" kern="0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db2004146l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11853</Words>
  <Application>WPS Presentation</Application>
  <PresentationFormat>Экран (4:3)</PresentationFormat>
  <Paragraphs>850</Paragraphs>
  <Slides>45</Slides>
  <Notes>1</Notes>
  <HiddenSlides>19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45</vt:i4>
      </vt:variant>
    </vt:vector>
  </HeadingPairs>
  <TitlesOfParts>
    <vt:vector size="70" baseType="lpstr">
      <vt:lpstr>Arial</vt:lpstr>
      <vt:lpstr>SimSun</vt:lpstr>
      <vt:lpstr>Wingdings</vt:lpstr>
      <vt:lpstr>Nimbus Roman No9 L</vt:lpstr>
      <vt:lpstr>Verdana</vt:lpstr>
      <vt:lpstr>Gubbi</vt:lpstr>
      <vt:lpstr>OpenSymbol</vt:lpstr>
      <vt:lpstr>Times New Roman</vt:lpstr>
      <vt:lpstr>Gulim</vt:lpstr>
      <vt:lpstr>Verdana</vt:lpstr>
      <vt:lpstr>Wingdings 2</vt:lpstr>
      <vt:lpstr>Microsoft YaHei</vt:lpstr>
      <vt:lpstr>Droid Sans Fallback</vt:lpstr>
      <vt:lpstr>Arial Unicode MS</vt:lpstr>
      <vt:lpstr>Calibri</vt:lpstr>
      <vt:lpstr>DejaVu Sans</vt:lpstr>
      <vt:lpstr>Arial Rounded MT Bold</vt:lpstr>
      <vt:lpstr>Arial</vt:lpstr>
      <vt:lpstr>Lucida Console</vt:lpstr>
      <vt:lpstr>Noto Sans CJK HK</vt:lpstr>
      <vt:lpstr>cdb2004146l</vt:lpstr>
      <vt:lpstr>Аспект</vt:lpstr>
      <vt:lpstr>MSGraph.Chart.8</vt:lpstr>
      <vt:lpstr>MSGraph.Chart.8</vt:lpstr>
      <vt:lpstr>MSGraph.Chart.8</vt:lpstr>
      <vt:lpstr>Софт Скиллз для инженеров</vt:lpstr>
      <vt:lpstr>План</vt:lpstr>
      <vt:lpstr>Понятие лидерства</vt:lpstr>
      <vt:lpstr>Сущность лидерства</vt:lpstr>
      <vt:lpstr>Сущность лидерства</vt:lpstr>
      <vt:lpstr>Основные действия лидера</vt:lpstr>
      <vt:lpstr>Основные действия лидера</vt:lpstr>
      <vt:lpstr>PowerPoint 演示文稿</vt:lpstr>
      <vt:lpstr>«Многое из того, что мы должны принять как правду об управлении бизнесом, изменилось. Мир меняется с быстрой скоростью. Только те, кто понимает, что означают эти перемены будет преуспевать при новых правилах. Старые парадигмы будут заменены новыми»  Питер Друкер Management for the 21Century</vt:lpstr>
      <vt:lpstr>PowerPoint 演示文稿</vt:lpstr>
      <vt:lpstr>PowerPoint 演示文稿</vt:lpstr>
      <vt:lpstr>PowerPoint 演示文稿</vt:lpstr>
      <vt:lpstr>Авторитет руководителя</vt:lpstr>
      <vt:lpstr>Основные типы характеров</vt:lpstr>
      <vt:lpstr>Теории лидерства</vt:lpstr>
      <vt:lpstr>Подход с позиций  личных качеств</vt:lpstr>
      <vt:lpstr>Подход с позиций  личных качеств</vt:lpstr>
      <vt:lpstr>Поведенческий подход</vt:lpstr>
      <vt:lpstr>Ситуационный подход</vt:lpstr>
      <vt:lpstr>Модель Ф. Фидлера</vt:lpstr>
      <vt:lpstr>Развитие лидерских качеств</vt:lpstr>
      <vt:lpstr>Развитие лидерских качеств</vt:lpstr>
      <vt:lpstr>Развитие лидерских качеств</vt:lpstr>
      <vt:lpstr>Развитие лидерских качеств</vt:lpstr>
      <vt:lpstr>Модель развития лидерских качеств</vt:lpstr>
      <vt:lpstr>Основные направления развития  лидерских качеств</vt:lpstr>
      <vt:lpstr>Время – невозобновимый ресурс</vt:lpstr>
      <vt:lpstr>Причины неэффективного использования времени</vt:lpstr>
      <vt:lpstr>Процессы тайм-менеджмента</vt:lpstr>
      <vt:lpstr>Принципы ведения учёта времени</vt:lpstr>
      <vt:lpstr>Основные виды деятельности</vt:lpstr>
      <vt:lpstr>Методы планирования личного рабочего времени</vt:lpstr>
      <vt:lpstr> Cycle Diagram</vt:lpstr>
      <vt:lpstr>Diagram</vt:lpstr>
      <vt:lpstr>Table</vt:lpstr>
      <vt:lpstr>Diagram</vt:lpstr>
      <vt:lpstr>Diagram</vt:lpstr>
      <vt:lpstr>Принципы ведения учёта рабочего времени</vt:lpstr>
      <vt:lpstr>Diagram</vt:lpstr>
      <vt:lpstr>Diagram</vt:lpstr>
      <vt:lpstr>Diagram</vt:lpstr>
      <vt:lpstr>Diagram</vt:lpstr>
      <vt:lpstr>Принципы ведения учёта рабочего времени</vt:lpstr>
      <vt:lpstr>Diagram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Планирование и управление временем</dc:title>
  <dc:creator>user</dc:creator>
  <cp:lastModifiedBy>asf</cp:lastModifiedBy>
  <cp:revision>71</cp:revision>
  <dcterms:created xsi:type="dcterms:W3CDTF">2022-12-11T17:53:27Z</dcterms:created>
  <dcterms:modified xsi:type="dcterms:W3CDTF">2022-12-11T17:53:27Z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