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227" y="1466074"/>
            <a:ext cx="9144000" cy="2187001"/>
          </a:xfrm>
        </p:spPr>
        <p:txBody>
          <a:bodyPr>
            <a:normAutofit/>
          </a:bodyPr>
          <a:lstStyle/>
          <a:p>
            <a:r>
              <a:rPr lang="ru-RU" altLang="zh-CN" dirty="0"/>
              <a:t>Образование в развитых странах</a:t>
            </a:r>
            <a:endParaRPr lang="ru-RU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564045"/>
            <a:ext cx="9144000" cy="1655762"/>
          </a:xfrm>
        </p:spPr>
        <p:txBody>
          <a:bodyPr/>
          <a:lstStyle/>
          <a:p>
            <a:r>
              <a:rPr lang="en-US" altLang="ru-RU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Абдурахмонов Самандар </a:t>
            </a:r>
            <a:r>
              <a:rPr lang="en-US" altLang="ru-RU" sz="44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655</a:t>
            </a:r>
            <a:r>
              <a:rPr lang="en-US" altLang="ru-RU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-20</a:t>
            </a:r>
            <a:endParaRPr lang="en-US" altLang="ru-RU" sz="4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Система школьного образования в США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В США отсутствует единая государственная система образования, каждый штат вправе определять ее структуру самостоятельно.</a:t>
            </a:r>
            <a:endParaRPr lang="ru-RU" dirty="0"/>
          </a:p>
          <a:p>
            <a:pPr>
              <a:buNone/>
            </a:pPr>
            <a:r>
              <a:rPr lang="ru-RU" dirty="0"/>
              <a:t>    Школьные советы устанавливают школьные программы, нанимают учителей и определяют финансирование программ. Штаты регулируют образование в своих границах, устанавливая стандарты и экзаменуя школьников. 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 систему образования США входят: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дошкольные учреждения, где воспитываются дети в возрасте 3-5 лет;</a:t>
            </a:r>
            <a:endParaRPr lang="ru-RU" dirty="0"/>
          </a:p>
          <a:p>
            <a:pPr lvl="0"/>
            <a:r>
              <a:rPr lang="ru-RU" dirty="0"/>
              <a:t>начальная школа (1-8 классы), в которой обучаются дети в возрасте 6-13 лет,</a:t>
            </a:r>
            <a:endParaRPr lang="ru-RU" dirty="0"/>
          </a:p>
          <a:p>
            <a:pPr lvl="0"/>
            <a:r>
              <a:rPr lang="ru-RU" dirty="0"/>
              <a:t>средняя школа (9-12 классы) с задачей обучения юношей и девушек в возрасте 14-17 лет;</a:t>
            </a:r>
            <a:endParaRPr lang="ru-RU" dirty="0"/>
          </a:p>
          <a:p>
            <a:pPr lvl="0"/>
            <a:r>
              <a:rPr lang="ru-RU" dirty="0"/>
              <a:t>учебные заведения последнего уровня обучения, входящие в систему высшего образования.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ЭЛЕМЕНТАРНАЯ ШКОЛА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Элементарная школа - это самостоятельно существующее учебное заведение, где один учитель ведет все занятия с классом, но часто есть еще помощник учителя. </a:t>
            </a:r>
            <a:endParaRPr lang="ru-RU" dirty="0"/>
          </a:p>
          <a:p>
            <a:r>
              <a:rPr lang="ru-RU" dirty="0" err="1"/>
              <a:t>Хаpактеpным</a:t>
            </a:r>
            <a:r>
              <a:rPr lang="ru-RU" dirty="0"/>
              <a:t> для </a:t>
            </a:r>
            <a:r>
              <a:rPr lang="ru-RU" dirty="0" err="1"/>
              <a:t>элементаpной</a:t>
            </a:r>
            <a:r>
              <a:rPr lang="ru-RU" dirty="0"/>
              <a:t> школы является комплектование классов по способностям учащихся. После </a:t>
            </a:r>
            <a:r>
              <a:rPr lang="ru-RU" dirty="0" err="1"/>
              <a:t>опpеделения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ru-RU" b="1" dirty="0" err="1"/>
              <a:t>ай-кью</a:t>
            </a:r>
            <a:r>
              <a:rPr lang="ru-RU" b="1" dirty="0"/>
              <a:t>"</a:t>
            </a:r>
            <a:r>
              <a:rPr lang="ru-RU" dirty="0"/>
              <a:t> появляются </a:t>
            </a:r>
            <a:r>
              <a:rPr lang="ru-RU" dirty="0" err="1"/>
              <a:t>гpуппы</a:t>
            </a:r>
            <a:r>
              <a:rPr lang="ru-RU" dirty="0"/>
              <a:t> </a:t>
            </a:r>
            <a:r>
              <a:rPr lang="ru-RU" b="1" dirty="0"/>
              <a:t>А, В </a:t>
            </a:r>
            <a:r>
              <a:rPr lang="ru-RU" dirty="0"/>
              <a:t>и</a:t>
            </a:r>
            <a:r>
              <a:rPr lang="ru-RU" b="1" dirty="0"/>
              <a:t> С</a:t>
            </a:r>
            <a:r>
              <a:rPr lang="ru-RU" dirty="0"/>
              <a:t> - "</a:t>
            </a:r>
            <a:r>
              <a:rPr lang="ru-RU" dirty="0" err="1"/>
              <a:t>одаpенных</a:t>
            </a:r>
            <a:r>
              <a:rPr lang="ru-RU" dirty="0"/>
              <a:t>", "</a:t>
            </a:r>
            <a:r>
              <a:rPr lang="ru-RU" dirty="0" err="1"/>
              <a:t>ноpмальных</a:t>
            </a:r>
            <a:r>
              <a:rPr lang="ru-RU" dirty="0"/>
              <a:t>" и "неспособных" и обучение </a:t>
            </a:r>
            <a:r>
              <a:rPr lang="ru-RU" dirty="0" err="1"/>
              <a:t>диффеpенциpуется</a:t>
            </a:r>
            <a:r>
              <a:rPr lang="ru-RU" dirty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СРЕДНЯЯ ШКОЛА</a:t>
            </a:r>
            <a:b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ru-RU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/>
              <a:t>Сpедняя</a:t>
            </a:r>
            <a:r>
              <a:rPr lang="ru-RU" dirty="0"/>
              <a:t> школа в США делится обычно на две ступени - младшую и </a:t>
            </a:r>
            <a:r>
              <a:rPr lang="ru-RU" dirty="0" err="1"/>
              <a:t>стаpшую</a:t>
            </a:r>
            <a:r>
              <a:rPr lang="ru-RU" dirty="0"/>
              <a:t>, каждая по </a:t>
            </a:r>
            <a:r>
              <a:rPr lang="ru-RU" dirty="0" err="1"/>
              <a:t>тpи</a:t>
            </a:r>
            <a:r>
              <a:rPr lang="ru-RU" dirty="0"/>
              <a:t> года. Имеется и </a:t>
            </a:r>
            <a:r>
              <a:rPr lang="ru-RU" dirty="0" err="1"/>
              <a:t>четыpехлетняя</a:t>
            </a:r>
            <a:r>
              <a:rPr lang="ru-RU" dirty="0"/>
              <a:t> </a:t>
            </a:r>
            <a:r>
              <a:rPr lang="ru-RU" dirty="0" err="1"/>
              <a:t>сpедняя</a:t>
            </a:r>
            <a:r>
              <a:rPr lang="ru-RU" dirty="0"/>
              <a:t> школа, </a:t>
            </a:r>
            <a:r>
              <a:rPr lang="ru-RU" dirty="0" err="1"/>
              <a:t>базиpующаяся</a:t>
            </a:r>
            <a:r>
              <a:rPr lang="ru-RU" dirty="0"/>
              <a:t> на восьмилетней </a:t>
            </a:r>
            <a:r>
              <a:rPr lang="ru-RU" dirty="0" err="1"/>
              <a:t>элементаpной</a:t>
            </a:r>
            <a:r>
              <a:rPr lang="ru-RU" dirty="0"/>
              <a:t> школе.</a:t>
            </a:r>
            <a:endParaRPr lang="ru-RU" dirty="0"/>
          </a:p>
          <a:p>
            <a:r>
              <a:rPr lang="ru-RU" dirty="0"/>
              <a:t>. В 8 классе появляется система </a:t>
            </a:r>
            <a:r>
              <a:rPr lang="ru-RU" dirty="0" err="1"/>
              <a:t>выбоpа</a:t>
            </a:r>
            <a:r>
              <a:rPr lang="ru-RU" dirty="0"/>
              <a:t> </a:t>
            </a:r>
            <a:r>
              <a:rPr lang="ru-RU" dirty="0" err="1"/>
              <a:t>пpедметов</a:t>
            </a:r>
            <a:r>
              <a:rPr lang="ru-RU" dirty="0"/>
              <a:t>. </a:t>
            </a:r>
            <a:endParaRPr lang="ru-RU" dirty="0"/>
          </a:p>
          <a:p>
            <a:r>
              <a:rPr lang="ru-RU" dirty="0" err="1"/>
              <a:t>Сpедние</a:t>
            </a:r>
            <a:r>
              <a:rPr lang="ru-RU" dirty="0"/>
              <a:t> школы бывают </a:t>
            </a:r>
            <a:r>
              <a:rPr lang="ru-RU" dirty="0" err="1"/>
              <a:t>pазных</a:t>
            </a:r>
            <a:r>
              <a:rPr lang="ru-RU" dirty="0"/>
              <a:t> типов: "академические", "</a:t>
            </a:r>
            <a:r>
              <a:rPr lang="ru-RU" dirty="0" err="1"/>
              <a:t>пpофессиональные</a:t>
            </a:r>
            <a:r>
              <a:rPr lang="ru-RU" dirty="0"/>
              <a:t> "и "</a:t>
            </a:r>
            <a:r>
              <a:rPr lang="ru-RU" dirty="0" err="1"/>
              <a:t>многопpофильные</a:t>
            </a:r>
            <a:r>
              <a:rPr lang="ru-RU" dirty="0"/>
              <a:t>".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СИСТЕМА ОЦЕНОК ЗНАНИЙ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   А</a:t>
            </a:r>
            <a:r>
              <a:rPr lang="ru-RU" dirty="0"/>
              <a:t> – 15% учащихся – постоянно высокий уровень готовности, глубоких знаний и оригинальность (отлично).</a:t>
            </a:r>
            <a:br>
              <a:rPr lang="ru-RU" b="1" dirty="0"/>
            </a:br>
            <a:r>
              <a:rPr lang="ru-RU" b="1" dirty="0"/>
              <a:t>В</a:t>
            </a:r>
            <a:r>
              <a:rPr lang="ru-RU" dirty="0"/>
              <a:t> – 25% учащихся – уровень, откровенно более высокий, чем средний (хорошо).</a:t>
            </a:r>
            <a:br>
              <a:rPr lang="ru-RU" b="1" dirty="0"/>
            </a:br>
            <a:r>
              <a:rPr lang="ru-RU" b="1" dirty="0"/>
              <a:t>С </a:t>
            </a:r>
            <a:r>
              <a:rPr lang="ru-RU" dirty="0"/>
              <a:t>– 35 % учащихся – средний уровень выполнения заданий (средне).</a:t>
            </a:r>
            <a:br>
              <a:rPr lang="ru-RU" b="1" dirty="0"/>
            </a:br>
            <a:r>
              <a:rPr lang="ru-RU" b="1" dirty="0"/>
              <a:t>Д</a:t>
            </a:r>
            <a:r>
              <a:rPr lang="ru-RU" dirty="0"/>
              <a:t> – 15 % учащихся – минимальный уровень знаний (ниже среднего).</a:t>
            </a:r>
            <a:br>
              <a:rPr lang="ru-RU" b="1" dirty="0"/>
            </a:br>
            <a:r>
              <a:rPr lang="ru-RU" b="1" dirty="0"/>
              <a:t>F</a:t>
            </a:r>
            <a:r>
              <a:rPr lang="ru-RU" dirty="0"/>
              <a:t> – 10% учащихся – неудовлетворительные результаты или полное незнание учебного материала.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Принципы обучения и воспитания  в школе 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Учебный год </a:t>
            </a:r>
            <a:r>
              <a:rPr lang="ru-RU" dirty="0" err="1"/>
              <a:t>пpодолжается</a:t>
            </a:r>
            <a:r>
              <a:rPr lang="ru-RU" dirty="0"/>
              <a:t> в </a:t>
            </a:r>
            <a:r>
              <a:rPr lang="ru-RU" dirty="0" err="1"/>
              <a:t>амеpиканской</a:t>
            </a:r>
            <a:r>
              <a:rPr lang="ru-RU" dirty="0"/>
              <a:t> школе 170-186 дней; дети обучаются 5 дней в неделю. Продолжительность учебных занятий в день – 5-6 часов (с 8.30 до 15.30). </a:t>
            </a:r>
            <a:endParaRPr lang="ru-RU" dirty="0"/>
          </a:p>
          <a:p>
            <a:r>
              <a:rPr lang="ru-RU" dirty="0"/>
              <a:t>Состав класса меняется каждый год, чтобы сделать их примерно одинаковыми как по половому и расовому составу, так и по уровню подготовки, знаний, навыков и поведения учеников. </a:t>
            </a:r>
            <a:endParaRPr lang="ru-RU" dirty="0"/>
          </a:p>
          <a:p>
            <a:r>
              <a:rPr lang="ru-RU" dirty="0"/>
              <a:t>Учителя узко специализированы: учитель 1-го класса всю свою профессиональную жизнь учит только детей 1-го класса, учитель 5-го — только детей 5-го, и т. д.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ПОЛУЧЕНИЕ ДИПЛОМА ОБ ОКОНЧАНИИ СРЕДНЕЙ ШКОЛЫ</a:t>
            </a:r>
            <a:b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ru-RU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   Выпускникам должны получить зачеты по 16 академическим курсам в течение последних четырех лет обучения. Каждый такой курс состоит из одного урока ежедневно в течение 18 или 36 недель. </a:t>
            </a:r>
            <a:endParaRPr lang="ru-RU" dirty="0"/>
          </a:p>
          <a:p>
            <a:pPr>
              <a:buNone/>
            </a:pPr>
            <a:r>
              <a:rPr lang="ru-RU" dirty="0"/>
              <a:t>   Последние четыре года рекомендуется обязательное изучение современных достижений пяти "базовых дисциплин»: английский язык (4 года), математика (3 года), естественные науки (3 года), социальные науки (3 года), овладение компьютерной грамотностью (0,5 года). Кроме того, учащиеся, желающие продолжить обучение в высшем учебном заведении, должны пройти 2-летний курс иностранного языка.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 </a:t>
            </a:r>
            <a:r>
              <a:rPr lang="ru-RU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Цель проекта: 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b="1" dirty="0"/>
              <a:t>    исследовать системы образования в разных странах и выявить в них общее и различное.</a:t>
            </a:r>
            <a:endParaRPr lang="ru-RU" sz="3600" b="1" dirty="0"/>
          </a:p>
          <a:p>
            <a:endParaRPr lang="ru-RU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Задачи исследования:</a:t>
            </a:r>
            <a:b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dirty="0"/>
              <a:t>Изучить систему школьного образования в США.</a:t>
            </a:r>
            <a:endParaRPr lang="ru-RU" sz="2800" dirty="0"/>
          </a:p>
          <a:p>
            <a:pPr lvl="0"/>
            <a:r>
              <a:rPr lang="ru-RU" sz="2800" dirty="0"/>
              <a:t>Изучить систему школьного образования в Великобритании.</a:t>
            </a:r>
            <a:endParaRPr lang="ru-RU" sz="2800" dirty="0"/>
          </a:p>
          <a:p>
            <a:r>
              <a:rPr lang="ru-RU" sz="2800" dirty="0"/>
              <a:t>Сравнить эти системы с системой школьного образования в России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Методы исследования: </a:t>
            </a:r>
            <a:br>
              <a:rPr lang="ru-RU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3200" b="1" dirty="0"/>
              <a:t>- </a:t>
            </a:r>
            <a:r>
              <a:rPr lang="ru-RU" sz="2800" dirty="0"/>
              <a:t>изучение литературы по организации систем образования в России, США и Великобритании;</a:t>
            </a:r>
            <a:endParaRPr lang="ru-RU" sz="2800" dirty="0"/>
          </a:p>
          <a:p>
            <a:r>
              <a:rPr lang="ru-RU" sz="2800" dirty="0"/>
              <a:t>- систематизация материала;</a:t>
            </a:r>
            <a:endParaRPr lang="ru-RU" sz="2800" dirty="0"/>
          </a:p>
          <a:p>
            <a:r>
              <a:rPr lang="ru-RU" sz="2800" dirty="0"/>
              <a:t>- обобщение полученной информации.</a:t>
            </a:r>
            <a:endParaRPr lang="ru-RU" sz="2800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Система школьного образования в Великобритании</a:t>
            </a:r>
            <a:endParaRPr lang="ru-RU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    Система государственного образования в Великобритании начала складываться в 1870 году, а в 1944 году была учреждена система бесплатного обязательного начального и среднего образования. </a:t>
            </a:r>
            <a:endParaRPr lang="ru-RU" dirty="0"/>
          </a:p>
          <a:p>
            <a:pPr>
              <a:buNone/>
            </a:pPr>
            <a:r>
              <a:rPr lang="ru-RU" dirty="0"/>
              <a:t>    Государственные школы Англии финансируются государством и управляются местными образовательными организациями. </a:t>
            </a:r>
            <a:endParaRPr lang="ru-RU" dirty="0"/>
          </a:p>
          <a:p>
            <a:pPr>
              <a:buNone/>
            </a:pPr>
            <a:r>
              <a:rPr lang="ru-RU" dirty="0"/>
              <a:t>   Частные школы в Англии также носят названия «независимых» и «публичных». Они существуют исключительно на деньги, которые платят родители за обучение детей.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Классификация школ</a:t>
            </a:r>
            <a:endParaRPr lang="ru-RU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b="1" i="1" dirty="0"/>
              <a:t>по возрасту обучающихся:</a:t>
            </a:r>
            <a:endParaRPr lang="ru-RU" sz="2000" b="1" i="1" dirty="0"/>
          </a:p>
          <a:p>
            <a:pPr>
              <a:buNone/>
            </a:pPr>
            <a:r>
              <a:rPr lang="ru-RU" sz="2000" dirty="0"/>
              <a:t>Школы полного цикла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Учреждения для младших школьников 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Учреждения для старших школьников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Школы по подготовке к университетам</a:t>
            </a:r>
            <a:endParaRPr lang="ru-RU" sz="2000" dirty="0"/>
          </a:p>
          <a:p>
            <a:r>
              <a:rPr lang="ru-RU" sz="2000" b="1" i="1" dirty="0"/>
              <a:t>по половой принадлежности обучающихся:</a:t>
            </a:r>
            <a:endParaRPr lang="ru-RU" sz="2000" b="1" i="1" dirty="0"/>
          </a:p>
          <a:p>
            <a:pPr>
              <a:buNone/>
            </a:pPr>
            <a:r>
              <a:rPr lang="ru-RU" sz="2000" dirty="0"/>
              <a:t>Смешанные школы 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Школы для девочек </a:t>
            </a:r>
            <a:endParaRPr lang="ru-RU" sz="2000" dirty="0"/>
          </a:p>
          <a:p>
            <a:pPr>
              <a:buNone/>
            </a:pPr>
            <a:r>
              <a:rPr lang="ru-RU" sz="2000" dirty="0"/>
              <a:t>Школы для мальчиков 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Национальная программа</a:t>
            </a:r>
            <a:b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ru-RU" b="1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    Национальная программа разрабатывается государством и является обязательной для всех школ. Большинство частных школ придерживаются национальной программы обучения, но имеют право варьировать преподавание предметов.</a:t>
            </a:r>
            <a:endParaRPr lang="ru-RU" dirty="0"/>
          </a:p>
          <a:p>
            <a:pPr>
              <a:buNone/>
            </a:pPr>
            <a:r>
              <a:rPr lang="ru-RU" dirty="0"/>
              <a:t>В национальную программу входят следующие предметы:</a:t>
            </a:r>
            <a:endParaRPr lang="ru-RU" dirty="0"/>
          </a:p>
          <a:p>
            <a:r>
              <a:rPr lang="ru-RU" dirty="0"/>
              <a:t>· Английский язык</a:t>
            </a:r>
            <a:endParaRPr lang="ru-RU" dirty="0"/>
          </a:p>
          <a:p>
            <a:r>
              <a:rPr lang="ru-RU" dirty="0"/>
              <a:t>· Технология и дизайн</a:t>
            </a:r>
            <a:endParaRPr lang="ru-RU" dirty="0"/>
          </a:p>
          <a:p>
            <a:r>
              <a:rPr lang="ru-RU" dirty="0"/>
              <a:t>· География</a:t>
            </a:r>
            <a:endParaRPr lang="ru-RU" dirty="0"/>
          </a:p>
          <a:p>
            <a:r>
              <a:rPr lang="ru-RU" dirty="0"/>
              <a:t>· Математика</a:t>
            </a:r>
            <a:endParaRPr lang="ru-RU" dirty="0"/>
          </a:p>
          <a:p>
            <a:r>
              <a:rPr lang="ru-RU" dirty="0"/>
              <a:t>· Информатика</a:t>
            </a:r>
            <a:endParaRPr lang="ru-RU" dirty="0"/>
          </a:p>
          <a:p>
            <a:r>
              <a:rPr lang="ru-RU" dirty="0"/>
              <a:t>· Музыка</a:t>
            </a:r>
            <a:endParaRPr lang="ru-RU" dirty="0"/>
          </a:p>
          <a:p>
            <a:r>
              <a:rPr lang="ru-RU" dirty="0"/>
              <a:t>· Естествознание</a:t>
            </a:r>
            <a:endParaRPr lang="ru-RU" dirty="0"/>
          </a:p>
          <a:p>
            <a:r>
              <a:rPr lang="ru-RU" dirty="0"/>
              <a:t>· Иностранные языки</a:t>
            </a:r>
            <a:endParaRPr lang="ru-RU" dirty="0"/>
          </a:p>
          <a:p>
            <a:r>
              <a:rPr lang="ru-RU" dirty="0"/>
              <a:t>· Искусство</a:t>
            </a:r>
            <a:endParaRPr lang="ru-RU" dirty="0"/>
          </a:p>
          <a:p>
            <a:r>
              <a:rPr lang="ru-RU" dirty="0"/>
              <a:t>· Физ. Подготовка</a:t>
            </a:r>
            <a:endParaRPr lang="ru-RU" dirty="0"/>
          </a:p>
          <a:p>
            <a:r>
              <a:rPr lang="ru-RU" dirty="0"/>
              <a:t>· История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Школы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   </a:t>
            </a:r>
            <a:r>
              <a:rPr lang="ru-RU" b="1" dirty="0"/>
              <a:t>Школьное образование в Англии включает в себя два модуля: </a:t>
            </a:r>
            <a:endParaRPr lang="ru-RU" b="1" dirty="0"/>
          </a:p>
          <a:p>
            <a:pPr lvl="0"/>
            <a:r>
              <a:rPr lang="ru-RU" u="sng" dirty="0"/>
              <a:t>Начальное</a:t>
            </a:r>
            <a:r>
              <a:rPr lang="ru-RU" dirty="0"/>
              <a:t> – для детей в возрасте от 4 до 11 лет (до 7 лет – в школе для малышей, а с 7 до 11 лет – в младшей школе) </a:t>
            </a:r>
            <a:endParaRPr lang="ru-RU" dirty="0"/>
          </a:p>
          <a:p>
            <a:pPr lvl="0"/>
            <a:r>
              <a:rPr lang="ru-RU" u="sng" dirty="0"/>
              <a:t>Среднее</a:t>
            </a:r>
            <a:r>
              <a:rPr lang="ru-RU" dirty="0"/>
              <a:t> - для детей от 11 до 16 лет. </a:t>
            </a:r>
            <a:endParaRPr lang="ru-RU" dirty="0"/>
          </a:p>
          <a:p>
            <a:pPr>
              <a:buNone/>
            </a:pPr>
            <a:r>
              <a:rPr lang="ru-RU" b="1" dirty="0"/>
              <a:t>  Имеется три основных типа неполных средних школ: </a:t>
            </a:r>
            <a:endParaRPr lang="ru-RU" b="1" dirty="0"/>
          </a:p>
          <a:p>
            <a:pPr lvl="0"/>
            <a:r>
              <a:rPr lang="ru-RU" u="sng" dirty="0"/>
              <a:t>«грамматические» школы</a:t>
            </a:r>
            <a:endParaRPr lang="ru-RU" dirty="0"/>
          </a:p>
          <a:p>
            <a:pPr lvl="0"/>
            <a:r>
              <a:rPr lang="ru-RU" u="sng" dirty="0"/>
              <a:t>«современные» школы</a:t>
            </a:r>
            <a:endParaRPr lang="ru-RU" dirty="0"/>
          </a:p>
          <a:p>
            <a:pPr lvl="0"/>
            <a:r>
              <a:rPr lang="ru-RU" u="sng" dirty="0"/>
              <a:t>«Единые» школы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Принципы обучения и воспитания  в школе 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Учебный год с 1 сентября по 31 августа. Как правило, учебный год разделен на семестры: осенний (до Рождества), весенний (до Пасхи) и летний (до конца июня). </a:t>
            </a:r>
            <a:endParaRPr lang="ru-RU" dirty="0"/>
          </a:p>
          <a:p>
            <a:r>
              <a:rPr lang="ru-RU" dirty="0"/>
              <a:t>Школы работают, как правило, с 9.00 до 16.00, учебная неделя обычно 5-дневная.</a:t>
            </a:r>
            <a:endParaRPr lang="ru-RU" dirty="0"/>
          </a:p>
          <a:p>
            <a:r>
              <a:rPr lang="ru-RU" dirty="0"/>
              <a:t>Родительских собраний нет. Родителям каждого ребенка отводится 5–10 минут для индивидуального общения с учителем. </a:t>
            </a:r>
            <a:endParaRPr lang="ru-RU" dirty="0"/>
          </a:p>
          <a:p>
            <a:r>
              <a:rPr lang="ru-RU" dirty="0"/>
              <a:t>Обязательна школьная форма </a:t>
            </a:r>
            <a:endParaRPr lang="ru-RU" dirty="0"/>
          </a:p>
          <a:p>
            <a:r>
              <a:rPr lang="ru-RU" dirty="0"/>
              <a:t>Большое внимание в учебных заведениях уделяется благотворительности. С малых лет детей учат помогать тем, кто нуждается в этом. </a:t>
            </a:r>
            <a:endParaRPr lang="ru-RU" dirty="0"/>
          </a:p>
          <a:p>
            <a:r>
              <a:rPr lang="ru-RU" dirty="0"/>
              <a:t>Учащиеся многих британских школ обязаны заниматься социальными работами, например, на бензоколонках или в домах престарелых.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0</TotalTime>
  <Words>5724</Words>
  <Application>WPS Presentation</Application>
  <PresentationFormat>Широкоэкранный</PresentationFormat>
  <Paragraphs>123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Corbel</vt:lpstr>
      <vt:lpstr>Gubbi</vt:lpstr>
      <vt:lpstr>Arial Black</vt:lpstr>
      <vt:lpstr>Nimbus Roman No9 L</vt:lpstr>
      <vt:lpstr>Microsoft YaHei</vt:lpstr>
      <vt:lpstr>Droid Sans Fallback</vt:lpstr>
      <vt:lpstr>Arial Unicode MS</vt:lpstr>
      <vt:lpstr>SimSun</vt:lpstr>
      <vt:lpstr>OpenSymbol</vt:lpstr>
      <vt:lpstr>Базис</vt:lpstr>
      <vt:lpstr>Образование в развитых странах</vt:lpstr>
      <vt:lpstr> Цель проекта: </vt:lpstr>
      <vt:lpstr>Задачи исследования: </vt:lpstr>
      <vt:lpstr>Методы исследования:  </vt:lpstr>
      <vt:lpstr>Система школьного образования в Великобритании</vt:lpstr>
      <vt:lpstr>Классификация школ</vt:lpstr>
      <vt:lpstr>Национальная программа </vt:lpstr>
      <vt:lpstr>Школы</vt:lpstr>
      <vt:lpstr>Принципы обучения и воспитания  в школе  </vt:lpstr>
      <vt:lpstr>Система школьного образования в США</vt:lpstr>
      <vt:lpstr>В систему образования США входят: </vt:lpstr>
      <vt:lpstr>ЭЛЕМЕНТАРНАЯ ШКОЛА </vt:lpstr>
      <vt:lpstr>СРЕДНЯЯ ШКОЛА </vt:lpstr>
      <vt:lpstr>СИСТЕМА ОЦЕНОК ЗНАНИЙ </vt:lpstr>
      <vt:lpstr>Принципы обучения и воспитания  в школе  </vt:lpstr>
      <vt:lpstr>ПОЛУЧЕНИЕ ДИПЛОМА ОБ ОКОНЧАНИИ СРЕДНЕЙ ШКОЛЫ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 и предмет личностного воспитания</dc:title>
  <dc:creator>JUSER</dc:creator>
  <cp:lastModifiedBy>asf</cp:lastModifiedBy>
  <cp:revision>11</cp:revision>
  <dcterms:created xsi:type="dcterms:W3CDTF">2022-12-11T17:59:05Z</dcterms:created>
  <dcterms:modified xsi:type="dcterms:W3CDTF">2022-12-11T17:59:05Z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