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103745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2400" y="1600201"/>
            <a:ext cx="5080000" cy="4530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219200" y="6251575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4704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04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D9EE2C0-25CF-468D-8825-3072537777BE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080000" cy="4530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219200" y="6251575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4704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04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A3B4017-CE35-46B6-AE5C-FBA6A37309CE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wmf"/><Relationship Id="rId2" Type="http://schemas.openxmlformats.org/officeDocument/2006/relationships/image" Target="../media/image12.jpeg"/><Relationship Id="rId1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GIF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NULL" TargetMode="Externa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613" y="-109057"/>
            <a:ext cx="11853644" cy="3892492"/>
          </a:xfrm>
        </p:spPr>
        <p:txBody>
          <a:bodyPr>
            <a:normAutofit/>
          </a:bodyPr>
          <a:lstStyle/>
          <a:p>
            <a:r>
              <a:rPr lang="ru-RU" altLang="zh-CN" sz="6000" dirty="0"/>
              <a:t>Биологическое, социальное развитие человека и становление его как личности</a:t>
            </a:r>
            <a:endParaRPr lang="ru-RU" altLang="zh-CN" sz="6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144596"/>
            <a:ext cx="9144000" cy="1655762"/>
          </a:xfrm>
        </p:spPr>
        <p:txBody>
          <a:bodyPr/>
          <a:lstStyle/>
          <a:p>
            <a:r>
              <a:rPr lang="ru-RU" altLang="zh-CN" sz="2400" dirty="0">
                <a:solidFill>
                  <a:schemeClr val="tx1"/>
                </a:solidFill>
                <a:latin typeface="Arial Black" panose="020B0A04020102020204" pitchFamily="34" charset="0"/>
              </a:rPr>
              <a:t>Студент 655-20 группа </a:t>
            </a:r>
            <a:r>
              <a:rPr lang="en-US" altLang="ru-RU" sz="2400" dirty="0">
                <a:solidFill>
                  <a:schemeClr val="tx1"/>
                </a:solidFill>
                <a:latin typeface="Arial Black" panose="020B0A04020102020204" pitchFamily="34" charset="0"/>
              </a:rPr>
              <a:t>Абдурахмонов Самандар</a:t>
            </a:r>
            <a:endParaRPr lang="en-US" altLang="ru-RU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260351"/>
            <a:ext cx="8075612" cy="5870575"/>
          </a:xfrm>
        </p:spPr>
        <p:txBody>
          <a:bodyPr/>
          <a:lstStyle/>
          <a:p>
            <a:r>
              <a:rPr lang="ru-RU" altLang="ru-RU"/>
              <a:t> «</a:t>
            </a:r>
            <a:r>
              <a:rPr lang="ru-RU" altLang="ru-RU" b="1"/>
              <a:t>Личность</a:t>
            </a:r>
            <a:r>
              <a:rPr lang="ru-RU" altLang="ru-RU"/>
              <a:t> есть вершинный уровень развития человека. </a:t>
            </a:r>
            <a:r>
              <a:rPr lang="ru-RU" altLang="ru-RU" b="1"/>
              <a:t>Индивидуальность</a:t>
            </a:r>
            <a:r>
              <a:rPr lang="ru-RU" altLang="ru-RU"/>
              <a:t> – это его глубинное измерение» (А.Г.Асмолов)</a:t>
            </a:r>
            <a:endParaRPr lang="ru-RU" altLang="ru-RU"/>
          </a:p>
          <a:p>
            <a:pPr>
              <a:buFont typeface="Wingdings" panose="05000000000000000000" pitchFamily="2" charset="2"/>
              <a:buNone/>
            </a:pPr>
            <a:r>
              <a:rPr lang="ru-RU" altLang="ru-RU"/>
              <a:t>    Не случайно говорят (А.Г.Асмолов): </a:t>
            </a:r>
            <a:endParaRPr lang="ru-RU" altLang="ru-RU"/>
          </a:p>
          <a:p>
            <a:pPr algn="ctr"/>
            <a:r>
              <a:rPr lang="ru-RU" altLang="ru-RU" b="1"/>
              <a:t>индивидом рождаются</a:t>
            </a:r>
            <a:r>
              <a:rPr lang="ru-RU" altLang="ru-RU"/>
              <a:t>, </a:t>
            </a:r>
            <a:endParaRPr lang="ru-RU" altLang="ru-RU"/>
          </a:p>
          <a:p>
            <a:pPr algn="ctr"/>
            <a:r>
              <a:rPr lang="ru-RU" altLang="ru-RU" b="1"/>
              <a:t>личностью становятся</a:t>
            </a:r>
            <a:r>
              <a:rPr lang="ru-RU" altLang="ru-RU"/>
              <a:t>, </a:t>
            </a:r>
            <a:endParaRPr lang="ru-RU" altLang="ru-RU"/>
          </a:p>
          <a:p>
            <a:pPr algn="ctr"/>
            <a:r>
              <a:rPr lang="ru-RU" altLang="ru-RU" b="1"/>
              <a:t>индивидуальность</a:t>
            </a:r>
            <a:r>
              <a:rPr lang="ru-RU" altLang="ru-RU"/>
              <a:t> природную, </a:t>
            </a:r>
            <a:endParaRPr lang="ru-RU" altLang="ru-RU"/>
          </a:p>
          <a:p>
            <a:pPr algn="ctr"/>
            <a:r>
              <a:rPr lang="ru-RU" altLang="ru-RU"/>
              <a:t>индивидуальность социальную, </a:t>
            </a:r>
            <a:endParaRPr lang="ru-RU" altLang="ru-RU"/>
          </a:p>
          <a:p>
            <a:pPr algn="ctr"/>
            <a:r>
              <a:rPr lang="ru-RU" altLang="ru-RU"/>
              <a:t>индивидуальность духовную, </a:t>
            </a:r>
            <a:endParaRPr lang="ru-RU" altLang="ru-RU"/>
          </a:p>
          <a:p>
            <a:pPr algn="ctr"/>
            <a:r>
              <a:rPr lang="ru-RU" altLang="ru-RU"/>
              <a:t>индивидуальность интегральную </a:t>
            </a:r>
            <a:r>
              <a:rPr lang="ru-RU" altLang="ru-RU" b="1"/>
              <a:t>отстаивают. </a:t>
            </a:r>
            <a:endParaRPr lang="ru-RU" altLang="ru-RU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9" y="620713"/>
            <a:ext cx="5113337" cy="55102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/>
              <a:t>   Каждый человек предстает в виде некоторой целостности - как индивид, личность и субъект - обусловленной единством биологического и социального. </a:t>
            </a:r>
            <a:endParaRPr lang="ru-RU" altLang="ru-RU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/>
              <a:t> Как индивид он развивается в онтогенезе, а как личность он проходит свой жизненный путь, в ходе которого осуществляется социализация индивида. </a:t>
            </a:r>
            <a:endParaRPr lang="ru-RU" altLang="ru-RU"/>
          </a:p>
        </p:txBody>
      </p:sp>
      <p:pic>
        <p:nvPicPr>
          <p:cNvPr id="78856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1844676"/>
            <a:ext cx="2952750" cy="38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1992314" y="3573464"/>
            <a:ext cx="4256087" cy="28082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sz="2000"/>
              <a:t>Итак, человек может рассматриваться:</a:t>
            </a:r>
            <a:endParaRPr lang="ru-RU" altLang="ru-RU" sz="2000"/>
          </a:p>
          <a:p>
            <a:r>
              <a:rPr lang="ru-RU" altLang="ru-RU" sz="2000"/>
              <a:t>как представитель живой природы, биологический объект;</a:t>
            </a:r>
            <a:endParaRPr lang="ru-RU" altLang="ru-RU" sz="2000"/>
          </a:p>
          <a:p>
            <a:r>
              <a:rPr lang="ru-RU" altLang="ru-RU" sz="2000"/>
              <a:t>как субъект сознательной деятельности;</a:t>
            </a:r>
            <a:endParaRPr lang="ru-RU" altLang="ru-RU" sz="2000"/>
          </a:p>
          <a:p>
            <a:r>
              <a:rPr lang="ru-RU" altLang="ru-RU" sz="2000"/>
              <a:t>как социальное существо.</a:t>
            </a:r>
            <a:endParaRPr lang="ru-RU" altLang="ru-RU" sz="2000"/>
          </a:p>
          <a:p>
            <a:endParaRPr lang="ru-RU" altLang="ru-RU" sz="20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sz="half" idx="2"/>
          </p:nvPr>
        </p:nvSpPr>
        <p:spPr>
          <a:xfrm>
            <a:off x="6024564" y="260350"/>
            <a:ext cx="4186237" cy="6408738"/>
          </a:xfrm>
        </p:spPr>
        <p:txBody>
          <a:bodyPr/>
          <a:lstStyle/>
          <a:p>
            <a:r>
              <a:rPr lang="ru-RU" altLang="ru-RU" sz="2400"/>
              <a:t> Следовательно, человек - это биосоциальное существо, наделенное сознанием и способностью к деятельности. Объединение этих трех уровней в одно целое формирует интегральную характеристику человека - его индивидуальность </a:t>
            </a:r>
            <a:endParaRPr lang="ru-RU" altLang="ru-RU" sz="2400"/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0" y="1600201"/>
            <a:ext cx="381000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sz="2400"/>
              <a:t> </a:t>
            </a:r>
            <a:endParaRPr lang="ru-RU" altLang="ru-RU" sz="2400"/>
          </a:p>
        </p:txBody>
      </p:sp>
      <p:pic>
        <p:nvPicPr>
          <p:cNvPr id="80906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4797426"/>
            <a:ext cx="1776412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90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88914"/>
            <a:ext cx="3816350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90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4941889"/>
            <a:ext cx="1828800" cy="159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438401" y="692151"/>
            <a:ext cx="7834313" cy="3241675"/>
          </a:xfrm>
        </p:spPr>
        <p:txBody>
          <a:bodyPr/>
          <a:lstStyle/>
          <a:p>
            <a:r>
              <a:rPr lang="ru-RU" altLang="ru-RU" sz="2400"/>
              <a:t>Человек – один из наиболее сложных объектов реального мира. </a:t>
            </a:r>
            <a:endParaRPr lang="ru-RU" altLang="ru-RU" sz="2400"/>
          </a:p>
          <a:p>
            <a:r>
              <a:rPr lang="ru-RU" altLang="ru-RU" sz="2400"/>
              <a:t>Структурная организация человека носит многоуровневый характер и отражает его природную и социальную сущность </a:t>
            </a:r>
            <a:endParaRPr lang="ru-RU" altLang="ru-RU" sz="2400"/>
          </a:p>
        </p:txBody>
      </p:sp>
      <p:pic>
        <p:nvPicPr>
          <p:cNvPr id="83977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005264"/>
            <a:ext cx="2879725" cy="266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8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4005263"/>
            <a:ext cx="3703638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3068638"/>
            <a:ext cx="2952750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sz="2800" b="1" i="1"/>
              <a:t>Структура личности и подходы к вопросу о сочетании биологического и социального</a:t>
            </a:r>
            <a:endParaRPr lang="ru-RU" altLang="ru-RU" sz="2800" b="1" i="1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5808664" y="1600200"/>
            <a:ext cx="4402137" cy="4997450"/>
          </a:xfrm>
        </p:spPr>
        <p:txBody>
          <a:bodyPr/>
          <a:lstStyle/>
          <a:p>
            <a:r>
              <a:rPr lang="ru-RU" altLang="ru-RU" sz="2000"/>
              <a:t> </a:t>
            </a:r>
            <a:r>
              <a:rPr lang="ru-RU" altLang="ru-RU" sz="2000" b="1"/>
              <a:t>М.И. Еникеев</a:t>
            </a:r>
            <a:r>
              <a:rPr lang="ru-RU" altLang="ru-RU" sz="2000"/>
              <a:t>  определяет структуру личности как систему психических качеств личности: </a:t>
            </a:r>
            <a:endParaRPr lang="ru-RU" altLang="ru-RU" sz="2000"/>
          </a:p>
          <a:p>
            <a:r>
              <a:rPr lang="ru-RU" altLang="ru-RU" sz="2000"/>
              <a:t>темперамент, </a:t>
            </a:r>
            <a:endParaRPr lang="ru-RU" altLang="ru-RU" sz="2000"/>
          </a:p>
          <a:p>
            <a:r>
              <a:rPr lang="ru-RU" altLang="ru-RU" sz="2000"/>
              <a:t>направленность, </a:t>
            </a:r>
            <a:endParaRPr lang="ru-RU" altLang="ru-RU" sz="2000"/>
          </a:p>
          <a:p>
            <a:r>
              <a:rPr lang="ru-RU" altLang="ru-RU" sz="2000"/>
              <a:t>способности, </a:t>
            </a:r>
            <a:endParaRPr lang="ru-RU" altLang="ru-RU" sz="2000"/>
          </a:p>
          <a:p>
            <a:r>
              <a:rPr lang="ru-RU" altLang="ru-RU" sz="2000"/>
              <a:t>характер.</a:t>
            </a:r>
            <a:endParaRPr lang="ru-RU" altLang="ru-RU" sz="2000"/>
          </a:p>
          <a:p>
            <a:r>
              <a:rPr lang="ru-RU" altLang="ru-RU" sz="2000"/>
              <a:t> Элементами психологической структуры личности являются ее психологические свойства и особенности, обычно называемые «чертами личности». </a:t>
            </a:r>
            <a:endParaRPr lang="ru-RU" altLang="ru-RU" sz="2000"/>
          </a:p>
        </p:txBody>
      </p:sp>
      <p:pic>
        <p:nvPicPr>
          <p:cNvPr id="86026" name="Picture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2889" y="1628775"/>
            <a:ext cx="2801937" cy="46799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2135188" y="1052513"/>
            <a:ext cx="3744912" cy="5472112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ru-RU" altLang="ru-RU" sz="2400"/>
              <a:t>   </a:t>
            </a:r>
            <a:r>
              <a:rPr lang="ru-RU" altLang="ru-RU" b="1">
                <a:latin typeface="Times New Roman" panose="02020603050405020304" pitchFamily="18" charset="0"/>
              </a:rPr>
              <a:t>Человек представляет собой сложную биосоциальную структуру,  охватывающую широкую гамму сторон жизнедеятельности  человека - от  физиологической  до социальной. </a:t>
            </a:r>
            <a:endParaRPr lang="ru-RU" altLang="ru-RU" b="1">
              <a:latin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ru-RU" altLang="ru-RU">
                <a:latin typeface="Times New Roman" panose="02020603050405020304" pitchFamily="18" charset="0"/>
              </a:rPr>
              <a:t>   </a:t>
            </a:r>
            <a:endParaRPr lang="ru-RU" altLang="ru-RU">
              <a:latin typeface="Times New Roman" panose="02020603050405020304" pitchFamily="18" charset="0"/>
            </a:endParaRPr>
          </a:p>
        </p:txBody>
      </p:sp>
      <p:pic>
        <p:nvPicPr>
          <p:cNvPr id="3080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11900" y="3644901"/>
            <a:ext cx="4103688" cy="29257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1" name="Picture 4" descr="av-625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33375"/>
            <a:ext cx="2808288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1919289" y="404813"/>
            <a:ext cx="4897437" cy="57261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sz="2400" b="1">
                <a:latin typeface="Times New Roman" panose="02020603050405020304" pitchFamily="18" charset="0"/>
              </a:rPr>
              <a:t>    </a:t>
            </a:r>
            <a:r>
              <a:rPr lang="ru-RU" altLang="ru-RU" b="1">
                <a:latin typeface="Times New Roman" panose="02020603050405020304" pitchFamily="18" charset="0"/>
              </a:rPr>
              <a:t>Биологическое  и  социальное - это  два   класса   устойчивых компонентов (подструктур), составляющих  структуру  человека  как  целостной системы.  </a:t>
            </a:r>
            <a:endParaRPr lang="ru-RU" altLang="ru-RU" b="1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ru-RU" altLang="ru-RU" b="1">
                <a:latin typeface="Times New Roman" panose="02020603050405020304" pitchFamily="18" charset="0"/>
              </a:rPr>
              <a:t>    При этом соотношение биологического и социального следует  понимать не как рядоположение, а как  соподчинение. </a:t>
            </a:r>
            <a:endParaRPr lang="ru-RU" altLang="ru-RU" b="1">
              <a:latin typeface="Times New Roman" panose="02020603050405020304" pitchFamily="18" charset="0"/>
            </a:endParaRPr>
          </a:p>
          <a:p>
            <a:endParaRPr lang="ru-RU" altLang="ru-RU" b="1">
              <a:latin typeface="Times New Roman" panose="02020603050405020304" pitchFamily="18" charset="0"/>
            </a:endParaRPr>
          </a:p>
        </p:txBody>
      </p:sp>
      <p:pic>
        <p:nvPicPr>
          <p:cNvPr id="5127" name="Picture 8" descr="j0300840"/>
          <p:cNvPicPr>
            <a:picLocks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72263" y="1700213"/>
            <a:ext cx="3384550" cy="2449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2" descr="30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1" y="4724400"/>
            <a:ext cx="36480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2438400" y="333375"/>
            <a:ext cx="3810000" cy="5797550"/>
          </a:xfrm>
        </p:spPr>
        <p:txBody>
          <a:bodyPr/>
          <a:lstStyle/>
          <a:p>
            <a:r>
              <a:rPr lang="ru-RU" altLang="ru-RU" sz="2400"/>
              <a:t>С проблемой сущности и существования личности связан и вопрос о соотношении биологического и социального в человеке. </a:t>
            </a:r>
            <a:endParaRPr lang="ru-RU" altLang="ru-RU" sz="2400"/>
          </a:p>
          <a:p>
            <a:r>
              <a:rPr lang="ru-RU" altLang="ru-RU" sz="2400"/>
              <a:t>Существуют разные точки зрения на соотношение биологического и социального развития в личности.</a:t>
            </a:r>
            <a:endParaRPr lang="ru-RU" altLang="ru-RU" sz="2400"/>
          </a:p>
        </p:txBody>
      </p:sp>
      <p:sp>
        <p:nvSpPr>
          <p:cNvPr id="65542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6400801" y="260351"/>
            <a:ext cx="4016375" cy="5870575"/>
          </a:xfrm>
        </p:spPr>
        <p:txBody>
          <a:bodyPr/>
          <a:lstStyle/>
          <a:p>
            <a:r>
              <a:rPr lang="ru-RU" altLang="ru-RU" sz="2400" b="1"/>
              <a:t>Одни</a:t>
            </a:r>
            <a:r>
              <a:rPr lang="ru-RU" altLang="ru-RU" sz="2400"/>
              <a:t> включают биологическую организацию человека в понятие личности. </a:t>
            </a:r>
            <a:r>
              <a:rPr lang="ru-RU" altLang="ru-RU" sz="2400" b="1"/>
              <a:t>Другие</a:t>
            </a:r>
            <a:r>
              <a:rPr lang="ru-RU" altLang="ru-RU" sz="2400"/>
              <a:t> рассматривают биологическое как заданные условия развития личности, которые не определяют ее психологические черты, а выступают лишь как формы и способы их проявления. </a:t>
            </a:r>
            <a:endParaRPr lang="ru-RU" altLang="ru-RU" sz="2400"/>
          </a:p>
          <a:p>
            <a:endParaRPr lang="ru-RU" altLang="ru-RU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sz="3800"/>
              <a:t>«Биологическое и социальное в структуре личности» </a:t>
            </a:r>
            <a:endParaRPr lang="ru-RU" altLang="ru-RU" sz="38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 b="1" i="1"/>
              <a:t>   Цель: </a:t>
            </a:r>
            <a:r>
              <a:rPr lang="ru-RU" altLang="ru-RU" sz="2400"/>
              <a:t> теоретическое изучение проблемы соотношения биологического и социального в структуре личности человека.</a:t>
            </a:r>
            <a:br>
              <a:rPr lang="ru-RU" altLang="ru-RU" sz="2400"/>
            </a:br>
            <a:r>
              <a:rPr lang="ru-RU" altLang="ru-RU" sz="2400" b="1" i="1"/>
              <a:t>Задачи:</a:t>
            </a:r>
            <a:br>
              <a:rPr lang="ru-RU" altLang="ru-RU" sz="2400" b="1" i="1"/>
            </a:br>
            <a:r>
              <a:rPr lang="ru-RU" altLang="ru-RU" sz="2400"/>
              <a:t>1. осуществить теоретический анализ литературы в области  соотношения биологического и социального в структуре личности;</a:t>
            </a:r>
            <a:br>
              <a:rPr lang="ru-RU" altLang="ru-RU" sz="2400"/>
            </a:br>
            <a:r>
              <a:rPr lang="ru-RU" altLang="ru-RU" sz="2400"/>
              <a:t>2. изучить основные подходы к проблеме соотношения биологического и социального в структуре личности;</a:t>
            </a:r>
            <a:endParaRPr lang="ru-RU" altLang="ru-RU" sz="2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/>
              <a:t>   3. проанализировать специфику соотношения биологического и социального в человеке.</a:t>
            </a:r>
            <a:endParaRPr lang="ru-RU" altLang="ru-RU" sz="2400" b="1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 b="1" i="1"/>
              <a:t>    Объект исследования</a:t>
            </a:r>
            <a:r>
              <a:rPr lang="ru-RU" altLang="ru-RU" sz="2400"/>
              <a:t> - личность.</a:t>
            </a:r>
            <a:br>
              <a:rPr lang="ru-RU" altLang="ru-RU" sz="2400"/>
            </a:br>
            <a:r>
              <a:rPr lang="ru-RU" altLang="ru-RU" sz="2400" b="1" i="1"/>
              <a:t>Предмет исследования</a:t>
            </a:r>
            <a:r>
              <a:rPr lang="ru-RU" altLang="ru-RU" sz="2400"/>
              <a:t>: теории личности.</a:t>
            </a:r>
            <a:endParaRPr lang="ru-RU" altLang="ru-RU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sz="3800" b="1" i="1"/>
              <a:t>Теоретическое значение и </a:t>
            </a:r>
            <a:br>
              <a:rPr lang="ru-RU" altLang="ru-RU" sz="3800" b="1" i="1"/>
            </a:br>
            <a:r>
              <a:rPr lang="ru-RU" altLang="ru-RU" sz="3800" b="1" i="1"/>
              <a:t>новизна исследования</a:t>
            </a:r>
            <a:r>
              <a:rPr lang="ru-RU" altLang="ru-RU" sz="3800"/>
              <a:t> </a:t>
            </a:r>
            <a:endParaRPr lang="ru-RU" altLang="ru-RU" sz="38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обусловлена тем, что в современной литературе в достаточной мере описаны основные подходы , объясняющие развитие и структуру личности, но во многих работах проявляется нечёткость разведения соотношения биологического и социального. </a:t>
            </a:r>
            <a:endParaRPr lang="ru-RU" alt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2208214" y="404813"/>
            <a:ext cx="4040187" cy="57261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sz="2400" b="1" i="1"/>
              <a:t>   </a:t>
            </a:r>
            <a:r>
              <a:rPr lang="ru-RU" altLang="ru-RU" b="1" i="1"/>
              <a:t>Практическая значимость</a:t>
            </a:r>
            <a:r>
              <a:rPr lang="ru-RU" altLang="ru-RU"/>
              <a:t> настоящей курсовой работы заключается в систематизации подходов к изучению структуры с учётом соотношения биологического и социального.</a:t>
            </a:r>
            <a:endParaRPr lang="ru-RU" altLang="ru-RU"/>
          </a:p>
        </p:txBody>
      </p:sp>
      <p:pic>
        <p:nvPicPr>
          <p:cNvPr id="69642" name="Picture 20" descr="j0293844"/>
          <p:cNvPicPr>
            <a:picLocks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5051" y="4797426"/>
            <a:ext cx="1738313" cy="1827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64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9" y="1412875"/>
            <a:ext cx="4033837" cy="431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3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2438400" y="476251"/>
            <a:ext cx="3810000" cy="5654675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solidFill>
                  <a:srgbClr val="003300"/>
                </a:solidFill>
              </a:rPr>
              <a:t>Б.Г. Ананьев</a:t>
            </a:r>
            <a:endParaRPr lang="ru-RU" altLang="ru-RU" sz="2400" b="1">
              <a:solidFill>
                <a:srgbClr val="0033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solidFill>
                  <a:srgbClr val="003300"/>
                </a:solidFill>
              </a:rPr>
              <a:t> (1907-1972)</a:t>
            </a:r>
            <a:endParaRPr lang="ru-RU" altLang="ru-RU" sz="2400"/>
          </a:p>
          <a:p>
            <a:endParaRPr lang="ru-RU" altLang="ru-RU" sz="2400"/>
          </a:p>
        </p:txBody>
      </p:sp>
      <p:sp>
        <p:nvSpPr>
          <p:cNvPr id="72714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808663" y="188914"/>
            <a:ext cx="4608512" cy="64801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sz="2400"/>
              <a:t>       </a:t>
            </a:r>
            <a:r>
              <a:rPr lang="ru-RU" altLang="ru-RU" b="1" i="1"/>
              <a:t>Единство биологического и социального в человеке</a:t>
            </a:r>
            <a:r>
              <a:rPr lang="ru-RU" altLang="ru-RU"/>
              <a:t> обеспечивается посредством единства таких его макрохарактеристик, как </a:t>
            </a:r>
            <a:endParaRPr lang="ru-RU" altLang="ru-RU"/>
          </a:p>
          <a:p>
            <a:pPr algn="ctr"/>
            <a:r>
              <a:rPr lang="ru-RU" altLang="ru-RU"/>
              <a:t>индивид, </a:t>
            </a:r>
            <a:endParaRPr lang="ru-RU" altLang="ru-RU"/>
          </a:p>
          <a:p>
            <a:pPr algn="ctr"/>
            <a:r>
              <a:rPr lang="ru-RU" altLang="ru-RU"/>
              <a:t>личность, </a:t>
            </a:r>
            <a:endParaRPr lang="ru-RU" altLang="ru-RU"/>
          </a:p>
          <a:p>
            <a:pPr algn="ctr"/>
            <a:r>
              <a:rPr lang="ru-RU" altLang="ru-RU"/>
              <a:t>субъект и </a:t>
            </a:r>
            <a:endParaRPr lang="ru-RU" altLang="ru-RU"/>
          </a:p>
          <a:p>
            <a:pPr algn="ctr"/>
            <a:r>
              <a:rPr lang="ru-RU" altLang="ru-RU"/>
              <a:t>индивидуальность.</a:t>
            </a:r>
            <a:endParaRPr lang="ru-RU" altLang="ru-RU"/>
          </a:p>
        </p:txBody>
      </p:sp>
      <p:pic>
        <p:nvPicPr>
          <p:cNvPr id="72715" name="Picture 11"/>
          <p:cNvPicPr>
            <a:picLocks noChangeAspect="1" noChangeArrowheads="1"/>
          </p:cNvPicPr>
          <p:nvPr/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773238"/>
            <a:ext cx="3600450" cy="4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2351088" y="2349501"/>
            <a:ext cx="7859712" cy="22320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 b="1"/>
              <a:t>    Индивид </a:t>
            </a:r>
            <a:r>
              <a:rPr lang="ru-RU" altLang="ru-RU" sz="2400" i="1"/>
              <a:t> </a:t>
            </a:r>
            <a:r>
              <a:rPr lang="ru-RU" altLang="ru-RU" sz="2400"/>
              <a:t>как биосоциальный феномен имеет два вектора развития: </a:t>
            </a:r>
            <a:endParaRPr lang="ru-RU" altLang="ru-RU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/>
              <a:t>   </a:t>
            </a:r>
            <a:r>
              <a:rPr lang="ru-RU" altLang="ru-RU" sz="2400" b="1"/>
              <a:t>биологический и социальный индивид</a:t>
            </a:r>
            <a:r>
              <a:rPr lang="ru-RU" altLang="ru-RU" sz="2400"/>
              <a:t> — единичный представитель человеческого рода в биологическом плане и единица общества в социальном плане (отдельный человек). </a:t>
            </a:r>
            <a:endParaRPr lang="ru-RU" altLang="ru-RU" sz="2400"/>
          </a:p>
        </p:txBody>
      </p:sp>
      <p:pic>
        <p:nvPicPr>
          <p:cNvPr id="75783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188" y="333376"/>
            <a:ext cx="8208962" cy="18002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8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81526"/>
            <a:ext cx="91440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0</TotalTime>
  <Words>3938</Words>
  <Application>WPS Presentation</Application>
  <PresentationFormat>Широкоэкранный</PresentationFormat>
  <Paragraphs>76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Corbel</vt:lpstr>
      <vt:lpstr>Gubbi</vt:lpstr>
      <vt:lpstr>Arial Black</vt:lpstr>
      <vt:lpstr>Nimbus Roman No9 L</vt:lpstr>
      <vt:lpstr>OpenSymbol</vt:lpstr>
      <vt:lpstr>Times New Roman</vt:lpstr>
      <vt:lpstr>Microsoft YaHei</vt:lpstr>
      <vt:lpstr>Droid Sans Fallback</vt:lpstr>
      <vt:lpstr>Arial Unicode MS</vt:lpstr>
      <vt:lpstr>SimSun</vt:lpstr>
      <vt:lpstr>Базис</vt:lpstr>
      <vt:lpstr>Биологическое, социальное развитие человека и становление его как личности</vt:lpstr>
      <vt:lpstr>PowerPoint 演示文稿</vt:lpstr>
      <vt:lpstr>PowerPoint 演示文稿</vt:lpstr>
      <vt:lpstr>PowerPoint 演示文稿</vt:lpstr>
      <vt:lpstr>«Биологическое и социальное в структуре личности» </vt:lpstr>
      <vt:lpstr>Теоретическое значение и  новизна исследования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Структура личности и подходы к вопросу о сочетании биологического и социального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 и предмет личностного воспитания</dc:title>
  <dc:creator>JUSER</dc:creator>
  <cp:lastModifiedBy>asf</cp:lastModifiedBy>
  <cp:revision>12</cp:revision>
  <dcterms:created xsi:type="dcterms:W3CDTF">2022-12-11T18:11:24Z</dcterms:created>
  <dcterms:modified xsi:type="dcterms:W3CDTF">2022-12-11T18:11:24Z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