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wdp" ContentType="image/vnd.ms-photo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0" r:id="rId4"/>
    <p:sldId id="294" r:id="rId5"/>
    <p:sldId id="258" r:id="rId6"/>
    <p:sldId id="265" r:id="rId7"/>
    <p:sldId id="295" r:id="rId8"/>
    <p:sldId id="266" r:id="rId10"/>
    <p:sldId id="267" r:id="rId11"/>
    <p:sldId id="268" r:id="rId12"/>
    <p:sldId id="269" r:id="rId13"/>
    <p:sldId id="270" r:id="rId14"/>
    <p:sldId id="271" r:id="rId15"/>
    <p:sldId id="292" r:id="rId16"/>
    <p:sldId id="293" r:id="rId17"/>
    <p:sldId id="274" r:id="rId18"/>
    <p:sldId id="275" r:id="rId19"/>
    <p:sldId id="276" r:id="rId20"/>
    <p:sldId id="288" r:id="rId21"/>
    <p:sldId id="277" r:id="rId22"/>
    <p:sldId id="278" r:id="rId23"/>
    <p:sldId id="281" r:id="rId24"/>
    <p:sldId id="282" r:id="rId25"/>
    <p:sldId id="285" r:id="rId26"/>
    <p:sldId id="272" r:id="rId27"/>
    <p:sldId id="291" r:id="rId28"/>
    <p:sldId id="290" r:id="rId29"/>
    <p:sldId id="289" r:id="rId30"/>
    <p:sldId id="259" r:id="rId31"/>
    <p:sldId id="29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8B9EE-308E-433A-9C69-18B5F99DE04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6885A-94B3-4276-B59F-1D12C530C9E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885A-94B3-4276-B59F-1D12C530C9E6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239D-35AE-4179-993E-C5227DB217D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737B-B3C4-4B08-861F-2403903479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239D-35AE-4179-993E-C5227DB217D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737B-B3C4-4B08-861F-2403903479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239D-35AE-4179-993E-C5227DB217D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737B-B3C4-4B08-861F-2403903479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239D-35AE-4179-993E-C5227DB217D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737B-B3C4-4B08-861F-2403903479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239D-35AE-4179-993E-C5227DB217D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737B-B3C4-4B08-861F-2403903479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239D-35AE-4179-993E-C5227DB217DE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737B-B3C4-4B08-861F-2403903479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239D-35AE-4179-993E-C5227DB217DE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737B-B3C4-4B08-861F-2403903479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239D-35AE-4179-993E-C5227DB217DE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737B-B3C4-4B08-861F-2403903479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239D-35AE-4179-993E-C5227DB217DE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737B-B3C4-4B08-861F-2403903479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239D-35AE-4179-993E-C5227DB217DE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737B-B3C4-4B08-861F-2403903479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239D-35AE-4179-993E-C5227DB217DE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6737B-B3C4-4B08-861F-2403903479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5239D-35AE-4179-993E-C5227DB217D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6737B-B3C4-4B08-861F-2403903479D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jpeg"/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0" Type="http://schemas.openxmlformats.org/officeDocument/2006/relationships/image" Target="../media/image49.jpeg"/><Relationship Id="rId1" Type="http://schemas.openxmlformats.org/officeDocument/2006/relationships/image" Target="../media/image40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5.GIF"/><Relationship Id="rId7" Type="http://schemas.openxmlformats.org/officeDocument/2006/relationships/image" Target="../media/image54.png"/><Relationship Id="rId6" Type="http://schemas.openxmlformats.org/officeDocument/2006/relationships/hyperlink" Target="http://www.3dmodels.su/products_pictures/25scul.jpg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://2.bp.blogspot.com/_mqNiAkT1BtI/S-mwMcC52VI/AAAAAAAAAAM/c_omPOuEua0/S600/463091217%20garden%20gnome.jpg" TargetMode="External"/><Relationship Id="rId3" Type="http://schemas.openxmlformats.org/officeDocument/2006/relationships/image" Target="../media/image52.png"/><Relationship Id="rId2" Type="http://schemas.openxmlformats.org/officeDocument/2006/relationships/hyperlink" Target="http://www.yarfoto.ru/cartoon-klipart/cartoon-klipart42.gif" TargetMode="External"/><Relationship Id="rId1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image" Target="../media/image56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jpeg"/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image" Target="../media/image59.jpe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9.jpeg"/><Relationship Id="rId4" Type="http://schemas.openxmlformats.org/officeDocument/2006/relationships/image" Target="../media/image68.jpeg"/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image" Target="../media/image65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jpeg"/><Relationship Id="rId8" Type="http://schemas.openxmlformats.org/officeDocument/2006/relationships/image" Target="../media/image77.jpeg"/><Relationship Id="rId7" Type="http://schemas.openxmlformats.org/officeDocument/2006/relationships/image" Target="../media/image76.jpeg"/><Relationship Id="rId6" Type="http://schemas.openxmlformats.org/officeDocument/2006/relationships/image" Target="../media/image75.jpeg"/><Relationship Id="rId5" Type="http://schemas.openxmlformats.org/officeDocument/2006/relationships/image" Target="../media/image74.jpeg"/><Relationship Id="rId4" Type="http://schemas.openxmlformats.org/officeDocument/2006/relationships/image" Target="../media/image73.jpeg"/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7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GIF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hyperlink" Target="http://www.murzilka.org/glossary/skazochnie_geroi/" TargetMode="External"/><Relationship Id="rId8" Type="http://schemas.openxmlformats.org/officeDocument/2006/relationships/hyperlink" Target="http://www.myshared.ru/theme/prezentatsii-dlya-nachalnoy-shkolyi/8/" TargetMode="External"/><Relationship Id="rId7" Type="http://schemas.openxmlformats.org/officeDocument/2006/relationships/hyperlink" Target="http://www.uchportal.ru/" TargetMode="External"/><Relationship Id="rId6" Type="http://schemas.openxmlformats.org/officeDocument/2006/relationships/hyperlink" Target="http://www.cerm.ru/" TargetMode="External"/><Relationship Id="rId5" Type="http://schemas.openxmlformats.org/officeDocument/2006/relationships/hyperlink" Target="http://www.infoznaika.ru/" TargetMode="External"/><Relationship Id="rId4" Type="http://schemas.openxmlformats.org/officeDocument/2006/relationships/hyperlink" Target="http://beon.ru/" TargetMode="External"/><Relationship Id="rId3" Type="http://schemas.openxmlformats.org/officeDocument/2006/relationships/hyperlink" Target="http://www.proshkolu.ru/" TargetMode="External"/><Relationship Id="rId2" Type="http://schemas.openxmlformats.org/officeDocument/2006/relationships/hyperlink" Target="http://norilskmc.ru/load/fgos" TargetMode="External"/><Relationship Id="rId10" Type="http://schemas.openxmlformats.org/officeDocument/2006/relationships/slideLayout" Target="../slideLayouts/slideLayout2.xml"/><Relationship Id="rId1" Type="http://schemas.openxmlformats.org/officeDocument/2006/relationships/hyperlink" Target="http://www.zavuch.inf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microsoft.com/office/2007/relationships/hdphoto" Target="../media/image12.wdp"/><Relationship Id="rId7" Type="http://schemas.openxmlformats.org/officeDocument/2006/relationships/image" Target="../media/image11.png"/><Relationship Id="rId6" Type="http://schemas.microsoft.com/office/2007/relationships/hdphoto" Target="../media/image10.wdp"/><Relationship Id="rId5" Type="http://schemas.openxmlformats.org/officeDocument/2006/relationships/image" Target="../media/image9.pn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7.jpeg"/><Relationship Id="rId12" Type="http://schemas.microsoft.com/office/2007/relationships/hdphoto" Target="../media/image16.wdp"/><Relationship Id="rId11" Type="http://schemas.openxmlformats.org/officeDocument/2006/relationships/image" Target="../media/image15.png"/><Relationship Id="rId10" Type="http://schemas.microsoft.com/office/2007/relationships/hdphoto" Target="../media/image14.wdp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7810" y="742950"/>
            <a:ext cx="4680585" cy="393255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ru-RU" sz="5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5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едагогика работы с одаренной молодежи</a:t>
            </a:r>
            <a:endParaRPr lang="ru-RU" sz="54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08104" y="4869160"/>
            <a:ext cx="3488432" cy="1584176"/>
          </a:xfrm>
        </p:spPr>
        <p:txBody>
          <a:bodyPr>
            <a:normAutofit fontScale="70000"/>
          </a:bodyPr>
          <a:lstStyle/>
          <a:p>
            <a:pPr algn="r"/>
            <a:endPara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altLang="ru-RU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Абдурахмонов Самандар</a:t>
            </a:r>
            <a:endParaRPr lang="en-US" alt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5220" y="908720"/>
            <a:ext cx="3836740" cy="5084536"/>
          </a:xfrm>
          <a:prstGeom prst="roundRect">
            <a:avLst>
              <a:gd name="adj" fmla="val 16667"/>
            </a:avLst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Формы работы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54461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89620" y="908720"/>
            <a:ext cx="2952328" cy="86409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Классно-урочная</a:t>
            </a:r>
            <a:endParaRPr lang="ru-RU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796136" y="851722"/>
            <a:ext cx="3096344" cy="9210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Консультирование по возникшей проблеме</a:t>
            </a:r>
            <a:endParaRPr lang="ru-RU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92796" y="1988840"/>
            <a:ext cx="2978224" cy="86409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Дискуссия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572000" y="1991308"/>
            <a:ext cx="3024336" cy="86409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Игра</a:t>
            </a:r>
            <a:endParaRPr lang="ru-RU" sz="36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520" y="3140968"/>
            <a:ext cx="2592288" cy="10081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Предметные олимпиады</a:t>
            </a:r>
            <a:endParaRPr lang="ru-RU" dirty="0">
              <a:ln w="12700"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17438" y="3176972"/>
            <a:ext cx="2448272" cy="941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Интеллектуальные марафоны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431430" y="3176972"/>
            <a:ext cx="2448272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Конкурсы и викторины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60884" y="4509120"/>
            <a:ext cx="2530388" cy="86409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Словесные </a:t>
            </a:r>
            <a:endParaRPr lang="ru-RU" dirty="0" smtClean="0">
              <a:ln>
                <a:solidFill>
                  <a:schemeClr val="tx1"/>
                </a:solidFill>
              </a:ln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игры и забавы</a:t>
            </a:r>
            <a:endParaRPr lang="ru-RU" dirty="0">
              <a:ln>
                <a:solidFill>
                  <a:schemeClr val="tx1"/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89446" y="4509120"/>
            <a:ext cx="2376264" cy="86409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Проекты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467434" y="4509120"/>
            <a:ext cx="2376264" cy="86409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Ролевые игры </a:t>
            </a:r>
            <a:endParaRPr lang="ru-RU" dirty="0">
              <a:ln>
                <a:solidFill>
                  <a:schemeClr val="tx1"/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339752" y="5589240"/>
            <a:ext cx="4392488" cy="86409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Индивидуальные творческие задания</a:t>
            </a:r>
            <a:endParaRPr lang="ru-RU" sz="2000" dirty="0">
              <a:ln>
                <a:solidFill>
                  <a:schemeClr val="tx1"/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187" y="260648"/>
            <a:ext cx="9036496" cy="2002234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Одна из главных черт одарённых детей - упорное нежелание делать то, что ему    неинтересно.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user\Desktop\Бушуева Педсовет, апрель\Картинки умнички\28.jpg"/>
          <p:cNvPicPr>
            <a:picLocks noGrp="1" noChangeAspect="1" noChangeArrowheads="1"/>
          </p:cNvPicPr>
          <p:nvPr>
            <p:ph idx="1"/>
          </p:nvPr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5148064" y="3861048"/>
            <a:ext cx="3600400" cy="25202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Бушуева Педсовет, апрель\Картинки умнички\4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67544" y="2814329"/>
            <a:ext cx="3889882" cy="258746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Работа с родителями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824536"/>
          </a:xfrm>
        </p:spPr>
        <p:txBody>
          <a:bodyPr/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Психологическое сопровождение семьи 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одарённого ребёнка.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Информационная среда для родителей.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Совместная практическая деятельность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ребёнка и его родителей.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Поддержка и поощрение родителей на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уровне школы.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 flipH="1">
            <a:off x="6948264" y="4221088"/>
            <a:ext cx="196226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Приложение</a:t>
            </a:r>
            <a:endParaRPr lang="ru-RU" sz="4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Объект 3" descr="развитие творческого мышления"/>
          <p:cNvPicPr>
            <a:picLocks noGrp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8" y="2636912"/>
            <a:ext cx="2952328" cy="33843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Рисунок 4" descr="развитие творческого мышления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104" y="1195874"/>
            <a:ext cx="2952328" cy="3375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23528" y="1052736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 геометрических фигур составьте изображения.</a:t>
            </a:r>
            <a:endParaRPr lang="ru-RU" sz="24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4869160"/>
            <a:ext cx="3816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</a:rPr>
              <a:t>Из бумажных конусов, цилиндров и других элементов попробуй склеить как можно больше фигурок людей и животных.</a:t>
            </a:r>
            <a:endParaRPr lang="ru-RU" sz="2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развитие творческого мышления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6056" y="332656"/>
            <a:ext cx="3385864" cy="3456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Объект 4" descr="развитие творческого мышления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9228" y="3429000"/>
            <a:ext cx="4101244" cy="30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644008" y="1412776"/>
            <a:ext cx="39604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</a:rPr>
              <a:t>Дорисуй </a:t>
            </a:r>
            <a:r>
              <a:rPr lang="ru-RU" sz="2400" b="1" i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</a:rPr>
              <a:t>и раскрась волшебниц так, чтобы одна стала доброй, </a:t>
            </a:r>
            <a:endParaRPr lang="ru-RU" sz="2400" b="1" i="1" dirty="0" smtClean="0">
              <a:solidFill>
                <a:schemeClr val="accent1">
                  <a:lumMod val="50000"/>
                </a:schemeClr>
              </a:solidFill>
              <a:latin typeface="Times New Roman"/>
              <a:ea typeface="Times New Roman"/>
            </a:endParaRPr>
          </a:p>
          <a:p>
            <a:pPr algn="ctr"/>
            <a:r>
              <a:rPr lang="ru-RU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</a:rPr>
              <a:t>а </a:t>
            </a:r>
            <a:r>
              <a:rPr lang="ru-RU" sz="2400" b="1" i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</a:rPr>
              <a:t>другая - злой.</a:t>
            </a:r>
            <a:b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</a:rPr>
            </a:br>
            <a:br>
              <a:rPr lang="ru-RU" dirty="0">
                <a:latin typeface="Times New Roman"/>
                <a:ea typeface="Times New Roman"/>
              </a:rPr>
            </a:b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219577"/>
            <a:ext cx="2808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Придумай сказку, в которой участвуют все персонажи.</a:t>
            </a:r>
            <a:endParaRPr lang="ru-RU" sz="24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ulip"/>
          <p:cNvPicPr>
            <a:picLocks noGrp="1" noChangeAspect="1" noChangeArrowheads="1"/>
          </p:cNvPicPr>
          <p:nvPr>
            <p:ph idx="1"/>
          </p:nvPr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323528" y="1628800"/>
            <a:ext cx="1766348" cy="37615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2" descr="7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033525" y="332656"/>
            <a:ext cx="1714939" cy="16699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10" descr="647760_bunch_of_dais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2518073"/>
            <a:ext cx="3096344" cy="28089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8" descr="small_ирис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3340" y="2916291"/>
            <a:ext cx="2352502" cy="23762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9512" y="5636096"/>
            <a:ext cx="172819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x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 </a:t>
            </a:r>
            <a:r>
              <a:rPr lang="en-US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X</a:t>
            </a:r>
            <a:endParaRPr lang="ru-RU" sz="5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167447" y="1344009"/>
            <a:ext cx="23050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x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 </a:t>
            </a:r>
            <a:r>
              <a:rPr lang="en-US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X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 </a:t>
            </a:r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x</a:t>
            </a:r>
            <a:endParaRPr lang="ru-RU" sz="5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610718" y="5805264"/>
            <a:ext cx="21377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X </a:t>
            </a:r>
            <a:r>
              <a:rPr lang="en-US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Comic Sans MS" pitchFamily="66" charset="0"/>
              </a:rPr>
              <a:t>x</a:t>
            </a:r>
            <a:endParaRPr lang="ru-RU" sz="5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404664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Вышивание крестиком.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уроках русского языка…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507288" cy="568863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62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1) Расставь  </a:t>
            </a:r>
            <a:r>
              <a:rPr lang="ru-RU" sz="6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буквы </a:t>
            </a:r>
            <a:r>
              <a:rPr lang="ru-RU" sz="62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в  алфавитном  порядке  </a:t>
            </a:r>
            <a:r>
              <a:rPr lang="ru-RU" sz="6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и </a:t>
            </a:r>
            <a:r>
              <a:rPr lang="ru-RU" sz="62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запиши  получившееся  слово</a:t>
            </a:r>
            <a:r>
              <a:rPr lang="ru-RU" sz="6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: </a:t>
            </a:r>
            <a:endParaRPr lang="ru-RU" sz="6200" b="1" i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80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щ, </a:t>
            </a:r>
            <a:r>
              <a:rPr lang="ru-RU" sz="80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о</a:t>
            </a:r>
            <a:r>
              <a:rPr lang="ru-RU" sz="80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, р</a:t>
            </a:r>
            <a:r>
              <a:rPr lang="ru-RU" sz="80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, б </a:t>
            </a:r>
            <a:r>
              <a:rPr lang="ru-RU" sz="6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________________________________</a:t>
            </a:r>
            <a:endParaRPr lang="ru-RU" sz="6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80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е, </a:t>
            </a:r>
            <a:r>
              <a:rPr lang="ru-RU" sz="80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л, о, д </a:t>
            </a:r>
            <a:r>
              <a:rPr lang="ru-RU" sz="62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_________________________________</a:t>
            </a:r>
            <a:endParaRPr lang="ru-RU" sz="6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80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н, </a:t>
            </a:r>
            <a:r>
              <a:rPr lang="ru-RU" sz="80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ы, о, т</a:t>
            </a:r>
            <a:r>
              <a:rPr lang="ru-RU" sz="62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________________________________</a:t>
            </a:r>
            <a:endParaRPr lang="ru-RU" sz="6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ru-RU" sz="6200" b="1" i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62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2</a:t>
            </a:r>
            <a:r>
              <a:rPr lang="ru-RU" sz="6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) Как правильно сказать? </a:t>
            </a:r>
            <a:endParaRPr lang="ru-RU" sz="62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indent="0" algn="ctr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6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У </a:t>
            </a:r>
            <a:r>
              <a:rPr lang="ru-RU" sz="62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рыбов</a:t>
            </a:r>
            <a:r>
              <a:rPr lang="ru-RU" sz="6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нет зубов?  </a:t>
            </a:r>
            <a:r>
              <a:rPr lang="ru-RU" sz="6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                       У </a:t>
            </a:r>
            <a:r>
              <a:rPr lang="ru-RU" sz="62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рыбей</a:t>
            </a:r>
            <a:r>
              <a:rPr lang="ru-RU" sz="6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нет </a:t>
            </a:r>
            <a:r>
              <a:rPr lang="ru-RU" sz="62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зубей</a:t>
            </a:r>
            <a:r>
              <a:rPr lang="ru-RU" sz="6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?  </a:t>
            </a:r>
            <a:r>
              <a:rPr lang="ru-RU" sz="6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                              У </a:t>
            </a:r>
            <a:r>
              <a:rPr lang="ru-RU" sz="6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рыб нет зуб</a:t>
            </a:r>
            <a:r>
              <a:rPr lang="ru-RU" sz="6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?               </a:t>
            </a:r>
            <a:endParaRPr lang="ru-RU" sz="62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62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   Или </a:t>
            </a:r>
            <a:r>
              <a:rPr lang="ru-RU" sz="6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как? </a:t>
            </a:r>
            <a:r>
              <a:rPr lang="ru-RU" sz="62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  Запиши </a:t>
            </a:r>
            <a:r>
              <a:rPr lang="ru-RU" sz="6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правильный вариант: </a:t>
            </a:r>
            <a:endParaRPr lang="ru-RU" sz="62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6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______________________________________________________</a:t>
            </a:r>
            <a:endParaRPr lang="ru-RU" sz="6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ru-RU" sz="6200" b="1" i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62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3</a:t>
            </a:r>
            <a:r>
              <a:rPr lang="ru-RU" sz="6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) Напиши полное имя:</a:t>
            </a:r>
            <a:endParaRPr lang="ru-RU" sz="62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6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Света - </a:t>
            </a:r>
            <a:r>
              <a:rPr lang="ru-RU" sz="6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_____________________________________</a:t>
            </a:r>
            <a:endParaRPr lang="ru-RU" sz="6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6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Маша - </a:t>
            </a:r>
            <a:r>
              <a:rPr lang="ru-RU" sz="6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_____________________________________</a:t>
            </a:r>
            <a:endParaRPr lang="ru-RU" sz="6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6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Вова - </a:t>
            </a:r>
            <a:r>
              <a:rPr lang="ru-RU" sz="6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______________________________________</a:t>
            </a:r>
            <a:endParaRPr lang="ru-RU" sz="6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6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Рита - ______________________________________</a:t>
            </a:r>
            <a:endParaRPr lang="ru-RU" sz="6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 flipH="1">
            <a:off x="6114933" y="3717032"/>
            <a:ext cx="2304256" cy="287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 уроках  русского  языка…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6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В каждом слове зачеркни одну букву, чтобы получилось слово:</a:t>
            </a:r>
            <a:endParaRPr lang="ru-RU" sz="1600" b="1" i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шарф  ____________________                                     тигр ____________________</a:t>
            </a:r>
            <a:endParaRPr lang="ru-RU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шутка  ___________________                                     спорт ___________________</a:t>
            </a:r>
            <a:endParaRPr lang="ru-RU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удача _____________________                                    гроза ____________________</a:t>
            </a:r>
            <a:endParaRPr lang="ru-RU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5) Используя шифр,  найди слова,  спрятанные за этими цифрами:</a:t>
            </a:r>
            <a:endParaRPr lang="ru-RU" sz="1600" b="1" i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16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А     Б     В     Г     Д     Е     Ё     Ж     З      И      Й      К      Л      М      Н      О      П</a:t>
            </a:r>
            <a:endParaRPr lang="ru-RU" sz="1600" b="1" i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1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1     2     3     4      5      6      7      8      9     10      11      12     13     14     15     16    17</a:t>
            </a:r>
            <a:endParaRPr lang="ru-RU" sz="16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6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16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      С       Т       У      Ф      Х      Ц       Ч      Ш       Щ       Ъ       Ы       Ь     Э      Ю      Я</a:t>
            </a:r>
            <a:endParaRPr lang="ru-RU" sz="1600" b="1" i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18    19     20      21     22     23     24      25     26        27       28      29       30     31    32     33</a:t>
            </a:r>
            <a:endParaRPr lang="ru-RU" sz="16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6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21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16   19   1  -  _______        17  16  13 -  ________      13  10  19  1  -  ________</a:t>
            </a:r>
            <a:endParaRPr lang="ru-RU" sz="2100" b="1" i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6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None/>
            </a:pPr>
            <a:r>
              <a:rPr lang="ru-RU" sz="16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6)</a:t>
            </a:r>
            <a:r>
              <a:rPr lang="ru-RU" sz="16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Преврати слово РЕКА в слово ЩУКА в два хода, меняя по одной букве.</a:t>
            </a:r>
            <a:endParaRPr lang="ru-RU" sz="1600" b="1" i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None/>
            </a:pPr>
            <a:r>
              <a:rPr lang="ru-RU" sz="16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«Переходное» слово должно иметь смысл.</a:t>
            </a:r>
            <a:endParaRPr lang="ru-RU" sz="1600" b="1" i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None/>
            </a:pP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РЕКА - _____________________ - ______________________ - ЩУКА</a:t>
            </a:r>
            <a:endParaRPr lang="ru-RU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6732240" y="4559896"/>
            <a:ext cx="1844581" cy="2298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991"/>
          </a:xfrm>
        </p:spPr>
        <p:txBody>
          <a:bodyPr>
            <a:noAutofit/>
          </a:bodyPr>
          <a:lstStyle/>
          <a:p>
            <a:r>
              <a:rPr lang="ru-RU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Реши примеры и раскрась картинку в соответствии с цифрами</a:t>
            </a:r>
            <a:endParaRPr lang="ru-RU" sz="28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492941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074" name="Picture 2" descr="G:\Математика-1 класс\Раскраски\0001.tif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179512" y="2400370"/>
            <a:ext cx="2814591" cy="3672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5" name="Picture 3" descr="G:\Математика-1 класс\Раскраски\0002.tif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23929" y="1340768"/>
            <a:ext cx="2895399" cy="3929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 descr="G:\Математика-1 класс\Раскраски\0003.tif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372200" y="2638943"/>
            <a:ext cx="2533695" cy="34358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уроках математики…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461" y="764704"/>
            <a:ext cx="8640960" cy="576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Сколько всего треугольников на рисунке?</a:t>
            </a:r>
            <a:endParaRPr lang="ru-RU" sz="28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786463" y="2500306"/>
            <a:ext cx="3635477" cy="3598606"/>
          </a:xfrm>
          <a:custGeom>
            <a:avLst/>
            <a:gdLst>
              <a:gd name="connsiteX0" fmla="*/ 0 w 3539613"/>
              <a:gd name="connsiteY0" fmla="*/ 0 h 3598606"/>
              <a:gd name="connsiteX1" fmla="*/ 3539613 w 3539613"/>
              <a:gd name="connsiteY1" fmla="*/ 3583858 h 3598606"/>
              <a:gd name="connsiteX2" fmla="*/ 14748 w 3539613"/>
              <a:gd name="connsiteY2" fmla="*/ 3598606 h 3598606"/>
              <a:gd name="connsiteX3" fmla="*/ 0 w 3539613"/>
              <a:gd name="connsiteY3" fmla="*/ 0 h 359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9613" h="3598606">
                <a:moveTo>
                  <a:pt x="0" y="0"/>
                </a:moveTo>
                <a:lnTo>
                  <a:pt x="3539613" y="3583858"/>
                </a:lnTo>
                <a:lnTo>
                  <a:pt x="14748" y="3598606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786464" y="2477729"/>
            <a:ext cx="7270954" cy="3550232"/>
          </a:xfrm>
          <a:custGeom>
            <a:avLst/>
            <a:gdLst>
              <a:gd name="connsiteX0" fmla="*/ 0 w 7270955"/>
              <a:gd name="connsiteY0" fmla="*/ 0 h 3569109"/>
              <a:gd name="connsiteX1" fmla="*/ 3480619 w 7270955"/>
              <a:gd name="connsiteY1" fmla="*/ 3569109 h 3569109"/>
              <a:gd name="connsiteX2" fmla="*/ 7270955 w 7270955"/>
              <a:gd name="connsiteY2" fmla="*/ 0 h 3569109"/>
              <a:gd name="connsiteX3" fmla="*/ 0 w 7270955"/>
              <a:gd name="connsiteY3" fmla="*/ 0 h 356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955" h="3569109">
                <a:moveTo>
                  <a:pt x="0" y="0"/>
                </a:moveTo>
                <a:lnTo>
                  <a:pt x="3480619" y="3569109"/>
                </a:lnTo>
                <a:lnTo>
                  <a:pt x="72709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Полилиния 6"/>
          <p:cNvSpPr/>
          <p:nvPr/>
        </p:nvSpPr>
        <p:spPr>
          <a:xfrm>
            <a:off x="4084541" y="2515054"/>
            <a:ext cx="3972876" cy="3569110"/>
          </a:xfrm>
          <a:custGeom>
            <a:avLst/>
            <a:gdLst>
              <a:gd name="connsiteX0" fmla="*/ 0 w 3834581"/>
              <a:gd name="connsiteY0" fmla="*/ 3569110 h 3569110"/>
              <a:gd name="connsiteX1" fmla="*/ 3834581 w 3834581"/>
              <a:gd name="connsiteY1" fmla="*/ 0 h 3569110"/>
              <a:gd name="connsiteX2" fmla="*/ 3834581 w 3834581"/>
              <a:gd name="connsiteY2" fmla="*/ 3569110 h 3569110"/>
              <a:gd name="connsiteX3" fmla="*/ 0 w 3834581"/>
              <a:gd name="connsiteY3" fmla="*/ 3569110 h 35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4581" h="3569110">
                <a:moveTo>
                  <a:pt x="0" y="3569110"/>
                </a:moveTo>
                <a:lnTo>
                  <a:pt x="3834581" y="0"/>
                </a:lnTo>
                <a:lnTo>
                  <a:pt x="3834581" y="3569110"/>
                </a:lnTo>
                <a:lnTo>
                  <a:pt x="0" y="3569110"/>
                </a:lnTo>
                <a:close/>
              </a:path>
            </a:pathLst>
          </a:custGeom>
          <a:solidFill>
            <a:srgbClr val="FFFF0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Полилиния 7"/>
          <p:cNvSpPr/>
          <p:nvPr/>
        </p:nvSpPr>
        <p:spPr>
          <a:xfrm>
            <a:off x="786463" y="2515054"/>
            <a:ext cx="7270954" cy="3583858"/>
          </a:xfrm>
          <a:custGeom>
            <a:avLst/>
            <a:gdLst>
              <a:gd name="connsiteX0" fmla="*/ 0 w 7270954"/>
              <a:gd name="connsiteY0" fmla="*/ 3569110 h 3583858"/>
              <a:gd name="connsiteX1" fmla="*/ 3362632 w 7270954"/>
              <a:gd name="connsiteY1" fmla="*/ 0 h 3583858"/>
              <a:gd name="connsiteX2" fmla="*/ 7270954 w 7270954"/>
              <a:gd name="connsiteY2" fmla="*/ 3583858 h 3583858"/>
              <a:gd name="connsiteX3" fmla="*/ 0 w 7270954"/>
              <a:gd name="connsiteY3" fmla="*/ 3569110 h 35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954" h="3583858">
                <a:moveTo>
                  <a:pt x="0" y="3569110"/>
                </a:moveTo>
                <a:lnTo>
                  <a:pt x="3362632" y="0"/>
                </a:lnTo>
                <a:lnTo>
                  <a:pt x="7270954" y="3583858"/>
                </a:lnTo>
                <a:lnTo>
                  <a:pt x="0" y="3569110"/>
                </a:lnTo>
                <a:close/>
              </a:path>
            </a:pathLst>
          </a:custGeom>
          <a:solidFill>
            <a:srgbClr val="14F109"/>
          </a:solidFill>
          <a:ln w="25400" cap="flat" cmpd="sng" algn="ctr">
            <a:solidFill>
              <a:srgbClr val="14F10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5361459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«Одарённость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человека - это маленький росточек, едва проклюнувшийся из земли и требующий к себе огромного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внимания.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+mj-ea"/>
              <a:cs typeface="+mj-cs"/>
            </a:endParaRPr>
          </a:p>
          <a:p>
            <a:pPr marL="0" indent="0" algn="r">
              <a:buNone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Необходимо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холить и лелеять, ухаживать за ним, сделать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всё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необходимое, чтобы он вырос и дал обильный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плод».</a:t>
            </a:r>
            <a:br>
              <a:rPr lang="ru-RU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j-ea"/>
                <a:cs typeface="+mj-cs"/>
              </a:rPr>
            </a:b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                                        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+mj-ea"/>
              <a:cs typeface="+mj-cs"/>
            </a:endParaRPr>
          </a:p>
          <a:p>
            <a:pPr marL="0" indent="0" algn="r">
              <a:buNone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В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. А.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Сухомлинский.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107504" y="3456387"/>
            <a:ext cx="3005137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уроках математики…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354" y="1089061"/>
            <a:ext cx="8712968" cy="55446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Найди ошибки в бусах</a:t>
            </a:r>
            <a:endParaRPr lang="ru-RU" sz="2800" b="1" i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616598" y="1827229"/>
            <a:ext cx="612000" cy="612000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966945" y="1761590"/>
            <a:ext cx="612000" cy="612000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377838" y="1779956"/>
            <a:ext cx="612000" cy="612000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824096" y="1808679"/>
            <a:ext cx="612000" cy="612000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5493584" y="1815996"/>
            <a:ext cx="612000" cy="612000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Ромб 8"/>
          <p:cNvSpPr/>
          <p:nvPr/>
        </p:nvSpPr>
        <p:spPr>
          <a:xfrm>
            <a:off x="6125318" y="1724849"/>
            <a:ext cx="714380" cy="714380"/>
          </a:xfrm>
          <a:prstGeom prst="diamond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Ромб 9"/>
          <p:cNvSpPr/>
          <p:nvPr/>
        </p:nvSpPr>
        <p:spPr>
          <a:xfrm>
            <a:off x="2612687" y="1710400"/>
            <a:ext cx="714380" cy="714380"/>
          </a:xfrm>
          <a:prstGeom prst="diamond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Ромб 10"/>
          <p:cNvSpPr/>
          <p:nvPr/>
        </p:nvSpPr>
        <p:spPr>
          <a:xfrm>
            <a:off x="4037847" y="1710748"/>
            <a:ext cx="714380" cy="714380"/>
          </a:xfrm>
          <a:prstGeom prst="diamond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Ромб 11"/>
          <p:cNvSpPr/>
          <p:nvPr/>
        </p:nvSpPr>
        <p:spPr>
          <a:xfrm>
            <a:off x="1240817" y="1710748"/>
            <a:ext cx="714380" cy="714380"/>
          </a:xfrm>
          <a:prstGeom prst="diamond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717812" y="2787199"/>
            <a:ext cx="612000" cy="612000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989838" y="2780928"/>
            <a:ext cx="612000" cy="6120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3316964" y="2787199"/>
            <a:ext cx="612000" cy="61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650925" y="2780928"/>
            <a:ext cx="612000" cy="612000"/>
          </a:xfrm>
          <a:prstGeom prst="ellipse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1979848" y="2787199"/>
            <a:ext cx="612000" cy="6120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1286771" y="2780928"/>
            <a:ext cx="612000" cy="612000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17942" y="2780928"/>
            <a:ext cx="612000" cy="61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6105584" y="2758666"/>
            <a:ext cx="612000" cy="612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436096" y="2787199"/>
            <a:ext cx="612000" cy="612000"/>
          </a:xfrm>
          <a:prstGeom prst="ellipse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545965" y="3861369"/>
            <a:ext cx="612000" cy="6120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3783037" y="3861369"/>
            <a:ext cx="612000" cy="6120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3171037" y="3861369"/>
            <a:ext cx="612000" cy="6120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1204634" y="3859509"/>
            <a:ext cx="612000" cy="6120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1874893" y="3624696"/>
            <a:ext cx="1296144" cy="1253636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5763791" y="3918366"/>
            <a:ext cx="612000" cy="6120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4416779" y="3579571"/>
            <a:ext cx="1325318" cy="128959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6375791" y="3551536"/>
            <a:ext cx="1347787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ый треугольник 1"/>
          <p:cNvSpPr/>
          <p:nvPr/>
        </p:nvSpPr>
        <p:spPr>
          <a:xfrm rot="-2700000">
            <a:off x="1124970" y="1376617"/>
            <a:ext cx="1440000" cy="1440000"/>
          </a:xfrm>
          <a:prstGeom prst="rtTriangle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Прямоугольный треугольник 2"/>
          <p:cNvSpPr/>
          <p:nvPr/>
        </p:nvSpPr>
        <p:spPr>
          <a:xfrm rot="8100000">
            <a:off x="2190824" y="2441350"/>
            <a:ext cx="1440000" cy="1440000"/>
          </a:xfrm>
          <a:prstGeom prst="rtTriangle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Прямоугольный треугольник 3"/>
          <p:cNvSpPr/>
          <p:nvPr/>
        </p:nvSpPr>
        <p:spPr>
          <a:xfrm rot="-2700000">
            <a:off x="3240616" y="1366302"/>
            <a:ext cx="1440000" cy="1440000"/>
          </a:xfrm>
          <a:prstGeom prst="rtTriangle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Прямоугольный треугольник 4"/>
          <p:cNvSpPr/>
          <p:nvPr/>
        </p:nvSpPr>
        <p:spPr>
          <a:xfrm rot="8100000">
            <a:off x="2190824" y="3512920"/>
            <a:ext cx="1440000" cy="1440000"/>
          </a:xfrm>
          <a:prstGeom prst="rtTriangle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Прямоугольный треугольник 5"/>
          <p:cNvSpPr/>
          <p:nvPr/>
        </p:nvSpPr>
        <p:spPr>
          <a:xfrm rot="8100000">
            <a:off x="6119914" y="3370044"/>
            <a:ext cx="1440000" cy="1440000"/>
          </a:xfrm>
          <a:prstGeom prst="rtTriangle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Прямоугольный треугольник 6"/>
          <p:cNvSpPr/>
          <p:nvPr/>
        </p:nvSpPr>
        <p:spPr>
          <a:xfrm rot="8100000">
            <a:off x="6154059" y="2215065"/>
            <a:ext cx="1440000" cy="1440000"/>
          </a:xfrm>
          <a:prstGeom prst="rtTriangle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Прямоугольный треугольник 7"/>
          <p:cNvSpPr/>
          <p:nvPr/>
        </p:nvSpPr>
        <p:spPr>
          <a:xfrm rot="-2700000">
            <a:off x="5014250" y="2307737"/>
            <a:ext cx="1440000" cy="1440000"/>
          </a:xfrm>
          <a:prstGeom prst="rtTriangle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ый треугольник 8"/>
          <p:cNvSpPr/>
          <p:nvPr/>
        </p:nvSpPr>
        <p:spPr>
          <a:xfrm rot="-2700000">
            <a:off x="7245791" y="2332009"/>
            <a:ext cx="1440000" cy="1440000"/>
          </a:xfrm>
          <a:prstGeom prst="rtTriangle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ый треугольник 9"/>
          <p:cNvSpPr/>
          <p:nvPr/>
        </p:nvSpPr>
        <p:spPr>
          <a:xfrm>
            <a:off x="560232" y="4989396"/>
            <a:ext cx="1440000" cy="1440000"/>
          </a:xfrm>
          <a:prstGeom prst="rtTriangle">
            <a:avLst/>
          </a:prstGeom>
          <a:solidFill>
            <a:srgbClr val="3619E1"/>
          </a:solidFill>
          <a:ln w="25400" cap="flat" cmpd="sng" algn="ctr">
            <a:solidFill>
              <a:srgbClr val="3619E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Прямоугольный треугольник 10"/>
          <p:cNvSpPr/>
          <p:nvPr/>
        </p:nvSpPr>
        <p:spPr>
          <a:xfrm rot="10800000">
            <a:off x="631551" y="4970346"/>
            <a:ext cx="1440000" cy="1440000"/>
          </a:xfrm>
          <a:prstGeom prst="rtTriangle">
            <a:avLst/>
          </a:prstGeom>
          <a:solidFill>
            <a:srgbClr val="3619E1"/>
          </a:solidFill>
          <a:ln w="25400" cap="flat" cmpd="sng" algn="ctr">
            <a:solidFill>
              <a:srgbClr val="3619E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Прямоугольный треугольник 11"/>
          <p:cNvSpPr/>
          <p:nvPr/>
        </p:nvSpPr>
        <p:spPr>
          <a:xfrm rot="8100000">
            <a:off x="583954" y="4159282"/>
            <a:ext cx="1440000" cy="1440000"/>
          </a:xfrm>
          <a:prstGeom prst="rtTriangle">
            <a:avLst/>
          </a:prstGeom>
          <a:solidFill>
            <a:srgbClr val="3619E1"/>
          </a:solidFill>
          <a:ln w="25400" cap="flat" cmpd="sng" algn="ctr">
            <a:solidFill>
              <a:srgbClr val="3619E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Прямоугольный треугольник 12"/>
          <p:cNvSpPr/>
          <p:nvPr/>
        </p:nvSpPr>
        <p:spPr>
          <a:xfrm>
            <a:off x="5640027" y="4929198"/>
            <a:ext cx="1440000" cy="1440000"/>
          </a:xfrm>
          <a:prstGeom prst="rtTriangle">
            <a:avLst/>
          </a:prstGeom>
          <a:solidFill>
            <a:srgbClr val="8064A2">
              <a:lumMod val="75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Прямоугольный треугольник 13"/>
          <p:cNvSpPr/>
          <p:nvPr/>
        </p:nvSpPr>
        <p:spPr>
          <a:xfrm rot="10800000">
            <a:off x="5640028" y="4900566"/>
            <a:ext cx="1440000" cy="1440000"/>
          </a:xfrm>
          <a:prstGeom prst="rtTriangle">
            <a:avLst/>
          </a:prstGeom>
          <a:solidFill>
            <a:srgbClr val="8064A2">
              <a:lumMod val="75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Прямоугольный треугольник 14"/>
          <p:cNvSpPr/>
          <p:nvPr/>
        </p:nvSpPr>
        <p:spPr>
          <a:xfrm rot="13555631">
            <a:off x="3832827" y="4900565"/>
            <a:ext cx="1440000" cy="1440000"/>
          </a:xfrm>
          <a:prstGeom prst="rtTriangle">
            <a:avLst/>
          </a:prstGeom>
          <a:solidFill>
            <a:srgbClr val="8064A2">
              <a:lumMod val="75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Прямоугольный треугольник 15"/>
          <p:cNvSpPr/>
          <p:nvPr/>
        </p:nvSpPr>
        <p:spPr>
          <a:xfrm rot="2750624">
            <a:off x="7405878" y="4989396"/>
            <a:ext cx="1440000" cy="1440000"/>
          </a:xfrm>
          <a:prstGeom prst="rtTriangle">
            <a:avLst/>
          </a:prstGeom>
          <a:solidFill>
            <a:srgbClr val="8064A2">
              <a:lumMod val="75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720" y="953731"/>
            <a:ext cx="6974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Составь фигуры </a:t>
            </a:r>
            <a:endParaRPr lang="ru-RU" sz="2800" b="1" i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 3-4 треугольников</a:t>
            </a:r>
            <a:endParaRPr lang="ru-RU" sz="28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9672" y="18864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уроках математики…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0065"/>
          </a:xfrm>
        </p:spPr>
        <p:txBody>
          <a:bodyPr>
            <a:noAutofit/>
          </a:bodyPr>
          <a:lstStyle/>
          <a:p>
            <a:r>
              <a:rPr lang="ru-RU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Кто в каком домике живёт?</a:t>
            </a:r>
            <a:endParaRPr lang="ru-RU" sz="28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50825" y="612332"/>
            <a:ext cx="1822764" cy="14582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0759" y="1022119"/>
            <a:ext cx="1905000" cy="16383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1624" y="1585600"/>
            <a:ext cx="1905000" cy="1828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176" y="4758343"/>
            <a:ext cx="1905000" cy="1752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8264" y="4851662"/>
            <a:ext cx="1905000" cy="17335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5" descr="wild0072 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71176" y="3131947"/>
            <a:ext cx="162083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Скругленная прямоугольная выноска 9"/>
          <p:cNvSpPr/>
          <p:nvPr/>
        </p:nvSpPr>
        <p:spPr bwMode="auto">
          <a:xfrm flipH="1">
            <a:off x="873414" y="2590268"/>
            <a:ext cx="1042406" cy="314718"/>
          </a:xfrm>
          <a:prstGeom prst="wedgeRoundRectCallout">
            <a:avLst>
              <a:gd name="adj1" fmla="val -28726"/>
              <a:gd name="adj2" fmla="val 201185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7- 4</a:t>
            </a:r>
            <a:endParaRPr kumimoji="0" lang="ru-RU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pic>
        <p:nvPicPr>
          <p:cNvPr id="11" name="Picture 10" descr="0092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81923" y="3343084"/>
            <a:ext cx="1368425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Скругленная прямоугольная выноска 11"/>
          <p:cNvSpPr/>
          <p:nvPr/>
        </p:nvSpPr>
        <p:spPr bwMode="auto">
          <a:xfrm flipH="1">
            <a:off x="2710234" y="2747627"/>
            <a:ext cx="979592" cy="356967"/>
          </a:xfrm>
          <a:prstGeom prst="wedgeRoundRectCallout">
            <a:avLst>
              <a:gd name="adj1" fmla="val -9831"/>
              <a:gd name="adj2" fmla="val 207568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3+1</a:t>
            </a:r>
            <a:endParaRPr kumimoji="0" lang="ru-RU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pic>
        <p:nvPicPr>
          <p:cNvPr id="13" name="Picture 6" descr="c05d1b22a15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5630" y="4851662"/>
            <a:ext cx="111283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Скругленная прямоугольная выноска 13"/>
          <p:cNvSpPr/>
          <p:nvPr/>
        </p:nvSpPr>
        <p:spPr bwMode="auto">
          <a:xfrm flipH="1">
            <a:off x="4765643" y="4457443"/>
            <a:ext cx="872731" cy="314041"/>
          </a:xfrm>
          <a:prstGeom prst="wedgeRoundRectCallout">
            <a:avLst>
              <a:gd name="adj1" fmla="val 6922"/>
              <a:gd name="adj2" fmla="val 211594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8-2</a:t>
            </a:r>
            <a:endParaRPr kumimoji="0" lang="ru-RU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pic>
        <p:nvPicPr>
          <p:cNvPr id="15" name="Picture 15" descr="133581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5674388" y="3643070"/>
            <a:ext cx="1135640" cy="13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Скругленная прямоугольная выноска 15"/>
          <p:cNvSpPr/>
          <p:nvPr/>
        </p:nvSpPr>
        <p:spPr bwMode="auto">
          <a:xfrm>
            <a:off x="5668903" y="3158800"/>
            <a:ext cx="1032507" cy="313626"/>
          </a:xfrm>
          <a:prstGeom prst="wedgeRoundRectCallout">
            <a:avLst>
              <a:gd name="adj1" fmla="val -2627"/>
              <a:gd name="adj2" fmla="val 215667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10-2</a:t>
            </a:r>
            <a:endParaRPr kumimoji="0" lang="ru-RU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pic>
        <p:nvPicPr>
          <p:cNvPr id="17" name="Рисунок 9" descr="f656dd202865.jpg"/>
          <p:cNvPicPr>
            <a:picLocks noChangeAspect="1"/>
          </p:cNvPicPr>
          <p:nvPr/>
        </p:nvPicPr>
        <p:blipFill>
          <a:blip r:embed="rId1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5638374" y="1259157"/>
            <a:ext cx="1273412" cy="180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Скругленная прямоугольная выноска 17"/>
          <p:cNvSpPr/>
          <p:nvPr/>
        </p:nvSpPr>
        <p:spPr bwMode="auto">
          <a:xfrm>
            <a:off x="6139644" y="845893"/>
            <a:ext cx="938213" cy="357187"/>
          </a:xfrm>
          <a:prstGeom prst="wedgeRoundRectCallout">
            <a:avLst>
              <a:gd name="adj1" fmla="val 12655"/>
              <a:gd name="adj2" fmla="val 220037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5+4</a:t>
            </a:r>
            <a:endParaRPr kumimoji="0" lang="ru-RU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120661" y="4741455"/>
            <a:ext cx="1152525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Скругленная прямоугольная выноска 19"/>
          <p:cNvSpPr/>
          <p:nvPr/>
        </p:nvSpPr>
        <p:spPr bwMode="auto">
          <a:xfrm>
            <a:off x="3604279" y="3798892"/>
            <a:ext cx="930275" cy="357188"/>
          </a:xfrm>
          <a:prstGeom prst="wedgeRoundRectCallout">
            <a:avLst>
              <a:gd name="adj1" fmla="val -27618"/>
              <a:gd name="adj2" fmla="val 197970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3+2</a:t>
            </a:r>
            <a:endParaRPr kumimoji="0" lang="ru-RU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7736" y="634598"/>
            <a:ext cx="64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6</a:t>
            </a:r>
            <a:endParaRPr lang="ru-RU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42585" y="1024486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3</a:t>
            </a:r>
            <a:endParaRPr lang="ru-RU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59021" y="4776545"/>
            <a:ext cx="445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4</a:t>
            </a:r>
            <a:endParaRPr lang="ru-RU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460432" y="2022230"/>
            <a:ext cx="31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8</a:t>
            </a:r>
            <a:endParaRPr lang="ru-RU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460432" y="4957883"/>
            <a:ext cx="31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9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43742"/>
            <a:ext cx="517770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Гномы </a:t>
            </a:r>
            <a:r>
              <a:rPr lang="ru-RU" sz="2800" b="1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здороваются</a:t>
            </a:r>
            <a:endParaRPr lang="ru-RU" sz="2800" b="1" i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2800" dirty="0">
              <a:solidFill>
                <a:prstClr val="black"/>
              </a:solidFill>
              <a:cs typeface="Arial" panose="02080604020202020204" pitchFamily="34" charset="0"/>
            </a:endParaRPr>
          </a:p>
          <a:p>
            <a:pPr>
              <a:defRPr/>
            </a:pPr>
            <a:r>
              <a:rPr lang="ru-RU" sz="28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Путалка</a:t>
            </a:r>
            <a:r>
              <a:rPr lang="ru-RU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Забывалка</a:t>
            </a:r>
            <a:r>
              <a:rPr lang="ru-RU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Загадалка</a:t>
            </a:r>
            <a:r>
              <a:rPr lang="ru-RU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обменялись рукопожатиями. Сколько всего вышло рукопожатий?</a:t>
            </a:r>
            <a:endParaRPr lang="ru-RU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u-RU" dirty="0">
              <a:solidFill>
                <a:prstClr val="black"/>
              </a:solidFill>
              <a:cs typeface="Arial" panose="0208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1521" y="3802004"/>
            <a:ext cx="4608512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Если бы пять гномов пожали друг другу руки, сколько рукопожатий получилось бы в этом случае?</a:t>
            </a:r>
            <a:endParaRPr lang="ru-RU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авильный пятиугольник 6"/>
          <p:cNvSpPr/>
          <p:nvPr/>
        </p:nvSpPr>
        <p:spPr>
          <a:xfrm>
            <a:off x="5750733" y="2348880"/>
            <a:ext cx="1928813" cy="1714500"/>
          </a:xfrm>
          <a:prstGeom prst="pent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</a:endParaRPr>
          </a:p>
        </p:txBody>
      </p:sp>
      <p:pic>
        <p:nvPicPr>
          <p:cNvPr id="17" name="Picture 2" descr="F:\Школа\Рисунки\мои рисунки\игрушки\1330762176d9.png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6080643" y="150649"/>
            <a:ext cx="1368196" cy="207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7092280" y="4063380"/>
            <a:ext cx="1495173" cy="16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9641" y="4149080"/>
            <a:ext cx="1646078" cy="164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1312" y="2047678"/>
            <a:ext cx="1846506" cy="182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F:\Школа\Рисунки\мои рисунки\сказки\зверюшки\25a3979f8cca копия.gif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 flipH="1">
            <a:off x="7489186" y="1925989"/>
            <a:ext cx="1411109" cy="16830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996952"/>
            <a:ext cx="8507288" cy="36004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Грамотно организованная и систематически осуществляемая деятельность по развитию одарённости развивает у обучающихся стремление к интеллектуальному самосовершенствованию и саморазвитию, творческие способности, навыки проектно-исследовательской деятельности. 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user\Desktop\Бушуева Педсовет, апрель\Картинки умнички\11.jpg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3419872" y="188640"/>
            <a:ext cx="2496276" cy="187220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Бушуева Педсовет, апрель\Картинки умнички\26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300192" y="848359"/>
            <a:ext cx="2653680" cy="201395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Бушуева Педсовет, апрель\Картинки умнички\20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28659" y="692696"/>
            <a:ext cx="2977803" cy="19968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Участие  в  конкурсах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548680"/>
            <a:ext cx="364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«Эрудит – марафон учащихся»</a:t>
            </a:r>
            <a:endParaRPr lang="ru-RU" sz="24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12080" y="726800"/>
            <a:ext cx="2159000" cy="2499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1376" y="836712"/>
            <a:ext cx="2292716" cy="2279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8832" y="3817076"/>
            <a:ext cx="2232248" cy="2562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9962" y="2745146"/>
            <a:ext cx="1983956" cy="2446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1700" y="3817076"/>
            <a:ext cx="2162392" cy="25642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13017" y="1495735"/>
            <a:ext cx="1357845" cy="9618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562074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частие  в  конкурсах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395536" y="1164814"/>
            <a:ext cx="2402149" cy="23094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868145" y="4000483"/>
            <a:ext cx="2915368" cy="23814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495480" y="5301208"/>
            <a:ext cx="191319" cy="14401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903204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800" b="1" i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Инфознайка</a:t>
            </a:r>
            <a:r>
              <a:rPr lang="ru-RU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28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4208" y="620688"/>
            <a:ext cx="2339305" cy="29119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4000483"/>
            <a:ext cx="2543687" cy="23695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7" name="Picture 5" descr="C:\Users\Елена\Desktop\images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47863" y="2620576"/>
            <a:ext cx="2182169" cy="18242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Первые   достижения</a:t>
            </a:r>
            <a:endParaRPr lang="ru-RU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1" name="Picture 5" descr="F:\Грамоты\4.jpeg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051720" y="908720"/>
            <a:ext cx="1512957" cy="2060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79512" y="235520"/>
            <a:ext cx="1512168" cy="22235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433728" y="235520"/>
            <a:ext cx="1512168" cy="20810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652120" y="908721"/>
            <a:ext cx="1368152" cy="2060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699792" y="4376571"/>
            <a:ext cx="1434274" cy="2016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52127" y="3841643"/>
            <a:ext cx="1371600" cy="18875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5004048" y="4376572"/>
            <a:ext cx="1465112" cy="2016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7308304" y="3861048"/>
            <a:ext cx="1371600" cy="18875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3872003" y="1556792"/>
            <a:ext cx="1371600" cy="2079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Бушуева Педсовет, апрель\Картинки умнички\2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445271" y="2420888"/>
            <a:ext cx="4253458" cy="38281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69269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5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Интернет 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hlinkClick r:id="rId1"/>
              </a:rPr>
              <a:t>http://www.zavuch.info</a:t>
            </a:r>
            <a:endParaRPr lang="ru-RU" sz="2800" dirty="0">
              <a:solidFill>
                <a:prstClr val="black"/>
              </a:solidFill>
            </a:endParaRPr>
          </a:p>
          <a:p>
            <a:pPr lvl="0"/>
            <a:r>
              <a:rPr lang="en-US" sz="2800" dirty="0">
                <a:solidFill>
                  <a:prstClr val="black"/>
                </a:solidFill>
                <a:hlinkClick r:id="rId2"/>
              </a:rPr>
              <a:t>http://norilskmc.ru/load/fgos</a:t>
            </a:r>
            <a:endParaRPr lang="ru-RU" sz="2800" dirty="0">
              <a:solidFill>
                <a:prstClr val="black"/>
              </a:solidFill>
            </a:endParaRPr>
          </a:p>
          <a:p>
            <a:pPr lvl="0"/>
            <a:r>
              <a:rPr lang="en-US" sz="2800" dirty="0">
                <a:solidFill>
                  <a:prstClr val="black"/>
                </a:solidFill>
                <a:hlinkClick r:id="rId3"/>
              </a:rPr>
              <a:t>http://</a:t>
            </a:r>
            <a:r>
              <a:rPr lang="en-US" sz="2800" dirty="0" smtClean="0">
                <a:solidFill>
                  <a:prstClr val="black"/>
                </a:solidFill>
                <a:hlinkClick r:id="rId3"/>
              </a:rPr>
              <a:t>www.proshkolu.ru</a:t>
            </a:r>
            <a:endParaRPr lang="ru-RU" sz="2800" dirty="0" smtClean="0">
              <a:solidFill>
                <a:prstClr val="black"/>
              </a:solidFill>
            </a:endParaRPr>
          </a:p>
          <a:p>
            <a:pPr lvl="0"/>
            <a:r>
              <a:rPr lang="en-US" sz="2800" dirty="0">
                <a:solidFill>
                  <a:prstClr val="black"/>
                </a:solidFill>
                <a:hlinkClick r:id="rId4"/>
              </a:rPr>
              <a:t>http://</a:t>
            </a:r>
            <a:r>
              <a:rPr lang="en-US" sz="2800" dirty="0" smtClean="0">
                <a:solidFill>
                  <a:prstClr val="black"/>
                </a:solidFill>
                <a:hlinkClick r:id="rId4"/>
              </a:rPr>
              <a:t>beon.ru</a:t>
            </a:r>
            <a:endParaRPr lang="ru-RU" sz="2800" dirty="0" smtClean="0">
              <a:solidFill>
                <a:prstClr val="black"/>
              </a:solidFill>
            </a:endParaRPr>
          </a:p>
          <a:p>
            <a:pPr lvl="0"/>
            <a:r>
              <a:rPr lang="en-US" sz="2800" dirty="0">
                <a:solidFill>
                  <a:prstClr val="black"/>
                </a:solidFill>
                <a:hlinkClick r:id="rId5"/>
              </a:rPr>
              <a:t>http://</a:t>
            </a:r>
            <a:r>
              <a:rPr lang="en-US" sz="2800" dirty="0" smtClean="0">
                <a:solidFill>
                  <a:prstClr val="black"/>
                </a:solidFill>
                <a:hlinkClick r:id="rId5"/>
              </a:rPr>
              <a:t>www.infoznaika.ru</a:t>
            </a:r>
            <a:endParaRPr lang="ru-RU" sz="2800" dirty="0" smtClean="0">
              <a:solidFill>
                <a:prstClr val="black"/>
              </a:solidFill>
            </a:endParaRPr>
          </a:p>
          <a:p>
            <a:pPr lvl="0"/>
            <a:r>
              <a:rPr lang="en-US" sz="2800" dirty="0">
                <a:solidFill>
                  <a:prstClr val="black"/>
                </a:solidFill>
                <a:hlinkClick r:id="rId6"/>
              </a:rPr>
              <a:t>http://</a:t>
            </a:r>
            <a:r>
              <a:rPr lang="en-US" sz="2800" dirty="0" smtClean="0">
                <a:solidFill>
                  <a:prstClr val="black"/>
                </a:solidFill>
                <a:hlinkClick r:id="rId6"/>
              </a:rPr>
              <a:t>www.cerm.ru</a:t>
            </a:r>
            <a:endParaRPr lang="ru-RU" sz="2800" dirty="0" smtClean="0">
              <a:solidFill>
                <a:prstClr val="black"/>
              </a:solidFill>
            </a:endParaRPr>
          </a:p>
          <a:p>
            <a:pPr lvl="0"/>
            <a:r>
              <a:rPr lang="en-US" sz="2800" dirty="0">
                <a:solidFill>
                  <a:prstClr val="black"/>
                </a:solidFill>
                <a:hlinkClick r:id="rId7"/>
              </a:rPr>
              <a:t>http://</a:t>
            </a:r>
            <a:r>
              <a:rPr lang="en-US" sz="2800" dirty="0" smtClean="0">
                <a:solidFill>
                  <a:prstClr val="black"/>
                </a:solidFill>
                <a:hlinkClick r:id="rId7"/>
              </a:rPr>
              <a:t>www.uchportal.ru</a:t>
            </a:r>
            <a:endParaRPr lang="ru-RU" sz="2800" dirty="0" smtClean="0">
              <a:solidFill>
                <a:prstClr val="black"/>
              </a:solidFill>
            </a:endParaRPr>
          </a:p>
          <a:p>
            <a:pPr lvl="0"/>
            <a:r>
              <a:rPr lang="en-US" sz="2800" dirty="0">
                <a:solidFill>
                  <a:prstClr val="black"/>
                </a:solidFill>
                <a:hlinkClick r:id="rId8"/>
              </a:rPr>
              <a:t>http://www.myshared.ru/theme/prezentatsii-dlya-nachalnoy-shkolyi/8</a:t>
            </a:r>
            <a:r>
              <a:rPr lang="en-US" sz="2800" dirty="0" smtClean="0">
                <a:solidFill>
                  <a:prstClr val="black"/>
                </a:solidFill>
                <a:hlinkClick r:id="rId8"/>
              </a:rPr>
              <a:t>/</a:t>
            </a:r>
            <a:endParaRPr lang="ru-RU" sz="2800" dirty="0" smtClean="0">
              <a:solidFill>
                <a:prstClr val="black"/>
              </a:solidFill>
            </a:endParaRPr>
          </a:p>
          <a:p>
            <a:pPr lvl="0"/>
            <a:r>
              <a:rPr lang="en-US" sz="2800" dirty="0">
                <a:solidFill>
                  <a:prstClr val="black"/>
                </a:solidFill>
                <a:hlinkClick r:id="rId9"/>
              </a:rPr>
              <a:t>http://www.murzilka.org/glossary/skazochnie_geroi</a:t>
            </a:r>
            <a:r>
              <a:rPr lang="en-US" sz="2800" dirty="0" smtClean="0">
                <a:solidFill>
                  <a:prstClr val="black"/>
                </a:solidFill>
                <a:hlinkClick r:id="rId9"/>
              </a:rPr>
              <a:t>/</a:t>
            </a:r>
            <a:endParaRPr lang="ru-RU" sz="2800" dirty="0" smtClean="0">
              <a:solidFill>
                <a:prstClr val="black"/>
              </a:solidFill>
            </a:endParaRPr>
          </a:p>
          <a:p>
            <a:pPr lvl="0"/>
            <a:endParaRPr lang="ru-RU" dirty="0" smtClean="0">
              <a:solidFill>
                <a:prstClr val="black"/>
              </a:solidFill>
            </a:endParaRPr>
          </a:p>
          <a:p>
            <a:pPr lvl="0"/>
            <a:endParaRPr lang="ru-RU" dirty="0">
              <a:solidFill>
                <a:prstClr val="black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altLang="ru-RU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Психологи </a:t>
            </a:r>
            <a:r>
              <a:rPr lang="ru-RU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предполага</a:t>
            </a:r>
            <a:r>
              <a:rPr lang="en-US" altLang="ru-RU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ю</a:t>
            </a:r>
            <a:r>
              <a:rPr lang="ru-RU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endParaRPr lang="ru-RU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воспитание и развитие качеств личности, отвечающих требованиям современного общества;</a:t>
            </a:r>
            <a:endParaRPr lang="ru-RU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учёт индивидуальных особенностей учащихся, разнообразие их развития;</a:t>
            </a:r>
            <a:endParaRPr lang="ru-RU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обеспечение роста творческого потенциала и познавательных мотивов.</a:t>
            </a:r>
            <a:endParaRPr lang="ru-RU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2619722"/>
          </a:xfrm>
        </p:spPr>
        <p:txBody>
          <a:bodyPr>
            <a:normAutofit/>
          </a:bodyPr>
          <a:lstStyle/>
          <a:p>
            <a:pPr marL="342900" lvl="0" indent="-342900" algn="r" eaLnBrk="0" fontAlgn="base" hangingPunct="0">
              <a:spcBef>
                <a:spcPct val="20000"/>
              </a:spcBef>
              <a:spcAft>
                <a:spcPct val="0"/>
              </a:spcAft>
            </a:pPr>
            <a:br>
              <a:rPr lang="ru-RU" sz="2400" dirty="0">
                <a:solidFill>
                  <a:srgbClr val="000066"/>
                </a:solidFill>
                <a:latin typeface="Times New Roman" pitchFamily="18" charset="0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2060848"/>
            <a:ext cx="8568952" cy="4392488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60000"/>
              </a:lnSpc>
            </a:pP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ru-RU" sz="6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ru-RU" sz="1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«Одарённость – генетически обусловленный компонент способностей, развивающийся в соответствующей деятельности или деградирующий при её отсутствии».</a:t>
            </a:r>
            <a:endParaRPr lang="ru-RU" sz="128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ru-RU" sz="12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К.К. Платонов.</a:t>
            </a:r>
            <a:endParaRPr lang="ru-RU" sz="1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ru-RU" sz="1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1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51521" y="260648"/>
            <a:ext cx="3302016" cy="230425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819330" y="4434251"/>
            <a:ext cx="2160240" cy="144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ru-RU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дети, достигшие успехов в отдельных областях деятельности</a:t>
            </a:r>
            <a:endParaRPr lang="ru-RU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2037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83568" y="1412775"/>
            <a:ext cx="211715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141713" y="1397041"/>
            <a:ext cx="218916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Скругленный прямоугольник 7"/>
          <p:cNvSpPr/>
          <p:nvPr/>
        </p:nvSpPr>
        <p:spPr>
          <a:xfrm>
            <a:off x="6140699" y="4452507"/>
            <a:ext cx="2108588" cy="144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57399" y="4692665"/>
            <a:ext cx="210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дети,  хорошо обучающиеся </a:t>
            </a:r>
            <a:endParaRPr lang="ru-RU" b="1" dirty="0" smtClean="0"/>
          </a:p>
          <a:p>
            <a:pPr algn="ctr"/>
            <a:r>
              <a:rPr lang="ru-RU" b="1" dirty="0" smtClean="0"/>
              <a:t>в школе</a:t>
            </a:r>
            <a:endParaRPr lang="ru-RU" b="1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email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19687220">
            <a:off x="5082754" y="946132"/>
            <a:ext cx="274637" cy="368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email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1821746">
            <a:off x="3260938" y="964906"/>
            <a:ext cx="274637" cy="360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email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18103640">
            <a:off x="4964593" y="677624"/>
            <a:ext cx="274637" cy="2031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email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3745132">
            <a:off x="3448625" y="733516"/>
            <a:ext cx="274637" cy="163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3331305" y="3837629"/>
            <a:ext cx="2193355" cy="200993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15227" y="260648"/>
            <a:ext cx="4114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Одарённые дети </a:t>
            </a:r>
            <a:endParaRPr lang="ru-RU" sz="4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Виды  одарённости</a:t>
            </a:r>
            <a:endParaRPr lang="ru-RU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81267"/>
            <a:ext cx="8856984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Одарённость в практической деятельности.</a:t>
            </a:r>
            <a:endParaRPr lang="ru-RU" sz="2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Одарённость в познавательной деятельности.</a:t>
            </a:r>
            <a:endParaRPr lang="ru-RU" sz="2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Одарённость в художественно-эстетической деятельности.</a:t>
            </a:r>
            <a:endParaRPr lang="ru-RU" sz="2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Одарённость в коммуникативной деятельности.</a:t>
            </a:r>
            <a:endParaRPr lang="ru-RU" sz="2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Одарённость в духовно-ценностной деятельности.</a:t>
            </a: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467544" y="4389986"/>
            <a:ext cx="2296255" cy="1584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228184" y="4366423"/>
            <a:ext cx="2393023" cy="1631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491364" y="4409189"/>
            <a:ext cx="2088748" cy="1900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Выявление одарённых детей, организация системной работы – одна из главных задач современной школы и образовательной практики в условиях модернизации системы образования.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267744" y="3284984"/>
            <a:ext cx="4104457" cy="307684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 одарённых детей проявляются: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136904" cy="452596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высокая продуктивность мышления;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лёгкость ассоциирования;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способность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к прогнозированию;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высокая концентрация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внимания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52120" y="2420888"/>
            <a:ext cx="3090174" cy="412023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Методы работы </a:t>
            </a:r>
            <a:b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одарёнными детьми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9782" y="1556792"/>
            <a:ext cx="3960440" cy="5760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исследовательский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9512" y="2636912"/>
            <a:ext cx="3888432" cy="6480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частично-поисковый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9512" y="3861048"/>
            <a:ext cx="3888432" cy="6556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проблемный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9782" y="5013176"/>
            <a:ext cx="3888162" cy="6480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проектный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6372200" y="1523256"/>
            <a:ext cx="2346510" cy="154570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 descr="C:\Users\user\Desktop\Бушуева Педсовет, апрель\Картинки умнички\21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355976" y="2852936"/>
            <a:ext cx="1800200" cy="152035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427970" y="4653137"/>
            <a:ext cx="2392503" cy="187520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5473</Words>
  <Application>WPS Presentation</Application>
  <PresentationFormat>Экран (4:3)</PresentationFormat>
  <Paragraphs>235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SimSun</vt:lpstr>
      <vt:lpstr>Wingdings</vt:lpstr>
      <vt:lpstr>Nimbus Roman No9 L</vt:lpstr>
      <vt:lpstr>Times New Roman</vt:lpstr>
      <vt:lpstr>Microsoft YaHei</vt:lpstr>
      <vt:lpstr>Droid Sans Fallback</vt:lpstr>
      <vt:lpstr>Arial Unicode MS</vt:lpstr>
      <vt:lpstr>Calibri</vt:lpstr>
      <vt:lpstr>DejaVu Sans</vt:lpstr>
      <vt:lpstr>OpenSymbol</vt:lpstr>
      <vt:lpstr>Times New Roman</vt:lpstr>
      <vt:lpstr>Comic Sans MS</vt:lpstr>
      <vt:lpstr>Gubbi</vt:lpstr>
      <vt:lpstr>Calibri</vt:lpstr>
      <vt:lpstr>Тема Office</vt:lpstr>
      <vt:lpstr>                  Особенности работы  с одарёнными                 детьми  в начальной школе.</vt:lpstr>
      <vt:lpstr>PowerPoint 演示文稿</vt:lpstr>
      <vt:lpstr>ФГОС предполагает</vt:lpstr>
      <vt:lpstr> </vt:lpstr>
      <vt:lpstr>PowerPoint 演示文稿</vt:lpstr>
      <vt:lpstr>Виды  одарённости</vt:lpstr>
      <vt:lpstr>PowerPoint 演示文稿</vt:lpstr>
      <vt:lpstr>У одарённых детей проявляются:</vt:lpstr>
      <vt:lpstr>Методы работы  с одарёнными детьми</vt:lpstr>
      <vt:lpstr>Формы работы</vt:lpstr>
      <vt:lpstr>	Одна из главных черт одарённых детей - упорное нежелание делать то, что ему    неинтересно.</vt:lpstr>
      <vt:lpstr>Работа с родителями</vt:lpstr>
      <vt:lpstr>Приложение</vt:lpstr>
      <vt:lpstr>PowerPoint 演示文稿</vt:lpstr>
      <vt:lpstr>PowerPoint 演示文稿</vt:lpstr>
      <vt:lpstr>На уроках русского языка…</vt:lpstr>
      <vt:lpstr>На  уроках  русского  языка…</vt:lpstr>
      <vt:lpstr>Реши примеры и раскрась картинку в соответствии с цифрами</vt:lpstr>
      <vt:lpstr>На уроках математики…</vt:lpstr>
      <vt:lpstr>На уроках математики…</vt:lpstr>
      <vt:lpstr>PowerPoint 演示文稿</vt:lpstr>
      <vt:lpstr>Кто в каком домике живёт?</vt:lpstr>
      <vt:lpstr>PowerPoint 演示文稿</vt:lpstr>
      <vt:lpstr>PowerPoint 演示文稿</vt:lpstr>
      <vt:lpstr>Участие  в  конкурсах</vt:lpstr>
      <vt:lpstr>Участие  в  конкурсах</vt:lpstr>
      <vt:lpstr>Первые   достижения</vt:lpstr>
      <vt:lpstr>PowerPoint 演示文稿</vt:lpstr>
      <vt:lpstr>Интернет ресурсы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</dc:creator>
  <cp:lastModifiedBy>asf</cp:lastModifiedBy>
  <cp:revision>67</cp:revision>
  <dcterms:created xsi:type="dcterms:W3CDTF">2022-10-31T07:28:48Z</dcterms:created>
  <dcterms:modified xsi:type="dcterms:W3CDTF">2022-10-31T07:28:48Z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