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0" r:id="rId19"/>
    <p:sldId id="271" r:id="rId20"/>
    <p:sldId id="272" r:id="rId21"/>
  </p:sldIdLst>
  <p:sldSz cx="9144000" cy="6858000" type="screen4x3"/>
  <p:notesSz cx="6858000" cy="9144000"/>
  <p:embeddedFontLst>
    <p:embeddedFont>
      <p:font typeface="Arial Black" pitchFamily="34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Shape 24"/>
          <p:cNvGrpSpPr/>
          <p:nvPr/>
        </p:nvGrpSpPr>
        <p:grpSpPr>
          <a:xfrm>
            <a:off x="0" y="0"/>
            <a:ext cx="9143999" cy="6858000"/>
            <a:chOff x="0" y="0"/>
            <a:chExt cx="9143999" cy="6858000"/>
          </a:xfrm>
        </p:grpSpPr>
        <p:sp>
          <p:nvSpPr>
            <p:cNvPr id="25" name="Shape 25"/>
            <p:cNvSpPr txBox="1"/>
            <p:nvPr/>
          </p:nvSpPr>
          <p:spPr>
            <a:xfrm>
              <a:off x="0" y="0"/>
              <a:ext cx="35052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1716087" y="1690687"/>
              <a:ext cx="7427912" cy="25336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" name="Shape 27"/>
            <p:cNvGrpSpPr/>
            <p:nvPr/>
          </p:nvGrpSpPr>
          <p:grpSpPr>
            <a:xfrm>
              <a:off x="0" y="1066800"/>
              <a:ext cx="2867024" cy="3157537"/>
              <a:chOff x="0" y="1066800"/>
              <a:chExt cx="2867024" cy="3157537"/>
            </a:xfrm>
          </p:grpSpPr>
          <p:sp>
            <p:nvSpPr>
              <p:cNvPr id="28" name="Shape 28"/>
              <p:cNvSpPr txBox="1"/>
              <p:nvPr/>
            </p:nvSpPr>
            <p:spPr>
              <a:xfrm>
                <a:off x="573087" y="3582987"/>
                <a:ext cx="576262" cy="64135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Shape 29"/>
              <p:cNvSpPr txBox="1"/>
              <p:nvPr/>
            </p:nvSpPr>
            <p:spPr>
              <a:xfrm>
                <a:off x="1716087" y="1690687"/>
                <a:ext cx="574675" cy="642937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Shape 30"/>
              <p:cNvSpPr txBox="1"/>
              <p:nvPr/>
            </p:nvSpPr>
            <p:spPr>
              <a:xfrm>
                <a:off x="2281237" y="1066800"/>
                <a:ext cx="585787" cy="6350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Shape 31"/>
              <p:cNvSpPr txBox="1"/>
              <p:nvPr/>
            </p:nvSpPr>
            <p:spPr>
              <a:xfrm>
                <a:off x="1141412" y="3582987"/>
                <a:ext cx="584200" cy="64135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Shape 32"/>
              <p:cNvSpPr txBox="1"/>
              <p:nvPr/>
            </p:nvSpPr>
            <p:spPr>
              <a:xfrm>
                <a:off x="2281237" y="1690687"/>
                <a:ext cx="585787" cy="64293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Shape 33"/>
              <p:cNvSpPr txBox="1"/>
              <p:nvPr/>
            </p:nvSpPr>
            <p:spPr>
              <a:xfrm>
                <a:off x="1141412" y="2324100"/>
                <a:ext cx="584200" cy="63341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Shape 34"/>
              <p:cNvSpPr txBox="1"/>
              <p:nvPr/>
            </p:nvSpPr>
            <p:spPr>
              <a:xfrm>
                <a:off x="0" y="2324100"/>
                <a:ext cx="582612" cy="633412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Shape 35"/>
              <p:cNvSpPr txBox="1"/>
              <p:nvPr/>
            </p:nvSpPr>
            <p:spPr>
              <a:xfrm>
                <a:off x="1716087" y="2324100"/>
                <a:ext cx="574675" cy="6334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Shape 36"/>
              <p:cNvSpPr txBox="1"/>
              <p:nvPr/>
            </p:nvSpPr>
            <p:spPr>
              <a:xfrm>
                <a:off x="573087" y="2947987"/>
                <a:ext cx="576262" cy="64452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Shape 37"/>
              <p:cNvSpPr txBox="1"/>
              <p:nvPr/>
            </p:nvSpPr>
            <p:spPr>
              <a:xfrm>
                <a:off x="1141412" y="2947987"/>
                <a:ext cx="584200" cy="64452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0" rIns="1800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/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text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/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97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75687" y="6524625"/>
            <a:ext cx="468312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0" rIns="1800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75687" y="6524625"/>
            <a:ext cx="468312" cy="217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0" rIns="1800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0"/>
            <a:ext cx="9144000" cy="546100"/>
            <a:chOff x="0" y="0"/>
            <a:chExt cx="9144000" cy="546100"/>
          </a:xfrm>
        </p:grpSpPr>
        <p:sp>
          <p:nvSpPr>
            <p:cNvPr id="12" name="Shape 12"/>
            <p:cNvSpPr txBox="1"/>
            <p:nvPr/>
          </p:nvSpPr>
          <p:spPr>
            <a:xfrm>
              <a:off x="0" y="0"/>
              <a:ext cx="285750" cy="5334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412750" y="134937"/>
              <a:ext cx="8731250" cy="27463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409575" y="134937"/>
              <a:ext cx="138112" cy="1412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547687" y="0"/>
              <a:ext cx="139700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547687" y="134937"/>
              <a:ext cx="139700" cy="1412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274637" y="274637"/>
              <a:ext cx="136525" cy="13811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131762" y="136525"/>
              <a:ext cx="141287" cy="13811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409575" y="271462"/>
              <a:ext cx="138112" cy="13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274637" y="409575"/>
              <a:ext cx="136525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/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973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3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1400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2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2971800" y="194056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Шаблоны Дизайна</a:t>
            </a:r>
            <a:endParaRPr lang="en-US" sz="5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-RU" dirty="0" err="1" smtClean="0"/>
              <a:t>Абдурахмонов</a:t>
            </a:r>
            <a:r>
              <a:rPr lang="ru-RU" dirty="0" smtClean="0"/>
              <a:t> </a:t>
            </a:r>
            <a:r>
              <a:rPr lang="ru-RU" dirty="0" err="1" smtClean="0"/>
              <a:t>Самандар</a:t>
            </a:r>
            <a:endParaRPr lang="ru-RU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-RU" dirty="0" err="1" smtClean="0"/>
              <a:t>Муроджонов</a:t>
            </a:r>
            <a:r>
              <a:rPr lang="ru-RU" dirty="0" smtClean="0"/>
              <a:t> </a:t>
            </a:r>
            <a:r>
              <a:rPr lang="ru-RU" dirty="0" err="1" smtClean="0"/>
              <a:t>Самандар</a:t>
            </a:r>
            <a:endParaRPr lang="ru-RU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-RU" dirty="0" smtClean="0"/>
              <a:t>Группа 655-20</a:t>
            </a:r>
            <a:endParaRPr dirty="0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шаблонов проектирования: Поведенческие (Behavioral)</a:t>
            </a:r>
            <a:endParaRPr lang="en-US"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Shape 225"/>
          <p:cNvGrpSpPr/>
          <p:nvPr/>
        </p:nvGrpSpPr>
        <p:grpSpPr>
          <a:xfrm>
            <a:off x="179387" y="2403475"/>
            <a:ext cx="8785225" cy="4127500"/>
            <a:chOff x="179387" y="2403475"/>
            <a:chExt cx="8785225" cy="4127500"/>
          </a:xfrm>
        </p:grpSpPr>
        <p:sp>
          <p:nvSpPr>
            <p:cNvPr id="226" name="Shape 226"/>
            <p:cNvSpPr txBox="1"/>
            <p:nvPr/>
          </p:nvSpPr>
          <p:spPr>
            <a:xfrm>
              <a:off x="2268537" y="2403475"/>
              <a:ext cx="66960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Описание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Shape 227"/>
            <p:cNvSpPr txBox="1"/>
            <p:nvPr/>
          </p:nvSpPr>
          <p:spPr>
            <a:xfrm>
              <a:off x="179387" y="2403475"/>
              <a:ext cx="2089150" cy="303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Название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Shape 228"/>
            <p:cNvSpPr txBox="1"/>
            <p:nvPr/>
          </p:nvSpPr>
          <p:spPr>
            <a:xfrm>
              <a:off x="2268537" y="6227762"/>
              <a:ext cx="6696075" cy="303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Предотвращает нулевые указатели, предоставляя объект «по умолчанию»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Shape 229"/>
            <p:cNvSpPr txBox="1"/>
            <p:nvPr/>
          </p:nvSpPr>
          <p:spPr>
            <a:xfrm>
              <a:off x="179387" y="6227762"/>
              <a:ext cx="2089150" cy="303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Null Object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2268537" y="5711825"/>
              <a:ext cx="6696075" cy="51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Позволяет не нарушая инкапсуляцию зафиксировать и сохранить внутренние состояния объекта так, чтобы позднее восстановить его в этих состояниях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 txBox="1"/>
            <p:nvPr/>
          </p:nvSpPr>
          <p:spPr>
            <a:xfrm>
              <a:off x="179387" y="5711825"/>
              <a:ext cx="2089150" cy="51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Хранитель (Memento, Token)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2268537" y="4983162"/>
              <a:ext cx="6696075" cy="728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Обеспечивает взаимодействие множества объектов, формируя при этом слабую связанность и избавляя объекты от необходимости явно ссылаться друг на друга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Shape 233"/>
            <p:cNvSpPr txBox="1"/>
            <p:nvPr/>
          </p:nvSpPr>
          <p:spPr>
            <a:xfrm>
              <a:off x="179387" y="4983162"/>
              <a:ext cx="2089150" cy="728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Посредник (Mediator)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Shape 234"/>
            <p:cNvSpPr txBox="1"/>
            <p:nvPr/>
          </p:nvSpPr>
          <p:spPr>
            <a:xfrm>
              <a:off x="2268537" y="4254500"/>
              <a:ext cx="6696075" cy="728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Представляет собой объект, позволяющий получить последовательный доступ к элементам объекта-агрегата без использования описаний каждого из объектов, входящих в состав агрегации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Shape 235"/>
            <p:cNvSpPr txBox="1"/>
            <p:nvPr/>
          </p:nvSpPr>
          <p:spPr>
            <a:xfrm>
              <a:off x="179387" y="4254500"/>
              <a:ext cx="2089150" cy="7286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Итератор (Iterator, Cursor)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Shape 236"/>
            <p:cNvSpPr txBox="1"/>
            <p:nvPr/>
          </p:nvSpPr>
          <p:spPr>
            <a:xfrm>
              <a:off x="2268537" y="3738562"/>
              <a:ext cx="6696075" cy="51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Решает часто встречающуюся, но подверженную изменениям, задачу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179387" y="3738562"/>
              <a:ext cx="2089150" cy="51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Интерпретатор (Interpreter)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 txBox="1"/>
            <p:nvPr/>
          </p:nvSpPr>
          <p:spPr>
            <a:xfrm>
              <a:off x="2268537" y="3222625"/>
              <a:ext cx="6696075" cy="51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Представляет действие. Объект команды заключает в себе само действие и его параметры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179387" y="3222625"/>
              <a:ext cx="2089150" cy="51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Команда (Command, Action, Transaction)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Shape 240"/>
            <p:cNvSpPr txBox="1"/>
            <p:nvPr/>
          </p:nvSpPr>
          <p:spPr>
            <a:xfrm>
              <a:off x="2268537" y="2706687"/>
              <a:ext cx="6696075" cy="51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Предназначен для организации в системе уровней ответственности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Shape 241"/>
            <p:cNvSpPr txBox="1"/>
            <p:nvPr/>
          </p:nvSpPr>
          <p:spPr>
            <a:xfrm>
              <a:off x="179387" y="2706687"/>
              <a:ext cx="2089150" cy="5159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Цепочка обязанностей (Chain of responsibility)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Shape 242"/>
            <p:cNvCxnSpPr/>
            <p:nvPr/>
          </p:nvCxnSpPr>
          <p:spPr>
            <a:xfrm>
              <a:off x="179387" y="2403475"/>
              <a:ext cx="8785225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3" name="Shape 243"/>
            <p:cNvCxnSpPr/>
            <p:nvPr/>
          </p:nvCxnSpPr>
          <p:spPr>
            <a:xfrm>
              <a:off x="179387" y="3222625"/>
              <a:ext cx="8785225" cy="0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4" name="Shape 244"/>
            <p:cNvCxnSpPr/>
            <p:nvPr/>
          </p:nvCxnSpPr>
          <p:spPr>
            <a:xfrm>
              <a:off x="179387" y="3738562"/>
              <a:ext cx="8785225" cy="0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5" name="Shape 245"/>
            <p:cNvCxnSpPr/>
            <p:nvPr/>
          </p:nvCxnSpPr>
          <p:spPr>
            <a:xfrm>
              <a:off x="179387" y="4254500"/>
              <a:ext cx="8785225" cy="0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6" name="Shape 246"/>
            <p:cNvCxnSpPr/>
            <p:nvPr/>
          </p:nvCxnSpPr>
          <p:spPr>
            <a:xfrm>
              <a:off x="179387" y="4983162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7" name="Shape 247"/>
            <p:cNvCxnSpPr/>
            <p:nvPr/>
          </p:nvCxnSpPr>
          <p:spPr>
            <a:xfrm>
              <a:off x="179387" y="5711825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8" name="Shape 248"/>
            <p:cNvCxnSpPr/>
            <p:nvPr/>
          </p:nvCxnSpPr>
          <p:spPr>
            <a:xfrm>
              <a:off x="179387" y="6227762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9" name="Shape 249"/>
            <p:cNvCxnSpPr/>
            <p:nvPr/>
          </p:nvCxnSpPr>
          <p:spPr>
            <a:xfrm>
              <a:off x="179387" y="6530975"/>
              <a:ext cx="8785225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0" name="Shape 250"/>
            <p:cNvCxnSpPr/>
            <p:nvPr/>
          </p:nvCxnSpPr>
          <p:spPr>
            <a:xfrm>
              <a:off x="2268537" y="2403475"/>
              <a:ext cx="0" cy="30321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1" name="Shape 251"/>
            <p:cNvCxnSpPr/>
            <p:nvPr/>
          </p:nvCxnSpPr>
          <p:spPr>
            <a:xfrm>
              <a:off x="179387" y="2706687"/>
              <a:ext cx="8785225" cy="0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2" name="Shape 252"/>
            <p:cNvCxnSpPr/>
            <p:nvPr/>
          </p:nvCxnSpPr>
          <p:spPr>
            <a:xfrm>
              <a:off x="179387" y="2706687"/>
              <a:ext cx="0" cy="1547812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3" name="Shape 253"/>
            <p:cNvCxnSpPr/>
            <p:nvPr/>
          </p:nvCxnSpPr>
          <p:spPr>
            <a:xfrm>
              <a:off x="179387" y="2403475"/>
              <a:ext cx="0" cy="303212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4" name="Shape 254"/>
            <p:cNvCxnSpPr/>
            <p:nvPr/>
          </p:nvCxnSpPr>
          <p:spPr>
            <a:xfrm>
              <a:off x="2268537" y="2706687"/>
              <a:ext cx="0" cy="1547812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5" name="Shape 255"/>
            <p:cNvCxnSpPr/>
            <p:nvPr/>
          </p:nvCxnSpPr>
          <p:spPr>
            <a:xfrm>
              <a:off x="8964612" y="2706687"/>
              <a:ext cx="0" cy="1547812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6" name="Shape 256"/>
            <p:cNvCxnSpPr/>
            <p:nvPr/>
          </p:nvCxnSpPr>
          <p:spPr>
            <a:xfrm>
              <a:off x="8964612" y="2403475"/>
              <a:ext cx="0" cy="303212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" name="Shape 257"/>
            <p:cNvCxnSpPr/>
            <p:nvPr/>
          </p:nvCxnSpPr>
          <p:spPr>
            <a:xfrm>
              <a:off x="179387" y="4254500"/>
              <a:ext cx="0" cy="2276475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8" name="Shape 258"/>
            <p:cNvCxnSpPr/>
            <p:nvPr/>
          </p:nvCxnSpPr>
          <p:spPr>
            <a:xfrm>
              <a:off x="2268537" y="4254500"/>
              <a:ext cx="0" cy="227647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9" name="Shape 259"/>
            <p:cNvCxnSpPr/>
            <p:nvPr/>
          </p:nvCxnSpPr>
          <p:spPr>
            <a:xfrm>
              <a:off x="8964612" y="4254500"/>
              <a:ext cx="0" cy="2276475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60" name="Shape 260"/>
          <p:cNvSpPr txBox="1"/>
          <p:nvPr/>
        </p:nvSpPr>
        <p:spPr>
          <a:xfrm>
            <a:off x="179387" y="1628775"/>
            <a:ext cx="878522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определяют взаимодействие между объектами, увеличивая таким образом его гибкость </a:t>
            </a:r>
            <a:endParaRPr lang="en-US"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шаблонов проектирования: Поведенческие (Behavioral)</a:t>
            </a:r>
            <a:endParaRPr lang="en-US"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Shape 266"/>
          <p:cNvGrpSpPr/>
          <p:nvPr/>
        </p:nvGrpSpPr>
        <p:grpSpPr>
          <a:xfrm>
            <a:off x="179387" y="1828800"/>
            <a:ext cx="8785225" cy="4768850"/>
            <a:chOff x="179387" y="1484312"/>
            <a:chExt cx="8785225" cy="4768850"/>
          </a:xfrm>
        </p:grpSpPr>
        <p:sp>
          <p:nvSpPr>
            <p:cNvPr id="267" name="Shape 267"/>
            <p:cNvSpPr txBox="1"/>
            <p:nvPr/>
          </p:nvSpPr>
          <p:spPr>
            <a:xfrm>
              <a:off x="1979612" y="2335212"/>
              <a:ext cx="69850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Используется для обеспечения общей функциональности группе классов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Shape 268"/>
            <p:cNvSpPr txBox="1"/>
            <p:nvPr/>
          </p:nvSpPr>
          <p:spPr>
            <a:xfrm>
              <a:off x="179387" y="2335212"/>
              <a:ext cx="18002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Слуга (Servant)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1979612" y="2547937"/>
              <a:ext cx="698500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Служит для связывания бизнес-логики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Shape 270"/>
            <p:cNvSpPr txBox="1"/>
            <p:nvPr/>
          </p:nvSpPr>
          <p:spPr>
            <a:xfrm>
              <a:off x="179387" y="2547937"/>
              <a:ext cx="180022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Спецификация (Specification)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1979612" y="2973387"/>
              <a:ext cx="698500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Используется в тех случаях, когда во время выполнения программы объект должен менять свое поведение в зависимости от своего состояния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179387" y="2973387"/>
              <a:ext cx="180022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Состояние (State, Objects for States)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1979612" y="3398837"/>
              <a:ext cx="6985000" cy="576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Предназначен для определения семейства алгоритмов, инкапсуляции каждого из них и обеспечения их взаимозаменяемости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Shape 274"/>
            <p:cNvSpPr txBox="1"/>
            <p:nvPr/>
          </p:nvSpPr>
          <p:spPr>
            <a:xfrm>
              <a:off x="179387" y="3398837"/>
              <a:ext cx="1800225" cy="576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Стратегия (Strategy)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1979612" y="1697037"/>
              <a:ext cx="698500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Определяет зависимость типа «один ко многим» между объектами таким образом, что при изменении состояния одного объекта все зависящие от него оповещаются об этом событии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 txBox="1"/>
            <p:nvPr/>
          </p:nvSpPr>
          <p:spPr>
            <a:xfrm>
              <a:off x="179387" y="1697037"/>
              <a:ext cx="180022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Наблюдатель (Observer, Publish-Subscribe,Listener)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1979612" y="3975100"/>
              <a:ext cx="6985000" cy="576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Определяет основу алгоритма и позволяет наследникам переопределять некоторые шаги алгоритма, не изменяя его структуру в целом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179387" y="3975100"/>
              <a:ext cx="1800225" cy="5762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Шаблонный метод (Template method)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1979612" y="5614987"/>
              <a:ext cx="698500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Предоставляет способ обхода всех вершин иерархической структуры данных (напр. древовидной)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179387" y="5614987"/>
              <a:ext cx="180022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Иерархический посетитель (Hierarchical visitor)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1979612" y="4976812"/>
              <a:ext cx="698500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Оптимизирует реализацию шаблона посетитель, который инициализируется, единожды используется, и затем удаляется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Shape 282"/>
            <p:cNvSpPr txBox="1"/>
            <p:nvPr/>
          </p:nvSpPr>
          <p:spPr>
            <a:xfrm>
              <a:off x="179387" y="4976812"/>
              <a:ext cx="180022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Одноразовый посетитель (Single-serving visitor)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1979612" y="1484312"/>
              <a:ext cx="69850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Описание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Shape 284"/>
            <p:cNvSpPr txBox="1"/>
            <p:nvPr/>
          </p:nvSpPr>
          <p:spPr>
            <a:xfrm>
              <a:off x="179387" y="1484312"/>
              <a:ext cx="18002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Название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Shape 285"/>
            <p:cNvSpPr txBox="1"/>
            <p:nvPr/>
          </p:nvSpPr>
          <p:spPr>
            <a:xfrm>
              <a:off x="1979612" y="4551362"/>
              <a:ext cx="698500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Описывает операцию, которая выполняется над объектами других классов. При изменении класса Visitor нет необходимости изменять обслуживаемые классы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Shape 286"/>
            <p:cNvSpPr txBox="1"/>
            <p:nvPr/>
          </p:nvSpPr>
          <p:spPr>
            <a:xfrm>
              <a:off x="179387" y="4551362"/>
              <a:ext cx="180022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Посетитель (Visitor)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7" name="Shape 287"/>
            <p:cNvCxnSpPr/>
            <p:nvPr/>
          </p:nvCxnSpPr>
          <p:spPr>
            <a:xfrm>
              <a:off x="179387" y="1484312"/>
              <a:ext cx="8785225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8" name="Shape 288"/>
            <p:cNvCxnSpPr/>
            <p:nvPr/>
          </p:nvCxnSpPr>
          <p:spPr>
            <a:xfrm>
              <a:off x="179387" y="6253162"/>
              <a:ext cx="8785225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89" name="Shape 289"/>
            <p:cNvCxnSpPr/>
            <p:nvPr/>
          </p:nvCxnSpPr>
          <p:spPr>
            <a:xfrm>
              <a:off x="1979612" y="1484312"/>
              <a:ext cx="0" cy="47688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0" name="Shape 290"/>
            <p:cNvCxnSpPr/>
            <p:nvPr/>
          </p:nvCxnSpPr>
          <p:spPr>
            <a:xfrm>
              <a:off x="179387" y="1697037"/>
              <a:ext cx="8785225" cy="0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1" name="Shape 291"/>
            <p:cNvCxnSpPr/>
            <p:nvPr/>
          </p:nvCxnSpPr>
          <p:spPr>
            <a:xfrm>
              <a:off x="179387" y="1484312"/>
              <a:ext cx="0" cy="476885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2" name="Shape 292"/>
            <p:cNvCxnSpPr/>
            <p:nvPr/>
          </p:nvCxnSpPr>
          <p:spPr>
            <a:xfrm>
              <a:off x="8964612" y="1484312"/>
              <a:ext cx="0" cy="476885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3" name="Shape 293"/>
            <p:cNvCxnSpPr/>
            <p:nvPr/>
          </p:nvCxnSpPr>
          <p:spPr>
            <a:xfrm>
              <a:off x="179387" y="4976812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4" name="Shape 294"/>
            <p:cNvCxnSpPr/>
            <p:nvPr/>
          </p:nvCxnSpPr>
          <p:spPr>
            <a:xfrm>
              <a:off x="179387" y="5614987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5" name="Shape 295"/>
            <p:cNvCxnSpPr/>
            <p:nvPr/>
          </p:nvCxnSpPr>
          <p:spPr>
            <a:xfrm>
              <a:off x="179387" y="4551362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6" name="Shape 296"/>
            <p:cNvCxnSpPr/>
            <p:nvPr/>
          </p:nvCxnSpPr>
          <p:spPr>
            <a:xfrm>
              <a:off x="179387" y="2335212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7" name="Shape 297"/>
            <p:cNvCxnSpPr/>
            <p:nvPr/>
          </p:nvCxnSpPr>
          <p:spPr>
            <a:xfrm>
              <a:off x="179387" y="397510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8" name="Shape 298"/>
            <p:cNvCxnSpPr/>
            <p:nvPr/>
          </p:nvCxnSpPr>
          <p:spPr>
            <a:xfrm>
              <a:off x="179387" y="3398837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9" name="Shape 299"/>
            <p:cNvCxnSpPr/>
            <p:nvPr/>
          </p:nvCxnSpPr>
          <p:spPr>
            <a:xfrm>
              <a:off x="179387" y="2973387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0" name="Shape 300"/>
            <p:cNvCxnSpPr/>
            <p:nvPr/>
          </p:nvCxnSpPr>
          <p:spPr>
            <a:xfrm>
              <a:off x="179387" y="2547937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шаблонов проектирования: Частные</a:t>
            </a:r>
            <a:endParaRPr lang="en-US"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Шаблоны параллельного программирования -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используются для более эффективного написания многопоточных программ, и предоставляет готовые решения проблем синхронизации.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Active Object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Служит для отделения потока выполнения метода от потока, в котором он был вызван. Использует шаблоны асинхронный вызов методов и планировщик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Balking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Служит для выполнения действия над объектом только тогда, когда тот находится в корректном состоянии.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Обмен сообщениями (Messaging design pattern, MDP)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Позволяет компонентам и приложениям обмениваться информацией (сообщениями)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Шаблоны архитектуры системы</a:t>
            </a:r>
            <a:endParaRPr lang="en-US"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97155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Model-View-Controller (MVC) 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97155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Модель-представление-контроллер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97155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Model-View-Presenter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97155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Model-View-View Model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97155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Noto Sans Symbols"/>
              <a:buChar char="■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Presentation-Abstraction-Control</a:t>
            </a:r>
            <a:endParaRPr lang="en-US"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шаблонов проектирования: Прочие</a:t>
            </a:r>
            <a:endParaRPr lang="en-US"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Carrier Rider Mapper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описывают предоставление доступа к хранимой информации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Аналитические шаблоны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описывают основной подход для составления требований для программного обеспечения (requirement analysis) до начала самого процесса программной разработки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Коммуникационные шаблоны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описывают процесс общения между отдельными участниками/сотрудниками организации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Организационные шаблоны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описывают организационную иерархию предприятия/фирмы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Анти-паттерны (Anti-Design-Patterns)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описывают, как не следует поступать при разработке программ, показывая характерные ошибки в дизайне и в реализации</a:t>
            </a:r>
            <a:endParaRPr lang="en-US"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почитать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5611813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2800"/>
            </a:pPr>
            <a:r>
              <a:rPr lang="ru-RU" dirty="0" smtClean="0"/>
              <a:t>Приемы объектно-ориентированного проектирования. </a:t>
            </a:r>
            <a:endParaRPr lang="ru-RU" dirty="0" smtClean="0"/>
          </a:p>
          <a:p>
            <a:pPr marL="0" lvl="0" indent="0">
              <a:buClr>
                <a:schemeClr val="dk1"/>
              </a:buClr>
              <a:buSzPts val="2800"/>
            </a:pPr>
            <a:r>
              <a:rPr lang="ru-RU" dirty="0" smtClean="0"/>
              <a:t>Паттерны проектирования</a:t>
            </a:r>
            <a:endParaRPr lang="ru-RU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Гамма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Э., </a:t>
            </a:r>
            <a:endParaRPr lang="ru-RU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Хелм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Р., </a:t>
            </a:r>
            <a:endParaRPr lang="ru-RU" sz="18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Джонсон</a:t>
            </a:r>
            <a:r>
              <a: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Р., </a:t>
            </a:r>
            <a:endParaRPr sz="1800" dirty="0"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Влиссидес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Дж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91270" y="1293087"/>
            <a:ext cx="2830512" cy="410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</a:t>
            </a:r>
            <a:r>
              <a:rPr lang="en-US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почитать</a:t>
            </a:r>
            <a:r>
              <a:rPr lang="en-US" sz="44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dirty="0"/>
          </a:p>
        </p:txBody>
      </p:sp>
      <p:sp>
        <p:nvSpPr>
          <p:cNvPr id="2050" name="AutoShape 2" descr="https://ndc.book24.ru/resize/820x1180/iblock/fcf/fcff3c4dfd9428b879373bbb690be340/602c1d27404062655a4d3dceaf6df1c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2052" name="AutoShape 4" descr="https://ndc.book24.ru/resize/820x1180/iblock/fcf/fcff3c4dfd9428b879373bbb690be340/602c1d27404062655a4d3dceaf6df1c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2054" name="AutoShape 6" descr="https://ndc.book24.ru/resize/820x1180/iblock/fcf/fcff3c4dfd9428b879373bbb690be340/602c1d27404062655a4d3dceaf6df1c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2056" name="AutoShape 8" descr="https://ndc.book24.ru/resize/820x1180/iblock/fcf/fcff3c4dfd9428b879373bbb690be340/602c1d27404062655a4d3dceaf6df1c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2058" name="Picture 10" descr="https://images.wbstatic.net/big/new/42640000/42647751-1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42263" y="1336892"/>
            <a:ext cx="3886107" cy="51814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78674" y="2072640"/>
            <a:ext cx="46330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Паттерны проектирования</a:t>
            </a:r>
            <a:endParaRPr lang="ru-RU" sz="2800" dirty="0" smtClean="0"/>
          </a:p>
          <a:p>
            <a:r>
              <a:rPr lang="ru-RU" dirty="0" smtClean="0"/>
              <a:t>Эрик </a:t>
            </a:r>
            <a:r>
              <a:rPr lang="ru-RU" dirty="0" err="1" smtClean="0"/>
              <a:t>Фримен</a:t>
            </a:r>
            <a:endParaRPr lang="ru-RU" dirty="0" smtClean="0"/>
          </a:p>
          <a:p>
            <a:r>
              <a:rPr lang="ru-RU" dirty="0" smtClean="0"/>
              <a:t>Элизабет </a:t>
            </a:r>
            <a:r>
              <a:rPr lang="ru-RU" dirty="0" err="1" smtClean="0"/>
              <a:t>Робсон</a:t>
            </a:r>
            <a:endParaRPr lang="ru-RU" dirty="0"/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Еще раз коротко</a:t>
            </a:r>
            <a:endParaRPr lang="en-US"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143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Паттерны = Шаблоны проектирования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 это проверенные и готовые к использованию решения часто возникающих в повседневном программировании задач. 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не класс и не библиотека, которую можно подключить к проекту, это нечто большее. 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 проектирования, подходящий под задачу, реализуется в каждом конкретном случае. 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 не зависит от языка программирования. Хороший шаблон легко реализуется в большинстве, если не во всех языках, в зависимости от выразительных средств языка. 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Шаблон, будучи примененным неправильно или к неподходящей задаче, может принести немало проблем. 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Правильно примененный шаблон поможет решить задачу легко и просто.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Еще раз коротко</a:t>
            </a:r>
            <a:endParaRPr lang="en-US"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Существует три типа шаблонов: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структурные;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порождающие;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поведенческие.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Структурные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шаблоны определяют отношения между классами и объектами, позволяя им работать совместно.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Порождающие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шаблоны предоставляют механизмы инициализации, позволяя создавать объекты удобным способом.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Поведенческие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шаблоны используются для того, чтобы упростить взаимодействие между сущностями.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lang="en-US" sz="5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Shape 338"/>
          <p:cNvSpPr txBox="1">
            <a:spLocks noGrp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Паттерны = Шаблоны проектирования</a:t>
            </a:r>
            <a:endParaRPr lang="en-US"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Определения</a:t>
            </a:r>
            <a:endParaRPr lang="en-US"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 проектирования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или </a:t>
            </a: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паттерн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</a:t>
            </a:r>
            <a:r>
              <a:rPr lang="en-US" sz="2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pattern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в разработке ПО — повторимая архитектурная конструкция, представляющая собой решение проблемы проектирования в рамках некоторого часто возникающего контекста.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не законченный образец, не код; это пример решения задачи, который можно использовать в различных ситуациях.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ОО шаблоны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показывают отношения и взаимодействия между классами или объектами, без определения того, какие конечные классы или объекты приложения будут использоваться.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Определения</a:t>
            </a:r>
            <a:endParaRPr lang="en-US"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Идиомы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«низкоуровневые» шаблоны, учитывающие специфику конкретного языка программирования. Они не универсальные.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Архитектурные шаблоны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 «наивысший» уровень, охватывают архитектуру всей программной системы.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Алгоритмы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шаблоны вычисления, так как решают вычислительные задачи.</a:t>
            </a:r>
            <a:endParaRPr lang="en-US"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История</a:t>
            </a:r>
            <a:endParaRPr lang="en-US"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070" marR="0" lvl="1" indent="-1295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1970-е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архитектор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Кристофер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Александр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набор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шаблонов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проектирования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оценили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☹.</a:t>
            </a:r>
            <a:endParaRPr dirty="0"/>
          </a:p>
          <a:p>
            <a:pPr marL="179070" marR="0" lvl="1" indent="-1295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1987 г.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Кент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Бэк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(Kent Beck) и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Вард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Каннингем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(Ward Cunningham),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шаблоны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разработки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языке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Smalltalk.</a:t>
            </a:r>
            <a:endParaRPr dirty="0"/>
          </a:p>
          <a:p>
            <a:pPr marL="179070" marR="0" lvl="1" indent="-1295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1988 г. 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Эрих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Гамма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(Erich Gamma),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докторская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диссертация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применении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шаблонов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разработке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ПО.</a:t>
            </a:r>
            <a:endParaRPr dirty="0"/>
          </a:p>
          <a:p>
            <a:pPr marL="179070" marR="0" lvl="1" indent="-1295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1989-1991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Джеймс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Коплин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(James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Coplien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идиомы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программирования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C++,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книга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«Advanced C++ Idioms».</a:t>
            </a:r>
            <a:endParaRPr dirty="0"/>
          </a:p>
          <a:p>
            <a:pPr marL="179070" marR="0" lvl="1" indent="-1295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1991 г. «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Банда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четырёх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 (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Gang of Four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Эрих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Гамма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Ричард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Хелм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(Richard Helm),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Ральф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Джонсон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(Ralph Johnson),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Джон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Влиссидс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(John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Vlissides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книга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«Design Patterns — Elements of Reusable Object-Oriented Software»,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описаны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23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проектирования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Плюсы</a:t>
            </a:r>
            <a:endParaRPr lang="en-US"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070" marR="0" lvl="1" indent="-1295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Снижение сложности разработки за счёт готовых абстракций для решения целого класса проблем.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1295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Облегчение коммуникации между разработчиками, позволяя ссылаться на известные шаблоны. 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1295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Снижение количества ошибок за счет унификации деталей решений (модулей, элементов проекта, …).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1295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Возможность многократно использовать удачное решение (≈ как использование готовых библиотек кода).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12954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Возможность выбрать наиболее подходящий вариант проектирования из набора шаблонов.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Минусы</a:t>
            </a:r>
            <a:endParaRPr lang="en-US"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179387" y="1628775"/>
            <a:ext cx="8785225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9070" marR="0" lvl="1" indent="-1295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Слепое следование шаблону может привести к усложнению программы.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1295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Использование шаблона без особых оснований.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1295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Шаблоны проектирования в ООП – идиоматическое воспроизведение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элементов 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функциональных языков.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1295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Питер Норвиг: «16 из 23 шаблонов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 Lisp реализуются существенно проще, чем в С++, либо оказываются незаметны».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1295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 Грэхэм: идея шаблонов проектирования = анти-паттерн, сигнал, что система не обладает достаточным уровнем абстракции, и необходима её тщательная переработка.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9070" marR="0" lvl="1" indent="-12954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■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 = «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готовое решение, но не прямое обращение к библиотеке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» = отказ от повторного использования в пользу дублирования.</a:t>
            </a:r>
            <a:endParaRPr lang="en-US"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шаблонов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проектирования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Основные</a:t>
            </a:r>
            <a:r>
              <a:rPr lang="en-US" sz="4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(Fundamental)</a:t>
            </a:r>
            <a:endParaRPr dirty="0"/>
          </a:p>
        </p:txBody>
      </p:sp>
      <p:grpSp>
        <p:nvGrpSpPr>
          <p:cNvPr id="90" name="Shape 90"/>
          <p:cNvGrpSpPr/>
          <p:nvPr/>
        </p:nvGrpSpPr>
        <p:grpSpPr>
          <a:xfrm>
            <a:off x="179387" y="1484312"/>
            <a:ext cx="8785225" cy="5318125"/>
            <a:chOff x="179387" y="1628775"/>
            <a:chExt cx="8785225" cy="5318125"/>
          </a:xfrm>
        </p:grpSpPr>
        <p:sp>
          <p:nvSpPr>
            <p:cNvPr id="91" name="Shape 91"/>
            <p:cNvSpPr txBox="1"/>
            <p:nvPr/>
          </p:nvSpPr>
          <p:spPr>
            <a:xfrm>
              <a:off x="8208962" y="5457825"/>
              <a:ext cx="755650" cy="1489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Н/Д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2555875" y="5457825"/>
              <a:ext cx="5653087" cy="1489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Расширяет шаблон Publish/Subscribe, создавая централизованный канал для событий. Использует объект-представитель для подписки и объект-представитель для публикации события в канале. Представитель существует отдельно от реального издателя или подписчика. Подписчик может получать опубликованные события от более чем одного объекта, даже если он зарегистрирован только на одном канале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Shape 93"/>
            <p:cNvSpPr txBox="1"/>
            <p:nvPr/>
          </p:nvSpPr>
          <p:spPr>
            <a:xfrm>
              <a:off x="1547812" y="5457825"/>
              <a:ext cx="1008062" cy="1489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Channel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Shape 94"/>
            <p:cNvSpPr txBox="1"/>
            <p:nvPr/>
          </p:nvSpPr>
          <p:spPr>
            <a:xfrm>
              <a:off x="179387" y="5457825"/>
              <a:ext cx="1368425" cy="14890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Event Channel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8208962" y="4819650"/>
              <a:ext cx="75565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Н/Д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 txBox="1"/>
            <p:nvPr/>
          </p:nvSpPr>
          <p:spPr>
            <a:xfrm>
              <a:off x="2555875" y="4819650"/>
              <a:ext cx="5653087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Позволяет добавлять дополнительные свойства для класса в контейнер (внутри класса), вместо расширения класса новыми свойствами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1547812" y="4819650"/>
              <a:ext cx="1008062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Property Container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98"/>
            <p:cNvSpPr txBox="1"/>
            <p:nvPr/>
          </p:nvSpPr>
          <p:spPr>
            <a:xfrm>
              <a:off x="179387" y="4819650"/>
              <a:ext cx="136842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Контейнер свойств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8208962" y="4394200"/>
              <a:ext cx="75565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Н/Д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2555875" y="4394200"/>
              <a:ext cx="5653087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 качестве атрибута применяется наличие или отсутствие реализации интерфейса-маркера. 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1547812" y="4394200"/>
              <a:ext cx="1008062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Marker interface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Shape 102"/>
            <p:cNvSpPr txBox="1"/>
            <p:nvPr/>
          </p:nvSpPr>
          <p:spPr>
            <a:xfrm>
              <a:off x="179387" y="4394200"/>
              <a:ext cx="136842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Интерфейс-маркер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Shape 103"/>
            <p:cNvSpPr txBox="1"/>
            <p:nvPr/>
          </p:nvSpPr>
          <p:spPr>
            <a:xfrm>
              <a:off x="8208962" y="3968750"/>
              <a:ext cx="75565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Н/Д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104"/>
            <p:cNvSpPr txBox="1"/>
            <p:nvPr/>
          </p:nvSpPr>
          <p:spPr>
            <a:xfrm>
              <a:off x="2555875" y="3968750"/>
              <a:ext cx="5653087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Общий метод для структурирования компьютерных программ для того, чтобы их было проще понять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Shape 105"/>
            <p:cNvSpPr txBox="1"/>
            <p:nvPr/>
          </p:nvSpPr>
          <p:spPr>
            <a:xfrm>
              <a:off x="1547812" y="3968750"/>
              <a:ext cx="1008062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</a:t>
              </a:r>
              <a:endParaRPr dirty="0"/>
            </a:p>
          </p:txBody>
        </p:sp>
        <p:sp>
          <p:nvSpPr>
            <p:cNvPr id="106" name="Shape 106"/>
            <p:cNvSpPr txBox="1"/>
            <p:nvPr/>
          </p:nvSpPr>
          <p:spPr>
            <a:xfrm>
              <a:off x="179387" y="3968750"/>
              <a:ext cx="136842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Интерфейс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8208962" y="3543300"/>
              <a:ext cx="75565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Н/Д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2555875" y="3543300"/>
              <a:ext cx="5653087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Создание неизменяемого объекта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547812" y="3543300"/>
              <a:ext cx="1008062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Immutable interface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179387" y="3543300"/>
              <a:ext cx="136842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Неизменяемый интерфейс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8208962" y="2905125"/>
              <a:ext cx="75565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Н/Д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555875" y="2905125"/>
              <a:ext cx="5653087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Гарантирует, что каждый модуль компьютерной программы имеет только одну обязанность и исполняет её с минимумом побочных эффектов на другие части программы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1547812" y="2905125"/>
              <a:ext cx="1008062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Functional design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179387" y="2905125"/>
              <a:ext cx="136842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Шаблон функциональ-ного дизайна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8208962" y="2266950"/>
              <a:ext cx="75565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Н/Д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2555875" y="2266950"/>
              <a:ext cx="5653087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Объект внешне выражает некоторое поведение, но в реальности передаёт ответственность за выполнение этого поведения связанному объекту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1547812" y="2266950"/>
              <a:ext cx="1008062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Delegation pattern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179387" y="2266950"/>
              <a:ext cx="136842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Шаблон</a:t>
              </a:r>
              <a:r>
                <a:rPr lang="en-US" sz="1400" b="0" i="0" u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 b="0" i="0" u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делегирования</a:t>
              </a:r>
              <a:endParaRPr dirty="0"/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8208962" y="1628775"/>
              <a:ext cx="75565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Описан в Design Patterns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2555875" y="1628775"/>
              <a:ext cx="5653087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Описание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1547812" y="1628775"/>
              <a:ext cx="1008062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Оригинал. название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179387" y="1628775"/>
              <a:ext cx="136842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Название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Shape 123"/>
            <p:cNvCxnSpPr/>
            <p:nvPr/>
          </p:nvCxnSpPr>
          <p:spPr>
            <a:xfrm>
              <a:off x="179387" y="1628775"/>
              <a:ext cx="8785225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4" name="Shape 124"/>
            <p:cNvCxnSpPr/>
            <p:nvPr/>
          </p:nvCxnSpPr>
          <p:spPr>
            <a:xfrm>
              <a:off x="179387" y="226695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179387" y="2905125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>
              <a:off x="179387" y="354330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179387" y="396875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8" name="Shape 128"/>
            <p:cNvCxnSpPr/>
            <p:nvPr/>
          </p:nvCxnSpPr>
          <p:spPr>
            <a:xfrm>
              <a:off x="179387" y="6946900"/>
              <a:ext cx="8785225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29" name="Shape 129"/>
            <p:cNvCxnSpPr/>
            <p:nvPr/>
          </p:nvCxnSpPr>
          <p:spPr>
            <a:xfrm>
              <a:off x="179387" y="1628775"/>
              <a:ext cx="0" cy="5318125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1547812" y="1628775"/>
              <a:ext cx="0" cy="531812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2555875" y="1628775"/>
              <a:ext cx="0" cy="531812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8208962" y="1628775"/>
              <a:ext cx="0" cy="531812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8964612" y="1628775"/>
              <a:ext cx="0" cy="5318125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179387" y="439420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5" name="Shape 135"/>
            <p:cNvCxnSpPr/>
            <p:nvPr/>
          </p:nvCxnSpPr>
          <p:spPr>
            <a:xfrm>
              <a:off x="179387" y="481965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6" name="Shape 136"/>
            <p:cNvCxnSpPr/>
            <p:nvPr/>
          </p:nvCxnSpPr>
          <p:spPr>
            <a:xfrm>
              <a:off x="179387" y="5457825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шаблонов проектирования: Порождающие (Creational)</a:t>
            </a:r>
            <a:endParaRPr lang="en-US"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Shape 142"/>
          <p:cNvGrpSpPr/>
          <p:nvPr/>
        </p:nvGrpSpPr>
        <p:grpSpPr>
          <a:xfrm>
            <a:off x="179387" y="2913062"/>
            <a:ext cx="8785225" cy="3829050"/>
            <a:chOff x="179387" y="2559050"/>
            <a:chExt cx="8785225" cy="3829050"/>
          </a:xfrm>
        </p:grpSpPr>
        <p:sp>
          <p:nvSpPr>
            <p:cNvPr id="143" name="Shape 143"/>
            <p:cNvSpPr txBox="1"/>
            <p:nvPr/>
          </p:nvSpPr>
          <p:spPr>
            <a:xfrm>
              <a:off x="2268537" y="6175375"/>
              <a:ext cx="6696075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Класс, который может иметь только один экземпляр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Shape 144"/>
            <p:cNvSpPr txBox="1"/>
            <p:nvPr/>
          </p:nvSpPr>
          <p:spPr>
            <a:xfrm>
              <a:off x="179387" y="6175375"/>
              <a:ext cx="2089150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Одиночка (Singleton)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Shape 145"/>
            <p:cNvSpPr txBox="1"/>
            <p:nvPr/>
          </p:nvSpPr>
          <p:spPr>
            <a:xfrm>
              <a:off x="2268537" y="2559050"/>
              <a:ext cx="6696075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Описание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Shape 146"/>
            <p:cNvSpPr txBox="1"/>
            <p:nvPr/>
          </p:nvSpPr>
          <p:spPr>
            <a:xfrm>
              <a:off x="179387" y="2559050"/>
              <a:ext cx="2089150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Название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Shape 147"/>
            <p:cNvSpPr txBox="1"/>
            <p:nvPr/>
          </p:nvSpPr>
          <p:spPr>
            <a:xfrm>
              <a:off x="2268537" y="5537200"/>
              <a:ext cx="669607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Получение некоторого ресурса совмещается с инициализацией, а освобождение — с уничтожением объекта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Shape 148"/>
            <p:cNvSpPr txBox="1"/>
            <p:nvPr/>
          </p:nvSpPr>
          <p:spPr>
            <a:xfrm>
              <a:off x="179387" y="5537200"/>
              <a:ext cx="208915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Получение ресурса есть инициализация (Resour-ce acquisition is initializat)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Shape 149"/>
            <p:cNvSpPr txBox="1"/>
            <p:nvPr/>
          </p:nvSpPr>
          <p:spPr>
            <a:xfrm>
              <a:off x="2268537" y="5111750"/>
              <a:ext cx="669607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Определяет интерфейс создания объекта через клонирование другого объекта вместо создания через конструктор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Shape 150"/>
            <p:cNvSpPr txBox="1"/>
            <p:nvPr/>
          </p:nvSpPr>
          <p:spPr>
            <a:xfrm>
              <a:off x="179387" y="5111750"/>
              <a:ext cx="208915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Прототип (Prototype)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Shape 151"/>
            <p:cNvSpPr txBox="1"/>
            <p:nvPr/>
          </p:nvSpPr>
          <p:spPr>
            <a:xfrm>
              <a:off x="2268537" y="4686300"/>
              <a:ext cx="669607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Класс, который представляет собой интерфейс для работы с набором инициализированных и готовых к использованию объектов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Shape 152"/>
            <p:cNvSpPr txBox="1"/>
            <p:nvPr/>
          </p:nvSpPr>
          <p:spPr>
            <a:xfrm>
              <a:off x="179387" y="4686300"/>
              <a:ext cx="208915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Объектный пул (Object pool)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Shape 153"/>
            <p:cNvSpPr txBox="1"/>
            <p:nvPr/>
          </p:nvSpPr>
          <p:spPr>
            <a:xfrm>
              <a:off x="2268537" y="4260850"/>
              <a:ext cx="669607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Гарантирует, что класс имеет поименованные экземпляры объекта и обеспечивает глобальную точку доступа к ним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Shape 154"/>
            <p:cNvSpPr txBox="1"/>
            <p:nvPr/>
          </p:nvSpPr>
          <p:spPr>
            <a:xfrm>
              <a:off x="179387" y="4260850"/>
              <a:ext cx="208915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Пул одиночек (Multiton)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Shape 155"/>
            <p:cNvSpPr txBox="1"/>
            <p:nvPr/>
          </p:nvSpPr>
          <p:spPr>
            <a:xfrm>
              <a:off x="2268537" y="3835400"/>
              <a:ext cx="669607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Объект, инициализируемый во время первого обращения к нему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79387" y="3835400"/>
              <a:ext cx="208915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Отложенная инициали-зация (Lazy initialization)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2268537" y="3409950"/>
              <a:ext cx="669607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Определяет интерфейс для создания объекта, но оставляет подклассам решение о том, какой класс инстанцировать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179387" y="3409950"/>
              <a:ext cx="208915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Фабричный метод (Factory method)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Shape 159"/>
            <p:cNvSpPr txBox="1"/>
            <p:nvPr/>
          </p:nvSpPr>
          <p:spPr>
            <a:xfrm>
              <a:off x="2268537" y="3197225"/>
              <a:ext cx="6696075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Класс, который представляет собой интерфейс для создания сложного объекта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Shape 160"/>
            <p:cNvSpPr txBox="1"/>
            <p:nvPr/>
          </p:nvSpPr>
          <p:spPr>
            <a:xfrm>
              <a:off x="179387" y="3197225"/>
              <a:ext cx="2089150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Строитель (Builder)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Shape 161"/>
            <p:cNvSpPr txBox="1"/>
            <p:nvPr/>
          </p:nvSpPr>
          <p:spPr>
            <a:xfrm>
              <a:off x="2268537" y="2771775"/>
              <a:ext cx="669607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Класс, который представляет собой интерфейс для создания компонентов системы 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Shape 162"/>
            <p:cNvSpPr txBox="1"/>
            <p:nvPr/>
          </p:nvSpPr>
          <p:spPr>
            <a:xfrm>
              <a:off x="179387" y="2771775"/>
              <a:ext cx="208915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Абстрактная фабрика (Abstract factory)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Shape 163"/>
            <p:cNvCxnSpPr/>
            <p:nvPr/>
          </p:nvCxnSpPr>
          <p:spPr>
            <a:xfrm>
              <a:off x="179387" y="2559050"/>
              <a:ext cx="8785225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4" name="Shape 164"/>
            <p:cNvCxnSpPr/>
            <p:nvPr/>
          </p:nvCxnSpPr>
          <p:spPr>
            <a:xfrm>
              <a:off x="179387" y="3197225"/>
              <a:ext cx="2089150" cy="0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5" name="Shape 165"/>
            <p:cNvCxnSpPr/>
            <p:nvPr/>
          </p:nvCxnSpPr>
          <p:spPr>
            <a:xfrm>
              <a:off x="179387" y="3409950"/>
              <a:ext cx="2089150" cy="0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6" name="Shape 166"/>
            <p:cNvCxnSpPr/>
            <p:nvPr/>
          </p:nvCxnSpPr>
          <p:spPr>
            <a:xfrm>
              <a:off x="179387" y="383540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7" name="Shape 167"/>
            <p:cNvCxnSpPr/>
            <p:nvPr/>
          </p:nvCxnSpPr>
          <p:spPr>
            <a:xfrm>
              <a:off x="179387" y="426085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179387" y="468630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9" name="Shape 169"/>
            <p:cNvCxnSpPr/>
            <p:nvPr/>
          </p:nvCxnSpPr>
          <p:spPr>
            <a:xfrm>
              <a:off x="179387" y="511175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0" name="Shape 170"/>
            <p:cNvCxnSpPr/>
            <p:nvPr/>
          </p:nvCxnSpPr>
          <p:spPr>
            <a:xfrm>
              <a:off x="179387" y="553720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1" name="Shape 171"/>
            <p:cNvCxnSpPr/>
            <p:nvPr/>
          </p:nvCxnSpPr>
          <p:spPr>
            <a:xfrm>
              <a:off x="179387" y="6388100"/>
              <a:ext cx="8785225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2268537" y="2559050"/>
              <a:ext cx="0" cy="212725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3" name="Shape 173"/>
            <p:cNvCxnSpPr/>
            <p:nvPr/>
          </p:nvCxnSpPr>
          <p:spPr>
            <a:xfrm>
              <a:off x="8964612" y="2559050"/>
              <a:ext cx="0" cy="382905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4" name="Shape 174"/>
            <p:cNvCxnSpPr/>
            <p:nvPr/>
          </p:nvCxnSpPr>
          <p:spPr>
            <a:xfrm>
              <a:off x="179387" y="3409950"/>
              <a:ext cx="0" cy="297815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5" name="Shape 175"/>
            <p:cNvCxnSpPr/>
            <p:nvPr/>
          </p:nvCxnSpPr>
          <p:spPr>
            <a:xfrm>
              <a:off x="2268537" y="3409950"/>
              <a:ext cx="0" cy="29781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6" name="Shape 176"/>
            <p:cNvCxnSpPr/>
            <p:nvPr/>
          </p:nvCxnSpPr>
          <p:spPr>
            <a:xfrm>
              <a:off x="2268537" y="3197225"/>
              <a:ext cx="669607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7" name="Shape 177"/>
            <p:cNvCxnSpPr/>
            <p:nvPr/>
          </p:nvCxnSpPr>
          <p:spPr>
            <a:xfrm>
              <a:off x="2268537" y="3409950"/>
              <a:ext cx="669607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179387" y="2771775"/>
              <a:ext cx="2089150" cy="0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2268537" y="2771775"/>
              <a:ext cx="669607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179387" y="2771775"/>
              <a:ext cx="0" cy="638175"/>
            </a:xfrm>
            <a:prstGeom prst="straightConnector1">
              <a:avLst/>
            </a:prstGeom>
            <a:noFill/>
            <a:ln w="28575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1" name="Shape 181"/>
            <p:cNvCxnSpPr/>
            <p:nvPr/>
          </p:nvCxnSpPr>
          <p:spPr>
            <a:xfrm>
              <a:off x="179387" y="2559050"/>
              <a:ext cx="0" cy="212725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2" name="Shape 182"/>
            <p:cNvCxnSpPr/>
            <p:nvPr/>
          </p:nvCxnSpPr>
          <p:spPr>
            <a:xfrm>
              <a:off x="2268537" y="2771775"/>
              <a:ext cx="0" cy="638175"/>
            </a:xfrm>
            <a:prstGeom prst="straightConnector1">
              <a:avLst/>
            </a:prstGeom>
            <a:noFill/>
            <a:ln w="12700" cap="rnd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3" name="Shape 183"/>
            <p:cNvCxnSpPr/>
            <p:nvPr/>
          </p:nvCxnSpPr>
          <p:spPr>
            <a:xfrm>
              <a:off x="179387" y="6175375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84" name="Shape 184"/>
          <p:cNvSpPr txBox="1"/>
          <p:nvPr/>
        </p:nvSpPr>
        <p:spPr>
          <a:xfrm>
            <a:off x="179387" y="1341437"/>
            <a:ext cx="8739187" cy="1465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Абстрагируют процесс инстанцирования. Позволяют сделать систему независимой от способа создания, композиции и представления объектов. Шаблон, порождающий классы, использует наследование, чтобы изменять инстанцируемый класс, а шаблон, порождающий объекты, делегирует инстанцирование другому объекту </a:t>
            </a:r>
            <a:endParaRPr lang="en-US"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686800" cy="102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0800" rIns="18000" bIns="10800" anchor="ctr" anchorCtr="0">
            <a:noAutofit/>
          </a:bodyPr>
          <a:lstStyle/>
          <a:p>
            <a:pPr marL="0" marR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шаблонов проектирования: Структурные (Structural)</a:t>
            </a:r>
            <a:endParaRPr lang="en-US"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" name="Shape 190"/>
          <p:cNvGrpSpPr/>
          <p:nvPr/>
        </p:nvGrpSpPr>
        <p:grpSpPr>
          <a:xfrm>
            <a:off x="179387" y="2840037"/>
            <a:ext cx="8785225" cy="3829050"/>
            <a:chOff x="179387" y="1628775"/>
            <a:chExt cx="8785225" cy="3829050"/>
          </a:xfrm>
        </p:grpSpPr>
        <p:sp>
          <p:nvSpPr>
            <p:cNvPr id="191" name="Shape 191"/>
            <p:cNvSpPr txBox="1"/>
            <p:nvPr/>
          </p:nvSpPr>
          <p:spPr>
            <a:xfrm>
              <a:off x="1763712" y="5032375"/>
              <a:ext cx="720090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Объект, который является посредником между двумя другими объектами, и который реализует/ограничивает доступ к объекту, к которому обращаются через него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9387" y="5032375"/>
              <a:ext cx="158432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Заместитель (Proxy)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1763712" y="1628775"/>
              <a:ext cx="7200900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Описание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179387" y="1628775"/>
              <a:ext cx="1584325" cy="212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Название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Shape 195"/>
            <p:cNvSpPr txBox="1"/>
            <p:nvPr/>
          </p:nvSpPr>
          <p:spPr>
            <a:xfrm>
              <a:off x="1763712" y="4606925"/>
              <a:ext cx="720090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Это объект, представляющий себя как уникальный экземпляр в разных местах программы, но по факту не являющийся таковым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9387" y="4606925"/>
              <a:ext cx="158432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Приспособленец (Flyweight)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1763712" y="3968750"/>
              <a:ext cx="720090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Обеспечивает унифицированный интерфейс для интерфейсов в подсистеме. Front Controller определяет высокоуровневый интерфейс, упрощающий использование подсистемы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179387" y="3968750"/>
              <a:ext cx="158432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Единая точка входа (Front Controller)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Shape 199"/>
            <p:cNvSpPr txBox="1"/>
            <p:nvPr/>
          </p:nvSpPr>
          <p:spPr>
            <a:xfrm>
              <a:off x="1763712" y="3543300"/>
              <a:ext cx="720090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Объект, который абстрагирует работу с несколькими классами, объединяя их в единое целое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179387" y="3543300"/>
              <a:ext cx="158432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Фасад (Facade)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63712" y="2905125"/>
              <a:ext cx="720090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Класс, расширяющий функциональность другого класса без использования наследования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179387" y="2905125"/>
              <a:ext cx="158432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Декоратор или Обёртка (Wrapper/ Decorator)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1763712" y="2266950"/>
              <a:ext cx="7200900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Структура, позволяющая изменять интерфейс обращения и интерфейс реализации класса независимо Да Компоновщик Composite Объект, который объединяет в себе объекты, подобные ему самому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Shape 204"/>
            <p:cNvSpPr txBox="1"/>
            <p:nvPr/>
          </p:nvSpPr>
          <p:spPr>
            <a:xfrm>
              <a:off x="179387" y="2266950"/>
              <a:ext cx="1584325" cy="638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Мост (Bridge)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763712" y="1841500"/>
              <a:ext cx="7200900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Объект, обеспечивающий взаимодействие двух других объектов, один из которых использует, а другой предоставляет несовместимый с первым интерфейс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179387" y="1841500"/>
              <a:ext cx="1584325" cy="4254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" tIns="0" rIns="1800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Адаптер (Adapter / Wrapper)</a:t>
              </a:r>
              <a:endPara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7" name="Shape 207"/>
            <p:cNvCxnSpPr/>
            <p:nvPr/>
          </p:nvCxnSpPr>
          <p:spPr>
            <a:xfrm>
              <a:off x="179387" y="1628775"/>
              <a:ext cx="8785225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8" name="Shape 208"/>
            <p:cNvCxnSpPr/>
            <p:nvPr/>
          </p:nvCxnSpPr>
          <p:spPr>
            <a:xfrm>
              <a:off x="179387" y="226695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9" name="Shape 209"/>
            <p:cNvCxnSpPr/>
            <p:nvPr/>
          </p:nvCxnSpPr>
          <p:spPr>
            <a:xfrm>
              <a:off x="179387" y="2905125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0" name="Shape 210"/>
            <p:cNvCxnSpPr/>
            <p:nvPr/>
          </p:nvCxnSpPr>
          <p:spPr>
            <a:xfrm>
              <a:off x="179387" y="354330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1" name="Shape 211"/>
            <p:cNvCxnSpPr/>
            <p:nvPr/>
          </p:nvCxnSpPr>
          <p:spPr>
            <a:xfrm>
              <a:off x="179387" y="396875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2" name="Shape 212"/>
            <p:cNvCxnSpPr/>
            <p:nvPr/>
          </p:nvCxnSpPr>
          <p:spPr>
            <a:xfrm>
              <a:off x="179387" y="4606925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" name="Shape 213"/>
            <p:cNvCxnSpPr/>
            <p:nvPr/>
          </p:nvCxnSpPr>
          <p:spPr>
            <a:xfrm>
              <a:off x="179387" y="5457825"/>
              <a:ext cx="8785225" cy="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4" name="Shape 214"/>
            <p:cNvCxnSpPr/>
            <p:nvPr/>
          </p:nvCxnSpPr>
          <p:spPr>
            <a:xfrm>
              <a:off x="179387" y="1628775"/>
              <a:ext cx="0" cy="382905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5" name="Shape 215"/>
            <p:cNvCxnSpPr/>
            <p:nvPr/>
          </p:nvCxnSpPr>
          <p:spPr>
            <a:xfrm>
              <a:off x="1763712" y="1628775"/>
              <a:ext cx="0" cy="382905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6" name="Shape 216"/>
            <p:cNvCxnSpPr/>
            <p:nvPr/>
          </p:nvCxnSpPr>
          <p:spPr>
            <a:xfrm>
              <a:off x="8964612" y="1628775"/>
              <a:ext cx="0" cy="3829050"/>
            </a:xfrm>
            <a:prstGeom prst="straightConnector1">
              <a:avLst/>
            </a:prstGeom>
            <a:noFill/>
            <a:ln w="28575" cap="sq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7" name="Shape 217"/>
            <p:cNvCxnSpPr/>
            <p:nvPr/>
          </p:nvCxnSpPr>
          <p:spPr>
            <a:xfrm>
              <a:off x="179387" y="1841500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8" name="Shape 218"/>
            <p:cNvCxnSpPr/>
            <p:nvPr/>
          </p:nvCxnSpPr>
          <p:spPr>
            <a:xfrm>
              <a:off x="179387" y="5032375"/>
              <a:ext cx="8785225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9" name="Shape 219"/>
          <p:cNvSpPr txBox="1"/>
          <p:nvPr/>
        </p:nvSpPr>
        <p:spPr>
          <a:xfrm>
            <a:off x="179387" y="1700212"/>
            <a:ext cx="8621712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Определяют различные сложные структуры, которые изменяют интерфейс уже существующих объектов или его реализацию, позволяя облегчить разработку и оптимизировать программу </a:t>
            </a:r>
            <a:endParaRPr lang="en-US"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Пиксел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440044"/>
      </a:lt2>
      <a:accent1>
        <a:srgbClr val="FFCCCC"/>
      </a:accent1>
      <a:accent2>
        <a:srgbClr val="790571"/>
      </a:accent2>
      <a:accent3>
        <a:srgbClr val="FFFFFF"/>
      </a:accent3>
      <a:accent4>
        <a:srgbClr val="FFCCCC"/>
      </a:accent4>
      <a:accent5>
        <a:srgbClr val="790571"/>
      </a:accent5>
      <a:accent6>
        <a:srgbClr val="FFFFFF"/>
      </a:accent6>
      <a:hlink>
        <a:srgbClr val="993366"/>
      </a:hlink>
      <a:folHlink>
        <a:srgbClr val="9F83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11838</Words>
  <Application>WPS Presentation</Application>
  <PresentationFormat>Экран (4:3)</PresentationFormat>
  <Paragraphs>332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Arial</vt:lpstr>
      <vt:lpstr>Nimbus Roman No9 L</vt:lpstr>
      <vt:lpstr>Arial Black</vt:lpstr>
      <vt:lpstr>Noto Sans Symbols</vt:lpstr>
      <vt:lpstr>Gubbi</vt:lpstr>
      <vt:lpstr>Microsoft YaHei</vt:lpstr>
      <vt:lpstr>Droid Sans Fallback</vt:lpstr>
      <vt:lpstr>Arial Unicode MS</vt:lpstr>
      <vt:lpstr>DejaVu Sans</vt:lpstr>
      <vt:lpstr>Пиксел</vt:lpstr>
      <vt:lpstr>Паттерны = Шаблоны проектирования</vt:lpstr>
      <vt:lpstr>Определения</vt:lpstr>
      <vt:lpstr>Определения</vt:lpstr>
      <vt:lpstr>История</vt:lpstr>
      <vt:lpstr>Плюсы</vt:lpstr>
      <vt:lpstr>Минусы</vt:lpstr>
      <vt:lpstr>Типы шаблонов проектирования: Основные (Fundamental)</vt:lpstr>
      <vt:lpstr>Типы шаблонов проектирования: Порождающие (Creational)</vt:lpstr>
      <vt:lpstr>Типы шаблонов проектирования: Структурные (Structural)</vt:lpstr>
      <vt:lpstr>Типы шаблонов проектирования: Поведенческие (Behavioral)</vt:lpstr>
      <vt:lpstr>Типы шаблонов проектирования: Поведенческие (Behavioral)</vt:lpstr>
      <vt:lpstr>Типы шаблонов проектирования: Частные</vt:lpstr>
      <vt:lpstr>Типы шаблонов проектирования: Прочие</vt:lpstr>
      <vt:lpstr>Что почитать?</vt:lpstr>
      <vt:lpstr>Что почитать?</vt:lpstr>
      <vt:lpstr>Еще раз коротко</vt:lpstr>
      <vt:lpstr>Еще раз коротко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Паттерны = Шаблоны проектирования</dc:title>
  <dc:creator>Samandar Murodjonov</dc:creator>
  <cp:lastModifiedBy>asf</cp:lastModifiedBy>
  <cp:revision>5</cp:revision>
  <dcterms:created xsi:type="dcterms:W3CDTF">2022-12-22T07:14:03Z</dcterms:created>
  <dcterms:modified xsi:type="dcterms:W3CDTF">2022-12-22T07:14:03Z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