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4" r:id="rId5"/>
    <p:sldId id="258" r:id="rId6"/>
    <p:sldId id="259" r:id="rId7"/>
    <p:sldId id="266" r:id="rId8"/>
    <p:sldId id="267" r:id="rId9"/>
    <p:sldId id="268" r:id="rId10"/>
    <p:sldId id="260" r:id="rId11"/>
    <p:sldId id="262" r:id="rId12"/>
    <p:sldId id="263"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13"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470025"/>
          </a:xfrm>
        </p:spPr>
        <p:txBody>
          <a:bodyPr>
            <a:normAutofit fontScale="90000"/>
          </a:bodyPr>
          <a:lstStyle/>
          <a:p>
            <a:r>
              <a:rPr lang="en-US" sz="4900" b="1" dirty="0" smtClean="0"/>
              <a:t>Machine Learning</a:t>
            </a:r>
            <a:br>
              <a:rPr lang="en-US" sz="4900" b="1" dirty="0" smtClean="0"/>
            </a:br>
            <a:r>
              <a:rPr lang="en-US" sz="4900" b="1" dirty="0" smtClean="0"/>
              <a:t>(and other techniques)</a:t>
            </a:r>
            <a:br>
              <a:rPr lang="en-US" sz="4900" b="1" dirty="0" smtClean="0"/>
            </a:br>
            <a:r>
              <a:rPr lang="en-US" sz="4900" b="1" dirty="0" smtClean="0"/>
              <a:t>In Analytics</a:t>
            </a:r>
            <a:r>
              <a:rPr lang="en-US" sz="4900" dirty="0" smtClean="0"/>
              <a:t/>
            </a:r>
            <a:br>
              <a:rPr lang="en-US" sz="4900" dirty="0" smtClean="0"/>
            </a:br>
            <a:r>
              <a:rPr lang="en-US" dirty="0" smtClean="0"/>
              <a:t/>
            </a:r>
            <a:br>
              <a:rPr lang="en-US" dirty="0" smtClean="0"/>
            </a:br>
            <a:r>
              <a:rPr lang="en-US" sz="3600" dirty="0" smtClean="0"/>
              <a:t>- </a:t>
            </a:r>
            <a:r>
              <a:rPr lang="en-US" sz="3600" b="1" i="1" dirty="0" smtClean="0"/>
              <a:t>Know our players better</a:t>
            </a:r>
            <a:endParaRPr lang="en-US" b="1" i="1" dirty="0"/>
          </a:p>
        </p:txBody>
      </p:sp>
      <p:sp>
        <p:nvSpPr>
          <p:cNvPr id="3" name="Subtitle 2"/>
          <p:cNvSpPr>
            <a:spLocks noGrp="1"/>
          </p:cNvSpPr>
          <p:nvPr>
            <p:ph type="subTitle" idx="1"/>
          </p:nvPr>
        </p:nvSpPr>
        <p:spPr>
          <a:xfrm>
            <a:off x="1219200" y="5981700"/>
            <a:ext cx="6400800" cy="1752600"/>
          </a:xfrm>
        </p:spPr>
        <p:txBody>
          <a:bodyPr/>
          <a:lstStyle/>
          <a:p>
            <a:r>
              <a:rPr lang="en-US" dirty="0" smtClean="0"/>
              <a:t>- Su YANG</a:t>
            </a:r>
            <a:endParaRPr lang="en-US" dirty="0"/>
          </a:p>
        </p:txBody>
      </p:sp>
    </p:spTree>
    <p:extLst>
      <p:ext uri="{BB962C8B-B14F-4D97-AF65-F5344CB8AC3E}">
        <p14:creationId xmlns:p14="http://schemas.microsoft.com/office/powerpoint/2010/main" val="212191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Case study: </a:t>
            </a:r>
            <a:r>
              <a:rPr lang="en-US" sz="3600" b="1" i="1" dirty="0" err="1" smtClean="0"/>
              <a:t>AirMech</a:t>
            </a:r>
            <a:r>
              <a:rPr lang="en-US" sz="3600" b="1" i="1" dirty="0" smtClean="0"/>
              <a:t> (one time player and multiple player distinction)</a:t>
            </a:r>
            <a:endParaRPr lang="en-US" sz="3600" b="1" i="1" dirty="0"/>
          </a:p>
        </p:txBody>
      </p:sp>
      <p:sp>
        <p:nvSpPr>
          <p:cNvPr id="3" name="Content Placeholder 2"/>
          <p:cNvSpPr>
            <a:spLocks noGrp="1"/>
          </p:cNvSpPr>
          <p:nvPr>
            <p:ph idx="1"/>
          </p:nvPr>
        </p:nvSpPr>
        <p:spPr/>
        <p:txBody>
          <a:bodyPr>
            <a:normAutofit/>
          </a:bodyPr>
          <a:lstStyle/>
          <a:p>
            <a:r>
              <a:rPr lang="en-US" sz="2000" i="1" dirty="0" smtClean="0"/>
              <a:t>Scope of the data: </a:t>
            </a:r>
            <a:r>
              <a:rPr lang="en-US" sz="2000" dirty="0" smtClean="0"/>
              <a:t>X360, all paying players (35,745 profiles), 26,932 used as training sets and 8813 as test sets. 20 parameters are used.</a:t>
            </a:r>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69220720"/>
              </p:ext>
            </p:extLst>
          </p:nvPr>
        </p:nvGraphicFramePr>
        <p:xfrm>
          <a:off x="380998" y="2438400"/>
          <a:ext cx="8153404" cy="3733795"/>
        </p:xfrm>
        <a:graphic>
          <a:graphicData uri="http://schemas.openxmlformats.org/drawingml/2006/table">
            <a:tbl>
              <a:tblPr/>
              <a:tblGrid>
                <a:gridCol w="1139868"/>
                <a:gridCol w="1139868"/>
                <a:gridCol w="1139868"/>
                <a:gridCol w="831431"/>
                <a:gridCol w="1139868"/>
                <a:gridCol w="1139868"/>
                <a:gridCol w="844842"/>
                <a:gridCol w="777791"/>
              </a:tblGrid>
              <a:tr h="287215">
                <a:tc>
                  <a:txBody>
                    <a:bodyPr/>
                    <a:lstStyle/>
                    <a:p>
                      <a:pPr algn="ctr" fontAlgn="ctr"/>
                      <a:r>
                        <a:rPr lang="en-US" sz="700" b="0" i="0" u="none" strike="noStrike" dirty="0" err="1">
                          <a:solidFill>
                            <a:srgbClr val="000000"/>
                          </a:solidFill>
                          <a:effectLst/>
                          <a:latin typeface="Calibri"/>
                        </a:rPr>
                        <a:t>ProfileId</a:t>
                      </a:r>
                      <a:endParaRPr lang="en-US" sz="700" b="0" i="0" u="none" strike="noStrike" dirty="0">
                        <a:solidFill>
                          <a:srgbClr val="000000"/>
                        </a:solidFill>
                        <a:effectLst/>
                        <a:latin typeface="Calibri"/>
                      </a:endParaRP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daysFrom20140718ToFirstPlayedDt</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daysFrom20140718ToFirstPayDt</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playDay</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sessionsOnSecondPayDayOrLastPlayDay</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totalSessionsSecondPayDayOrLastPlayDay</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CountryShort</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USDSecondPayDayOrLastPlayDay</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00536378-1558-4839-95ff-52d3d26cd05d</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17</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18</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3</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GB</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0</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0091023f-d6aa-431c-a9a6-530588cfdd28</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100</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100</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5</a:t>
                      </a:r>
                    </a:p>
                  </a:txBody>
                  <a:tcPr marL="5057" marR="5057" marT="5057" marB="0" anchor="ctr">
                    <a:lnL>
                      <a:noFill/>
                    </a:lnL>
                    <a:lnR>
                      <a:noFill/>
                    </a:lnR>
                    <a:lnT>
                      <a:noFill/>
                    </a:lnT>
                    <a:lnB>
                      <a:noFill/>
                    </a:lnB>
                  </a:tcPr>
                </a:tc>
                <a:tc>
                  <a:txBody>
                    <a:bodyPr/>
                    <a:lstStyle/>
                    <a:p>
                      <a:pPr algn="ctr" fontAlgn="ctr"/>
                      <a:r>
                        <a:rPr lang="en-US" sz="700" b="0" i="0" u="none" strike="noStrike" dirty="0">
                          <a:solidFill>
                            <a:srgbClr val="000000"/>
                          </a:solidFill>
                          <a:effectLst/>
                          <a:latin typeface="Calibri"/>
                        </a:rPr>
                        <a:t>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10</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0</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00987483-9c8d-469b-aba5-419c5e1dcf76</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3</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5</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9.99</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0117fcc9-8731-4abd-8d25-2d52c9c00c05</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64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114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8</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0</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016fa921-cf1a-4288-b605-29678613ded4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13</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13</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6</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dirty="0">
                          <a:solidFill>
                            <a:srgbClr val="000000"/>
                          </a:solidFill>
                          <a:effectLst/>
                          <a:latin typeface="Calibri"/>
                        </a:rPr>
                        <a:t>0</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01876251-f9f8-488b-bcb6-c6177d9228d1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23</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41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0</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0188de9f-c4d9-4948-bd3a-fc8c9ba26059</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3</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8</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0</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02131168-f37e-4a40-80cd-dc9443a57c6d</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20</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10</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16</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0</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022f756e-7b01-439d-86a6-45982415219c</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47</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49</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4.99</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0230ef1a-3750-4566-b0fa-4f72ea19c028</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33</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13</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40</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0</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02396206-50f7-44be-8e8d-dfc4f0faa216</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84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84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14.97</a:t>
                      </a:r>
                    </a:p>
                  </a:txBody>
                  <a:tcPr marL="5057" marR="5057" marT="5057" marB="0" anchor="ctr">
                    <a:lnL>
                      <a:noFill/>
                    </a:lnL>
                    <a:lnR>
                      <a:noFill/>
                    </a:lnR>
                    <a:lnT>
                      <a:noFill/>
                    </a:lnT>
                    <a:lnB>
                      <a:noFill/>
                    </a:lnB>
                  </a:tcPr>
                </a:tc>
              </a:tr>
              <a:tr h="287215">
                <a:tc>
                  <a:txBody>
                    <a:bodyPr/>
                    <a:lstStyle/>
                    <a:p>
                      <a:pPr algn="ctr" fontAlgn="ctr"/>
                      <a:r>
                        <a:rPr lang="en-US" sz="700" b="0" i="0" u="none" strike="noStrike">
                          <a:solidFill>
                            <a:srgbClr val="000000"/>
                          </a:solidFill>
                          <a:effectLst/>
                          <a:latin typeface="Calibri"/>
                        </a:rPr>
                        <a:t>024dc8e0-1c2d-48c1-b9d8-4955d4193cc5</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144</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148</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10</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12</a:t>
                      </a:r>
                    </a:p>
                  </a:txBody>
                  <a:tcPr marL="5057" marR="5057" marT="5057" marB="0" anchor="ctr">
                    <a:lnL>
                      <a:noFill/>
                    </a:lnL>
                    <a:lnR>
                      <a:noFill/>
                    </a:lnR>
                    <a:lnT>
                      <a:noFill/>
                    </a:lnT>
                    <a:lnB>
                      <a:noFill/>
                    </a:lnB>
                  </a:tcPr>
                </a:tc>
                <a:tc>
                  <a:txBody>
                    <a:bodyPr/>
                    <a:lstStyle/>
                    <a:p>
                      <a:pPr algn="ctr" fontAlgn="ctr"/>
                      <a:r>
                        <a:rPr lang="en-US" sz="700" b="0" i="0" u="none" strike="noStrike">
                          <a:solidFill>
                            <a:srgbClr val="000000"/>
                          </a:solidFill>
                          <a:effectLst/>
                          <a:latin typeface="Calibri"/>
                        </a:rPr>
                        <a:t>US</a:t>
                      </a:r>
                    </a:p>
                  </a:txBody>
                  <a:tcPr marL="5057" marR="5057" marT="5057" marB="0" anchor="ctr">
                    <a:lnL>
                      <a:noFill/>
                    </a:lnL>
                    <a:lnR>
                      <a:noFill/>
                    </a:lnR>
                    <a:lnT>
                      <a:noFill/>
                    </a:lnT>
                    <a:lnB>
                      <a:noFill/>
                    </a:lnB>
                  </a:tcPr>
                </a:tc>
                <a:tc>
                  <a:txBody>
                    <a:bodyPr/>
                    <a:lstStyle/>
                    <a:p>
                      <a:pPr algn="ctr" fontAlgn="ctr"/>
                      <a:r>
                        <a:rPr lang="en-US" sz="700" b="0" i="0" u="none" strike="noStrike" dirty="0">
                          <a:solidFill>
                            <a:srgbClr val="000000"/>
                          </a:solidFill>
                          <a:effectLst/>
                          <a:latin typeface="Calibri"/>
                        </a:rPr>
                        <a:t>0</a:t>
                      </a:r>
                    </a:p>
                  </a:txBody>
                  <a:tcPr marL="5057" marR="5057" marT="5057" marB="0" anchor="ctr">
                    <a:lnL>
                      <a:noFill/>
                    </a:lnL>
                    <a:lnR>
                      <a:noFill/>
                    </a:lnR>
                    <a:lnT>
                      <a:noFill/>
                    </a:lnT>
                    <a:lnB>
                      <a:noFill/>
                    </a:lnB>
                  </a:tcPr>
                </a:tc>
              </a:tr>
            </a:tbl>
          </a:graphicData>
        </a:graphic>
      </p:graphicFrame>
    </p:spTree>
    <p:extLst>
      <p:ext uri="{BB962C8B-B14F-4D97-AF65-F5344CB8AC3E}">
        <p14:creationId xmlns:p14="http://schemas.microsoft.com/office/powerpoint/2010/main" val="265452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t>Case study: </a:t>
            </a:r>
            <a:r>
              <a:rPr lang="en-US" sz="3200" b="1" i="1" dirty="0" err="1"/>
              <a:t>AirMech</a:t>
            </a:r>
            <a:r>
              <a:rPr lang="en-US" sz="3200" b="1" i="1" dirty="0"/>
              <a:t> (one time player and multiple player distinction)</a:t>
            </a:r>
          </a:p>
        </p:txBody>
      </p:sp>
      <p:sp>
        <p:nvSpPr>
          <p:cNvPr id="3" name="Content Placeholder 2"/>
          <p:cNvSpPr>
            <a:spLocks noGrp="1"/>
          </p:cNvSpPr>
          <p:nvPr>
            <p:ph idx="1"/>
          </p:nvPr>
        </p:nvSpPr>
        <p:spPr/>
        <p:txBody>
          <a:bodyPr/>
          <a:lstStyle/>
          <a:p>
            <a:r>
              <a:rPr lang="en-US" sz="2000" i="1" dirty="0"/>
              <a:t>Results: </a:t>
            </a:r>
            <a:r>
              <a:rPr lang="en-US" sz="2000" dirty="0"/>
              <a:t>93.8% precision, 74.3% recall and </a:t>
            </a:r>
            <a:r>
              <a:rPr lang="en-US" sz="2000" dirty="0" err="1"/>
              <a:t>fscore</a:t>
            </a:r>
            <a:r>
              <a:rPr lang="en-US" sz="2000" dirty="0"/>
              <a:t>=0.83 -&gt; Among the players I labeled multiple times monetizing player, 93.8% are really monetizing multiples times; 74.3% of multiple times paying players are correctly labeled. </a:t>
            </a:r>
            <a:r>
              <a:rPr lang="en-US" sz="2000" dirty="0" err="1"/>
              <a:t>Fscore</a:t>
            </a:r>
            <a:r>
              <a:rPr lang="en-US" sz="2000" dirty="0"/>
              <a:t> can be interpreted as a balanced view of the two formerly mentioned metrics.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3534783"/>
              </p:ext>
            </p:extLst>
          </p:nvPr>
        </p:nvGraphicFramePr>
        <p:xfrm>
          <a:off x="304800" y="3276600"/>
          <a:ext cx="8534400" cy="3352802"/>
        </p:xfrm>
        <a:graphic>
          <a:graphicData uri="http://schemas.openxmlformats.org/drawingml/2006/table">
            <a:tbl>
              <a:tblPr>
                <a:tableStyleId>{5C22544A-7EE6-4342-B048-85BDC9FD1C3A}</a:tableStyleId>
              </a:tblPr>
              <a:tblGrid>
                <a:gridCol w="1983475"/>
                <a:gridCol w="1983475"/>
                <a:gridCol w="873457"/>
                <a:gridCol w="873457"/>
                <a:gridCol w="1710519"/>
                <a:gridCol w="1110017"/>
              </a:tblGrid>
              <a:tr h="899009">
                <a:tc>
                  <a:txBody>
                    <a:bodyPr/>
                    <a:lstStyle/>
                    <a:p>
                      <a:pPr algn="ctr" fontAlgn="ct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Average TTP (hour)</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Average persistent level</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Average Fight Quit</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Average totalUSDSecondPayDayOrLastPlayDay</a:t>
                      </a:r>
                      <a:br>
                        <a:rPr lang="en-US" sz="900" u="none" strike="noStrike">
                          <a:effectLst/>
                        </a:rPr>
                      </a:br>
                      <a:r>
                        <a:rPr lang="en-US" sz="900" u="none" strike="noStrike">
                          <a:effectLst/>
                        </a:rPr>
                        <a:t>(Meaning it's on the second pay day of the player or the last pay days for one-time monetizing players)</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Average played days</a:t>
                      </a:r>
                      <a:endParaRPr lang="en-US" sz="900" b="1" i="0" u="none" strike="noStrike">
                        <a:solidFill>
                          <a:srgbClr val="000000"/>
                        </a:solidFill>
                        <a:effectLst/>
                        <a:latin typeface="Calibri"/>
                      </a:endParaRPr>
                    </a:p>
                  </a:txBody>
                  <a:tcPr marL="6035" marR="6035" marT="6035" marB="0" anchor="ctr"/>
                </a:tc>
              </a:tr>
              <a:tr h="226993">
                <a:tc>
                  <a:txBody>
                    <a:bodyPr/>
                    <a:lstStyle/>
                    <a:p>
                      <a:pPr algn="ctr" fontAlgn="ctr"/>
                      <a:r>
                        <a:rPr lang="en-US" sz="900" u="none" strike="noStrike">
                          <a:effectLst/>
                        </a:rPr>
                        <a:t>One time paying players (total)</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13.66</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11.32</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11.49</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12.14</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12.37</a:t>
                      </a:r>
                      <a:endParaRPr lang="en-US" sz="900" b="0" i="0" u="none" strike="noStrike">
                        <a:solidFill>
                          <a:srgbClr val="000000"/>
                        </a:solidFill>
                        <a:effectLst/>
                        <a:latin typeface="Calibri"/>
                      </a:endParaRPr>
                    </a:p>
                  </a:txBody>
                  <a:tcPr marL="6035" marR="6035" marT="6035" marB="0" anchor="ctr"/>
                </a:tc>
              </a:tr>
              <a:tr h="316011">
                <a:tc>
                  <a:txBody>
                    <a:bodyPr/>
                    <a:lstStyle/>
                    <a:p>
                      <a:pPr algn="ctr" fontAlgn="ctr"/>
                      <a:r>
                        <a:rPr lang="en-US" sz="900" u="none" strike="noStrike">
                          <a:effectLst/>
                        </a:rPr>
                        <a:t>Multiple times paying players (toal)</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19.75</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14.24</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17.72</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28.23</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15.88</a:t>
                      </a:r>
                      <a:endParaRPr lang="en-US" sz="900" b="0" i="0" u="none" strike="noStrike">
                        <a:solidFill>
                          <a:srgbClr val="000000"/>
                        </a:solidFill>
                        <a:effectLst/>
                        <a:latin typeface="Calibri"/>
                      </a:endParaRPr>
                    </a:p>
                  </a:txBody>
                  <a:tcPr marL="6035" marR="6035" marT="6035" marB="0" anchor="ctr"/>
                </a:tc>
              </a:tr>
              <a:tr h="316011">
                <a:tc>
                  <a:txBody>
                    <a:bodyPr/>
                    <a:lstStyle/>
                    <a:p>
                      <a:pPr algn="ctr" fontAlgn="ctr"/>
                      <a:r>
                        <a:rPr lang="en-US" sz="900" u="none" strike="noStrike">
                          <a:effectLst/>
                        </a:rPr>
                        <a:t>One time paying players (sample,actual)</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13.53</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11.33</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11.43</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12.37</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12.33</a:t>
                      </a:r>
                      <a:endParaRPr lang="en-US" sz="900" b="0" i="0" u="none" strike="noStrike">
                        <a:solidFill>
                          <a:srgbClr val="000000"/>
                        </a:solidFill>
                        <a:effectLst/>
                        <a:latin typeface="Calibri"/>
                      </a:endParaRPr>
                    </a:p>
                  </a:txBody>
                  <a:tcPr marL="6035" marR="6035" marT="6035" marB="0" anchor="ctr"/>
                </a:tc>
              </a:tr>
              <a:tr h="316011">
                <a:tc>
                  <a:txBody>
                    <a:bodyPr/>
                    <a:lstStyle/>
                    <a:p>
                      <a:pPr algn="ctr" fontAlgn="ctr"/>
                      <a:r>
                        <a:rPr lang="en-US" sz="900" u="none" strike="noStrike">
                          <a:effectLst/>
                        </a:rPr>
                        <a:t>Multiple times paying players (sample, actual)</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19.55</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14.17</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17.15</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28.57</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15.76</a:t>
                      </a:r>
                      <a:endParaRPr lang="en-US" sz="900" b="0" i="0" u="none" strike="noStrike">
                        <a:solidFill>
                          <a:srgbClr val="000000"/>
                        </a:solidFill>
                        <a:effectLst/>
                        <a:latin typeface="Calibri"/>
                      </a:endParaRPr>
                    </a:p>
                  </a:txBody>
                  <a:tcPr marL="6035" marR="6035" marT="6035" marB="0" anchor="ctr"/>
                </a:tc>
              </a:tr>
              <a:tr h="311559">
                <a:tc>
                  <a:txBody>
                    <a:bodyPr/>
                    <a:lstStyle/>
                    <a:p>
                      <a:pPr algn="ctr" fontAlgn="ctr"/>
                      <a:r>
                        <a:rPr lang="en-US" sz="900" u="none" strike="noStrike">
                          <a:effectLst/>
                        </a:rPr>
                        <a:t>One time paying players (sample, predicted)</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12.79</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10.98</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10.82</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12.00</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11.85</a:t>
                      </a:r>
                      <a:endParaRPr lang="en-US" sz="900" b="0" i="0" u="none" strike="noStrike">
                        <a:solidFill>
                          <a:srgbClr val="000000"/>
                        </a:solidFill>
                        <a:effectLst/>
                        <a:latin typeface="Calibri"/>
                      </a:endParaRPr>
                    </a:p>
                  </a:txBody>
                  <a:tcPr marL="6035" marR="6035" marT="6035" marB="0" anchor="ctr"/>
                </a:tc>
              </a:tr>
              <a:tr h="342715">
                <a:tc>
                  <a:txBody>
                    <a:bodyPr/>
                    <a:lstStyle/>
                    <a:p>
                      <a:pPr algn="ctr" fontAlgn="ctr"/>
                      <a:r>
                        <a:rPr lang="en-US" sz="900" u="none" strike="noStrike">
                          <a:effectLst/>
                        </a:rPr>
                        <a:t>Multiple times paying players (sample, predicted)</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22.54</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15.58</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19.64</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30.72</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17.67</a:t>
                      </a:r>
                      <a:endParaRPr lang="en-US" sz="900" b="0" i="0" u="none" strike="noStrike">
                        <a:solidFill>
                          <a:srgbClr val="000000"/>
                        </a:solidFill>
                        <a:effectLst/>
                        <a:latin typeface="Calibri"/>
                      </a:endParaRPr>
                    </a:p>
                  </a:txBody>
                  <a:tcPr marL="6035" marR="6035" marT="6035" marB="0" anchor="ctr"/>
                </a:tc>
              </a:tr>
              <a:tr h="320460">
                <a:tc>
                  <a:txBody>
                    <a:bodyPr/>
                    <a:lstStyle/>
                    <a:p>
                      <a:pPr algn="ctr" fontAlgn="ctr"/>
                      <a:r>
                        <a:rPr lang="en-US" sz="900" u="none" strike="noStrike">
                          <a:effectLst/>
                        </a:rPr>
                        <a:t>One time paying players percentage error</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-5%</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-3%</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-5%</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-3%</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-4%</a:t>
                      </a:r>
                      <a:endParaRPr lang="en-US" sz="900" b="0" i="0" u="none" strike="noStrike">
                        <a:solidFill>
                          <a:srgbClr val="000000"/>
                        </a:solidFill>
                        <a:effectLst/>
                        <a:latin typeface="Calibri"/>
                      </a:endParaRPr>
                    </a:p>
                  </a:txBody>
                  <a:tcPr marL="6035" marR="6035" marT="6035" marB="0" anchor="ctr"/>
                </a:tc>
              </a:tr>
              <a:tr h="304033">
                <a:tc>
                  <a:txBody>
                    <a:bodyPr/>
                    <a:lstStyle/>
                    <a:p>
                      <a:pPr algn="ctr" fontAlgn="ctr"/>
                      <a:r>
                        <a:rPr lang="en-US" sz="900" u="none" strike="noStrike">
                          <a:effectLst/>
                        </a:rPr>
                        <a:t>Multiple times paying players percentage error</a:t>
                      </a:r>
                      <a:endParaRPr lang="en-US" sz="900" b="1"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15%</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10%</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15%</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a:effectLst/>
                        </a:rPr>
                        <a:t>8%</a:t>
                      </a:r>
                      <a:endParaRPr lang="en-US" sz="900" b="0" i="0" u="none" strike="noStrike">
                        <a:solidFill>
                          <a:srgbClr val="000000"/>
                        </a:solidFill>
                        <a:effectLst/>
                        <a:latin typeface="Calibri"/>
                      </a:endParaRPr>
                    </a:p>
                  </a:txBody>
                  <a:tcPr marL="6035" marR="6035" marT="6035" marB="0" anchor="ctr"/>
                </a:tc>
                <a:tc>
                  <a:txBody>
                    <a:bodyPr/>
                    <a:lstStyle/>
                    <a:p>
                      <a:pPr algn="ctr" fontAlgn="ctr"/>
                      <a:r>
                        <a:rPr lang="en-US" sz="900" u="none" strike="noStrike" dirty="0">
                          <a:effectLst/>
                        </a:rPr>
                        <a:t>12%</a:t>
                      </a:r>
                      <a:endParaRPr lang="en-US" sz="900" b="0" i="0" u="none" strike="noStrike" dirty="0">
                        <a:solidFill>
                          <a:srgbClr val="000000"/>
                        </a:solidFill>
                        <a:effectLst/>
                        <a:latin typeface="Calibri"/>
                      </a:endParaRPr>
                    </a:p>
                  </a:txBody>
                  <a:tcPr marL="6035" marR="6035" marT="6035" marB="0" anchor="ctr"/>
                </a:tc>
              </a:tr>
            </a:tbl>
          </a:graphicData>
        </a:graphic>
      </p:graphicFrame>
    </p:spTree>
    <p:extLst>
      <p:ext uri="{BB962C8B-B14F-4D97-AF65-F5344CB8AC3E}">
        <p14:creationId xmlns:p14="http://schemas.microsoft.com/office/powerpoint/2010/main" val="123562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t>Case study: </a:t>
            </a:r>
            <a:r>
              <a:rPr lang="en-US" sz="3200" b="1" i="1" dirty="0" err="1"/>
              <a:t>AirMech</a:t>
            </a:r>
            <a:r>
              <a:rPr lang="en-US" sz="3200" b="1" i="1" dirty="0"/>
              <a:t> (one time player and multiple player distinction)</a:t>
            </a:r>
            <a:endParaRPr lang="en-US" sz="3200" b="1" dirty="0"/>
          </a:p>
        </p:txBody>
      </p:sp>
      <p:sp>
        <p:nvSpPr>
          <p:cNvPr id="3" name="Content Placeholder 2"/>
          <p:cNvSpPr>
            <a:spLocks noGrp="1"/>
          </p:cNvSpPr>
          <p:nvPr>
            <p:ph idx="1"/>
          </p:nvPr>
        </p:nvSpPr>
        <p:spPr/>
        <p:txBody>
          <a:bodyPr>
            <a:normAutofit lnSpcReduction="10000"/>
          </a:bodyPr>
          <a:lstStyle/>
          <a:p>
            <a:endParaRPr lang="en-US" sz="2000" dirty="0" smtClean="0"/>
          </a:p>
          <a:p>
            <a:r>
              <a:rPr lang="en-US" sz="2000" b="1" i="1" dirty="0" smtClean="0"/>
              <a:t>Limits </a:t>
            </a:r>
            <a:r>
              <a:rPr lang="en-US" sz="2000" b="1" i="1" dirty="0"/>
              <a:t>of the </a:t>
            </a:r>
            <a:r>
              <a:rPr lang="en-US" sz="2000" b="1" i="1" dirty="0" smtClean="0"/>
              <a:t>data: </a:t>
            </a:r>
            <a:r>
              <a:rPr lang="en-US" sz="2000" dirty="0" smtClean="0"/>
              <a:t>data </a:t>
            </a:r>
            <a:r>
              <a:rPr lang="en-US" sz="2000" dirty="0"/>
              <a:t>set very small for big data; the data set is slightly skewed (there are very few players having monetized multiple times, here 8169 or 22.8% of the database); </a:t>
            </a:r>
            <a:endParaRPr lang="en-US" sz="2000" dirty="0" smtClean="0"/>
          </a:p>
          <a:p>
            <a:endParaRPr lang="en-US" sz="2000" dirty="0"/>
          </a:p>
          <a:p>
            <a:r>
              <a:rPr lang="en-US" sz="2000" b="1" i="1" dirty="0" smtClean="0"/>
              <a:t>Limits with the method: </a:t>
            </a:r>
            <a:r>
              <a:rPr lang="en-US" sz="2000" dirty="0" smtClean="0"/>
              <a:t>the </a:t>
            </a:r>
            <a:r>
              <a:rPr lang="en-US" sz="2000" dirty="0"/>
              <a:t>data hasn’t been processed so every parameters have same weight which shouldn’t happen if we </a:t>
            </a:r>
            <a:r>
              <a:rPr lang="en-US" sz="2000" dirty="0" smtClean="0"/>
              <a:t>have insights over the </a:t>
            </a:r>
            <a:r>
              <a:rPr lang="en-US" sz="2000" dirty="0"/>
              <a:t>data </a:t>
            </a:r>
            <a:r>
              <a:rPr lang="en-US" sz="2000" dirty="0" smtClean="0"/>
              <a:t>set; as a corollary, some parameters are too close to transaction behaviors, so their influences need to be leveraged, since we want to use in-game behaviors only to predict players monetization pattern in this case</a:t>
            </a:r>
            <a:r>
              <a:rPr lang="en-US" sz="2000" dirty="0" smtClean="0"/>
              <a:t>.</a:t>
            </a:r>
          </a:p>
          <a:p>
            <a:endParaRPr lang="en-US" sz="2000" dirty="0"/>
          </a:p>
          <a:p>
            <a:r>
              <a:rPr lang="en-US" sz="2000" b="1" i="1" dirty="0" smtClean="0"/>
              <a:t>How to utilize the results: </a:t>
            </a:r>
            <a:r>
              <a:rPr lang="en-US" sz="2000" dirty="0" smtClean="0"/>
              <a:t>Try to recognize one time paying players and use strategy to make them buy more.</a:t>
            </a:r>
            <a:endParaRPr lang="en-US" sz="2000" dirty="0"/>
          </a:p>
          <a:p>
            <a:endParaRPr lang="en-US" dirty="0"/>
          </a:p>
        </p:txBody>
      </p:sp>
    </p:spTree>
    <p:extLst>
      <p:ext uri="{BB962C8B-B14F-4D97-AF65-F5344CB8AC3E}">
        <p14:creationId xmlns:p14="http://schemas.microsoft.com/office/powerpoint/2010/main" val="1305528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Case study: </a:t>
            </a:r>
            <a:r>
              <a:rPr lang="en-US" sz="3600" b="1" i="1" dirty="0" err="1" smtClean="0"/>
              <a:t>AirMech</a:t>
            </a:r>
            <a:r>
              <a:rPr lang="en-US" sz="3600" b="1" i="1" dirty="0" smtClean="0"/>
              <a:t> (Players classification)</a:t>
            </a:r>
            <a:endParaRPr lang="en-US" sz="3600" b="1" i="1" dirty="0"/>
          </a:p>
        </p:txBody>
      </p:sp>
      <p:sp>
        <p:nvSpPr>
          <p:cNvPr id="3" name="Content Placeholder 2"/>
          <p:cNvSpPr>
            <a:spLocks noGrp="1"/>
          </p:cNvSpPr>
          <p:nvPr>
            <p:ph idx="1"/>
          </p:nvPr>
        </p:nvSpPr>
        <p:spPr/>
        <p:txBody>
          <a:bodyPr>
            <a:normAutofit/>
          </a:bodyPr>
          <a:lstStyle/>
          <a:p>
            <a:r>
              <a:rPr lang="en-US" sz="2000" i="1" dirty="0" smtClean="0"/>
              <a:t>Scope of the data: </a:t>
            </a:r>
            <a:r>
              <a:rPr lang="en-US" sz="2000" dirty="0" smtClean="0"/>
              <a:t>X360, a sample of players (100K  profiles). 20 parameters are used.</a:t>
            </a:r>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32" y="2590800"/>
            <a:ext cx="8811768"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634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t>Case study: </a:t>
            </a:r>
            <a:r>
              <a:rPr lang="en-US" sz="3200" b="1" i="1" dirty="0" err="1"/>
              <a:t>AirMech</a:t>
            </a:r>
            <a:r>
              <a:rPr lang="en-US" sz="3200" b="1" i="1" dirty="0"/>
              <a:t> (Players classification)</a:t>
            </a:r>
          </a:p>
        </p:txBody>
      </p:sp>
      <p:sp>
        <p:nvSpPr>
          <p:cNvPr id="3" name="Content Placeholder 2"/>
          <p:cNvSpPr>
            <a:spLocks noGrp="1"/>
          </p:cNvSpPr>
          <p:nvPr>
            <p:ph idx="1"/>
          </p:nvPr>
        </p:nvSpPr>
        <p:spPr>
          <a:xfrm>
            <a:off x="152400" y="1143000"/>
            <a:ext cx="8229600" cy="4525963"/>
          </a:xfrm>
        </p:spPr>
        <p:txBody>
          <a:bodyPr>
            <a:normAutofit/>
          </a:bodyPr>
          <a:lstStyle/>
          <a:p>
            <a:r>
              <a:rPr lang="en-US" sz="1800" i="1" dirty="0"/>
              <a:t>Results: </a:t>
            </a:r>
            <a:r>
              <a:rPr lang="en-US" sz="1800" dirty="0" smtClean="0"/>
              <a:t>10 categories. We can </a:t>
            </a:r>
            <a:r>
              <a:rPr lang="en-US" sz="1800" dirty="0"/>
              <a:t>o</a:t>
            </a:r>
            <a:r>
              <a:rPr lang="en-US" sz="1800" dirty="0" smtClean="0"/>
              <a:t>bserve </a:t>
            </a:r>
          </a:p>
          <a:p>
            <a:pPr marL="0" indent="0">
              <a:buNone/>
            </a:pPr>
            <a:r>
              <a:rPr lang="en-US" sz="1800" dirty="0" smtClean="0"/>
              <a:t>some correlations, but also to see if certain</a:t>
            </a:r>
          </a:p>
          <a:p>
            <a:pPr marL="0" indent="0">
              <a:buNone/>
            </a:pPr>
            <a:r>
              <a:rPr lang="en-US" sz="1800" dirty="0" smtClean="0"/>
              <a:t>categories are </a:t>
            </a:r>
            <a:r>
              <a:rPr lang="en-US" sz="1800" dirty="0"/>
              <a:t>m</a:t>
            </a:r>
            <a:r>
              <a:rPr lang="en-US" sz="1800" dirty="0" smtClean="0"/>
              <a:t>onetizing “better” with </a:t>
            </a:r>
          </a:p>
          <a:p>
            <a:pPr marL="0" indent="0">
              <a:buNone/>
            </a:pPr>
            <a:r>
              <a:rPr lang="en-US" sz="1800" dirty="0" smtClean="0"/>
              <a:t>regards to other metrics, here I would </a:t>
            </a:r>
          </a:p>
          <a:p>
            <a:pPr marL="0" indent="0">
              <a:buNone/>
            </a:pPr>
            <a:r>
              <a:rPr lang="en-US" sz="1800" dirty="0" smtClean="0"/>
              <a:t>say 5s are monetizing well so we should </a:t>
            </a:r>
          </a:p>
          <a:p>
            <a:pPr marL="0" indent="0">
              <a:buNone/>
            </a:pPr>
            <a:r>
              <a:rPr lang="en-US" sz="1800" dirty="0" smtClean="0"/>
              <a:t>Reward, the 3s spend a lot of times playing, </a:t>
            </a:r>
          </a:p>
          <a:p>
            <a:pPr marL="0" indent="0">
              <a:buNone/>
            </a:pPr>
            <a:r>
              <a:rPr lang="en-US" sz="1800" dirty="0" smtClean="0"/>
              <a:t>thus needs more marketing attention.</a:t>
            </a:r>
            <a:endParaRPr lang="en-US" sz="2800" dirty="0"/>
          </a:p>
          <a:p>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 y="3505200"/>
            <a:ext cx="89979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595" y="1257693"/>
            <a:ext cx="455085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643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t>Case study: </a:t>
            </a:r>
            <a:r>
              <a:rPr lang="en-US" sz="3200" b="1" i="1" dirty="0" err="1"/>
              <a:t>AirMech</a:t>
            </a:r>
            <a:r>
              <a:rPr lang="en-US" sz="3200" b="1" i="1" dirty="0"/>
              <a:t> (Players classification)</a:t>
            </a:r>
            <a:endParaRPr lang="en-US" sz="3200" dirty="0"/>
          </a:p>
        </p:txBody>
      </p:sp>
      <p:sp>
        <p:nvSpPr>
          <p:cNvPr id="3" name="Content Placeholder 2"/>
          <p:cNvSpPr>
            <a:spLocks noGrp="1"/>
          </p:cNvSpPr>
          <p:nvPr>
            <p:ph idx="1"/>
          </p:nvPr>
        </p:nvSpPr>
        <p:spPr/>
        <p:txBody>
          <a:bodyPr>
            <a:normAutofit/>
          </a:bodyPr>
          <a:lstStyle/>
          <a:p>
            <a:r>
              <a:rPr lang="en-US" sz="2000" b="1" i="1" dirty="0"/>
              <a:t>Limits of the data</a:t>
            </a:r>
            <a:r>
              <a:rPr lang="en-US" sz="2000" b="1" i="1" dirty="0" smtClean="0"/>
              <a:t>: </a:t>
            </a:r>
            <a:r>
              <a:rPr lang="en-US" sz="2000" dirty="0" smtClean="0"/>
              <a:t>It is still small, ideally we want to process over 1 million data points at least (it is called big data for a reason). Some parameters are too connected here to be considered independent, I’m merely </a:t>
            </a:r>
            <a:r>
              <a:rPr lang="en-US" sz="2000" dirty="0" err="1" smtClean="0"/>
              <a:t>analysing</a:t>
            </a:r>
            <a:r>
              <a:rPr lang="en-US" sz="2000" dirty="0" smtClean="0"/>
              <a:t> over a small pool of factors.</a:t>
            </a:r>
          </a:p>
          <a:p>
            <a:endParaRPr lang="en-US" sz="2000" i="1" dirty="0"/>
          </a:p>
          <a:p>
            <a:r>
              <a:rPr lang="en-US" sz="2000" b="1" i="1" dirty="0"/>
              <a:t>Limits with the method</a:t>
            </a:r>
            <a:r>
              <a:rPr lang="en-US" sz="2000" b="1" i="1" dirty="0" smtClean="0"/>
              <a:t>: </a:t>
            </a:r>
            <a:r>
              <a:rPr lang="en-US" sz="2000" dirty="0" smtClean="0"/>
              <a:t>This is an experimental study that doesn’t stress very specifically on the objective, do we need a monetizing profiling? Do we need player game-play profiling? Or do we evaluate the “strength” of a player</a:t>
            </a:r>
            <a:r>
              <a:rPr lang="en-US" sz="2000" dirty="0" smtClean="0"/>
              <a:t>?</a:t>
            </a:r>
          </a:p>
          <a:p>
            <a:endParaRPr lang="en-US" sz="2000" i="1" dirty="0"/>
          </a:p>
          <a:p>
            <a:r>
              <a:rPr lang="en-US" sz="2000" b="1" i="1" dirty="0"/>
              <a:t>How to utilize the results</a:t>
            </a:r>
            <a:r>
              <a:rPr lang="en-US" sz="2000" b="1" i="1" dirty="0" smtClean="0"/>
              <a:t>: </a:t>
            </a:r>
            <a:r>
              <a:rPr lang="en-US" sz="2000" dirty="0" smtClean="0"/>
              <a:t>it is a great promotional tools to display the different categories of players… It can be used to make tailored contents/marketing.</a:t>
            </a:r>
            <a:endParaRPr lang="en-US" sz="2000" dirty="0"/>
          </a:p>
        </p:txBody>
      </p:sp>
    </p:spTree>
    <p:extLst>
      <p:ext uri="{BB962C8B-B14F-4D97-AF65-F5344CB8AC3E}">
        <p14:creationId xmlns:p14="http://schemas.microsoft.com/office/powerpoint/2010/main" val="169238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Conclusion</a:t>
            </a:r>
            <a:endParaRPr lang="en-US" b="1" i="1" dirty="0"/>
          </a:p>
        </p:txBody>
      </p:sp>
      <p:sp>
        <p:nvSpPr>
          <p:cNvPr id="3" name="Content Placeholder 2"/>
          <p:cNvSpPr>
            <a:spLocks noGrp="1"/>
          </p:cNvSpPr>
          <p:nvPr>
            <p:ph idx="1"/>
          </p:nvPr>
        </p:nvSpPr>
        <p:spPr>
          <a:xfrm>
            <a:off x="457200" y="1295400"/>
            <a:ext cx="8229600" cy="5181600"/>
          </a:xfrm>
        </p:spPr>
        <p:txBody>
          <a:bodyPr>
            <a:normAutofit lnSpcReduction="10000"/>
          </a:bodyPr>
          <a:lstStyle/>
          <a:p>
            <a:r>
              <a:rPr lang="en-US" sz="2000" dirty="0" smtClean="0"/>
              <a:t>Via Machine Learning techniques, we can improve our business in ways we couldn’t before:</a:t>
            </a:r>
          </a:p>
          <a:p>
            <a:pPr lvl="1"/>
            <a:r>
              <a:rPr lang="en-US" sz="1800" dirty="0" smtClean="0"/>
              <a:t>Improve conversions and retention rates by pinpointing soon-to-leave players. An estimate of retention rate via marketing tools, the generated revenue by the player and the precision of the algorithm, will yield the perfect individual marketing zone (why not making things free or even giving money if in a grand-scale, it will bring in revenues</a:t>
            </a:r>
            <a:r>
              <a:rPr lang="en-US" sz="1800" dirty="0" smtClean="0"/>
              <a:t>) and thus increase the revenue per player and per game.</a:t>
            </a:r>
          </a:p>
          <a:p>
            <a:pPr lvl="1"/>
            <a:r>
              <a:rPr lang="en-US" sz="1800" dirty="0" smtClean="0"/>
              <a:t>Improve </a:t>
            </a:r>
            <a:r>
              <a:rPr lang="en-US" sz="1800" dirty="0" smtClean="0"/>
              <a:t>match-making: I mention this only because of Rainbow Six. Because ML takes into account the players’ behaviors instead of </a:t>
            </a:r>
            <a:r>
              <a:rPr lang="en-US" sz="1800" dirty="0" smtClean="0"/>
              <a:t>the </a:t>
            </a:r>
            <a:r>
              <a:rPr lang="en-US" sz="1800" dirty="0" smtClean="0"/>
              <a:t>memory-free process of the usual ELO system.</a:t>
            </a:r>
          </a:p>
          <a:p>
            <a:pPr lvl="1"/>
            <a:r>
              <a:rPr lang="en-US" sz="1800" dirty="0" smtClean="0"/>
              <a:t>Improve e-commerce: a players' purchasing pattern can allow individual-tailored promotions and an aggregated study will yield the right frequency and content of mass promotions.</a:t>
            </a:r>
          </a:p>
          <a:p>
            <a:pPr lvl="1"/>
            <a:r>
              <a:rPr lang="en-US" sz="1800" dirty="0" smtClean="0"/>
              <a:t>Improve the ways community is managed: analyzing Tweeter feeds,  Facebook views, </a:t>
            </a:r>
            <a:r>
              <a:rPr lang="en-US" sz="1800" dirty="0" err="1" smtClean="0"/>
              <a:t>Reddit</a:t>
            </a:r>
            <a:r>
              <a:rPr lang="en-US" sz="1800" dirty="0" smtClean="0"/>
              <a:t> reactions, </a:t>
            </a:r>
            <a:r>
              <a:rPr lang="en-US" sz="1800" dirty="0" err="1" smtClean="0"/>
              <a:t>Twich</a:t>
            </a:r>
            <a:r>
              <a:rPr lang="en-US" sz="1800" dirty="0" smtClean="0"/>
              <a:t> streams and forum popular subjects are key to understand what information to put on the Internet space and when.</a:t>
            </a:r>
          </a:p>
          <a:p>
            <a:pPr lvl="1"/>
            <a:r>
              <a:rPr lang="en-US" sz="1800" dirty="0" smtClean="0"/>
              <a:t>Etc…</a:t>
            </a:r>
          </a:p>
          <a:p>
            <a:pPr lvl="1"/>
            <a:endParaRPr lang="en-US" dirty="0"/>
          </a:p>
        </p:txBody>
      </p:sp>
    </p:spTree>
    <p:extLst>
      <p:ext uri="{BB962C8B-B14F-4D97-AF65-F5344CB8AC3E}">
        <p14:creationId xmlns:p14="http://schemas.microsoft.com/office/powerpoint/2010/main" val="394274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What problems can be addressed </a:t>
            </a:r>
            <a:endParaRPr lang="en-US" sz="3600" b="1" i="1" dirty="0"/>
          </a:p>
        </p:txBody>
      </p:sp>
      <p:sp>
        <p:nvSpPr>
          <p:cNvPr id="3" name="Content Placeholder 2"/>
          <p:cNvSpPr>
            <a:spLocks noGrp="1"/>
          </p:cNvSpPr>
          <p:nvPr>
            <p:ph idx="1"/>
          </p:nvPr>
        </p:nvSpPr>
        <p:spPr/>
        <p:txBody>
          <a:bodyPr>
            <a:normAutofit/>
          </a:bodyPr>
          <a:lstStyle/>
          <a:p>
            <a:r>
              <a:rPr lang="en-US" sz="2400" b="1" i="1" dirty="0" smtClean="0"/>
              <a:t>Binary problems:</a:t>
            </a:r>
          </a:p>
          <a:p>
            <a:pPr lvl="1"/>
            <a:r>
              <a:rPr lang="en-US" sz="2000" dirty="0" smtClean="0"/>
              <a:t>Is a player a one-time transaction type of player or multiple-times transaction type of player?</a:t>
            </a:r>
          </a:p>
          <a:p>
            <a:pPr lvl="1"/>
            <a:r>
              <a:rPr lang="en-US" sz="2000" dirty="0" smtClean="0"/>
              <a:t>Can we predict if a player is leaving the game within next 2 weeks? (What policies to adopt to keep those players)</a:t>
            </a:r>
          </a:p>
          <a:p>
            <a:r>
              <a:rPr lang="en-US" sz="2400" b="1" i="1" dirty="0" smtClean="0"/>
              <a:t>Classification </a:t>
            </a:r>
            <a:r>
              <a:rPr lang="en-US" sz="2400" b="1" i="1" dirty="0"/>
              <a:t>problems </a:t>
            </a:r>
            <a:r>
              <a:rPr lang="en-US" sz="2400" b="1" i="1" dirty="0" smtClean="0"/>
              <a:t>:</a:t>
            </a:r>
          </a:p>
          <a:p>
            <a:pPr lvl="1"/>
            <a:r>
              <a:rPr lang="en-US" sz="2000" dirty="0" smtClean="0"/>
              <a:t>Can we have 10 categories of monetizing players? How to label them?</a:t>
            </a:r>
          </a:p>
          <a:p>
            <a:pPr lvl="1"/>
            <a:r>
              <a:rPr lang="en-US" sz="2000" dirty="0" smtClean="0"/>
              <a:t>Can we put players into 15 different spaces of distinct </a:t>
            </a:r>
            <a:r>
              <a:rPr lang="en-US" sz="2000" dirty="0" err="1" smtClean="0"/>
              <a:t>skillcap</a:t>
            </a:r>
            <a:r>
              <a:rPr lang="en-US" sz="2000" dirty="0" smtClean="0"/>
              <a:t>.</a:t>
            </a:r>
          </a:p>
          <a:p>
            <a:r>
              <a:rPr lang="en-US" sz="2400" b="1" i="1" dirty="0" smtClean="0"/>
              <a:t>Regression </a:t>
            </a:r>
            <a:r>
              <a:rPr lang="en-US" sz="2400" b="1" i="1" dirty="0"/>
              <a:t>problems </a:t>
            </a:r>
            <a:r>
              <a:rPr lang="en-US" sz="2400" b="1" i="1" dirty="0" smtClean="0"/>
              <a:t>:</a:t>
            </a:r>
          </a:p>
          <a:p>
            <a:pPr lvl="1"/>
            <a:r>
              <a:rPr lang="en-US" sz="2000" dirty="0" smtClean="0"/>
              <a:t>For a player having played for X time and monetized Y time, can we predict how much money will he/she spend within next month?</a:t>
            </a:r>
          </a:p>
          <a:p>
            <a:pPr lvl="1"/>
            <a:r>
              <a:rPr lang="en-US" sz="2000" dirty="0" smtClean="0"/>
              <a:t>Can we predict the amount of time a player is going to spend per day?</a:t>
            </a:r>
          </a:p>
          <a:p>
            <a:pPr lvl="1"/>
            <a:endParaRPr lang="en-US" sz="2000" dirty="0"/>
          </a:p>
        </p:txBody>
      </p:sp>
    </p:spTree>
    <p:extLst>
      <p:ext uri="{BB962C8B-B14F-4D97-AF65-F5344CB8AC3E}">
        <p14:creationId xmlns:p14="http://schemas.microsoft.com/office/powerpoint/2010/main" val="236740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i="1" dirty="0" smtClean="0"/>
              <a:t>How does it work? (Regression)</a:t>
            </a:r>
            <a:endParaRPr lang="en-US" sz="3600" b="1" i="1" dirty="0"/>
          </a:p>
        </p:txBody>
      </p:sp>
      <p:sp>
        <p:nvSpPr>
          <p:cNvPr id="3" name="Content Placeholder 2"/>
          <p:cNvSpPr>
            <a:spLocks noGrp="1"/>
          </p:cNvSpPr>
          <p:nvPr>
            <p:ph idx="1"/>
          </p:nvPr>
        </p:nvSpPr>
        <p:spPr>
          <a:xfrm>
            <a:off x="457200" y="1027304"/>
            <a:ext cx="8229600" cy="4525963"/>
          </a:xfrm>
        </p:spPr>
        <p:txBody>
          <a:bodyPr>
            <a:normAutofit/>
          </a:bodyPr>
          <a:lstStyle/>
          <a:p>
            <a:r>
              <a:rPr lang="en-US" sz="2000" dirty="0" smtClean="0"/>
              <a:t>Regression type of algorithm: It sets up a relationship manager that allows us to predict </a:t>
            </a:r>
            <a:r>
              <a:rPr lang="en-US" sz="2000" dirty="0"/>
              <a:t>a certain metric predefined </a:t>
            </a:r>
            <a:r>
              <a:rPr lang="en-US" sz="2000" dirty="0" smtClean="0"/>
              <a:t>with certain inputs.</a:t>
            </a:r>
            <a:endParaRPr lang="en-US" sz="2000" dirty="0"/>
          </a:p>
        </p:txBody>
      </p:sp>
      <p:grpSp>
        <p:nvGrpSpPr>
          <p:cNvPr id="16" name="Group 15"/>
          <p:cNvGrpSpPr/>
          <p:nvPr/>
        </p:nvGrpSpPr>
        <p:grpSpPr>
          <a:xfrm>
            <a:off x="1071608" y="1642738"/>
            <a:ext cx="3424192" cy="2620930"/>
            <a:chOff x="609600" y="1902411"/>
            <a:chExt cx="3048000" cy="2709908"/>
          </a:xfrm>
        </p:grpSpPr>
        <p:sp>
          <p:nvSpPr>
            <p:cNvPr id="4" name="Oval 3"/>
            <p:cNvSpPr/>
            <p:nvPr/>
          </p:nvSpPr>
          <p:spPr>
            <a:xfrm>
              <a:off x="609600" y="24765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 am FPS</a:t>
              </a:r>
              <a:endParaRPr lang="en-US" sz="1400" dirty="0"/>
            </a:p>
          </p:txBody>
        </p:sp>
        <p:sp>
          <p:nvSpPr>
            <p:cNvPr id="5" name="Oval 4"/>
            <p:cNvSpPr/>
            <p:nvPr/>
          </p:nvSpPr>
          <p:spPr>
            <a:xfrm>
              <a:off x="609600" y="3164519"/>
              <a:ext cx="1295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My name is colorful</a:t>
              </a:r>
              <a:endParaRPr lang="en-US" sz="1400" dirty="0"/>
            </a:p>
          </p:txBody>
        </p:sp>
        <p:sp>
          <p:nvSpPr>
            <p:cNvPr id="6" name="Oval 5"/>
            <p:cNvSpPr/>
            <p:nvPr/>
          </p:nvSpPr>
          <p:spPr>
            <a:xfrm>
              <a:off x="647700" y="3926519"/>
              <a:ext cx="12573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 was born in 1998</a:t>
              </a:r>
              <a:endParaRPr lang="en-US" sz="1400" dirty="0"/>
            </a:p>
          </p:txBody>
        </p:sp>
        <p:sp>
          <p:nvSpPr>
            <p:cNvPr id="7" name="Rounded Rectangle 6"/>
            <p:cNvSpPr/>
            <p:nvPr/>
          </p:nvSpPr>
          <p:spPr>
            <a:xfrm>
              <a:off x="2590800" y="2514600"/>
              <a:ext cx="10668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 am Rainbow six!</a:t>
              </a:r>
              <a:endParaRPr lang="en-US" sz="1600" dirty="0"/>
            </a:p>
          </p:txBody>
        </p:sp>
        <p:sp>
          <p:nvSpPr>
            <p:cNvPr id="8" name="Right Brace 7"/>
            <p:cNvSpPr/>
            <p:nvPr/>
          </p:nvSpPr>
          <p:spPr>
            <a:xfrm>
              <a:off x="2133600" y="2590800"/>
              <a:ext cx="2286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Curved Connector 11"/>
            <p:cNvCxnSpPr>
              <a:stCxn id="4" idx="0"/>
              <a:endCxn id="7" idx="0"/>
            </p:cNvCxnSpPr>
            <p:nvPr/>
          </p:nvCxnSpPr>
          <p:spPr>
            <a:xfrm rot="16200000" flipH="1">
              <a:off x="2171700" y="1562100"/>
              <a:ext cx="38100" cy="1866900"/>
            </a:xfrm>
            <a:prstGeom prst="curvedConnector3">
              <a:avLst>
                <a:gd name="adj1" fmla="val -1275727"/>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55307" y="1902411"/>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18" name="Smiley Face 17"/>
          <p:cNvSpPr/>
          <p:nvPr/>
        </p:nvSpPr>
        <p:spPr>
          <a:xfrm>
            <a:off x="6553201" y="3229749"/>
            <a:ext cx="1524000" cy="145001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Algorithm</a:t>
            </a:r>
            <a:endParaRPr lang="en-US" sz="1600" dirty="0"/>
          </a:p>
        </p:txBody>
      </p:sp>
      <p:sp>
        <p:nvSpPr>
          <p:cNvPr id="23" name="Right Arrow 22"/>
          <p:cNvSpPr/>
          <p:nvPr/>
        </p:nvSpPr>
        <p:spPr>
          <a:xfrm rot="1425604">
            <a:off x="4792777" y="3394340"/>
            <a:ext cx="163349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9003234">
            <a:off x="4912450" y="4710618"/>
            <a:ext cx="167659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109232" y="4312499"/>
            <a:ext cx="3462768" cy="2469301"/>
            <a:chOff x="1109232" y="4312499"/>
            <a:chExt cx="3014444" cy="2469301"/>
          </a:xfrm>
        </p:grpSpPr>
        <p:sp>
          <p:nvSpPr>
            <p:cNvPr id="25" name="Oval 24"/>
            <p:cNvSpPr/>
            <p:nvPr/>
          </p:nvSpPr>
          <p:spPr>
            <a:xfrm>
              <a:off x="2877955" y="4312499"/>
              <a:ext cx="1203553"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 have the most brothers</a:t>
              </a:r>
              <a:endParaRPr lang="en-US" sz="1400" dirty="0"/>
            </a:p>
          </p:txBody>
        </p:sp>
        <p:sp>
          <p:nvSpPr>
            <p:cNvPr id="26" name="Oval 25"/>
            <p:cNvSpPr/>
            <p:nvPr/>
          </p:nvSpPr>
          <p:spPr>
            <a:xfrm>
              <a:off x="2877955" y="5000518"/>
              <a:ext cx="1203553" cy="638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Europe</a:t>
              </a:r>
              <a:endParaRPr lang="en-US" sz="1400" dirty="0"/>
            </a:p>
          </p:txBody>
        </p:sp>
        <p:sp>
          <p:nvSpPr>
            <p:cNvPr id="27" name="Oval 26"/>
            <p:cNvSpPr/>
            <p:nvPr/>
          </p:nvSpPr>
          <p:spPr>
            <a:xfrm>
              <a:off x="2866376" y="5638800"/>
              <a:ext cx="1257300" cy="56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Victory is not my name</a:t>
              </a:r>
              <a:endParaRPr lang="en-US" sz="1400" dirty="0"/>
            </a:p>
          </p:txBody>
        </p:sp>
        <p:sp>
          <p:nvSpPr>
            <p:cNvPr id="31" name="Rounded Rectangle 30"/>
            <p:cNvSpPr/>
            <p:nvPr/>
          </p:nvSpPr>
          <p:spPr>
            <a:xfrm>
              <a:off x="1109232" y="4438266"/>
              <a:ext cx="1124426" cy="1667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t>
              </a:r>
            </a:p>
            <a:p>
              <a:pPr algn="ctr"/>
              <a:r>
                <a:rPr lang="en-US" sz="1600" dirty="0" smtClean="0">
                  <a:solidFill>
                    <a:srgbClr val="FF0000"/>
                  </a:solidFill>
                </a:rPr>
                <a:t>I’m Mario Bros: syndicate</a:t>
              </a:r>
            </a:p>
            <a:p>
              <a:pPr algn="ctr"/>
              <a:r>
                <a:rPr lang="en-US" sz="1600" dirty="0" smtClean="0">
                  <a:solidFill>
                    <a:srgbClr val="FF0000"/>
                  </a:solidFill>
                </a:rPr>
                <a:t>(Or am I?)</a:t>
              </a:r>
            </a:p>
            <a:p>
              <a:pPr algn="ctr"/>
              <a:r>
                <a:rPr lang="en-US" sz="1600" dirty="0" smtClean="0">
                  <a:solidFill>
                    <a:srgbClr val="FF0000"/>
                  </a:solidFill>
                </a:rPr>
                <a:t> </a:t>
              </a:r>
              <a:endParaRPr lang="en-US" sz="1600" dirty="0">
                <a:solidFill>
                  <a:srgbClr val="FF0000"/>
                </a:solidFill>
              </a:endParaRPr>
            </a:p>
          </p:txBody>
        </p:sp>
        <p:sp>
          <p:nvSpPr>
            <p:cNvPr id="32" name="Right Brace 31"/>
            <p:cNvSpPr/>
            <p:nvPr/>
          </p:nvSpPr>
          <p:spPr>
            <a:xfrm flipH="1">
              <a:off x="2460829" y="4490052"/>
              <a:ext cx="228600" cy="16153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Curved Connector 34"/>
            <p:cNvCxnSpPr>
              <a:stCxn id="27" idx="4"/>
              <a:endCxn id="31" idx="2"/>
            </p:cNvCxnSpPr>
            <p:nvPr/>
          </p:nvCxnSpPr>
          <p:spPr>
            <a:xfrm rot="5400000" flipH="1">
              <a:off x="2535504" y="5241360"/>
              <a:ext cx="95464" cy="1823581"/>
            </a:xfrm>
            <a:prstGeom prst="curvedConnector3">
              <a:avLst>
                <a:gd name="adj1" fmla="val -239462"/>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905000" y="6270308"/>
              <a:ext cx="1371600" cy="51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rgbClr val="FFC000"/>
                  </a:solidFill>
                </a:rPr>
                <a:t>Relationship manager</a:t>
              </a:r>
              <a:endParaRPr lang="en-US" sz="1400" i="1" dirty="0">
                <a:solidFill>
                  <a:srgbClr val="FFC000"/>
                </a:solidFill>
              </a:endParaRPr>
            </a:p>
          </p:txBody>
        </p:sp>
      </p:grpSp>
    </p:spTree>
    <p:extLst>
      <p:ext uri="{BB962C8B-B14F-4D97-AF65-F5344CB8AC3E}">
        <p14:creationId xmlns:p14="http://schemas.microsoft.com/office/powerpoint/2010/main" val="301285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i="1" dirty="0" smtClean="0"/>
              <a:t>How does it work? (classification)</a:t>
            </a:r>
            <a:endParaRPr lang="en-US" sz="3600" b="1" i="1" dirty="0"/>
          </a:p>
        </p:txBody>
      </p:sp>
      <p:sp>
        <p:nvSpPr>
          <p:cNvPr id="3" name="Content Placeholder 2"/>
          <p:cNvSpPr>
            <a:spLocks noGrp="1"/>
          </p:cNvSpPr>
          <p:nvPr>
            <p:ph idx="1"/>
          </p:nvPr>
        </p:nvSpPr>
        <p:spPr>
          <a:xfrm>
            <a:off x="457200" y="968914"/>
            <a:ext cx="8229600" cy="4525963"/>
          </a:xfrm>
        </p:spPr>
        <p:txBody>
          <a:bodyPr>
            <a:normAutofit/>
          </a:bodyPr>
          <a:lstStyle/>
          <a:p>
            <a:r>
              <a:rPr lang="en-US" sz="2000" dirty="0" smtClean="0"/>
              <a:t>Classification type of algorithm: builds a classifier that will be able to categorize new sets of inputs into predefined labels.</a:t>
            </a:r>
            <a:endParaRPr lang="en-US" sz="2000" dirty="0"/>
          </a:p>
        </p:txBody>
      </p:sp>
      <p:sp>
        <p:nvSpPr>
          <p:cNvPr id="4" name="Oval 3"/>
          <p:cNvSpPr/>
          <p:nvPr/>
        </p:nvSpPr>
        <p:spPr>
          <a:xfrm>
            <a:off x="990600" y="1752600"/>
            <a:ext cx="1279208"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Rainbow six</a:t>
            </a:r>
            <a:endParaRPr lang="en-US" sz="1400" dirty="0"/>
          </a:p>
        </p:txBody>
      </p:sp>
      <p:sp>
        <p:nvSpPr>
          <p:cNvPr id="5" name="Oval 4"/>
          <p:cNvSpPr/>
          <p:nvPr/>
        </p:nvSpPr>
        <p:spPr>
          <a:xfrm>
            <a:off x="990600" y="2418029"/>
            <a:ext cx="1279208" cy="736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Assassin’s Creed Unity</a:t>
            </a:r>
            <a:endParaRPr lang="en-US" sz="1400" dirty="0"/>
          </a:p>
        </p:txBody>
      </p:sp>
      <p:sp>
        <p:nvSpPr>
          <p:cNvPr id="6" name="Oval 5"/>
          <p:cNvSpPr/>
          <p:nvPr/>
        </p:nvSpPr>
        <p:spPr>
          <a:xfrm>
            <a:off x="1028224" y="3155009"/>
            <a:ext cx="1241584"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Child of Light</a:t>
            </a:r>
          </a:p>
        </p:txBody>
      </p:sp>
      <p:sp>
        <p:nvSpPr>
          <p:cNvPr id="9" name="Right Arrow 8"/>
          <p:cNvSpPr/>
          <p:nvPr/>
        </p:nvSpPr>
        <p:spPr>
          <a:xfrm>
            <a:off x="2362200" y="1954036"/>
            <a:ext cx="138779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2383613" y="2672219"/>
            <a:ext cx="138779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2383613" y="3372350"/>
            <a:ext cx="138779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771404" y="1754747"/>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First Person Shooter</a:t>
            </a:r>
            <a:endParaRPr lang="en-US" sz="1400" dirty="0"/>
          </a:p>
        </p:txBody>
      </p:sp>
      <p:sp>
        <p:nvSpPr>
          <p:cNvPr id="33" name="Oval 32"/>
          <p:cNvSpPr/>
          <p:nvPr/>
        </p:nvSpPr>
        <p:spPr>
          <a:xfrm>
            <a:off x="3771404" y="2420176"/>
            <a:ext cx="1410195" cy="736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Action/ Adventure</a:t>
            </a:r>
            <a:endParaRPr lang="en-US" sz="1400" dirty="0"/>
          </a:p>
        </p:txBody>
      </p:sp>
      <p:sp>
        <p:nvSpPr>
          <p:cNvPr id="34" name="Oval 33"/>
          <p:cNvSpPr/>
          <p:nvPr/>
        </p:nvSpPr>
        <p:spPr>
          <a:xfrm>
            <a:off x="3809029" y="3157156"/>
            <a:ext cx="1372570"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Role Play Game</a:t>
            </a:r>
          </a:p>
        </p:txBody>
      </p:sp>
      <p:sp>
        <p:nvSpPr>
          <p:cNvPr id="36" name="Rectangle 35"/>
          <p:cNvSpPr/>
          <p:nvPr/>
        </p:nvSpPr>
        <p:spPr>
          <a:xfrm>
            <a:off x="2819852" y="1961542"/>
            <a:ext cx="451485" cy="221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8" name="Rectangle 37"/>
          <p:cNvSpPr/>
          <p:nvPr/>
        </p:nvSpPr>
        <p:spPr>
          <a:xfrm>
            <a:off x="2830353" y="2672219"/>
            <a:ext cx="451485" cy="221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9" name="Rectangle 38"/>
          <p:cNvSpPr/>
          <p:nvPr/>
        </p:nvSpPr>
        <p:spPr>
          <a:xfrm>
            <a:off x="2872673" y="3372223"/>
            <a:ext cx="451485" cy="221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0" name="Smiley Face 39"/>
          <p:cNvSpPr/>
          <p:nvPr/>
        </p:nvSpPr>
        <p:spPr>
          <a:xfrm>
            <a:off x="6758769" y="3118530"/>
            <a:ext cx="1524000" cy="145001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Algorithm</a:t>
            </a:r>
            <a:endParaRPr lang="en-US" sz="1600" dirty="0"/>
          </a:p>
        </p:txBody>
      </p:sp>
      <p:sp>
        <p:nvSpPr>
          <p:cNvPr id="41" name="Right Arrow 40"/>
          <p:cNvSpPr/>
          <p:nvPr/>
        </p:nvSpPr>
        <p:spPr>
          <a:xfrm rot="1425604">
            <a:off x="5162678" y="2998090"/>
            <a:ext cx="163349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9003234">
            <a:off x="5110245" y="4561568"/>
            <a:ext cx="167659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749992" y="4236908"/>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Watch Dogs 2</a:t>
            </a:r>
            <a:endParaRPr lang="en-US" sz="1400" dirty="0"/>
          </a:p>
        </p:txBody>
      </p:sp>
      <p:sp>
        <p:nvSpPr>
          <p:cNvPr id="44" name="Oval 43"/>
          <p:cNvSpPr/>
          <p:nvPr/>
        </p:nvSpPr>
        <p:spPr>
          <a:xfrm>
            <a:off x="3745553" y="4900190"/>
            <a:ext cx="1382124"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Might and Magic X</a:t>
            </a:r>
            <a:endParaRPr lang="en-US" sz="1400" dirty="0"/>
          </a:p>
        </p:txBody>
      </p:sp>
      <p:sp>
        <p:nvSpPr>
          <p:cNvPr id="45" name="Oval 44"/>
          <p:cNvSpPr/>
          <p:nvPr/>
        </p:nvSpPr>
        <p:spPr>
          <a:xfrm>
            <a:off x="3778063" y="5566431"/>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mysterious game</a:t>
            </a:r>
            <a:endParaRPr lang="en-US" sz="1400" dirty="0"/>
          </a:p>
        </p:txBody>
      </p:sp>
      <p:sp>
        <p:nvSpPr>
          <p:cNvPr id="10" name="Right Arrow 9"/>
          <p:cNvSpPr/>
          <p:nvPr/>
        </p:nvSpPr>
        <p:spPr>
          <a:xfrm rot="10800000">
            <a:off x="2286084" y="4454249"/>
            <a:ext cx="138779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10800000">
            <a:off x="2311237" y="5150187"/>
            <a:ext cx="138779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2325293" y="5783772"/>
            <a:ext cx="138779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514600" y="4299261"/>
            <a:ext cx="1066800" cy="1930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rgbClr val="FFC000"/>
                </a:solidFill>
              </a:rPr>
              <a:t>Classifier</a:t>
            </a:r>
            <a:endParaRPr lang="en-US" b="1" i="1" dirty="0">
              <a:solidFill>
                <a:srgbClr val="FFC000"/>
              </a:solidFill>
            </a:endParaRPr>
          </a:p>
        </p:txBody>
      </p:sp>
      <p:sp>
        <p:nvSpPr>
          <p:cNvPr id="49" name="Oval 48"/>
          <p:cNvSpPr/>
          <p:nvPr/>
        </p:nvSpPr>
        <p:spPr>
          <a:xfrm>
            <a:off x="859613" y="4236908"/>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Adventure / RPG</a:t>
            </a:r>
            <a:endParaRPr lang="en-US" sz="1400" dirty="0">
              <a:solidFill>
                <a:srgbClr val="FF0000"/>
              </a:solidFill>
            </a:endParaRPr>
          </a:p>
        </p:txBody>
      </p:sp>
      <p:sp>
        <p:nvSpPr>
          <p:cNvPr id="50" name="Oval 49"/>
          <p:cNvSpPr/>
          <p:nvPr/>
        </p:nvSpPr>
        <p:spPr>
          <a:xfrm>
            <a:off x="858873" y="4932846"/>
            <a:ext cx="1382124"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rgbClr val="FF0000"/>
                </a:solidFill>
              </a:rPr>
              <a:t>Chesslike</a:t>
            </a:r>
            <a:r>
              <a:rPr lang="en-US" sz="1400" dirty="0" smtClean="0">
                <a:solidFill>
                  <a:srgbClr val="FF0000"/>
                </a:solidFill>
              </a:rPr>
              <a:t> Strategy</a:t>
            </a:r>
            <a:endParaRPr lang="en-US" sz="1400" dirty="0">
              <a:solidFill>
                <a:srgbClr val="FF0000"/>
              </a:solidFill>
            </a:endParaRPr>
          </a:p>
        </p:txBody>
      </p:sp>
      <p:sp>
        <p:nvSpPr>
          <p:cNvPr id="51" name="Oval 50"/>
          <p:cNvSpPr/>
          <p:nvPr/>
        </p:nvSpPr>
        <p:spPr>
          <a:xfrm>
            <a:off x="844941" y="5596128"/>
            <a:ext cx="1410195" cy="663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MMORPG (or am I?)</a:t>
            </a:r>
            <a:endParaRPr lang="en-US" sz="1400" dirty="0">
              <a:solidFill>
                <a:srgbClr val="FF0000"/>
              </a:solidFill>
            </a:endParaRPr>
          </a:p>
        </p:txBody>
      </p:sp>
    </p:spTree>
    <p:extLst>
      <p:ext uri="{BB962C8B-B14F-4D97-AF65-F5344CB8AC3E}">
        <p14:creationId xmlns:p14="http://schemas.microsoft.com/office/powerpoint/2010/main" val="160394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How can the analysis be used</a:t>
            </a:r>
            <a:endParaRPr lang="en-US" sz="3600" b="1" i="1" dirty="0"/>
          </a:p>
        </p:txBody>
      </p:sp>
      <p:sp>
        <p:nvSpPr>
          <p:cNvPr id="3" name="Content Placeholder 2"/>
          <p:cNvSpPr>
            <a:spLocks noGrp="1"/>
          </p:cNvSpPr>
          <p:nvPr>
            <p:ph idx="1"/>
          </p:nvPr>
        </p:nvSpPr>
        <p:spPr>
          <a:xfrm>
            <a:off x="457200" y="1524000"/>
            <a:ext cx="8229600" cy="4724400"/>
          </a:xfrm>
        </p:spPr>
        <p:txBody>
          <a:bodyPr>
            <a:normAutofit fontScale="92500" lnSpcReduction="20000"/>
          </a:bodyPr>
          <a:lstStyle/>
          <a:p>
            <a:r>
              <a:rPr lang="en-US" sz="2600" b="1" dirty="0" smtClean="0"/>
              <a:t>For brands:</a:t>
            </a:r>
          </a:p>
          <a:p>
            <a:pPr lvl="1"/>
            <a:r>
              <a:rPr lang="en-US" sz="2200" dirty="0" smtClean="0"/>
              <a:t>Using former games’ metrics to </a:t>
            </a:r>
            <a:r>
              <a:rPr lang="en-US" sz="2200" b="1" dirty="0" smtClean="0"/>
              <a:t>predict</a:t>
            </a:r>
            <a:r>
              <a:rPr lang="en-US" sz="2200" dirty="0" smtClean="0"/>
              <a:t> players behavior for newer generation of the game. </a:t>
            </a:r>
          </a:p>
          <a:p>
            <a:pPr marL="457200" lvl="1" indent="0">
              <a:buNone/>
            </a:pPr>
            <a:r>
              <a:rPr lang="en-US" sz="2200" dirty="0"/>
              <a:t> </a:t>
            </a:r>
            <a:r>
              <a:rPr lang="en-US" sz="2200" dirty="0" smtClean="0"/>
              <a:t>    </a:t>
            </a:r>
            <a:r>
              <a:rPr lang="en-US" sz="2200" i="1" dirty="0" smtClean="0"/>
              <a:t>Ex</a:t>
            </a:r>
            <a:r>
              <a:rPr lang="en-US" sz="2200" dirty="0" smtClean="0"/>
              <a:t>: Data on AC Black Flag can be used for future AC titles in player-transaction behavior, thus enabling another tool to corroborate other forecasts.</a:t>
            </a:r>
          </a:p>
          <a:p>
            <a:pPr lvl="1"/>
            <a:r>
              <a:rPr lang="en-US" sz="2200" dirty="0" smtClean="0"/>
              <a:t>Using former games’ metrics to </a:t>
            </a:r>
            <a:r>
              <a:rPr lang="en-US" sz="2200" b="1" dirty="0" smtClean="0"/>
              <a:t>change</a:t>
            </a:r>
            <a:r>
              <a:rPr lang="en-US" sz="2200" dirty="0" smtClean="0"/>
              <a:t> certain design aspect sin a purely monetization point of view, but can also lead to game play and mechanics change for retaining experienced players.</a:t>
            </a:r>
          </a:p>
          <a:p>
            <a:pPr marL="457200" lvl="1" indent="0">
              <a:buNone/>
            </a:pPr>
            <a:r>
              <a:rPr lang="en-US" sz="2200" dirty="0"/>
              <a:t> </a:t>
            </a:r>
            <a:r>
              <a:rPr lang="en-US" sz="2200" dirty="0" smtClean="0"/>
              <a:t>    </a:t>
            </a:r>
            <a:r>
              <a:rPr lang="en-US" sz="2200" i="1" dirty="0" smtClean="0"/>
              <a:t>Ex</a:t>
            </a:r>
            <a:r>
              <a:rPr lang="en-US" sz="2200" dirty="0" smtClean="0"/>
              <a:t>: If players tend to monetize after a certain level in a game, or after performing a certain action in-game, we can analyze why and reproduce similar pattern.</a:t>
            </a:r>
          </a:p>
          <a:p>
            <a:pPr lvl="1"/>
            <a:r>
              <a:rPr lang="en-US" sz="2200" dirty="0" smtClean="0"/>
              <a:t>Using former games to </a:t>
            </a:r>
            <a:r>
              <a:rPr lang="en-US" sz="2200" b="1" dirty="0" smtClean="0"/>
              <a:t>promote</a:t>
            </a:r>
            <a:r>
              <a:rPr lang="en-US" sz="2200" dirty="0" smtClean="0"/>
              <a:t> new marketing tools. </a:t>
            </a:r>
            <a:endParaRPr lang="en-US" sz="2200" dirty="0"/>
          </a:p>
          <a:p>
            <a:pPr marL="457200" lvl="1" indent="0">
              <a:buNone/>
            </a:pPr>
            <a:r>
              <a:rPr lang="en-US" sz="2200" dirty="0"/>
              <a:t> </a:t>
            </a:r>
            <a:r>
              <a:rPr lang="en-US" sz="2200" dirty="0" smtClean="0"/>
              <a:t>    </a:t>
            </a:r>
            <a:r>
              <a:rPr lang="en-US" sz="2200" i="1" dirty="0" smtClean="0"/>
              <a:t>Ex</a:t>
            </a:r>
            <a:r>
              <a:rPr lang="en-US" sz="2200" dirty="0" smtClean="0"/>
              <a:t>: if players tend to monetize at a moment, and in-game message is intended for a game, maybe it is the right moment. If another moment a player sometimes monetize, another type of message and tailored promotion can be used.</a:t>
            </a:r>
          </a:p>
        </p:txBody>
      </p:sp>
    </p:spTree>
    <p:extLst>
      <p:ext uri="{BB962C8B-B14F-4D97-AF65-F5344CB8AC3E}">
        <p14:creationId xmlns:p14="http://schemas.microsoft.com/office/powerpoint/2010/main" val="288772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a:t>How can the analysis be used</a:t>
            </a:r>
          </a:p>
        </p:txBody>
      </p:sp>
      <p:sp>
        <p:nvSpPr>
          <p:cNvPr id="3" name="Content Placeholder 2"/>
          <p:cNvSpPr>
            <a:spLocks noGrp="1"/>
          </p:cNvSpPr>
          <p:nvPr>
            <p:ph idx="1"/>
          </p:nvPr>
        </p:nvSpPr>
        <p:spPr>
          <a:xfrm>
            <a:off x="457200" y="1524000"/>
            <a:ext cx="8229600" cy="5105400"/>
          </a:xfrm>
        </p:spPr>
        <p:txBody>
          <a:bodyPr>
            <a:normAutofit fontScale="92500" lnSpcReduction="10000"/>
          </a:bodyPr>
          <a:lstStyle/>
          <a:p>
            <a:r>
              <a:rPr lang="en-US" sz="2400" b="1" dirty="0" smtClean="0"/>
              <a:t>For new games:</a:t>
            </a:r>
          </a:p>
          <a:p>
            <a:pPr lvl="1"/>
            <a:r>
              <a:rPr lang="en-US" sz="2000" b="1" i="1" dirty="0" smtClean="0"/>
              <a:t>Betas</a:t>
            </a:r>
            <a:r>
              <a:rPr lang="en-US" sz="2000" b="1" dirty="0" smtClean="0"/>
              <a:t>: </a:t>
            </a:r>
            <a:r>
              <a:rPr lang="en-US" sz="2000" dirty="0" smtClean="0"/>
              <a:t>especially for AAA games, more and more games require high quality betas and longer beta phases. Which means we possess players’ in-game</a:t>
            </a:r>
            <a:r>
              <a:rPr lang="en-US" sz="2000" dirty="0"/>
              <a:t> </a:t>
            </a:r>
            <a:r>
              <a:rPr lang="en-US" sz="2000" dirty="0" smtClean="0"/>
              <a:t>behaviors before the game is released, but without monetization pattern. We can use existing data to both predict conversion rate to full game and conversion rate to monetize and even how much.</a:t>
            </a:r>
          </a:p>
          <a:p>
            <a:pPr lvl="1"/>
            <a:r>
              <a:rPr lang="en-US" sz="2000" b="1" i="1" dirty="0" smtClean="0"/>
              <a:t>Competitive</a:t>
            </a:r>
            <a:r>
              <a:rPr lang="en-US" sz="2000" b="1" dirty="0" smtClean="0"/>
              <a:t>: </a:t>
            </a:r>
            <a:r>
              <a:rPr lang="en-US" sz="2000" dirty="0" smtClean="0"/>
              <a:t>(Rainbow Six) an intelligent match-making is possible with a ML algorithm, otherwise it is only a win-loss based knowledge which is a process without “memory”. Plus this allows us to balance </a:t>
            </a:r>
            <a:r>
              <a:rPr lang="en-US" sz="2000" dirty="0"/>
              <a:t>in-game </a:t>
            </a:r>
            <a:r>
              <a:rPr lang="en-US" sz="2000" dirty="0" smtClean="0"/>
              <a:t>elements. (recognize favorable win conditions, are they working as intended?  How to balance out the 39/61 win/loss ratio of the attackers in Rainbow Six?)</a:t>
            </a:r>
          </a:p>
          <a:p>
            <a:pPr lvl="1"/>
            <a:r>
              <a:rPr lang="en-US" sz="2000" b="1" i="1" dirty="0" smtClean="0"/>
              <a:t>Social</a:t>
            </a:r>
            <a:r>
              <a:rPr lang="en-US" sz="2000" b="1" dirty="0" smtClean="0"/>
              <a:t>: </a:t>
            </a:r>
            <a:r>
              <a:rPr lang="en-US" sz="2000" dirty="0" smtClean="0"/>
              <a:t>the more players have friends playing a game, the more likely they are going to play. As a corollary, creating social bounds among players is important. Therefore, knowing how to recognize similar players (time, skill, monetization pattern and interests in-game) allow better friends suggestions tools or more discreetly a matching tool for specific multiplayer missions.</a:t>
            </a:r>
            <a:endParaRPr lang="en-US" sz="2000" dirty="0"/>
          </a:p>
        </p:txBody>
      </p:sp>
    </p:spTree>
    <p:extLst>
      <p:ext uri="{BB962C8B-B14F-4D97-AF65-F5344CB8AC3E}">
        <p14:creationId xmlns:p14="http://schemas.microsoft.com/office/powerpoint/2010/main" val="390881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a:t>How can the analysis be used</a:t>
            </a:r>
            <a:endParaRPr lang="en-US" sz="3600" b="1" dirty="0"/>
          </a:p>
        </p:txBody>
      </p:sp>
      <p:sp>
        <p:nvSpPr>
          <p:cNvPr id="3" name="Content Placeholder 2"/>
          <p:cNvSpPr>
            <a:spLocks noGrp="1"/>
          </p:cNvSpPr>
          <p:nvPr>
            <p:ph idx="1"/>
          </p:nvPr>
        </p:nvSpPr>
        <p:spPr/>
        <p:txBody>
          <a:bodyPr>
            <a:normAutofit fontScale="92500" lnSpcReduction="10000"/>
          </a:bodyPr>
          <a:lstStyle/>
          <a:p>
            <a:r>
              <a:rPr lang="en-US" sz="2400" b="1" dirty="0" smtClean="0"/>
              <a:t>For marketing and social space as a whole:</a:t>
            </a:r>
          </a:p>
          <a:p>
            <a:pPr lvl="1"/>
            <a:r>
              <a:rPr lang="en-US" sz="2000" b="1" i="1" dirty="0" smtClean="0"/>
              <a:t>Community management: </a:t>
            </a:r>
            <a:r>
              <a:rPr lang="en-US" sz="2000" dirty="0" smtClean="0"/>
              <a:t>The right moment (in relation to other announcements of the group and of other companies) to communicate, what information (in-game gameplay, fan-made arts or fun facts?) to communicate, on what frequencies, through what channels (Facebook, LinkedIn, Twitter but also Twitch live stream and Q&amp;As and </a:t>
            </a:r>
            <a:r>
              <a:rPr lang="en-US" sz="2000" dirty="0" err="1" smtClean="0"/>
              <a:t>Reddit</a:t>
            </a:r>
            <a:r>
              <a:rPr lang="en-US" sz="2000" dirty="0" smtClean="0"/>
              <a:t> AMAs), the latter metrics (number of tweets, followers and likes for instance) can lead to predict the importance of an announcement through that channel.</a:t>
            </a:r>
          </a:p>
          <a:p>
            <a:pPr lvl="1"/>
            <a:r>
              <a:rPr lang="en-US" sz="2000" b="1" i="1" dirty="0" smtClean="0"/>
              <a:t>Information coverage</a:t>
            </a:r>
            <a:r>
              <a:rPr lang="en-US" sz="2000" b="1" dirty="0" smtClean="0"/>
              <a:t>: </a:t>
            </a:r>
            <a:r>
              <a:rPr lang="en-US" sz="2000" dirty="0" smtClean="0"/>
              <a:t>There are a lot of models (percolation theory, random walk theory, stepping stones etc…) that allow to explain the information “sale-through”, those analytics will lead to a more efficient way of communicating.</a:t>
            </a:r>
          </a:p>
          <a:p>
            <a:pPr lvl="1"/>
            <a:r>
              <a:rPr lang="en-US" sz="2000" b="1" i="1" dirty="0" smtClean="0"/>
              <a:t>E-commerce: </a:t>
            </a:r>
            <a:r>
              <a:rPr lang="en-US" sz="2000" dirty="0" smtClean="0"/>
              <a:t>We need to think transactions within </a:t>
            </a:r>
            <a:r>
              <a:rPr lang="en-US" sz="2000" dirty="0" err="1" smtClean="0"/>
              <a:t>Ubisoft</a:t>
            </a:r>
            <a:r>
              <a:rPr lang="en-US" sz="2000" dirty="0" smtClean="0"/>
              <a:t> games as a whole space, and the longer a player stays inside </a:t>
            </a:r>
            <a:r>
              <a:rPr lang="en-US" sz="2000" dirty="0" err="1" smtClean="0"/>
              <a:t>Ubisoft</a:t>
            </a:r>
            <a:r>
              <a:rPr lang="en-US" sz="2000" dirty="0" smtClean="0"/>
              <a:t> space the more useful is ML-like analysis, </a:t>
            </a:r>
            <a:endParaRPr lang="en-US" sz="2000" dirty="0"/>
          </a:p>
        </p:txBody>
      </p:sp>
    </p:spTree>
    <p:extLst>
      <p:ext uri="{BB962C8B-B14F-4D97-AF65-F5344CB8AC3E}">
        <p14:creationId xmlns:p14="http://schemas.microsoft.com/office/powerpoint/2010/main" val="171269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What the competition does </a:t>
            </a:r>
            <a:br>
              <a:rPr lang="en-US" sz="3600" b="1" i="1" dirty="0" smtClean="0"/>
            </a:br>
            <a:r>
              <a:rPr lang="en-US" sz="3600" b="1" i="1" dirty="0" smtClean="0"/>
              <a:t>(as of May 2015)</a:t>
            </a:r>
            <a:endParaRPr lang="en-US" sz="3600" b="1" i="1" dirty="0"/>
          </a:p>
        </p:txBody>
      </p:sp>
      <p:sp>
        <p:nvSpPr>
          <p:cNvPr id="3" name="Content Placeholder 2"/>
          <p:cNvSpPr>
            <a:spLocks noGrp="1"/>
          </p:cNvSpPr>
          <p:nvPr>
            <p:ph idx="1"/>
          </p:nvPr>
        </p:nvSpPr>
        <p:spPr/>
        <p:txBody>
          <a:bodyPr>
            <a:normAutofit fontScale="92500" lnSpcReduction="10000"/>
          </a:bodyPr>
          <a:lstStyle/>
          <a:p>
            <a:r>
              <a:rPr lang="en-US" sz="2000" b="1" dirty="0" smtClean="0"/>
              <a:t>Riot : </a:t>
            </a:r>
            <a:r>
              <a:rPr lang="en-US" sz="2000" b="1" dirty="0"/>
              <a:t>Insights </a:t>
            </a:r>
            <a:r>
              <a:rPr lang="en-US" sz="2000" b="1" dirty="0" smtClean="0"/>
              <a:t>(</a:t>
            </a:r>
            <a:r>
              <a:rPr lang="en-US" sz="2000" b="1" dirty="0" err="1" smtClean="0"/>
              <a:t>Bradon</a:t>
            </a:r>
            <a:r>
              <a:rPr lang="en-US" sz="2000" b="1" dirty="0" smtClean="0"/>
              <a:t> </a:t>
            </a:r>
            <a:r>
              <a:rPr lang="en-US" sz="2000" b="1" dirty="0" err="1" smtClean="0"/>
              <a:t>Hsiung</a:t>
            </a:r>
            <a:r>
              <a:rPr lang="en-US" sz="2000" b="1" dirty="0" smtClean="0"/>
              <a:t> </a:t>
            </a:r>
            <a:r>
              <a:rPr lang="en-US" sz="2000" dirty="0" smtClean="0"/>
              <a:t>Analytics, data science, research and data engineering. Since 2012), </a:t>
            </a:r>
            <a:r>
              <a:rPr lang="en-US" sz="2000" b="1" dirty="0" smtClean="0"/>
              <a:t>e-commerce</a:t>
            </a:r>
            <a:r>
              <a:rPr lang="en-US" sz="2000" dirty="0" smtClean="0"/>
              <a:t> (</a:t>
            </a:r>
            <a:r>
              <a:rPr lang="en-US" sz="2000" b="1" dirty="0" smtClean="0"/>
              <a:t>Mark </a:t>
            </a:r>
            <a:r>
              <a:rPr lang="en-US" sz="2000" b="1" dirty="0" err="1" smtClean="0"/>
              <a:t>Sottosanti</a:t>
            </a:r>
            <a:r>
              <a:rPr lang="en-US" sz="2000" b="1" dirty="0" smtClean="0"/>
              <a:t>, </a:t>
            </a:r>
            <a:r>
              <a:rPr lang="en-US" sz="2000" dirty="0" smtClean="0"/>
              <a:t>pricing policies and philosophies) and </a:t>
            </a:r>
            <a:r>
              <a:rPr lang="en-US" sz="2000" b="1" dirty="0" smtClean="0"/>
              <a:t>social </a:t>
            </a:r>
            <a:r>
              <a:rPr lang="en-US" sz="2000" dirty="0" smtClean="0"/>
              <a:t>(2.2 million Twitter followers and 12.5 million likes on Facebook.).</a:t>
            </a:r>
          </a:p>
          <a:p>
            <a:r>
              <a:rPr lang="en-US" sz="2000" b="1" dirty="0"/>
              <a:t>Blizzard: </a:t>
            </a:r>
            <a:r>
              <a:rPr lang="en-US" sz="2000" b="1" dirty="0" err="1" smtClean="0"/>
              <a:t>MapR</a:t>
            </a:r>
            <a:r>
              <a:rPr lang="en-US" sz="2000" b="1" dirty="0" smtClean="0"/>
              <a:t> (</a:t>
            </a:r>
            <a:r>
              <a:rPr lang="en-US" sz="2000" dirty="0" smtClean="0"/>
              <a:t>a distributed </a:t>
            </a:r>
            <a:r>
              <a:rPr lang="en-US" sz="2000" dirty="0" err="1" smtClean="0"/>
              <a:t>Hadoop</a:t>
            </a:r>
            <a:r>
              <a:rPr lang="en-US" sz="2000" dirty="0" smtClean="0"/>
              <a:t> service social used by Blizzard, they have small teams for specific games/purposes, the longest-standing  one is led by </a:t>
            </a:r>
            <a:r>
              <a:rPr lang="en-US" sz="2000" b="1" dirty="0" err="1"/>
              <a:t>Chaitanya</a:t>
            </a:r>
            <a:r>
              <a:rPr lang="en-US" sz="2000" b="1" dirty="0"/>
              <a:t> </a:t>
            </a:r>
            <a:r>
              <a:rPr lang="en-US" sz="2000" b="1" dirty="0" err="1" smtClean="0"/>
              <a:t>Chemudugunta</a:t>
            </a:r>
            <a:r>
              <a:rPr lang="en-US" sz="2000" b="1" dirty="0"/>
              <a:t> </a:t>
            </a:r>
            <a:r>
              <a:rPr lang="en-US" sz="2000" dirty="0" smtClean="0"/>
              <a:t>dating back to 2009), </a:t>
            </a:r>
            <a:r>
              <a:rPr lang="en-US" sz="2000" b="1" dirty="0" smtClean="0"/>
              <a:t>social</a:t>
            </a:r>
            <a:r>
              <a:rPr lang="en-US" sz="2000" dirty="0" smtClean="0"/>
              <a:t>(nearly </a:t>
            </a:r>
            <a:r>
              <a:rPr lang="en-US" sz="2000" dirty="0"/>
              <a:t>700K Twitter followers and 6 millions likes on Facebook for </a:t>
            </a:r>
            <a:r>
              <a:rPr lang="en-US" sz="2000" dirty="0" err="1"/>
              <a:t>WoW</a:t>
            </a:r>
            <a:r>
              <a:rPr lang="en-US" sz="2000" dirty="0"/>
              <a:t> alone)</a:t>
            </a:r>
            <a:endParaRPr lang="en-US" sz="2000" b="1" dirty="0"/>
          </a:p>
          <a:p>
            <a:r>
              <a:rPr lang="en-US" sz="2000" b="1" dirty="0" smtClean="0"/>
              <a:t>Valve: </a:t>
            </a:r>
            <a:r>
              <a:rPr lang="en-US" sz="2000" dirty="0" smtClean="0"/>
              <a:t>Their data-approach is more pricing-oriented, which makes them more profitable on a per employee basis than let’s say likes of Google or Apple. Their head-economist is </a:t>
            </a:r>
            <a:r>
              <a:rPr lang="en-US" sz="2000" b="1" dirty="0" err="1" smtClean="0"/>
              <a:t>Yannis</a:t>
            </a:r>
            <a:r>
              <a:rPr lang="en-US" sz="2000" b="1" dirty="0" smtClean="0"/>
              <a:t> </a:t>
            </a:r>
            <a:r>
              <a:rPr lang="en-US" sz="2000" b="1" dirty="0" err="1" smtClean="0"/>
              <a:t>Varoufakis</a:t>
            </a:r>
            <a:r>
              <a:rPr lang="en-US" sz="2000" dirty="0" smtClean="0"/>
              <a:t> (a renowned economist) since 2012.</a:t>
            </a:r>
          </a:p>
          <a:p>
            <a:r>
              <a:rPr lang="en-US" sz="2000" b="1" dirty="0" smtClean="0"/>
              <a:t>Zynga: Zynga Analytics (Daniel McCaffrey) </a:t>
            </a:r>
            <a:r>
              <a:rPr lang="en-US" sz="2000" dirty="0" smtClean="0"/>
              <a:t>It is the perfect example of data-driven gameplay optimizations company, their goal: maximize user conversions and revenues. (this is not the preferred way since I believe it can burn out users very quickly.)</a:t>
            </a:r>
            <a:endParaRPr lang="en-US" sz="2000" b="1" dirty="0" smtClean="0"/>
          </a:p>
        </p:txBody>
      </p:sp>
    </p:spTree>
    <p:extLst>
      <p:ext uri="{BB962C8B-B14F-4D97-AF65-F5344CB8AC3E}">
        <p14:creationId xmlns:p14="http://schemas.microsoft.com/office/powerpoint/2010/main" val="184349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smtClean="0"/>
              <a:t>But we can do better</a:t>
            </a:r>
            <a:br>
              <a:rPr lang="en-US" sz="3600" b="1" i="1" dirty="0" smtClean="0"/>
            </a:br>
            <a:r>
              <a:rPr lang="en-US" sz="3600" b="1" i="1" dirty="0" smtClean="0"/>
              <a:t>(At least we can start to do similar things)</a:t>
            </a:r>
            <a:endParaRPr lang="en-US" sz="3600" b="1" i="1" dirty="0"/>
          </a:p>
        </p:txBody>
      </p:sp>
      <p:sp>
        <p:nvSpPr>
          <p:cNvPr id="3" name="Content Placeholder 2"/>
          <p:cNvSpPr>
            <a:spLocks noGrp="1"/>
          </p:cNvSpPr>
          <p:nvPr>
            <p:ph idx="1"/>
          </p:nvPr>
        </p:nvSpPr>
        <p:spPr>
          <a:xfrm>
            <a:off x="457200" y="1371600"/>
            <a:ext cx="8229600" cy="5105400"/>
          </a:xfrm>
        </p:spPr>
        <p:txBody>
          <a:bodyPr>
            <a:noAutofit/>
          </a:bodyPr>
          <a:lstStyle/>
          <a:p>
            <a:r>
              <a:rPr lang="en-US" sz="1800" b="1" i="1" dirty="0" smtClean="0"/>
              <a:t>Spark: </a:t>
            </a:r>
            <a:r>
              <a:rPr lang="en-US" sz="1800" dirty="0" smtClean="0"/>
              <a:t>What I would call the </a:t>
            </a:r>
            <a:r>
              <a:rPr lang="en-US" sz="1800" dirty="0" err="1" smtClean="0"/>
              <a:t>Hadoop</a:t>
            </a:r>
            <a:r>
              <a:rPr lang="en-US" sz="1800" dirty="0" smtClean="0"/>
              <a:t> and </a:t>
            </a:r>
            <a:r>
              <a:rPr lang="en-US" sz="1800" dirty="0" err="1" smtClean="0"/>
              <a:t>MapReduce</a:t>
            </a:r>
            <a:r>
              <a:rPr lang="en-US" sz="1800" dirty="0" smtClean="0"/>
              <a:t> 2.0. This is a distributed system that runs 100 faster (in terms of data fetching, data prepping and data analytics) than the currently used </a:t>
            </a:r>
            <a:r>
              <a:rPr lang="en-US" sz="1800" dirty="0" err="1" smtClean="0"/>
              <a:t>MapReduce</a:t>
            </a:r>
            <a:r>
              <a:rPr lang="en-US" sz="1800" dirty="0" smtClean="0"/>
              <a:t> technology and </a:t>
            </a:r>
            <a:r>
              <a:rPr lang="en-US" sz="1800" dirty="0" err="1" smtClean="0"/>
              <a:t>Hadoop</a:t>
            </a:r>
            <a:r>
              <a:rPr lang="en-US" sz="1800" dirty="0" smtClean="0"/>
              <a:t> storage system devised at Berkley since end of 2013, it is particularly useful when data collections become larger than can be handled. And it is at the edge of the technology, I don’t see anything close to it even in the research world.</a:t>
            </a:r>
          </a:p>
          <a:p>
            <a:pPr marL="0" indent="0">
              <a:buNone/>
            </a:pPr>
            <a:r>
              <a:rPr lang="en-US" sz="1800" dirty="0" smtClean="0"/>
              <a:t>      </a:t>
            </a:r>
            <a:r>
              <a:rPr lang="en-US" sz="1800" b="1" i="1" dirty="0" smtClean="0"/>
              <a:t>Ex: </a:t>
            </a:r>
            <a:r>
              <a:rPr lang="en-US" sz="1800" dirty="0" smtClean="0"/>
              <a:t>Player </a:t>
            </a:r>
            <a:r>
              <a:rPr lang="en-US" sz="1800" dirty="0" err="1" smtClean="0"/>
              <a:t>gamestart</a:t>
            </a:r>
            <a:r>
              <a:rPr lang="en-US" sz="1800" dirty="0" smtClean="0"/>
              <a:t> tables which may contain billions of rows, the only fact of  </a:t>
            </a:r>
          </a:p>
          <a:p>
            <a:pPr marL="0" indent="0">
              <a:buNone/>
            </a:pPr>
            <a:r>
              <a:rPr lang="en-US" sz="1800" dirty="0"/>
              <a:t> </a:t>
            </a:r>
            <a:r>
              <a:rPr lang="en-US" sz="1800" dirty="0" smtClean="0"/>
              <a:t>     fetching the data can take over days.</a:t>
            </a:r>
          </a:p>
          <a:p>
            <a:r>
              <a:rPr lang="en-US" sz="1800" b="1" i="1" dirty="0" err="1" smtClean="0"/>
              <a:t>Scala</a:t>
            </a:r>
            <a:r>
              <a:rPr lang="en-US" sz="1800" b="1" i="1" dirty="0" smtClean="0"/>
              <a:t>/Python/R</a:t>
            </a:r>
            <a:r>
              <a:rPr lang="en-US" sz="1800" dirty="0" smtClean="0"/>
              <a:t>: </a:t>
            </a:r>
            <a:r>
              <a:rPr lang="en-US" sz="1800" dirty="0" err="1" smtClean="0"/>
              <a:t>Scala</a:t>
            </a:r>
            <a:r>
              <a:rPr lang="en-US" sz="1800" dirty="0" smtClean="0"/>
              <a:t> is the preferred language for function-oriented programming which enables working with spark and any person familiar with Java should be able to manipulate it with ease. The latter two are useful by themselves since they allow basic analytics (statistics, </a:t>
            </a:r>
            <a:r>
              <a:rPr lang="en-US" sz="1800" dirty="0" err="1" smtClean="0"/>
              <a:t>modelling</a:t>
            </a:r>
            <a:r>
              <a:rPr lang="en-US" sz="1800" dirty="0" smtClean="0"/>
              <a:t>) through build-in functions.</a:t>
            </a:r>
          </a:p>
          <a:p>
            <a:r>
              <a:rPr lang="en-US" sz="1800" b="1" i="1" dirty="0" smtClean="0"/>
              <a:t>Creating a “</a:t>
            </a:r>
            <a:r>
              <a:rPr lang="en-US" sz="1800" b="1" i="1" dirty="0" err="1" smtClean="0"/>
              <a:t>Ubiverse</a:t>
            </a:r>
            <a:r>
              <a:rPr lang="en-US" sz="1800" b="1" i="1" dirty="0" smtClean="0"/>
              <a:t>”?: </a:t>
            </a:r>
            <a:r>
              <a:rPr lang="en-US" sz="1800" dirty="0" smtClean="0"/>
              <a:t>It is important to impose our brand as a whole instead of separated AAA brands, it enables fidelity cross-brands, helps to build a desired reputation, </a:t>
            </a:r>
            <a:r>
              <a:rPr lang="en-US" sz="1800" dirty="0" smtClean="0"/>
              <a:t>and maybe </a:t>
            </a:r>
            <a:r>
              <a:rPr lang="en-US" sz="1800" dirty="0" smtClean="0"/>
              <a:t>allows </a:t>
            </a:r>
            <a:r>
              <a:rPr lang="en-US" sz="1800" dirty="0" smtClean="0"/>
              <a:t>creation </a:t>
            </a:r>
            <a:r>
              <a:rPr lang="en-US" sz="1800" dirty="0"/>
              <a:t>of inter-titles </a:t>
            </a:r>
            <a:r>
              <a:rPr lang="en-US" sz="1800" dirty="0" smtClean="0"/>
              <a:t>currency</a:t>
            </a:r>
            <a:r>
              <a:rPr lang="en-US" sz="1800" dirty="0" smtClean="0"/>
              <a:t>. </a:t>
            </a:r>
            <a:r>
              <a:rPr lang="en-US" sz="1800" dirty="0" smtClean="0"/>
              <a:t>Key words here: </a:t>
            </a:r>
            <a:r>
              <a:rPr lang="en-US" sz="1800" dirty="0" err="1" smtClean="0"/>
              <a:t>Ubi</a:t>
            </a:r>
            <a:r>
              <a:rPr lang="en-US" sz="1800" dirty="0" smtClean="0"/>
              <a:t>-economy space and a </a:t>
            </a:r>
            <a:r>
              <a:rPr lang="en-US" sz="1800" dirty="0" err="1" smtClean="0"/>
              <a:t>Ubisoft</a:t>
            </a:r>
            <a:r>
              <a:rPr lang="en-US" sz="1800" dirty="0" smtClean="0"/>
              <a:t> community. (instead of AC fans, FC fans, TF fans RS fans etc…)</a:t>
            </a:r>
            <a:endParaRPr lang="en-US" sz="1800" b="1" i="1" dirty="0" smtClean="0"/>
          </a:p>
        </p:txBody>
      </p:sp>
    </p:spTree>
    <p:extLst>
      <p:ext uri="{BB962C8B-B14F-4D97-AF65-F5344CB8AC3E}">
        <p14:creationId xmlns:p14="http://schemas.microsoft.com/office/powerpoint/2010/main" val="3949572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4511</TotalTime>
  <Words>2157</Words>
  <Application>Microsoft Office PowerPoint</Application>
  <PresentationFormat>On-screen Show (4:3)</PresentationFormat>
  <Paragraphs>267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Machine Learning (and other techniques) In Analytics  - Know our players better</vt:lpstr>
      <vt:lpstr>What problems can be addressed </vt:lpstr>
      <vt:lpstr>How does it work? (Regression)</vt:lpstr>
      <vt:lpstr>How does it work? (classification)</vt:lpstr>
      <vt:lpstr>How can the analysis be used</vt:lpstr>
      <vt:lpstr>How can the analysis be used</vt:lpstr>
      <vt:lpstr>How can the analysis be used</vt:lpstr>
      <vt:lpstr>What the competition does  (as of May 2015)</vt:lpstr>
      <vt:lpstr>But we can do better (At least we can start to do similar things)</vt:lpstr>
      <vt:lpstr>Case study: AirMech (one time player and multiple player distinction)</vt:lpstr>
      <vt:lpstr>Case study: AirMech (one time player and multiple player distinction)</vt:lpstr>
      <vt:lpstr>Case study: AirMech (one time player and multiple player distinction)</vt:lpstr>
      <vt:lpstr>Case study: AirMech (Players classification)</vt:lpstr>
      <vt:lpstr>Case study: AirMech (Players classification)</vt:lpstr>
      <vt:lpstr>Case study: AirMech (Players classification)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How to use in-game gameplay metrics to predict monetization behavior</dc:title>
  <dc:creator>Su Yang</dc:creator>
  <cp:lastModifiedBy>Su Yang</cp:lastModifiedBy>
  <cp:revision>51</cp:revision>
  <dcterms:created xsi:type="dcterms:W3CDTF">2006-08-16T00:00:00Z</dcterms:created>
  <dcterms:modified xsi:type="dcterms:W3CDTF">2015-05-11T23:30:52Z</dcterms:modified>
</cp:coreProperties>
</file>