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7" r:id="rId6"/>
    <p:sldId id="268" r:id="rId7"/>
    <p:sldId id="280" r:id="rId8"/>
    <p:sldId id="281" r:id="rId9"/>
    <p:sldId id="276" r:id="rId10"/>
    <p:sldId id="277" r:id="rId11"/>
    <p:sldId id="278" r:id="rId12"/>
    <p:sldId id="269" r:id="rId13"/>
    <p:sldId id="270" r:id="rId14"/>
    <p:sldId id="271" r:id="rId15"/>
    <p:sldId id="272" r:id="rId16"/>
    <p:sldId id="279" r:id="rId17"/>
    <p:sldId id="273" r:id="rId18"/>
    <p:sldId id="274" r:id="rId19"/>
    <p:sldId id="275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.yang\Desktop\UbiMachineLearning\BinaryPrediction\CleanData\LeaversOrNotProfiles1st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Analysis!$A$2</c:f>
              <c:strCache>
                <c:ptCount val="1"/>
                <c:pt idx="0">
                  <c:v>Leavers (actual)</c:v>
                </c:pt>
              </c:strCache>
            </c:strRef>
          </c:tx>
          <c:marker>
            <c:symbol val="none"/>
          </c:marker>
          <c:val>
            <c:numRef>
              <c:f>Analysis!$B$2:$U$2</c:f>
              <c:numCache>
                <c:formatCode>General</c:formatCode>
                <c:ptCount val="20"/>
                <c:pt idx="0">
                  <c:v>0</c:v>
                </c:pt>
                <c:pt idx="1">
                  <c:v>3005</c:v>
                </c:pt>
                <c:pt idx="2">
                  <c:v>1845</c:v>
                </c:pt>
                <c:pt idx="3">
                  <c:v>1350</c:v>
                </c:pt>
                <c:pt idx="4">
                  <c:v>2917</c:v>
                </c:pt>
                <c:pt idx="5">
                  <c:v>1357</c:v>
                </c:pt>
                <c:pt idx="6">
                  <c:v>726</c:v>
                </c:pt>
                <c:pt idx="7">
                  <c:v>409</c:v>
                </c:pt>
                <c:pt idx="8">
                  <c:v>271</c:v>
                </c:pt>
                <c:pt idx="9">
                  <c:v>259</c:v>
                </c:pt>
                <c:pt idx="10">
                  <c:v>146</c:v>
                </c:pt>
                <c:pt idx="11">
                  <c:v>71</c:v>
                </c:pt>
                <c:pt idx="12">
                  <c:v>41</c:v>
                </c:pt>
                <c:pt idx="13">
                  <c:v>31</c:v>
                </c:pt>
                <c:pt idx="14">
                  <c:v>19</c:v>
                </c:pt>
                <c:pt idx="15">
                  <c:v>14</c:v>
                </c:pt>
                <c:pt idx="16">
                  <c:v>7</c:v>
                </c:pt>
                <c:pt idx="17">
                  <c:v>11</c:v>
                </c:pt>
                <c:pt idx="18">
                  <c:v>9</c:v>
                </c:pt>
                <c:pt idx="19">
                  <c:v>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Analysis!$A$3</c:f>
              <c:strCache>
                <c:ptCount val="1"/>
                <c:pt idx="0">
                  <c:v>Leavers(predicted)</c:v>
                </c:pt>
              </c:strCache>
            </c:strRef>
          </c:tx>
          <c:marker>
            <c:symbol val="none"/>
          </c:marker>
          <c:val>
            <c:numRef>
              <c:f>Analysis!$B$3:$U$3</c:f>
              <c:numCache>
                <c:formatCode>General</c:formatCode>
                <c:ptCount val="20"/>
                <c:pt idx="0">
                  <c:v>0</c:v>
                </c:pt>
                <c:pt idx="1">
                  <c:v>3185</c:v>
                </c:pt>
                <c:pt idx="2">
                  <c:v>1997</c:v>
                </c:pt>
                <c:pt idx="3">
                  <c:v>1501</c:v>
                </c:pt>
                <c:pt idx="4">
                  <c:v>3434</c:v>
                </c:pt>
                <c:pt idx="5">
                  <c:v>1726</c:v>
                </c:pt>
                <c:pt idx="6">
                  <c:v>883</c:v>
                </c:pt>
                <c:pt idx="7">
                  <c:v>527</c:v>
                </c:pt>
                <c:pt idx="8">
                  <c:v>331</c:v>
                </c:pt>
                <c:pt idx="9">
                  <c:v>303</c:v>
                </c:pt>
                <c:pt idx="10">
                  <c:v>167</c:v>
                </c:pt>
                <c:pt idx="11">
                  <c:v>60</c:v>
                </c:pt>
                <c:pt idx="12">
                  <c:v>48</c:v>
                </c:pt>
                <c:pt idx="13">
                  <c:v>32</c:v>
                </c:pt>
                <c:pt idx="14">
                  <c:v>22</c:v>
                </c:pt>
                <c:pt idx="15">
                  <c:v>11</c:v>
                </c:pt>
                <c:pt idx="16">
                  <c:v>4</c:v>
                </c:pt>
                <c:pt idx="17">
                  <c:v>10</c:v>
                </c:pt>
                <c:pt idx="18">
                  <c:v>7</c:v>
                </c:pt>
                <c:pt idx="19">
                  <c:v>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Analysis!$A$4</c:f>
              <c:strCache>
                <c:ptCount val="1"/>
                <c:pt idx="0">
                  <c:v>Non Leavers (actual)</c:v>
                </c:pt>
              </c:strCache>
            </c:strRef>
          </c:tx>
          <c:marker>
            <c:symbol val="none"/>
          </c:marker>
          <c:val>
            <c:numRef>
              <c:f>Analysis!$B$4:$U$4</c:f>
              <c:numCache>
                <c:formatCode>General</c:formatCode>
                <c:ptCount val="20"/>
                <c:pt idx="0">
                  <c:v>9273</c:v>
                </c:pt>
                <c:pt idx="1">
                  <c:v>180</c:v>
                </c:pt>
                <c:pt idx="2">
                  <c:v>152</c:v>
                </c:pt>
                <c:pt idx="3">
                  <c:v>151</c:v>
                </c:pt>
                <c:pt idx="4">
                  <c:v>534</c:v>
                </c:pt>
                <c:pt idx="5">
                  <c:v>440</c:v>
                </c:pt>
                <c:pt idx="6">
                  <c:v>280</c:v>
                </c:pt>
                <c:pt idx="7">
                  <c:v>266</c:v>
                </c:pt>
                <c:pt idx="8">
                  <c:v>181</c:v>
                </c:pt>
                <c:pt idx="9">
                  <c:v>247</c:v>
                </c:pt>
                <c:pt idx="10">
                  <c:v>161</c:v>
                </c:pt>
                <c:pt idx="11">
                  <c:v>81</c:v>
                </c:pt>
                <c:pt idx="12">
                  <c:v>70</c:v>
                </c:pt>
                <c:pt idx="13">
                  <c:v>33</c:v>
                </c:pt>
                <c:pt idx="14">
                  <c:v>30</c:v>
                </c:pt>
                <c:pt idx="15">
                  <c:v>10</c:v>
                </c:pt>
                <c:pt idx="16">
                  <c:v>18</c:v>
                </c:pt>
                <c:pt idx="17">
                  <c:v>12</c:v>
                </c:pt>
                <c:pt idx="18">
                  <c:v>14</c:v>
                </c:pt>
                <c:pt idx="19">
                  <c:v>8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Analysis!$A$5</c:f>
              <c:strCache>
                <c:ptCount val="1"/>
                <c:pt idx="0">
                  <c:v>Non Leavers (predicted)</c:v>
                </c:pt>
              </c:strCache>
            </c:strRef>
          </c:tx>
          <c:marker>
            <c:symbol val="none"/>
          </c:marker>
          <c:val>
            <c:numRef>
              <c:f>Analysis!$B$5:$U$5</c:f>
              <c:numCache>
                <c:formatCode>General</c:formatCode>
                <c:ptCount val="20"/>
                <c:pt idx="0">
                  <c:v>9273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17</c:v>
                </c:pt>
                <c:pt idx="5">
                  <c:v>71</c:v>
                </c:pt>
                <c:pt idx="6">
                  <c:v>123</c:v>
                </c:pt>
                <c:pt idx="7">
                  <c:v>148</c:v>
                </c:pt>
                <c:pt idx="8">
                  <c:v>121</c:v>
                </c:pt>
                <c:pt idx="9">
                  <c:v>203</c:v>
                </c:pt>
                <c:pt idx="10">
                  <c:v>140</c:v>
                </c:pt>
                <c:pt idx="11">
                  <c:v>92</c:v>
                </c:pt>
                <c:pt idx="12">
                  <c:v>63</c:v>
                </c:pt>
                <c:pt idx="13">
                  <c:v>32</c:v>
                </c:pt>
                <c:pt idx="14">
                  <c:v>27</c:v>
                </c:pt>
                <c:pt idx="15">
                  <c:v>13</c:v>
                </c:pt>
                <c:pt idx="16">
                  <c:v>21</c:v>
                </c:pt>
                <c:pt idx="17">
                  <c:v>13</c:v>
                </c:pt>
                <c:pt idx="18">
                  <c:v>16</c:v>
                </c:pt>
                <c:pt idx="19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19520"/>
        <c:axId val="35978560"/>
      </c:lineChart>
      <c:catAx>
        <c:axId val="47019520"/>
        <c:scaling>
          <c:orientation val="minMax"/>
        </c:scaling>
        <c:delete val="0"/>
        <c:axPos val="b"/>
        <c:majorTickMark val="out"/>
        <c:minorTickMark val="none"/>
        <c:tickLblPos val="nextTo"/>
        <c:crossAx val="35978560"/>
        <c:crosses val="autoZero"/>
        <c:auto val="1"/>
        <c:lblAlgn val="ctr"/>
        <c:lblOffset val="100"/>
        <c:noMultiLvlLbl val="0"/>
      </c:catAx>
      <c:valAx>
        <c:axId val="3597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01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Machine Learning</a:t>
            </a:r>
            <a:br>
              <a:rPr lang="en-US" sz="4900" b="1" dirty="0" smtClean="0"/>
            </a:br>
            <a:r>
              <a:rPr lang="en-US" sz="4900" b="1" dirty="0" smtClean="0"/>
              <a:t>(and other techniques)</a:t>
            </a:r>
            <a:br>
              <a:rPr lang="en-US" sz="4900" b="1" dirty="0" smtClean="0"/>
            </a:br>
            <a:r>
              <a:rPr lang="en-US" sz="4900" b="1" dirty="0" smtClean="0"/>
              <a:t>In Analytics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 </a:t>
            </a:r>
            <a:r>
              <a:rPr lang="en-US" sz="3600" b="1" i="1" dirty="0" smtClean="0"/>
              <a:t>Know our players better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81700"/>
            <a:ext cx="6400800" cy="1752600"/>
          </a:xfrm>
        </p:spPr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</a:t>
            </a:r>
            <a:br>
              <a:rPr lang="en-US" sz="3200" b="1" i="1" dirty="0"/>
            </a:br>
            <a:r>
              <a:rPr lang="en-US" sz="3200" b="1" i="1" dirty="0"/>
              <a:t>(Predicting who will leave)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Results: </a:t>
            </a:r>
            <a:r>
              <a:rPr lang="en-US" sz="2000" dirty="0" smtClean="0"/>
              <a:t>82.5% </a:t>
            </a:r>
            <a:r>
              <a:rPr lang="en-US" sz="2000" dirty="0"/>
              <a:t>precision, </a:t>
            </a:r>
            <a:r>
              <a:rPr lang="en-US" sz="2000" dirty="0" smtClean="0"/>
              <a:t>96.9% </a:t>
            </a:r>
            <a:r>
              <a:rPr lang="en-US" sz="2000" dirty="0"/>
              <a:t>recall and </a:t>
            </a:r>
            <a:r>
              <a:rPr lang="en-US" sz="2000" dirty="0" err="1" smtClean="0"/>
              <a:t>fscore</a:t>
            </a:r>
            <a:r>
              <a:rPr lang="en-US" sz="2000" dirty="0" smtClean="0"/>
              <a:t>=0.89 </a:t>
            </a:r>
            <a:r>
              <a:rPr lang="en-US" sz="2000" dirty="0"/>
              <a:t>-&gt; </a:t>
            </a:r>
            <a:r>
              <a:rPr lang="en-US" sz="2000" dirty="0" smtClean="0"/>
              <a:t>Of the players </a:t>
            </a:r>
            <a:r>
              <a:rPr lang="en-US" sz="2000" dirty="0"/>
              <a:t>I </a:t>
            </a:r>
            <a:r>
              <a:rPr lang="en-US" sz="2000" dirty="0" smtClean="0"/>
              <a:t>predicted as leavers, 82.5% are really leaving; 96.9% </a:t>
            </a:r>
            <a:r>
              <a:rPr lang="en-US" sz="2000" dirty="0"/>
              <a:t>of </a:t>
            </a:r>
            <a:r>
              <a:rPr lang="en-US" sz="2000" dirty="0" smtClean="0"/>
              <a:t>leavers have been found! </a:t>
            </a:r>
            <a:r>
              <a:rPr lang="en-US" sz="2000" dirty="0" err="1"/>
              <a:t>Fscore</a:t>
            </a:r>
            <a:r>
              <a:rPr lang="en-US" sz="2000" dirty="0"/>
              <a:t> can be interpreted as a balanced view of the two formerly mentioned metrics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48164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874007"/>
              </p:ext>
            </p:extLst>
          </p:nvPr>
        </p:nvGraphicFramePr>
        <p:xfrm>
          <a:off x="2743200" y="2819400"/>
          <a:ext cx="596646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2300" y="517496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Persistent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8493" y="333726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212910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</a:t>
            </a:r>
            <a:br>
              <a:rPr lang="en-US" sz="3200" b="1" i="1" dirty="0"/>
            </a:br>
            <a:r>
              <a:rPr lang="en-US" sz="3200" b="1" i="1" dirty="0"/>
              <a:t>(Predicting who will leave)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r>
              <a:rPr lang="en-US" sz="2000" b="1" i="1" dirty="0" smtClean="0"/>
              <a:t>Limits </a:t>
            </a:r>
            <a:r>
              <a:rPr lang="en-US" sz="2000" b="1" i="1" dirty="0"/>
              <a:t>of the </a:t>
            </a:r>
            <a:r>
              <a:rPr lang="en-US" sz="2000" b="1" i="1" dirty="0" smtClean="0"/>
              <a:t>data: </a:t>
            </a:r>
            <a:r>
              <a:rPr lang="en-US" sz="2000" dirty="0" smtClean="0"/>
              <a:t>data </a:t>
            </a:r>
            <a:r>
              <a:rPr lang="en-US" sz="2000" dirty="0"/>
              <a:t>set very small for big data; </a:t>
            </a:r>
            <a:r>
              <a:rPr lang="en-US" sz="2000" dirty="0" smtClean="0"/>
              <a:t>the definition </a:t>
            </a:r>
            <a:r>
              <a:rPr lang="en-US" sz="2000" dirty="0" smtClean="0"/>
              <a:t>of leavers should be reassessed (maybe looking at the cumulative play days/hours/hours played during play days for the last 30 days</a:t>
            </a:r>
            <a:r>
              <a:rPr lang="en-US" sz="2000" dirty="0" smtClean="0"/>
              <a:t>); It is slightly biased for players of level 1 without which the non-leavers will be skewed.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i="1" dirty="0" smtClean="0"/>
              <a:t>Limits with the method: </a:t>
            </a:r>
            <a:r>
              <a:rPr lang="en-US" sz="2000" dirty="0" smtClean="0"/>
              <a:t>the </a:t>
            </a:r>
            <a:r>
              <a:rPr lang="en-US" sz="2000" dirty="0"/>
              <a:t>data hasn’t been processed so every parameters have same weight which shouldn’t happen if we </a:t>
            </a:r>
            <a:r>
              <a:rPr lang="en-US" sz="2000" dirty="0" smtClean="0"/>
              <a:t>have </a:t>
            </a:r>
            <a:r>
              <a:rPr lang="en-US" sz="2000" dirty="0" smtClean="0"/>
              <a:t>better </a:t>
            </a:r>
            <a:r>
              <a:rPr lang="en-US" sz="2000" dirty="0" smtClean="0"/>
              <a:t>insights </a:t>
            </a:r>
            <a:r>
              <a:rPr lang="en-US" sz="2000" dirty="0" smtClean="0"/>
              <a:t>over the </a:t>
            </a:r>
            <a:r>
              <a:rPr lang="en-US" sz="2000" dirty="0"/>
              <a:t>data </a:t>
            </a:r>
            <a:r>
              <a:rPr lang="en-US" sz="2000" dirty="0" smtClean="0"/>
              <a:t>set. </a:t>
            </a:r>
          </a:p>
          <a:p>
            <a:endParaRPr lang="en-US" sz="2000" dirty="0"/>
          </a:p>
          <a:p>
            <a:r>
              <a:rPr lang="en-US" sz="2000" b="1" i="1" dirty="0" smtClean="0"/>
              <a:t>How to utilize the results: </a:t>
            </a:r>
            <a:r>
              <a:rPr lang="en-US" sz="2000" dirty="0"/>
              <a:t>Once the leavers are </a:t>
            </a:r>
            <a:r>
              <a:rPr lang="en-US" sz="2000" dirty="0" smtClean="0"/>
              <a:t>predicted, </a:t>
            </a:r>
            <a:r>
              <a:rPr lang="en-US" sz="2000" dirty="0"/>
              <a:t>we should use clustering methods to separate them into targetable </a:t>
            </a:r>
            <a:r>
              <a:rPr lang="en-US" sz="2000" dirty="0" smtClean="0"/>
              <a:t>groups and use tools to retain the players, </a:t>
            </a:r>
            <a:r>
              <a:rPr lang="en-US" sz="2000" dirty="0"/>
              <a:t>for instance </a:t>
            </a:r>
            <a:r>
              <a:rPr lang="en-US" sz="2000" dirty="0" smtClean="0"/>
              <a:t>for some players, it may be the only time they played for the last month, those are players who are “giving chance” to the game again; some may reduce the time played because the contents are repetitive;  some may have received major losses on that very day and stop playing; some may just have encountered bugs etc…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1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Case study: </a:t>
            </a:r>
            <a:r>
              <a:rPr lang="en-US" sz="3600" b="1" i="1" dirty="0" err="1" smtClean="0"/>
              <a:t>AirMech</a:t>
            </a:r>
            <a:r>
              <a:rPr lang="en-US" sz="3600" b="1" i="1" dirty="0" smtClean="0"/>
              <a:t> 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(</a:t>
            </a:r>
            <a:r>
              <a:rPr lang="en-US" sz="3600" b="1" i="1" dirty="0" smtClean="0"/>
              <a:t>Players classification)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Scope of the data: </a:t>
            </a:r>
            <a:r>
              <a:rPr lang="en-US" sz="2000" dirty="0" smtClean="0"/>
              <a:t>X360, a sample of players (100K  profiles). 20 parameters are used.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2590800"/>
            <a:ext cx="881176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3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/>
              <a:t>(</a:t>
            </a:r>
            <a:r>
              <a:rPr lang="en-US" sz="3200" b="1" i="1" dirty="0"/>
              <a:t>Players 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i="1" dirty="0"/>
              <a:t>Results: </a:t>
            </a:r>
            <a:r>
              <a:rPr lang="en-US" sz="1800" dirty="0" smtClean="0"/>
              <a:t>10 categories. We can </a:t>
            </a:r>
            <a:r>
              <a:rPr lang="en-US" sz="1800" dirty="0"/>
              <a:t>o</a:t>
            </a:r>
            <a:r>
              <a:rPr lang="en-US" sz="1800" dirty="0" smtClean="0"/>
              <a:t>bserve </a:t>
            </a:r>
          </a:p>
          <a:p>
            <a:pPr marL="0" indent="0">
              <a:buNone/>
            </a:pPr>
            <a:r>
              <a:rPr lang="en-US" sz="1800" dirty="0" smtClean="0"/>
              <a:t>some correlations, but also to see if certain</a:t>
            </a:r>
          </a:p>
          <a:p>
            <a:pPr marL="0" indent="0">
              <a:buNone/>
            </a:pPr>
            <a:r>
              <a:rPr lang="en-US" sz="1800" dirty="0" smtClean="0"/>
              <a:t>categories are </a:t>
            </a:r>
            <a:r>
              <a:rPr lang="en-US" sz="1800" dirty="0"/>
              <a:t>m</a:t>
            </a:r>
            <a:r>
              <a:rPr lang="en-US" sz="1800" dirty="0" smtClean="0"/>
              <a:t>onetizing “better” with </a:t>
            </a:r>
          </a:p>
          <a:p>
            <a:pPr marL="0" indent="0">
              <a:buNone/>
            </a:pPr>
            <a:r>
              <a:rPr lang="en-US" sz="1800" dirty="0" smtClean="0"/>
              <a:t>regards to other metrics, here I would </a:t>
            </a:r>
          </a:p>
          <a:p>
            <a:pPr marL="0" indent="0">
              <a:buNone/>
            </a:pPr>
            <a:r>
              <a:rPr lang="en-US" sz="1800" dirty="0" smtClean="0"/>
              <a:t>say 5s are monetizing well so we should </a:t>
            </a:r>
          </a:p>
          <a:p>
            <a:pPr marL="0" indent="0">
              <a:buNone/>
            </a:pPr>
            <a:r>
              <a:rPr lang="en-US" sz="1800" dirty="0" smtClean="0"/>
              <a:t>Reward, the 3s spend a lot of times playing, </a:t>
            </a:r>
          </a:p>
          <a:p>
            <a:pPr marL="0" indent="0">
              <a:buNone/>
            </a:pPr>
            <a:r>
              <a:rPr lang="en-US" sz="1800" dirty="0" smtClean="0"/>
              <a:t>thus needs more marketing attention.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9" y="3505200"/>
            <a:ext cx="8997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95" y="1257693"/>
            <a:ext cx="455085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43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/>
              <a:t>(</a:t>
            </a:r>
            <a:r>
              <a:rPr lang="en-US" sz="3200" b="1" i="1" dirty="0"/>
              <a:t>Players classification)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Limits of the data</a:t>
            </a:r>
            <a:r>
              <a:rPr lang="en-US" sz="2000" b="1" i="1" dirty="0" smtClean="0"/>
              <a:t>: </a:t>
            </a:r>
            <a:r>
              <a:rPr lang="en-US" sz="2000" dirty="0" smtClean="0"/>
              <a:t>It is still small, ideally we want to process over 1 million data points at least (it is called big data for a reason). Some parameters are too connected here to be considered independent, I’m merely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over a small pool of factors.</a:t>
            </a:r>
          </a:p>
          <a:p>
            <a:endParaRPr lang="en-US" sz="2000" i="1" dirty="0"/>
          </a:p>
          <a:p>
            <a:r>
              <a:rPr lang="en-US" sz="2000" b="1" i="1" dirty="0"/>
              <a:t>Limits with the method</a:t>
            </a:r>
            <a:r>
              <a:rPr lang="en-US" sz="2000" b="1" i="1" dirty="0" smtClean="0"/>
              <a:t>: </a:t>
            </a:r>
            <a:r>
              <a:rPr lang="en-US" sz="2000" dirty="0" smtClean="0"/>
              <a:t>This is an experimental study that doesn’t stress very specifically on the objective, do we need a monetizing profiling? Do we need player game-play profiling? Or do we evaluate the “strength” of a player</a:t>
            </a:r>
            <a:r>
              <a:rPr lang="en-US" sz="2000" dirty="0" smtClean="0"/>
              <a:t>?</a:t>
            </a:r>
          </a:p>
          <a:p>
            <a:endParaRPr lang="en-US" sz="2000" i="1" dirty="0"/>
          </a:p>
          <a:p>
            <a:r>
              <a:rPr lang="en-US" sz="2000" b="1" i="1" dirty="0"/>
              <a:t>How to utilize the results</a:t>
            </a:r>
            <a:r>
              <a:rPr lang="en-US" sz="2000" b="1" i="1" dirty="0" smtClean="0"/>
              <a:t>: </a:t>
            </a:r>
            <a:r>
              <a:rPr lang="en-US" sz="2000" dirty="0" smtClean="0"/>
              <a:t>it is a great promotional tools to display the different categories of players… It can be used to make tailored contents/marketing.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3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Conclusion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Via Machine Learning techniques, we can improve our business in ways we couldn’t before:</a:t>
            </a:r>
          </a:p>
          <a:p>
            <a:pPr lvl="1"/>
            <a:r>
              <a:rPr lang="en-US" sz="1800" dirty="0" smtClean="0"/>
              <a:t>Improve </a:t>
            </a:r>
            <a:r>
              <a:rPr lang="en-US" sz="1800" b="1" i="1" dirty="0" smtClean="0"/>
              <a:t>conversion </a:t>
            </a:r>
            <a:r>
              <a:rPr lang="en-US" sz="1800" b="1" i="1" dirty="0" smtClean="0"/>
              <a:t>and</a:t>
            </a:r>
            <a:r>
              <a:rPr lang="en-US" sz="1800" b="1" i="1" dirty="0" smtClean="0"/>
              <a:t> </a:t>
            </a:r>
            <a:r>
              <a:rPr lang="en-US" sz="1800" b="1" i="1" dirty="0" smtClean="0"/>
              <a:t>retention </a:t>
            </a:r>
            <a:r>
              <a:rPr lang="en-US" sz="1800" b="1" i="1" dirty="0" smtClean="0"/>
              <a:t>rates </a:t>
            </a:r>
            <a:r>
              <a:rPr lang="en-US" sz="1800" dirty="0" smtClean="0"/>
              <a:t>by spotting as soon as possible potential buyers, leavers.</a:t>
            </a:r>
          </a:p>
          <a:p>
            <a:pPr lvl="1"/>
            <a:r>
              <a:rPr lang="en-US" sz="1800" dirty="0" smtClean="0"/>
              <a:t>Improve</a:t>
            </a:r>
            <a:r>
              <a:rPr lang="en-US" sz="1800" dirty="0"/>
              <a:t> </a:t>
            </a:r>
            <a:r>
              <a:rPr lang="en-US" sz="1800" b="1" i="1" dirty="0"/>
              <a:t>in-game </a:t>
            </a:r>
            <a:r>
              <a:rPr lang="en-US" sz="1800" b="1" i="1" dirty="0" smtClean="0"/>
              <a:t>experience </a:t>
            </a:r>
            <a:r>
              <a:rPr lang="en-US" sz="1800" dirty="0" smtClean="0"/>
              <a:t>and</a:t>
            </a:r>
            <a:r>
              <a:rPr lang="en-US" sz="1800" dirty="0"/>
              <a:t> </a:t>
            </a:r>
            <a:r>
              <a:rPr lang="en-US" sz="1800" b="1" i="1" dirty="0"/>
              <a:t>targeted </a:t>
            </a:r>
            <a:r>
              <a:rPr lang="en-US" sz="1800" b="1" i="1" dirty="0" smtClean="0"/>
              <a:t>marketing </a:t>
            </a:r>
            <a:r>
              <a:rPr lang="en-US" sz="1800" dirty="0" smtClean="0"/>
              <a:t>by recognizing what type of player we’re dealing with.</a:t>
            </a:r>
          </a:p>
          <a:p>
            <a:pPr lvl="1"/>
            <a:r>
              <a:rPr lang="en-US" sz="1800" dirty="0" smtClean="0"/>
              <a:t>Improve </a:t>
            </a:r>
            <a:r>
              <a:rPr lang="en-US" sz="1800" dirty="0" smtClean="0"/>
              <a:t>the </a:t>
            </a:r>
            <a:r>
              <a:rPr lang="en-US" sz="1800" b="1" i="1" dirty="0" smtClean="0"/>
              <a:t>community management </a:t>
            </a:r>
            <a:r>
              <a:rPr lang="en-US" sz="1800" dirty="0" smtClean="0"/>
              <a:t>by </a:t>
            </a:r>
            <a:r>
              <a:rPr lang="en-US" sz="1800" dirty="0" smtClean="0"/>
              <a:t>using tailored carrots/sticks to address toxic behaviors.</a:t>
            </a:r>
          </a:p>
          <a:p>
            <a:pPr lvl="1"/>
            <a:r>
              <a:rPr lang="en-US" sz="1800" dirty="0"/>
              <a:t>Improve </a:t>
            </a:r>
            <a:r>
              <a:rPr lang="en-US" sz="1800" b="1" i="1" dirty="0" smtClean="0"/>
              <a:t>match-making </a:t>
            </a:r>
            <a:r>
              <a:rPr lang="en-US" sz="1800" dirty="0" smtClean="0"/>
              <a:t>with a more memory-dependent, data-focused approach.</a:t>
            </a:r>
            <a:endParaRPr lang="en-US" sz="1800" b="1" i="1" dirty="0"/>
          </a:p>
          <a:p>
            <a:pPr lvl="1"/>
            <a:r>
              <a:rPr lang="en-US" sz="1800" dirty="0" smtClean="0"/>
              <a:t>Etc</a:t>
            </a:r>
            <a:r>
              <a:rPr lang="en-US" sz="1800" dirty="0" smtClean="0"/>
              <a:t>…</a:t>
            </a:r>
          </a:p>
          <a:p>
            <a:pPr lvl="1"/>
            <a:endParaRPr lang="en-US" dirty="0"/>
          </a:p>
          <a:p>
            <a:r>
              <a:rPr lang="en-US" sz="2000" dirty="0" smtClean="0"/>
              <a:t>Other ideas for analytics I can further develop atop ML techniques:</a:t>
            </a:r>
          </a:p>
          <a:p>
            <a:pPr lvl="1"/>
            <a:r>
              <a:rPr lang="en-US" sz="1700" b="1" i="1" dirty="0" smtClean="0"/>
              <a:t>Information propagation </a:t>
            </a:r>
            <a:r>
              <a:rPr lang="en-US" sz="1700" dirty="0" smtClean="0"/>
              <a:t>(percolation, random walks and Internet Web graph): How to optimize information diffusion in the population.</a:t>
            </a:r>
          </a:p>
          <a:p>
            <a:pPr lvl="1"/>
            <a:r>
              <a:rPr lang="en-US" sz="1700" b="1" i="1" dirty="0" smtClean="0"/>
              <a:t>Social engineering </a:t>
            </a:r>
            <a:r>
              <a:rPr lang="en-US" sz="1700" dirty="0" smtClean="0"/>
              <a:t>(analytical psychology, neuroscience and </a:t>
            </a:r>
            <a:r>
              <a:rPr lang="en-US" sz="1700" smtClean="0"/>
              <a:t>behavioral studies atop ML results): </a:t>
            </a:r>
            <a:r>
              <a:rPr lang="en-US" sz="1700" dirty="0" smtClean="0"/>
              <a:t>How to improve players’ feedback? </a:t>
            </a:r>
            <a:r>
              <a:rPr lang="en-US" sz="1700" dirty="0" smtClean="0"/>
              <a:t>Improve players in-game behavior especially for the upcoming RS6 game in which community is extremely important.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94274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Case study: </a:t>
            </a:r>
            <a:r>
              <a:rPr lang="en-US" sz="3600" b="1" i="1" dirty="0" err="1" smtClean="0"/>
              <a:t>AirMech</a:t>
            </a:r>
            <a:r>
              <a:rPr lang="en-US" sz="3600" b="1" i="1" dirty="0" smtClean="0"/>
              <a:t> (one time player and multiple player distinction)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Scope of the data: </a:t>
            </a:r>
            <a:r>
              <a:rPr lang="en-US" sz="2000" dirty="0" smtClean="0"/>
              <a:t>X360, all paying players (35,745 profiles), 26,932 used as training sets and 8813 as test sets. 20 parameters are used.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34936"/>
              </p:ext>
            </p:extLst>
          </p:nvPr>
        </p:nvGraphicFramePr>
        <p:xfrm>
          <a:off x="380998" y="2438400"/>
          <a:ext cx="8153404" cy="3733795"/>
        </p:xfrm>
        <a:graphic>
          <a:graphicData uri="http://schemas.openxmlformats.org/drawingml/2006/table">
            <a:tbl>
              <a:tblPr/>
              <a:tblGrid>
                <a:gridCol w="1139868"/>
                <a:gridCol w="1139868"/>
                <a:gridCol w="1139868"/>
                <a:gridCol w="831431"/>
                <a:gridCol w="1139868"/>
                <a:gridCol w="1139868"/>
                <a:gridCol w="844842"/>
                <a:gridCol w="777791"/>
              </a:tblGrid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ProfileId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daysFrom20140718ToFirstPlayedDt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daysFrom20140718ToFirstPayDt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playDay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sessionsOnSecondPayDayOrLastPlayDay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totalSessionsSecondPayDayOrLastPlayDay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CountryShort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USDSecondPayDayOrLastPlayDay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00536378-1558-4839-95ff-52d3d26cd05d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0091023f-d6aa-431c-a9a6-530588cfdd28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00987483-9c8d-469b-aba5-419c5e1dcf76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9.99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0117fcc9-8731-4abd-8d25-2d52c9c00c05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016fa921-cf1a-4288-b605-29678613ded4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01876251-f9f8-488b-bcb6-c6177d9228d1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0188de9f-c4d9-4948-bd3a-fc8c9ba26059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02131168-f37e-4a40-80cd-dc9443a57c6d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022f756e-7b01-439d-86a6-45982415219c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4.99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0230ef1a-3750-4566-b0fa-4f72ea19c028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02396206-50f7-44be-8e8d-dfc4f0faa216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14.97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024dc8e0-1c2d-48c1-b9d8-4955d4193cc5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057" marR="5057" marT="50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6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(one time player and multiple player distinction)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Results: </a:t>
            </a:r>
            <a:r>
              <a:rPr lang="en-US" sz="2000" dirty="0"/>
              <a:t>93.8% precision, 74.3% recall and </a:t>
            </a:r>
            <a:r>
              <a:rPr lang="en-US" sz="2000" dirty="0" err="1"/>
              <a:t>fscore</a:t>
            </a:r>
            <a:r>
              <a:rPr lang="en-US" sz="2000" dirty="0"/>
              <a:t>=0.83 -&gt; Among the players I labeled multiple times monetizing player, 93.8% are really monetizing multiples times; 74.3% of multiple times paying players are correctly labeled. </a:t>
            </a:r>
            <a:r>
              <a:rPr lang="en-US" sz="2000" dirty="0" err="1"/>
              <a:t>Fscore</a:t>
            </a:r>
            <a:r>
              <a:rPr lang="en-US" sz="2000" dirty="0"/>
              <a:t> can be interpreted as a balanced view of the two formerly mentioned metrics.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6979"/>
              </p:ext>
            </p:extLst>
          </p:nvPr>
        </p:nvGraphicFramePr>
        <p:xfrm>
          <a:off x="304800" y="3276600"/>
          <a:ext cx="8534400" cy="3352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475"/>
                <a:gridCol w="1983475"/>
                <a:gridCol w="873457"/>
                <a:gridCol w="873457"/>
                <a:gridCol w="1710519"/>
                <a:gridCol w="1110017"/>
              </a:tblGrid>
              <a:tr h="899009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Average TTP (hour)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Average persistent level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Average Fight Quit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Average totalUSDSecondPayDayOrLastPlayDay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(Meaning it's on the second pay day of the player or the last pay days for one-time monetizing players)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Average played days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226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One time paying players (total)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1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Multiple times paying players (toal)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1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One time paying players (sample,actual)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1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Multiple times paying players (sample, actual)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11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One time paying players (sample, predicted)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42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Multiple times paying players (sample, predicted)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2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One time paying players percentage error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  <a:tr h="30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Multiple times paying players percentage error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35" marR="6035" marT="603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0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Case study: </a:t>
            </a:r>
            <a:r>
              <a:rPr lang="en-US" sz="3200" b="1" i="1" dirty="0" err="1"/>
              <a:t>AirMech</a:t>
            </a:r>
            <a:r>
              <a:rPr lang="en-US" sz="3200" b="1" i="1" dirty="0"/>
              <a:t> (one time player and multiple player distinction)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b="1" i="1" dirty="0" smtClean="0"/>
              <a:t>Limits </a:t>
            </a:r>
            <a:r>
              <a:rPr lang="en-US" sz="2000" b="1" i="1" dirty="0"/>
              <a:t>of the </a:t>
            </a:r>
            <a:r>
              <a:rPr lang="en-US" sz="2000" b="1" i="1" dirty="0" smtClean="0"/>
              <a:t>data: </a:t>
            </a:r>
            <a:r>
              <a:rPr lang="en-US" sz="2000" dirty="0" smtClean="0"/>
              <a:t>data </a:t>
            </a:r>
            <a:r>
              <a:rPr lang="en-US" sz="2000" dirty="0"/>
              <a:t>set very small for big data; the data set is slightly skewed (there are very few players having monetized multiple times, here 8169 or 22.8% of the database);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i="1" dirty="0" smtClean="0"/>
              <a:t>Limits with the method: </a:t>
            </a:r>
            <a:r>
              <a:rPr lang="en-US" sz="2000" dirty="0" smtClean="0"/>
              <a:t>the </a:t>
            </a:r>
            <a:r>
              <a:rPr lang="en-US" sz="2000" dirty="0"/>
              <a:t>data hasn’t been processed so every parameters have same weight which shouldn’t happen if we </a:t>
            </a:r>
            <a:r>
              <a:rPr lang="en-US" sz="2000" dirty="0" smtClean="0"/>
              <a:t>have insights over the </a:t>
            </a:r>
            <a:r>
              <a:rPr lang="en-US" sz="2000" dirty="0"/>
              <a:t>data </a:t>
            </a:r>
            <a:r>
              <a:rPr lang="en-US" sz="2000" dirty="0" smtClean="0"/>
              <a:t>set; as a corollary, some parameters are too close to transaction behaviors, so their influences need to be leveraged, since we want to use in-game behaviors only to predict players monetization pattern in this case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i="1" dirty="0" smtClean="0"/>
              <a:t>How to utilize the results: </a:t>
            </a:r>
            <a:r>
              <a:rPr lang="en-US" sz="2000" dirty="0" smtClean="0"/>
              <a:t>Try to recognize one time paying players and use strategy to make them buy more.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6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What </a:t>
            </a:r>
            <a:r>
              <a:rPr lang="en-US" sz="3600" b="1" i="1" dirty="0" smtClean="0"/>
              <a:t>simple questions </a:t>
            </a:r>
            <a:br>
              <a:rPr lang="en-US" sz="3600" b="1" i="1" dirty="0" smtClean="0"/>
            </a:br>
            <a:r>
              <a:rPr lang="en-US" sz="3600" b="1" i="1" dirty="0" smtClean="0"/>
              <a:t>can </a:t>
            </a:r>
            <a:r>
              <a:rPr lang="en-US" sz="3600" b="1" i="1" dirty="0" smtClean="0"/>
              <a:t>be addressed 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 smtClean="0"/>
              <a:t>Binary </a:t>
            </a:r>
            <a:r>
              <a:rPr lang="en-US" sz="2400" b="1" i="1" dirty="0" smtClean="0"/>
              <a:t>questions:</a:t>
            </a:r>
            <a:endParaRPr lang="en-US" sz="2400" b="1" i="1" dirty="0" smtClean="0"/>
          </a:p>
          <a:p>
            <a:pPr lvl="1"/>
            <a:r>
              <a:rPr lang="en-US" sz="2000" dirty="0" smtClean="0"/>
              <a:t>Is a player a one-time transaction type of player or multiple-times transaction type of player?</a:t>
            </a:r>
          </a:p>
          <a:p>
            <a:pPr lvl="1"/>
            <a:r>
              <a:rPr lang="en-US" sz="2000" dirty="0" smtClean="0"/>
              <a:t>Can we predict if a player is leaving the game within next 2 weeks? (What policies to adopt to keep those players)</a:t>
            </a:r>
          </a:p>
          <a:p>
            <a:r>
              <a:rPr lang="en-US" sz="2400" b="1" i="1" dirty="0" smtClean="0"/>
              <a:t>Classification </a:t>
            </a:r>
            <a:r>
              <a:rPr lang="en-US" sz="2400" b="1" i="1" dirty="0" smtClean="0"/>
              <a:t>questions:</a:t>
            </a:r>
            <a:endParaRPr lang="en-US" sz="2400" b="1" i="1" dirty="0" smtClean="0"/>
          </a:p>
          <a:p>
            <a:pPr lvl="1"/>
            <a:r>
              <a:rPr lang="en-US" sz="2000" dirty="0" smtClean="0"/>
              <a:t>Can we have 10 categories of monetizing players? How to label them?</a:t>
            </a:r>
          </a:p>
          <a:p>
            <a:pPr lvl="1"/>
            <a:r>
              <a:rPr lang="en-US" sz="2000" dirty="0" smtClean="0"/>
              <a:t>Can we put players into 15 different spaces of distinct </a:t>
            </a:r>
            <a:r>
              <a:rPr lang="en-US" sz="2000" dirty="0" err="1" smtClean="0"/>
              <a:t>skillcap</a:t>
            </a:r>
            <a:r>
              <a:rPr lang="en-US" sz="2000" dirty="0" smtClean="0"/>
              <a:t>.</a:t>
            </a:r>
          </a:p>
          <a:p>
            <a:r>
              <a:rPr lang="en-US" sz="2400" b="1" i="1" dirty="0" smtClean="0"/>
              <a:t>Regression </a:t>
            </a:r>
            <a:r>
              <a:rPr lang="en-US" sz="2400" b="1" i="1" dirty="0" smtClean="0"/>
              <a:t>questions:</a:t>
            </a:r>
            <a:endParaRPr lang="en-US" sz="2400" b="1" i="1" dirty="0" smtClean="0"/>
          </a:p>
          <a:p>
            <a:pPr lvl="1"/>
            <a:r>
              <a:rPr lang="en-US" sz="2000" dirty="0" smtClean="0"/>
              <a:t>For a player having played for X time and monetized Y time, can we predict how much money will he/she spend within next month?</a:t>
            </a:r>
          </a:p>
          <a:p>
            <a:pPr lvl="1"/>
            <a:r>
              <a:rPr lang="en-US" sz="2000" dirty="0" smtClean="0"/>
              <a:t>Can we predict the amount of time a player is going to spend per day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How toxic is a player?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40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How can the analysis be </a:t>
            </a:r>
            <a:r>
              <a:rPr lang="en-US" sz="3600" b="1" i="1" dirty="0"/>
              <a:t>used</a:t>
            </a:r>
            <a:br>
              <a:rPr lang="en-US" sz="3600" b="1" i="1" dirty="0"/>
            </a:br>
            <a:r>
              <a:rPr lang="en-US" sz="3600" b="1" i="1" dirty="0"/>
              <a:t>(on a theoretical stance)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For brands:</a:t>
            </a:r>
          </a:p>
          <a:p>
            <a:pPr lvl="1"/>
            <a:r>
              <a:rPr lang="en-US" sz="1900" dirty="0" smtClean="0"/>
              <a:t>Using former games’ metrics to </a:t>
            </a:r>
            <a:r>
              <a:rPr lang="en-US" sz="1900" b="1" i="1" dirty="0" smtClean="0"/>
              <a:t>predict</a:t>
            </a:r>
            <a:r>
              <a:rPr lang="en-US" sz="1900" dirty="0" smtClean="0"/>
              <a:t> players behavior for newer generation of the game. </a:t>
            </a:r>
          </a:p>
          <a:p>
            <a:pPr marL="45720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</a:t>
            </a:r>
            <a:r>
              <a:rPr lang="en-US" sz="1900" i="1" dirty="0" smtClean="0"/>
              <a:t>Ex</a:t>
            </a:r>
            <a:r>
              <a:rPr lang="en-US" sz="1900" dirty="0" smtClean="0"/>
              <a:t>: Data on AC </a:t>
            </a:r>
            <a:r>
              <a:rPr lang="en-US" sz="1900" dirty="0" smtClean="0"/>
              <a:t>Unity can </a:t>
            </a:r>
            <a:r>
              <a:rPr lang="en-US" sz="1900" dirty="0" smtClean="0"/>
              <a:t>be used </a:t>
            </a:r>
            <a:r>
              <a:rPr lang="en-US" sz="1900" dirty="0" smtClean="0"/>
              <a:t>to understand </a:t>
            </a:r>
            <a:r>
              <a:rPr lang="en-US" sz="1900" dirty="0" smtClean="0"/>
              <a:t>future AC titles </a:t>
            </a:r>
            <a:r>
              <a:rPr lang="en-US" sz="1900" dirty="0" smtClean="0"/>
              <a:t>players in-game and transaction behaviors, </a:t>
            </a:r>
            <a:r>
              <a:rPr lang="en-US" sz="1900" dirty="0" smtClean="0"/>
              <a:t>thus enabling </a:t>
            </a:r>
            <a:r>
              <a:rPr lang="en-US" sz="1900" dirty="0" smtClean="0"/>
              <a:t>tools to corroborate forecasts and categorize players for more tailored experiences.</a:t>
            </a:r>
            <a:endParaRPr lang="en-US" sz="1900" dirty="0" smtClean="0"/>
          </a:p>
          <a:p>
            <a:pPr lvl="1"/>
            <a:r>
              <a:rPr lang="en-US" sz="1900" dirty="0" smtClean="0"/>
              <a:t>Using former games’ metrics </a:t>
            </a:r>
            <a:r>
              <a:rPr lang="en-US" sz="1900" dirty="0" smtClean="0"/>
              <a:t>to </a:t>
            </a:r>
            <a:r>
              <a:rPr lang="en-US" sz="1900" b="1" i="1" dirty="0" smtClean="0"/>
              <a:t>optimize</a:t>
            </a:r>
            <a:r>
              <a:rPr lang="en-US" sz="1900" b="1" dirty="0" smtClean="0"/>
              <a:t> </a:t>
            </a:r>
            <a:r>
              <a:rPr lang="en-US" sz="1900" dirty="0" smtClean="0"/>
              <a:t>game experience</a:t>
            </a:r>
            <a:r>
              <a:rPr lang="en-US" sz="1900" dirty="0" smtClean="0"/>
              <a:t> for monetization purposes, </a:t>
            </a:r>
            <a:r>
              <a:rPr lang="en-US" sz="1900" dirty="0" smtClean="0"/>
              <a:t>but can also lead to game play and mechanics </a:t>
            </a:r>
            <a:r>
              <a:rPr lang="en-US" sz="1900" dirty="0" smtClean="0"/>
              <a:t>variation </a:t>
            </a:r>
            <a:r>
              <a:rPr lang="en-US" sz="1900" dirty="0" smtClean="0"/>
              <a:t>for retaining </a:t>
            </a:r>
            <a:r>
              <a:rPr lang="en-US" sz="1900" dirty="0" smtClean="0"/>
              <a:t> veteran players</a:t>
            </a:r>
            <a:r>
              <a:rPr lang="en-US" sz="1900" dirty="0" smtClean="0"/>
              <a:t>.</a:t>
            </a:r>
          </a:p>
          <a:p>
            <a:pPr marL="45720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</a:t>
            </a:r>
            <a:r>
              <a:rPr lang="en-US" sz="1900" i="1" dirty="0" smtClean="0"/>
              <a:t>Ex</a:t>
            </a:r>
            <a:r>
              <a:rPr lang="en-US" sz="1900" dirty="0" smtClean="0"/>
              <a:t>: </a:t>
            </a:r>
            <a:r>
              <a:rPr lang="en-US" sz="1900" dirty="0" smtClean="0"/>
              <a:t>Create needs, identify characteristics of moments where players usually purchase and reproduce the pattern. (I’m looking at </a:t>
            </a:r>
            <a:r>
              <a:rPr lang="en-US" sz="1900" dirty="0"/>
              <a:t>Z</a:t>
            </a:r>
            <a:r>
              <a:rPr lang="en-US" sz="1900" dirty="0" smtClean="0"/>
              <a:t>ynga here)</a:t>
            </a:r>
            <a:endParaRPr lang="en-US" sz="1900" dirty="0" smtClean="0"/>
          </a:p>
          <a:p>
            <a:pPr lvl="1"/>
            <a:r>
              <a:rPr lang="en-US" sz="1900" dirty="0" smtClean="0"/>
              <a:t>Using former games to </a:t>
            </a:r>
            <a:r>
              <a:rPr lang="en-US" sz="1900" b="1" i="1" dirty="0" smtClean="0"/>
              <a:t>promote</a:t>
            </a:r>
            <a:r>
              <a:rPr lang="en-US" sz="1900" dirty="0" smtClean="0"/>
              <a:t> new marketing tools. 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</a:t>
            </a:r>
            <a:r>
              <a:rPr lang="en-US" sz="1900" i="1" dirty="0" smtClean="0"/>
              <a:t>Ex</a:t>
            </a:r>
            <a:r>
              <a:rPr lang="en-US" sz="1900" dirty="0" smtClean="0"/>
              <a:t>: </a:t>
            </a:r>
            <a:r>
              <a:rPr lang="en-US" sz="1900" dirty="0" smtClean="0"/>
              <a:t>Find the right moment and the right message for in-game messaging</a:t>
            </a:r>
            <a:r>
              <a:rPr lang="en-US" sz="1900" dirty="0" smtClean="0"/>
              <a:t>. For instance identify and promote in consequence when a player is most sensitive to messages and what kind of in-game objects he/she tends to buy.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07578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/>
              <a:t>How can the analysis be </a:t>
            </a:r>
            <a:r>
              <a:rPr lang="en-US" sz="3600" b="1" i="1" dirty="0" smtClean="0"/>
              <a:t>used</a:t>
            </a:r>
            <a:br>
              <a:rPr lang="en-US" sz="3600" b="1" i="1" dirty="0" smtClean="0"/>
            </a:br>
            <a:r>
              <a:rPr lang="en-US" sz="3600" b="1" i="1" dirty="0" smtClean="0"/>
              <a:t>(on a theoretical stance)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100" b="1" dirty="0" smtClean="0"/>
              <a:t>For new games:</a:t>
            </a:r>
          </a:p>
          <a:p>
            <a:pPr lvl="1"/>
            <a:r>
              <a:rPr lang="en-US" sz="2000" b="1" i="1" dirty="0" smtClean="0"/>
              <a:t>Betas</a:t>
            </a:r>
            <a:r>
              <a:rPr lang="en-US" sz="2000" b="1" dirty="0" smtClean="0"/>
              <a:t>: </a:t>
            </a:r>
            <a:r>
              <a:rPr lang="en-US" sz="2000" dirty="0" smtClean="0"/>
              <a:t>especially for AAA games, more and more games require high quality betas and longer beta phases. Which means we possess players’ in-game</a:t>
            </a:r>
            <a:r>
              <a:rPr lang="en-US" sz="2000" dirty="0"/>
              <a:t> </a:t>
            </a:r>
            <a:r>
              <a:rPr lang="en-US" sz="2000" dirty="0" smtClean="0"/>
              <a:t>behaviors before the game is released, </a:t>
            </a:r>
            <a:r>
              <a:rPr lang="en-US" sz="2000" dirty="0" smtClean="0"/>
              <a:t>with/without monetization </a:t>
            </a:r>
            <a:r>
              <a:rPr lang="en-US" sz="2000" dirty="0" smtClean="0"/>
              <a:t>pattern. We can use existing data to both predict conversion rate to full game and conversion rate to monetize and even how much.</a:t>
            </a:r>
          </a:p>
          <a:p>
            <a:pPr lvl="1"/>
            <a:r>
              <a:rPr lang="en-US" sz="2000" b="1" i="1" dirty="0" smtClean="0"/>
              <a:t>Competitive</a:t>
            </a:r>
            <a:r>
              <a:rPr lang="en-US" sz="2000" b="1" dirty="0" smtClean="0"/>
              <a:t>: </a:t>
            </a:r>
            <a:r>
              <a:rPr lang="en-US" sz="2000" dirty="0" smtClean="0"/>
              <a:t>(Rainbow Six) an intelligent match-making is possible with a ML algorithm, otherwise it is only a win-loss based knowledge which is a process without “memory”. Plus this allows us to balance </a:t>
            </a:r>
            <a:r>
              <a:rPr lang="en-US" sz="2000" dirty="0"/>
              <a:t>in-game </a:t>
            </a:r>
            <a:r>
              <a:rPr lang="en-US" sz="2000" dirty="0" smtClean="0"/>
              <a:t>elements. (recognize favorable win conditions, are they working as intended?  How to balance out the 39/61 win/loss ratio of the attackers in Rainbow Six</a:t>
            </a:r>
            <a:r>
              <a:rPr lang="en-US" sz="2000" dirty="0" smtClean="0"/>
              <a:t>?)</a:t>
            </a:r>
          </a:p>
          <a:p>
            <a:pPr lvl="1"/>
            <a:r>
              <a:rPr lang="en-US" sz="2000" b="1" i="1" dirty="0" smtClean="0"/>
              <a:t>Social</a:t>
            </a:r>
            <a:r>
              <a:rPr lang="en-US" sz="2000" b="1" dirty="0" smtClean="0"/>
              <a:t>: </a:t>
            </a:r>
            <a:r>
              <a:rPr lang="en-US" sz="2000" dirty="0" smtClean="0"/>
              <a:t>the more players have friends playing a game, the more likely they are going to play. As a corollary, creating social bounds among players is important. Therefore, knowing how to recognize similar players (time, skill, monetization pattern and interests in-game) allow better friends suggestions tools or more discreetly a matching tool for specific multiplayer missions.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9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/>
              <a:t>How can the analysis be </a:t>
            </a:r>
            <a:r>
              <a:rPr lang="en-US" sz="3600" b="1" i="1" dirty="0"/>
              <a:t>used</a:t>
            </a:r>
            <a:br>
              <a:rPr lang="en-US" sz="3600" b="1" i="1" dirty="0"/>
            </a:br>
            <a:r>
              <a:rPr lang="en-US" sz="3600" b="1" i="1" dirty="0"/>
              <a:t>(on a theoretical stance)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For marketing and social space as a whole:</a:t>
            </a:r>
          </a:p>
          <a:p>
            <a:pPr lvl="1"/>
            <a:r>
              <a:rPr lang="en-US" sz="2000" b="1" i="1" dirty="0" smtClean="0"/>
              <a:t>Community management: </a:t>
            </a:r>
            <a:r>
              <a:rPr lang="en-US" sz="2000" dirty="0" smtClean="0"/>
              <a:t>The right moment (in relation to other announcements of the group and of other companies) to communicate, what information (in-game gameplay, fan-made arts or fun facts?) to communicate, on what frequencies, through what channels (Facebook, LinkedIn, Twitter but also Twitch live stream and Q&amp;As and </a:t>
            </a:r>
            <a:r>
              <a:rPr lang="en-US" sz="2000" dirty="0" err="1" smtClean="0"/>
              <a:t>Reddit</a:t>
            </a:r>
            <a:r>
              <a:rPr lang="en-US" sz="2000" dirty="0" smtClean="0"/>
              <a:t> AMAs), the latter metrics (number of tweets, followers and likes for instance) can lead to predict the importance of an announcement through that channel.</a:t>
            </a:r>
          </a:p>
          <a:p>
            <a:pPr lvl="1"/>
            <a:r>
              <a:rPr lang="en-US" sz="2000" b="1" i="1" dirty="0" smtClean="0"/>
              <a:t>Information coverage</a:t>
            </a:r>
            <a:r>
              <a:rPr lang="en-US" sz="2000" b="1" dirty="0" smtClean="0"/>
              <a:t>: </a:t>
            </a:r>
            <a:r>
              <a:rPr lang="en-US" sz="2000" dirty="0" smtClean="0"/>
              <a:t>There are a lot of models (percolation theory, random walk theory, stepping stones etc…) that allow to explain the information “sale-through”, those analytics will lead to a more efficient way of communicating.</a:t>
            </a:r>
          </a:p>
          <a:p>
            <a:pPr lvl="1"/>
            <a:r>
              <a:rPr lang="en-US" sz="2000" b="1" i="1" dirty="0" smtClean="0"/>
              <a:t>E-commerce: </a:t>
            </a:r>
            <a:r>
              <a:rPr lang="en-US" sz="2000" dirty="0" smtClean="0"/>
              <a:t>We need to think transactions within </a:t>
            </a:r>
            <a:r>
              <a:rPr lang="en-US" sz="2000" dirty="0" err="1" smtClean="0"/>
              <a:t>Ubisoft</a:t>
            </a:r>
            <a:r>
              <a:rPr lang="en-US" sz="2000" dirty="0" smtClean="0"/>
              <a:t> games as a whole space, and the longer a player stays inside </a:t>
            </a:r>
            <a:r>
              <a:rPr lang="en-US" sz="2000" dirty="0" err="1" smtClean="0"/>
              <a:t>Ubisoft</a:t>
            </a:r>
            <a:r>
              <a:rPr lang="en-US" sz="2000" dirty="0" smtClean="0"/>
              <a:t> space the more useful is ML-like analysis,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00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How does it work? (Regression)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30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Regression type of algorithm: It sets up a relationship manager that allows us to predict </a:t>
            </a:r>
            <a:r>
              <a:rPr lang="en-US" sz="2000" dirty="0"/>
              <a:t>a certain metric predefined </a:t>
            </a:r>
            <a:r>
              <a:rPr lang="en-US" sz="2000" dirty="0" smtClean="0"/>
              <a:t>with certain inputs.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71608" y="1642738"/>
            <a:ext cx="3424192" cy="2620930"/>
            <a:chOff x="609600" y="1902411"/>
            <a:chExt cx="3048000" cy="2709908"/>
          </a:xfrm>
        </p:grpSpPr>
        <p:sp>
          <p:nvSpPr>
            <p:cNvPr id="4" name="Oval 3"/>
            <p:cNvSpPr/>
            <p:nvPr/>
          </p:nvSpPr>
          <p:spPr>
            <a:xfrm>
              <a:off x="609600" y="24765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 am FPS</a:t>
              </a:r>
              <a:endParaRPr lang="en-US" sz="1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09600" y="3164519"/>
              <a:ext cx="1295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My name is colorful</a:t>
              </a:r>
              <a:endParaRPr lang="en-US" sz="1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7700" y="3926519"/>
              <a:ext cx="12573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 was born in 1998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90800" y="2514600"/>
              <a:ext cx="1066800" cy="198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 am Rainbow six!</a:t>
              </a:r>
              <a:endParaRPr lang="en-US" sz="1600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2133600" y="2590800"/>
              <a:ext cx="228600" cy="1905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>
              <a:stCxn id="4" idx="0"/>
              <a:endCxn id="7" idx="0"/>
            </p:cNvCxnSpPr>
            <p:nvPr/>
          </p:nvCxnSpPr>
          <p:spPr>
            <a:xfrm rot="16200000" flipH="1">
              <a:off x="2171700" y="1562100"/>
              <a:ext cx="38100" cy="1866900"/>
            </a:xfrm>
            <a:prstGeom prst="curvedConnector3">
              <a:avLst>
                <a:gd name="adj1" fmla="val -12757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55307" y="1902411"/>
              <a:ext cx="457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18" name="Smiley Face 17"/>
          <p:cNvSpPr/>
          <p:nvPr/>
        </p:nvSpPr>
        <p:spPr>
          <a:xfrm>
            <a:off x="6553201" y="3229749"/>
            <a:ext cx="1524000" cy="14500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Algorithm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 rot="1425604">
            <a:off x="4792777" y="3394340"/>
            <a:ext cx="16334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9003234">
            <a:off x="4912450" y="4710618"/>
            <a:ext cx="16765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109232" y="4312499"/>
            <a:ext cx="3462768" cy="2469301"/>
            <a:chOff x="1109232" y="4312499"/>
            <a:chExt cx="3014444" cy="2469301"/>
          </a:xfrm>
        </p:grpSpPr>
        <p:sp>
          <p:nvSpPr>
            <p:cNvPr id="25" name="Oval 24"/>
            <p:cNvSpPr/>
            <p:nvPr/>
          </p:nvSpPr>
          <p:spPr>
            <a:xfrm>
              <a:off x="2877955" y="4312499"/>
              <a:ext cx="1203553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 have the most brothers</a:t>
              </a:r>
              <a:endParaRPr lang="en-US" sz="1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77955" y="5000518"/>
              <a:ext cx="1203553" cy="6382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Europe</a:t>
              </a:r>
              <a:endParaRPr lang="en-US" sz="1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66376" y="5638800"/>
              <a:ext cx="1257300" cy="562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Victory is not my name</a:t>
              </a:r>
              <a:endParaRPr lang="en-US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09232" y="4438266"/>
              <a:ext cx="1124426" cy="1667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?</a:t>
              </a:r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I’m Mario Bros: syndicate</a:t>
              </a:r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(Or am I?)</a:t>
              </a:r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2" name="Right Brace 31"/>
            <p:cNvSpPr/>
            <p:nvPr/>
          </p:nvSpPr>
          <p:spPr>
            <a:xfrm flipH="1">
              <a:off x="2460829" y="4490052"/>
              <a:ext cx="228600" cy="16153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>
              <a:stCxn id="27" idx="4"/>
              <a:endCxn id="31" idx="2"/>
            </p:cNvCxnSpPr>
            <p:nvPr/>
          </p:nvCxnSpPr>
          <p:spPr>
            <a:xfrm rot="5400000" flipH="1">
              <a:off x="2535504" y="5241360"/>
              <a:ext cx="95464" cy="1823581"/>
            </a:xfrm>
            <a:prstGeom prst="curvedConnector3">
              <a:avLst>
                <a:gd name="adj1" fmla="val -2394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05000" y="6270308"/>
              <a:ext cx="1371600" cy="511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>
                  <a:solidFill>
                    <a:srgbClr val="FFC000"/>
                  </a:solidFill>
                </a:rPr>
                <a:t>Relationship manager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85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How does it work? (classification)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1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Classification type of algorithm: builds a classifier that will be able to categorize new sets of inputs into predefined labels.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990600" y="1752600"/>
            <a:ext cx="1279208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Rainbow six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990600" y="2418029"/>
            <a:ext cx="1279208" cy="7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Assassin’s Creed Unity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028224" y="3155009"/>
            <a:ext cx="1241584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Child of Light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62200" y="1954036"/>
            <a:ext cx="138779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383613" y="2672219"/>
            <a:ext cx="138779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383613" y="3372350"/>
            <a:ext cx="138779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1404" y="1754747"/>
            <a:ext cx="1410195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First Person Shooter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3771404" y="2420176"/>
            <a:ext cx="1410195" cy="7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Action/ Adventure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3809029" y="3157156"/>
            <a:ext cx="1372570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Play Game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19852" y="1961542"/>
            <a:ext cx="451485" cy="2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30353" y="2672219"/>
            <a:ext cx="451485" cy="2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72673" y="3372223"/>
            <a:ext cx="451485" cy="2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0" name="Smiley Face 39"/>
          <p:cNvSpPr/>
          <p:nvPr/>
        </p:nvSpPr>
        <p:spPr>
          <a:xfrm>
            <a:off x="6758769" y="3118530"/>
            <a:ext cx="1524000" cy="14500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Algorithm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604">
            <a:off x="5162678" y="2998090"/>
            <a:ext cx="16334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9003234">
            <a:off x="5110245" y="4561568"/>
            <a:ext cx="16765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49992" y="4236908"/>
            <a:ext cx="1410195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Watch Dogs 2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5553" y="4900190"/>
            <a:ext cx="1382124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Might and Magic X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3778063" y="5566431"/>
            <a:ext cx="1410195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 mysterious game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2286084" y="4454249"/>
            <a:ext cx="138779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2311237" y="5150187"/>
            <a:ext cx="138779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2325293" y="5783772"/>
            <a:ext cx="138779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0" y="4299261"/>
            <a:ext cx="1066800" cy="193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FFC000"/>
                </a:solidFill>
              </a:rPr>
              <a:t>Classifier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59613" y="4236908"/>
            <a:ext cx="1410195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Adventure / RPG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58873" y="4932846"/>
            <a:ext cx="1382124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Chesslike</a:t>
            </a:r>
            <a:r>
              <a:rPr lang="en-US" sz="1400" dirty="0" smtClean="0">
                <a:solidFill>
                  <a:srgbClr val="FF0000"/>
                </a:solidFill>
              </a:rPr>
              <a:t> Strategy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4941" y="5596128"/>
            <a:ext cx="1410195" cy="66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MMORPG (or am I?)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4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What the competition does </a:t>
            </a:r>
            <a:br>
              <a:rPr lang="en-US" sz="3600" b="1" i="1" dirty="0" smtClean="0"/>
            </a:br>
            <a:r>
              <a:rPr lang="en-US" sz="3600" b="1" i="1" dirty="0" smtClean="0"/>
              <a:t>(as of May 2015)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i="1" dirty="0" smtClean="0"/>
              <a:t>Riot (mono-brand): </a:t>
            </a:r>
            <a:r>
              <a:rPr lang="en-US" sz="2000" b="1" dirty="0"/>
              <a:t>Insights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Bradon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Hsiung</a:t>
            </a:r>
            <a:r>
              <a:rPr lang="en-US" sz="2000" b="1" dirty="0" smtClean="0"/>
              <a:t> </a:t>
            </a:r>
            <a:r>
              <a:rPr lang="en-US" sz="2000" dirty="0" smtClean="0"/>
              <a:t>Analytics, data science, research and data engineering. Since 2012), </a:t>
            </a:r>
            <a:r>
              <a:rPr lang="en-US" sz="2000" b="1" dirty="0" smtClean="0"/>
              <a:t>e-commerce</a:t>
            </a:r>
            <a:r>
              <a:rPr lang="en-US" sz="2000" dirty="0" smtClean="0"/>
              <a:t> (</a:t>
            </a:r>
            <a:r>
              <a:rPr lang="en-US" sz="2000" b="1" dirty="0" smtClean="0"/>
              <a:t>Mark </a:t>
            </a:r>
            <a:r>
              <a:rPr lang="en-US" sz="2000" b="1" dirty="0" err="1" smtClean="0"/>
              <a:t>Sottosanti</a:t>
            </a:r>
            <a:r>
              <a:rPr lang="en-US" sz="2000" b="1" dirty="0" smtClean="0"/>
              <a:t>, </a:t>
            </a:r>
            <a:r>
              <a:rPr lang="en-US" sz="2000" dirty="0" smtClean="0"/>
              <a:t>pricing policies and philosophies) and </a:t>
            </a:r>
            <a:r>
              <a:rPr lang="en-US" sz="2000" b="1" dirty="0" smtClean="0"/>
              <a:t>social </a:t>
            </a:r>
            <a:r>
              <a:rPr lang="en-US" sz="2000" dirty="0" smtClean="0"/>
              <a:t>(2.2 million Twitter followers and 12.5 million likes on Facebook</a:t>
            </a:r>
            <a:r>
              <a:rPr lang="en-US" sz="2000" dirty="0" smtClean="0"/>
              <a:t>.). </a:t>
            </a:r>
            <a:r>
              <a:rPr lang="en-US" sz="2000" i="1" dirty="0" smtClean="0"/>
              <a:t>For instance</a:t>
            </a:r>
            <a:r>
              <a:rPr lang="en-US" sz="2000" dirty="0" smtClean="0"/>
              <a:t>, Riot is looking to transition from a manual sanctio</a:t>
            </a:r>
            <a:r>
              <a:rPr lang="en-US" sz="2000" dirty="0" smtClean="0"/>
              <a:t>n model Tribune to a Machine-learning system to automatically punish/reward players (it is still in research at the moment) but I have better idea.</a:t>
            </a:r>
            <a:endParaRPr lang="en-US" sz="2000" dirty="0" smtClean="0"/>
          </a:p>
          <a:p>
            <a:r>
              <a:rPr lang="en-US" sz="2000" b="1" i="1" dirty="0" smtClean="0"/>
              <a:t>Blizzard (multi-brand): </a:t>
            </a:r>
            <a:r>
              <a:rPr lang="en-US" sz="2000" b="1" dirty="0" err="1" smtClean="0"/>
              <a:t>MapR</a:t>
            </a:r>
            <a:r>
              <a:rPr lang="en-US" sz="2000" b="1" dirty="0" smtClean="0"/>
              <a:t> (</a:t>
            </a:r>
            <a:r>
              <a:rPr lang="en-US" sz="2000" dirty="0" smtClean="0"/>
              <a:t>a distributed Hadoop service social used by Blizzard, they have small teams for specific games/purposes, the longest-standing  one is led by </a:t>
            </a:r>
            <a:r>
              <a:rPr lang="en-US" sz="2000" b="1" dirty="0"/>
              <a:t>Chaitanya </a:t>
            </a:r>
            <a:r>
              <a:rPr lang="en-US" sz="2000" b="1" dirty="0" err="1" smtClean="0"/>
              <a:t>Chemudugunta</a:t>
            </a:r>
            <a:r>
              <a:rPr lang="en-US" sz="2000" b="1" dirty="0"/>
              <a:t> </a:t>
            </a:r>
            <a:r>
              <a:rPr lang="en-US" sz="2000" dirty="0" smtClean="0"/>
              <a:t>dating back to 2009), </a:t>
            </a:r>
            <a:r>
              <a:rPr lang="en-US" sz="2000" b="1" dirty="0" smtClean="0"/>
              <a:t>social</a:t>
            </a:r>
            <a:r>
              <a:rPr lang="en-US" sz="2000" dirty="0" smtClean="0"/>
              <a:t>(nearly </a:t>
            </a:r>
            <a:r>
              <a:rPr lang="en-US" sz="2000" dirty="0"/>
              <a:t>700K Twitter followers and 6 millions likes on Facebook for </a:t>
            </a:r>
            <a:r>
              <a:rPr lang="en-US" sz="2000" dirty="0" err="1"/>
              <a:t>WoW</a:t>
            </a:r>
            <a:r>
              <a:rPr lang="en-US" sz="2000" dirty="0"/>
              <a:t> alone)</a:t>
            </a:r>
            <a:endParaRPr lang="en-US" sz="2000" b="1" dirty="0"/>
          </a:p>
          <a:p>
            <a:r>
              <a:rPr lang="en-US" sz="2000" b="1" i="1" dirty="0" smtClean="0"/>
              <a:t>Valve (closed-economy): </a:t>
            </a:r>
            <a:r>
              <a:rPr lang="en-US" sz="2000" dirty="0" smtClean="0"/>
              <a:t>Their data-approach is more pricing-oriented, which makes them more profitable on a per employee basis than let’s say likes of Google or Apple. Their head-economist is </a:t>
            </a:r>
            <a:r>
              <a:rPr lang="en-US" sz="2000" b="1" dirty="0" err="1" smtClean="0"/>
              <a:t>Yannis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Varoufakis</a:t>
            </a:r>
            <a:r>
              <a:rPr lang="en-US" sz="2000" dirty="0" smtClean="0"/>
              <a:t> (a renowned </a:t>
            </a:r>
            <a:r>
              <a:rPr lang="en-US" sz="2000" dirty="0" err="1" smtClean="0"/>
              <a:t>grec</a:t>
            </a:r>
            <a:r>
              <a:rPr lang="en-US" sz="2000" dirty="0" smtClean="0"/>
              <a:t> economist, game theorist) </a:t>
            </a:r>
            <a:r>
              <a:rPr lang="en-US" sz="2000" dirty="0" smtClean="0"/>
              <a:t>since 2012.</a:t>
            </a:r>
          </a:p>
          <a:p>
            <a:r>
              <a:rPr lang="en-US" sz="2000" b="1" i="1" dirty="0" smtClean="0"/>
              <a:t>Zynga (cross-brand optimization): </a:t>
            </a:r>
            <a:r>
              <a:rPr lang="en-US" sz="2000" b="1" dirty="0" smtClean="0"/>
              <a:t>Zynga Analytics (Daniel McCaffrey) </a:t>
            </a:r>
            <a:r>
              <a:rPr lang="en-US" sz="2000" dirty="0" smtClean="0"/>
              <a:t>It is the perfect example of data-driven gameplay optimizations company, their goal: maximize user conversions and revenues. </a:t>
            </a:r>
            <a:r>
              <a:rPr lang="en-US" sz="2000" dirty="0" smtClean="0"/>
              <a:t>In other words data is the core-business of Zynga(this </a:t>
            </a:r>
            <a:r>
              <a:rPr lang="en-US" sz="2000" dirty="0" smtClean="0"/>
              <a:t>is not the preferred way since I believe it can burn out users very </a:t>
            </a:r>
            <a:r>
              <a:rPr lang="en-US" sz="2000" dirty="0" smtClean="0"/>
              <a:t>quickly, since players are no longer considered the core-business here)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434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/>
              <a:t>But we can do </a:t>
            </a:r>
            <a:r>
              <a:rPr lang="en-US" sz="3600" b="1" i="1" dirty="0" smtClean="0"/>
              <a:t>better in a concrete way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(At least we can start to do similar things)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</p:spPr>
        <p:txBody>
          <a:bodyPr>
            <a:noAutofit/>
          </a:bodyPr>
          <a:lstStyle/>
          <a:p>
            <a:endParaRPr lang="en-US" sz="1600" b="1" i="1" dirty="0" smtClean="0"/>
          </a:p>
          <a:p>
            <a:r>
              <a:rPr lang="en-US" sz="1600" b="1" i="1" dirty="0" smtClean="0"/>
              <a:t>Rainbow Six </a:t>
            </a:r>
            <a:r>
              <a:rPr lang="en-US" sz="1600" b="1" i="1" dirty="0" smtClean="0"/>
              <a:t>6 (</a:t>
            </a:r>
            <a:r>
              <a:rPr lang="en-US" sz="1600" b="1" i="1" dirty="0" err="1" smtClean="0"/>
              <a:t>Competitive&amp;social</a:t>
            </a:r>
            <a:r>
              <a:rPr lang="en-US" sz="1600" b="1" i="1" dirty="0" smtClean="0"/>
              <a:t>):</a:t>
            </a:r>
            <a:r>
              <a:rPr lang="en-US" sz="1600" i="1" dirty="0" smtClean="0"/>
              <a:t> </a:t>
            </a:r>
            <a:r>
              <a:rPr lang="en-US" sz="1600" dirty="0" smtClean="0"/>
              <a:t>ML is crucial in competitive space because: data is </a:t>
            </a:r>
            <a:r>
              <a:rPr lang="en-US" sz="1600" b="1" i="1" dirty="0" smtClean="0"/>
              <a:t>big</a:t>
            </a:r>
            <a:r>
              <a:rPr lang="en-US" sz="1600" i="1" dirty="0"/>
              <a:t>,</a:t>
            </a:r>
            <a:r>
              <a:rPr lang="en-US" sz="1600" dirty="0" smtClean="0"/>
              <a:t> </a:t>
            </a:r>
            <a:r>
              <a:rPr lang="en-US" sz="1600" b="1" i="1" dirty="0" smtClean="0"/>
              <a:t>non-static </a:t>
            </a:r>
            <a:r>
              <a:rPr lang="en-US" sz="1600" dirty="0" smtClean="0"/>
              <a:t>and</a:t>
            </a:r>
            <a:r>
              <a:rPr lang="en-US" sz="1600" b="1" i="1" dirty="0" smtClean="0"/>
              <a:t> memory-dependent</a:t>
            </a:r>
            <a:r>
              <a:rPr lang="en-US" sz="1600" dirty="0" smtClean="0"/>
              <a:t>; Competitive games are complex so </a:t>
            </a:r>
            <a:r>
              <a:rPr lang="en-US" sz="1600" b="1" i="1" dirty="0" smtClean="0"/>
              <a:t>bias</a:t>
            </a:r>
            <a:r>
              <a:rPr lang="en-US" sz="1600" dirty="0" smtClean="0"/>
              <a:t> can be exploited, Tools to pinpoint the bias before the players can are needed; managing the </a:t>
            </a:r>
            <a:r>
              <a:rPr lang="en-US" sz="1600" b="1" i="1" dirty="0" smtClean="0"/>
              <a:t>community</a:t>
            </a:r>
            <a:r>
              <a:rPr lang="en-US" sz="1600" dirty="0" smtClean="0"/>
              <a:t> is essential, big community means no manual&amp;</a:t>
            </a:r>
            <a:r>
              <a:rPr lang="en-US" sz="1600" dirty="0"/>
              <a:t> real-time</a:t>
            </a:r>
            <a:r>
              <a:rPr lang="en-US" sz="1600" dirty="0" smtClean="0"/>
              <a:t> </a:t>
            </a:r>
            <a:r>
              <a:rPr lang="en-US" sz="1600" dirty="0"/>
              <a:t>ways to reduce toxicity and reward good behavior </a:t>
            </a:r>
            <a:r>
              <a:rPr lang="en-US" sz="1600" dirty="0" smtClean="0"/>
              <a:t>can be found, in other words we need a </a:t>
            </a:r>
            <a:r>
              <a:rPr lang="en-US" sz="1600" b="1" i="1" dirty="0" smtClean="0"/>
              <a:t>timely customer service</a:t>
            </a:r>
            <a:r>
              <a:rPr lang="en-US" sz="1600" dirty="0" smtClean="0"/>
              <a:t>; The </a:t>
            </a:r>
            <a:r>
              <a:rPr lang="en-US" sz="1600" b="1" i="1" dirty="0" smtClean="0"/>
              <a:t>security </a:t>
            </a:r>
            <a:r>
              <a:rPr lang="en-US" sz="1600" dirty="0" smtClean="0"/>
              <a:t>can be improved via anomaly detection algorithms to detect bots and account thieves; The </a:t>
            </a:r>
            <a:r>
              <a:rPr lang="en-US" sz="1600" b="1" i="1" dirty="0" smtClean="0"/>
              <a:t>seasonality,</a:t>
            </a:r>
            <a:r>
              <a:rPr lang="en-US" sz="1600" dirty="0" smtClean="0"/>
              <a:t> on a general sense of the term, or a roadmap of promotional/ competitive events and </a:t>
            </a:r>
            <a:r>
              <a:rPr lang="en-US" sz="1600" b="1" i="1" dirty="0" smtClean="0"/>
              <a:t>exclusive</a:t>
            </a:r>
            <a:r>
              <a:rPr lang="en-US" sz="1600" dirty="0" smtClean="0"/>
              <a:t> events (that can not be experienced outside of the laid out timeframe) plus the frequency/nature and audience are subjects to ML algorithms.</a:t>
            </a:r>
            <a:endParaRPr lang="en-US" sz="1600" b="1" i="1" dirty="0" smtClean="0"/>
          </a:p>
          <a:p>
            <a:pPr marL="0" indent="0">
              <a:buNone/>
            </a:pPr>
            <a:r>
              <a:rPr lang="en-US" sz="1600" i="1" dirty="0" smtClean="0"/>
              <a:t>        </a:t>
            </a:r>
            <a:r>
              <a:rPr lang="en-US" sz="1600" b="1" i="1" dirty="0" smtClean="0"/>
              <a:t>Ex: </a:t>
            </a:r>
            <a:r>
              <a:rPr lang="en-US" sz="1600" dirty="0" smtClean="0"/>
              <a:t>I would suggest a summary of good and bad behaviors of the player at the end of each month and say: “hey, you’re doing this but by doing that you’ll likely to win 2% more” or “hey, you’re getting reported for that number of time for those reasons, if you change you’ll get such a reward, otherwise you may get banned” etc… (this is social engineering atop ML results).</a:t>
            </a:r>
          </a:p>
          <a:p>
            <a:pPr marL="0" indent="0">
              <a:buNone/>
            </a:pPr>
            <a:endParaRPr lang="en-US" sz="1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b="1" i="1" dirty="0" smtClean="0"/>
              <a:t>Betas: </a:t>
            </a:r>
            <a:r>
              <a:rPr lang="en-US" sz="1600" dirty="0"/>
              <a:t>M</a:t>
            </a:r>
            <a:r>
              <a:rPr lang="en-US" sz="1600" dirty="0" smtClean="0"/>
              <a:t>ore </a:t>
            </a:r>
            <a:r>
              <a:rPr lang="en-US" sz="1600" dirty="0"/>
              <a:t>and more </a:t>
            </a:r>
            <a:r>
              <a:rPr lang="en-US" sz="1600" dirty="0" smtClean="0"/>
              <a:t>games (especially AAA) </a:t>
            </a:r>
            <a:r>
              <a:rPr lang="en-US" sz="1600" dirty="0"/>
              <a:t>require high quality betas and longer beta </a:t>
            </a:r>
            <a:r>
              <a:rPr lang="en-US" sz="1600" dirty="0" smtClean="0"/>
              <a:t>phases, meaning we </a:t>
            </a:r>
            <a:r>
              <a:rPr lang="en-US" sz="1600" dirty="0"/>
              <a:t>possess players’ in-game behaviors before the game is released, with/without monetization pattern. We can </a:t>
            </a:r>
            <a:r>
              <a:rPr lang="en-US" sz="1600" dirty="0" smtClean="0"/>
              <a:t>utilize </a:t>
            </a:r>
            <a:r>
              <a:rPr lang="en-US" sz="1600" dirty="0"/>
              <a:t>existing data to both predict conversion rate to full game and conversion rate to monetize and even how much</a:t>
            </a:r>
            <a:r>
              <a:rPr lang="en-US" sz="1600" dirty="0" smtClean="0"/>
              <a:t>.</a:t>
            </a:r>
          </a:p>
          <a:p>
            <a:pPr marL="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b="1" i="1" dirty="0" smtClean="0"/>
              <a:t>Ex: </a:t>
            </a:r>
            <a:r>
              <a:rPr lang="en-US" sz="1600" dirty="0" smtClean="0"/>
              <a:t>Instead of the same perks for everyone who pre-orders, we can imagine way bigger perks from which player can choose from. Plus it can give us insights on what type of players they are.</a:t>
            </a:r>
            <a:endParaRPr lang="en-US" sz="1600" b="1" i="1" dirty="0"/>
          </a:p>
          <a:p>
            <a:endParaRPr lang="en-US" sz="1600" dirty="0" smtClean="0"/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9495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/>
              <a:t>But we can do </a:t>
            </a:r>
            <a:r>
              <a:rPr lang="en-US" sz="3600" b="1" i="1" dirty="0" smtClean="0"/>
              <a:t>better in a concrete way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(At least we can start to do similar things)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>
            <a:noAutofit/>
          </a:bodyPr>
          <a:lstStyle/>
          <a:p>
            <a:endParaRPr lang="en-US" sz="1600" b="1" i="1" dirty="0" smtClean="0"/>
          </a:p>
          <a:p>
            <a:endParaRPr lang="en-US" sz="1600" b="1" i="1" dirty="0"/>
          </a:p>
          <a:p>
            <a:r>
              <a:rPr lang="en-US" sz="1600" b="1" i="1" dirty="0" smtClean="0"/>
              <a:t>Profiling and </a:t>
            </a:r>
            <a:r>
              <a:rPr lang="en-US" sz="1600" b="1" i="1" dirty="0"/>
              <a:t>Targeted experience </a:t>
            </a:r>
            <a:r>
              <a:rPr lang="en-US" sz="1600" dirty="0" smtClean="0"/>
              <a:t>: </a:t>
            </a:r>
          </a:p>
          <a:p>
            <a:pPr lvl="1"/>
            <a:r>
              <a:rPr lang="en-US" sz="1600" dirty="0" smtClean="0"/>
              <a:t>If players are  different: random events can be less random and more tailored; the in-game messaging can also be player-focused. It is important to reduce the marketing appearances and retain the marketing efficiency.</a:t>
            </a:r>
          </a:p>
          <a:p>
            <a:pPr marL="457200" lvl="1" indent="0">
              <a:buNone/>
            </a:pPr>
            <a:r>
              <a:rPr lang="en-US" sz="1600" b="1" i="1" dirty="0" smtClean="0"/>
              <a:t>Ex: “</a:t>
            </a:r>
            <a:r>
              <a:rPr lang="en-US" sz="1600" dirty="0" smtClean="0"/>
              <a:t>Hey there is a new DLCs that give you a new map to explore” and “Hey there is a new DLCs that gives a new king to kill” will not be targeted at the same player.</a:t>
            </a:r>
          </a:p>
          <a:p>
            <a:pPr lvl="1"/>
            <a:r>
              <a:rPr lang="en-US" sz="1600" dirty="0" smtClean="0"/>
              <a:t>Independently of how players are different (</a:t>
            </a:r>
            <a:r>
              <a:rPr lang="en-US" sz="1600" i="1" dirty="0" smtClean="0"/>
              <a:t>explorer, hardcore, casual, achiever </a:t>
            </a:r>
            <a:r>
              <a:rPr lang="en-US" sz="1600" dirty="0" smtClean="0"/>
              <a:t>etc…). It is safe to say players from different countries/region/culture/age will react differently to contents: Do we need a more culture-related sub-analysis before new contents </a:t>
            </a:r>
            <a:r>
              <a:rPr lang="en-US" sz="1600" dirty="0"/>
              <a:t>implementation</a:t>
            </a:r>
            <a:r>
              <a:rPr lang="en-US" sz="1600" dirty="0" smtClean="0"/>
              <a:t>?  It is also interesting to see if and why players change categories: what has changed? Maybe new characteristics arise (different categorization) or more granular analysis are needed (sub-categories?).</a:t>
            </a:r>
          </a:p>
          <a:p>
            <a:pPr marL="400050" lvl="1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 Ex: </a:t>
            </a:r>
            <a:r>
              <a:rPr lang="en-US" sz="1600" dirty="0" smtClean="0"/>
              <a:t>If I know Koreans/Chinese people are more likely to grind, Europeans like to explore and Americans like to experience Catharsis (doing things that are forbidden in real life), I would consider different kind of promotional events for everyone such as “kill XX monsters in YY time”, “Explore XX% of the map over the week-end will give you” or “For a limited time you can kill neutral NPCs giving you achievements you’ll never get otherwise”</a:t>
            </a:r>
            <a:endParaRPr lang="en-US" sz="1600" b="1" i="1" dirty="0"/>
          </a:p>
          <a:p>
            <a:pPr marL="0" indent="0">
              <a:buNone/>
            </a:pPr>
            <a:endParaRPr lang="en-US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1259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/>
              <a:t>But we can do </a:t>
            </a:r>
            <a:r>
              <a:rPr lang="en-US" sz="3600" b="1" i="1" dirty="0" smtClean="0"/>
              <a:t>better in a concrete way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(At least we can start to do similar things)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i="1" dirty="0"/>
          </a:p>
          <a:p>
            <a:r>
              <a:rPr lang="en-US" sz="1600" b="1" i="1" dirty="0"/>
              <a:t>Creating a “</a:t>
            </a:r>
            <a:r>
              <a:rPr lang="en-US" sz="1600" b="1" i="1" dirty="0" err="1"/>
              <a:t>Ubiverse</a:t>
            </a:r>
            <a:r>
              <a:rPr lang="en-US" sz="1600" b="1" i="1" dirty="0"/>
              <a:t>”?: </a:t>
            </a:r>
            <a:r>
              <a:rPr lang="en-US" sz="1600" dirty="0"/>
              <a:t>It </a:t>
            </a:r>
            <a:r>
              <a:rPr lang="en-US" sz="1600" dirty="0" smtClean="0"/>
              <a:t>could be a good idea to build </a:t>
            </a:r>
            <a:r>
              <a:rPr lang="en-US" sz="1600" dirty="0"/>
              <a:t>our brand as a whole instead of separated AAA brands, it enables fidelity cross-brands, helps to build </a:t>
            </a:r>
            <a:r>
              <a:rPr lang="en-US" sz="1600" dirty="0" smtClean="0"/>
              <a:t>a more centralized and manageable reputation and a more stable community. It allows us to better predict and orient customers behavior, making conversion/retention easier. But a more timely adaptation to social media inputs/outputs become crucial.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 Ex: </a:t>
            </a:r>
            <a:r>
              <a:rPr lang="en-US" sz="1600" dirty="0" smtClean="0"/>
              <a:t>Create place with the </a:t>
            </a:r>
            <a:r>
              <a:rPr lang="en-US" sz="1600" dirty="0" err="1" smtClean="0"/>
              <a:t>Ubifans</a:t>
            </a:r>
            <a:r>
              <a:rPr lang="en-US" sz="1600" dirty="0" smtClean="0"/>
              <a:t>, who can be a </a:t>
            </a:r>
            <a:r>
              <a:rPr lang="en-US" sz="1600" dirty="0" err="1" smtClean="0"/>
              <a:t>Ubi</a:t>
            </a:r>
            <a:r>
              <a:rPr lang="en-US" sz="1600" dirty="0" smtClean="0"/>
              <a:t>-assassin, </a:t>
            </a:r>
            <a:r>
              <a:rPr lang="en-US" sz="1600" dirty="0" err="1" smtClean="0"/>
              <a:t>Ubi-FarCryers</a:t>
            </a:r>
            <a:r>
              <a:rPr lang="en-US" sz="1600" dirty="0"/>
              <a:t> </a:t>
            </a:r>
            <a:r>
              <a:rPr lang="en-US" sz="1600" dirty="0" smtClean="0"/>
              <a:t>and show off the achievements, videos etc… the adhesion needs the user to have the game. It is a great way for the community to self-promote and generate more data.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i="1" dirty="0" smtClean="0"/>
              <a:t>Information management: </a:t>
            </a:r>
            <a:r>
              <a:rPr lang="en-US" sz="1600" dirty="0" smtClean="0"/>
              <a:t>Managing information is crucial if </a:t>
            </a:r>
            <a:r>
              <a:rPr lang="en-US" sz="1600" dirty="0" err="1" smtClean="0"/>
              <a:t>socia</a:t>
            </a:r>
            <a:r>
              <a:rPr lang="en-US" sz="1600" dirty="0" smtClean="0"/>
              <a:t> media is involved: what channel to use for the next AC announcements? The gameplay </a:t>
            </a:r>
            <a:r>
              <a:rPr lang="en-US" sz="1600" dirty="0" err="1" smtClean="0"/>
              <a:t>reaveal</a:t>
            </a:r>
            <a:r>
              <a:rPr lang="en-US" sz="1600" dirty="0" smtClean="0"/>
              <a:t>? Should we also use in-game messaging/Twitter? Do we do it on </a:t>
            </a:r>
            <a:r>
              <a:rPr lang="en-US" sz="1600" dirty="0" err="1" smtClean="0"/>
              <a:t>Youtube</a:t>
            </a:r>
            <a:r>
              <a:rPr lang="en-US" sz="1600" dirty="0" smtClean="0"/>
              <a:t>/</a:t>
            </a:r>
            <a:r>
              <a:rPr lang="en-US" sz="1600" dirty="0" err="1" smtClean="0"/>
              <a:t>Twich</a:t>
            </a:r>
            <a:r>
              <a:rPr lang="en-US" sz="1600" dirty="0" smtClean="0"/>
              <a:t>? Should the latter have a live stream Q&amp;A? Should we hold a </a:t>
            </a:r>
            <a:r>
              <a:rPr lang="en-US" sz="1600" dirty="0" err="1" smtClean="0"/>
              <a:t>Reddit</a:t>
            </a:r>
            <a:r>
              <a:rPr lang="en-US" sz="1600" dirty="0" smtClean="0"/>
              <a:t> AMA simultaneously or shortly after? How do we quantify that? Is there a centralized/optimized way to reach our audience and convert them to attend?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 Ex: </a:t>
            </a:r>
            <a:r>
              <a:rPr lang="en-US" sz="1600" dirty="0" smtClean="0"/>
              <a:t>Very simply, if one person has 1 million followers on Twitter, we should make sure that person is aware and retweets, the same for famous </a:t>
            </a:r>
            <a:r>
              <a:rPr lang="en-US" sz="1600" dirty="0" err="1" smtClean="0"/>
              <a:t>Youtubers</a:t>
            </a:r>
            <a:r>
              <a:rPr lang="en-US" sz="1600" dirty="0" smtClean="0"/>
              <a:t> and </a:t>
            </a:r>
            <a:r>
              <a:rPr lang="en-US" sz="1600" dirty="0" err="1" smtClean="0"/>
              <a:t>Twichers</a:t>
            </a:r>
            <a:r>
              <a:rPr lang="en-US" sz="1600" dirty="0" smtClean="0"/>
              <a:t>. By considering people as nodes of a graph, we can use classical percolation/random work/stepping stones theories to predict the optimized ratio resources/information coverage.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1669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Case study: </a:t>
            </a:r>
            <a:r>
              <a:rPr lang="en-US" sz="3600" b="1" i="1" dirty="0" err="1" smtClean="0"/>
              <a:t>AirMech</a:t>
            </a:r>
            <a:r>
              <a:rPr lang="en-US" sz="3600" b="1" i="1" dirty="0" smtClean="0"/>
              <a:t> 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(Predicting who will leave)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Scope of the data: </a:t>
            </a:r>
            <a:r>
              <a:rPr lang="en-US" sz="1800" dirty="0" smtClean="0"/>
              <a:t>X360, </a:t>
            </a:r>
            <a:r>
              <a:rPr lang="en-US" sz="1800" dirty="0" smtClean="0"/>
              <a:t>a sample of 100,000 players, 75283 used </a:t>
            </a:r>
            <a:r>
              <a:rPr lang="en-US" sz="1800" dirty="0" smtClean="0"/>
              <a:t>as training sets and </a:t>
            </a:r>
            <a:r>
              <a:rPr lang="en-US" sz="1800" dirty="0" smtClean="0"/>
              <a:t>24717 (of which 12518 are considered leavers) </a:t>
            </a:r>
            <a:r>
              <a:rPr lang="en-US" sz="1800" dirty="0" smtClean="0"/>
              <a:t>as test sets. </a:t>
            </a:r>
            <a:r>
              <a:rPr lang="en-US" sz="1800" dirty="0" smtClean="0"/>
              <a:t>21 </a:t>
            </a:r>
            <a:r>
              <a:rPr lang="en-US" sz="1800" dirty="0" smtClean="0"/>
              <a:t>parameters are used</a:t>
            </a:r>
            <a:r>
              <a:rPr lang="en-US" sz="1800" dirty="0" smtClean="0"/>
              <a:t>. The snapshot is taken a from before the “last play date”, people who will play once during the following 2 months are considered “returned players” otherwise they are “leavers”. 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305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86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3109</Words>
  <Application>Microsoft Office PowerPoint</Application>
  <PresentationFormat>On-screen Show (4:3)</PresentationFormat>
  <Paragraphs>301</Paragraphs>
  <Slides>22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Machine Learning (and other techniques) In Analytics  - Know our players better</vt:lpstr>
      <vt:lpstr>What simple questions  can be addressed </vt:lpstr>
      <vt:lpstr>How does it work? (Regression)</vt:lpstr>
      <vt:lpstr>How does it work? (classification)</vt:lpstr>
      <vt:lpstr>What the competition does  (as of May 2015)</vt:lpstr>
      <vt:lpstr>But we can do better in a concrete way (At least we can start to do similar things)</vt:lpstr>
      <vt:lpstr>But we can do better in a concrete way (At least we can start to do similar things)</vt:lpstr>
      <vt:lpstr>But we can do better in a concrete way (At least we can start to do similar things)</vt:lpstr>
      <vt:lpstr>Case study: AirMech  (Predicting who will leave)</vt:lpstr>
      <vt:lpstr>Case study: AirMech  (Predicting who will leave)</vt:lpstr>
      <vt:lpstr>Case study: AirMech  (Predicting who will leave)</vt:lpstr>
      <vt:lpstr>Case study: AirMech  (Players classification)</vt:lpstr>
      <vt:lpstr>Case study: AirMech  (Players classification)</vt:lpstr>
      <vt:lpstr>Case study: AirMech  (Players classification)</vt:lpstr>
      <vt:lpstr>Conclusion</vt:lpstr>
      <vt:lpstr>PowerPoint Presentation</vt:lpstr>
      <vt:lpstr>Case study: AirMech (one time player and multiple player distinction)</vt:lpstr>
      <vt:lpstr>Case study: AirMech (one time player and multiple player distinction)</vt:lpstr>
      <vt:lpstr>Case study: AirMech (one time player and multiple player distinction)</vt:lpstr>
      <vt:lpstr>How can the analysis be used (on a theoretical stance)</vt:lpstr>
      <vt:lpstr>How can the analysis be used (on a theoretical stance)</vt:lpstr>
      <vt:lpstr>How can the analysis be used (on a theoretical stance)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How to use in-game gameplay metrics to predict monetization behavior</dc:title>
  <dc:creator>Su Yang</dc:creator>
  <cp:lastModifiedBy>Su Yang</cp:lastModifiedBy>
  <cp:revision>89</cp:revision>
  <dcterms:created xsi:type="dcterms:W3CDTF">2006-08-16T00:00:00Z</dcterms:created>
  <dcterms:modified xsi:type="dcterms:W3CDTF">2015-05-13T00:02:47Z</dcterms:modified>
</cp:coreProperties>
</file>