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67" r:id="rId4"/>
    <p:sldId id="268" r:id="rId5"/>
    <p:sldId id="280" r:id="rId6"/>
    <p:sldId id="281" r:id="rId7"/>
    <p:sldId id="288" r:id="rId8"/>
    <p:sldId id="276" r:id="rId9"/>
    <p:sldId id="277" r:id="rId10"/>
    <p:sldId id="278" r:id="rId11"/>
    <p:sldId id="285" r:id="rId12"/>
    <p:sldId id="289" r:id="rId13"/>
    <p:sldId id="269" r:id="rId14"/>
    <p:sldId id="270" r:id="rId15"/>
    <p:sldId id="271" r:id="rId16"/>
    <p:sldId id="272" r:id="rId17"/>
    <p:sldId id="291" r:id="rId18"/>
    <p:sldId id="286" r:id="rId19"/>
    <p:sldId id="287" r:id="rId20"/>
  </p:sldIdLst>
  <p:sldSz cx="9144000" cy="6858000" type="screen4x3"/>
  <p:notesSz cx="697388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6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yang\Desktop\UbiMachineLearning\BinaryPrediction\CleanData\LeaversOrNotProfiles1st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Analysis!$A$2</c:f>
              <c:strCache>
                <c:ptCount val="1"/>
                <c:pt idx="0">
                  <c:v>Leavers (actual)</c:v>
                </c:pt>
              </c:strCache>
            </c:strRef>
          </c:tx>
          <c:marker>
            <c:symbol val="none"/>
          </c:marker>
          <c:val>
            <c:numRef>
              <c:f>Analysis!$B$2:$U$2</c:f>
              <c:numCache>
                <c:formatCode>General</c:formatCode>
                <c:ptCount val="20"/>
                <c:pt idx="0">
                  <c:v>0</c:v>
                </c:pt>
                <c:pt idx="1">
                  <c:v>3005</c:v>
                </c:pt>
                <c:pt idx="2">
                  <c:v>1845</c:v>
                </c:pt>
                <c:pt idx="3">
                  <c:v>1350</c:v>
                </c:pt>
                <c:pt idx="4">
                  <c:v>2917</c:v>
                </c:pt>
                <c:pt idx="5">
                  <c:v>1357</c:v>
                </c:pt>
                <c:pt idx="6">
                  <c:v>726</c:v>
                </c:pt>
                <c:pt idx="7">
                  <c:v>409</c:v>
                </c:pt>
                <c:pt idx="8">
                  <c:v>271</c:v>
                </c:pt>
                <c:pt idx="9">
                  <c:v>259</c:v>
                </c:pt>
                <c:pt idx="10">
                  <c:v>146</c:v>
                </c:pt>
                <c:pt idx="11">
                  <c:v>71</c:v>
                </c:pt>
                <c:pt idx="12">
                  <c:v>41</c:v>
                </c:pt>
                <c:pt idx="13">
                  <c:v>31</c:v>
                </c:pt>
                <c:pt idx="14">
                  <c:v>19</c:v>
                </c:pt>
                <c:pt idx="15">
                  <c:v>14</c:v>
                </c:pt>
                <c:pt idx="16">
                  <c:v>7</c:v>
                </c:pt>
                <c:pt idx="17">
                  <c:v>11</c:v>
                </c:pt>
                <c:pt idx="18">
                  <c:v>9</c:v>
                </c:pt>
                <c:pt idx="19">
                  <c:v>3</c:v>
                </c:pt>
              </c:numCache>
            </c:numRef>
          </c:val>
          <c:smooth val="0"/>
        </c:ser>
        <c:ser>
          <c:idx val="2"/>
          <c:order val="1"/>
          <c:tx>
            <c:strRef>
              <c:f>Analysis!$A$3</c:f>
              <c:strCache>
                <c:ptCount val="1"/>
                <c:pt idx="0">
                  <c:v>Leavers(predicted)</c:v>
                </c:pt>
              </c:strCache>
            </c:strRef>
          </c:tx>
          <c:marker>
            <c:symbol val="none"/>
          </c:marker>
          <c:val>
            <c:numRef>
              <c:f>Analysis!$B$3:$U$3</c:f>
              <c:numCache>
                <c:formatCode>General</c:formatCode>
                <c:ptCount val="20"/>
                <c:pt idx="0">
                  <c:v>0</c:v>
                </c:pt>
                <c:pt idx="1">
                  <c:v>3185</c:v>
                </c:pt>
                <c:pt idx="2">
                  <c:v>1997</c:v>
                </c:pt>
                <c:pt idx="3">
                  <c:v>1501</c:v>
                </c:pt>
                <c:pt idx="4">
                  <c:v>3434</c:v>
                </c:pt>
                <c:pt idx="5">
                  <c:v>1726</c:v>
                </c:pt>
                <c:pt idx="6">
                  <c:v>883</c:v>
                </c:pt>
                <c:pt idx="7">
                  <c:v>527</c:v>
                </c:pt>
                <c:pt idx="8">
                  <c:v>331</c:v>
                </c:pt>
                <c:pt idx="9">
                  <c:v>303</c:v>
                </c:pt>
                <c:pt idx="10">
                  <c:v>167</c:v>
                </c:pt>
                <c:pt idx="11">
                  <c:v>60</c:v>
                </c:pt>
                <c:pt idx="12">
                  <c:v>48</c:v>
                </c:pt>
                <c:pt idx="13">
                  <c:v>32</c:v>
                </c:pt>
                <c:pt idx="14">
                  <c:v>22</c:v>
                </c:pt>
                <c:pt idx="15">
                  <c:v>11</c:v>
                </c:pt>
                <c:pt idx="16">
                  <c:v>4</c:v>
                </c:pt>
                <c:pt idx="17">
                  <c:v>10</c:v>
                </c:pt>
                <c:pt idx="18">
                  <c:v>7</c:v>
                </c:pt>
                <c:pt idx="19">
                  <c:v>3</c:v>
                </c:pt>
              </c:numCache>
            </c:numRef>
          </c:val>
          <c:smooth val="0"/>
        </c:ser>
        <c:ser>
          <c:idx val="3"/>
          <c:order val="2"/>
          <c:tx>
            <c:strRef>
              <c:f>Analysis!$A$4</c:f>
              <c:strCache>
                <c:ptCount val="1"/>
                <c:pt idx="0">
                  <c:v>Non Leavers (actual)</c:v>
                </c:pt>
              </c:strCache>
            </c:strRef>
          </c:tx>
          <c:marker>
            <c:symbol val="none"/>
          </c:marker>
          <c:val>
            <c:numRef>
              <c:f>Analysis!$B$4:$U$4</c:f>
              <c:numCache>
                <c:formatCode>General</c:formatCode>
                <c:ptCount val="20"/>
                <c:pt idx="0">
                  <c:v>9273</c:v>
                </c:pt>
                <c:pt idx="1">
                  <c:v>180</c:v>
                </c:pt>
                <c:pt idx="2">
                  <c:v>152</c:v>
                </c:pt>
                <c:pt idx="3">
                  <c:v>151</c:v>
                </c:pt>
                <c:pt idx="4">
                  <c:v>534</c:v>
                </c:pt>
                <c:pt idx="5">
                  <c:v>440</c:v>
                </c:pt>
                <c:pt idx="6">
                  <c:v>280</c:v>
                </c:pt>
                <c:pt idx="7">
                  <c:v>266</c:v>
                </c:pt>
                <c:pt idx="8">
                  <c:v>181</c:v>
                </c:pt>
                <c:pt idx="9">
                  <c:v>247</c:v>
                </c:pt>
                <c:pt idx="10">
                  <c:v>161</c:v>
                </c:pt>
                <c:pt idx="11">
                  <c:v>81</c:v>
                </c:pt>
                <c:pt idx="12">
                  <c:v>70</c:v>
                </c:pt>
                <c:pt idx="13">
                  <c:v>33</c:v>
                </c:pt>
                <c:pt idx="14">
                  <c:v>30</c:v>
                </c:pt>
                <c:pt idx="15">
                  <c:v>10</c:v>
                </c:pt>
                <c:pt idx="16">
                  <c:v>18</c:v>
                </c:pt>
                <c:pt idx="17">
                  <c:v>12</c:v>
                </c:pt>
                <c:pt idx="18">
                  <c:v>14</c:v>
                </c:pt>
                <c:pt idx="19">
                  <c:v>8</c:v>
                </c:pt>
              </c:numCache>
            </c:numRef>
          </c:val>
          <c:smooth val="0"/>
        </c:ser>
        <c:ser>
          <c:idx val="4"/>
          <c:order val="3"/>
          <c:tx>
            <c:strRef>
              <c:f>Analysis!$A$5</c:f>
              <c:strCache>
                <c:ptCount val="1"/>
                <c:pt idx="0">
                  <c:v>Non Leavers (predicted)</c:v>
                </c:pt>
              </c:strCache>
            </c:strRef>
          </c:tx>
          <c:marker>
            <c:symbol val="none"/>
          </c:marker>
          <c:val>
            <c:numRef>
              <c:f>Analysis!$B$5:$U$5</c:f>
              <c:numCache>
                <c:formatCode>General</c:formatCode>
                <c:ptCount val="20"/>
                <c:pt idx="0">
                  <c:v>9273</c:v>
                </c:pt>
                <c:pt idx="1">
                  <c:v>0</c:v>
                </c:pt>
                <c:pt idx="2">
                  <c:v>0</c:v>
                </c:pt>
                <c:pt idx="3">
                  <c:v>0</c:v>
                </c:pt>
                <c:pt idx="4">
                  <c:v>17</c:v>
                </c:pt>
                <c:pt idx="5">
                  <c:v>71</c:v>
                </c:pt>
                <c:pt idx="6">
                  <c:v>123</c:v>
                </c:pt>
                <c:pt idx="7">
                  <c:v>148</c:v>
                </c:pt>
                <c:pt idx="8">
                  <c:v>121</c:v>
                </c:pt>
                <c:pt idx="9">
                  <c:v>203</c:v>
                </c:pt>
                <c:pt idx="10">
                  <c:v>140</c:v>
                </c:pt>
                <c:pt idx="11">
                  <c:v>92</c:v>
                </c:pt>
                <c:pt idx="12">
                  <c:v>63</c:v>
                </c:pt>
                <c:pt idx="13">
                  <c:v>32</c:v>
                </c:pt>
                <c:pt idx="14">
                  <c:v>27</c:v>
                </c:pt>
                <c:pt idx="15">
                  <c:v>13</c:v>
                </c:pt>
                <c:pt idx="16">
                  <c:v>21</c:v>
                </c:pt>
                <c:pt idx="17">
                  <c:v>13</c:v>
                </c:pt>
                <c:pt idx="18">
                  <c:v>16</c:v>
                </c:pt>
                <c:pt idx="19">
                  <c:v>8</c:v>
                </c:pt>
              </c:numCache>
            </c:numRef>
          </c:val>
          <c:smooth val="0"/>
        </c:ser>
        <c:dLbls>
          <c:showLegendKey val="0"/>
          <c:showVal val="0"/>
          <c:showCatName val="0"/>
          <c:showSerName val="0"/>
          <c:showPercent val="0"/>
          <c:showBubbleSize val="0"/>
        </c:dLbls>
        <c:marker val="1"/>
        <c:smooth val="0"/>
        <c:axId val="45523456"/>
        <c:axId val="45136064"/>
      </c:lineChart>
      <c:catAx>
        <c:axId val="45523456"/>
        <c:scaling>
          <c:orientation val="minMax"/>
        </c:scaling>
        <c:delete val="0"/>
        <c:axPos val="b"/>
        <c:majorTickMark val="out"/>
        <c:minorTickMark val="none"/>
        <c:tickLblPos val="nextTo"/>
        <c:crossAx val="45136064"/>
        <c:crosses val="autoZero"/>
        <c:auto val="1"/>
        <c:lblAlgn val="ctr"/>
        <c:lblOffset val="100"/>
        <c:noMultiLvlLbl val="0"/>
      </c:catAx>
      <c:valAx>
        <c:axId val="45136064"/>
        <c:scaling>
          <c:orientation val="minMax"/>
        </c:scaling>
        <c:delete val="0"/>
        <c:axPos val="l"/>
        <c:majorGridlines/>
        <c:numFmt formatCode="General" sourceLinked="1"/>
        <c:majorTickMark val="out"/>
        <c:minorTickMark val="none"/>
        <c:tickLblPos val="nextTo"/>
        <c:crossAx val="45523456"/>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935.ibm.com/services/us/gbs/thoughtleadership/big-data-insurance/" TargetMode="External"/><Relationship Id="rId2" Type="http://schemas.openxmlformats.org/officeDocument/2006/relationships/hyperlink" Target="http://www.mckinseyonmarketingandsales.com/infographic-big-data-big-profits" TargetMode="External"/><Relationship Id="rId1" Type="http://schemas.openxmlformats.org/officeDocument/2006/relationships/slideLayout" Target="../slideLayouts/slideLayout2.xml"/><Relationship Id="rId4" Type="http://schemas.openxmlformats.org/officeDocument/2006/relationships/hyperlink" Target="http://www.smartzi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normAutofit fontScale="90000"/>
          </a:bodyPr>
          <a:lstStyle/>
          <a:p>
            <a:r>
              <a:rPr lang="en-US" sz="4900" b="1" i="1" dirty="0" smtClean="0"/>
              <a:t>Big Data</a:t>
            </a:r>
            <a:br>
              <a:rPr lang="en-US" sz="4900" b="1" i="1" dirty="0" smtClean="0"/>
            </a:br>
            <a:r>
              <a:rPr lang="en-US" sz="4900" b="1" i="1" dirty="0" smtClean="0"/>
              <a:t>In </a:t>
            </a:r>
            <a:r>
              <a:rPr lang="en-US" sz="4900" b="1" i="1" dirty="0" smtClean="0"/>
              <a:t>Game Analytics</a:t>
            </a:r>
            <a:r>
              <a:rPr lang="en-US" sz="4900" i="1" dirty="0" smtClean="0"/>
              <a:t/>
            </a:r>
            <a:br>
              <a:rPr lang="en-US" sz="4900" i="1" dirty="0" smtClean="0"/>
            </a:br>
            <a:r>
              <a:rPr lang="en-US" i="1" dirty="0" smtClean="0"/>
              <a:t/>
            </a:r>
            <a:br>
              <a:rPr lang="en-US" i="1" dirty="0" smtClean="0"/>
            </a:br>
            <a:r>
              <a:rPr lang="en-US" sz="3600" dirty="0" smtClean="0"/>
              <a:t>- </a:t>
            </a:r>
            <a:r>
              <a:rPr lang="en-US" sz="3600" b="1" i="1" dirty="0" smtClean="0"/>
              <a:t>Know our players better</a:t>
            </a:r>
            <a:endParaRPr lang="en-US" b="1" i="1" dirty="0"/>
          </a:p>
        </p:txBody>
      </p:sp>
      <p:sp>
        <p:nvSpPr>
          <p:cNvPr id="3" name="Subtitle 2"/>
          <p:cNvSpPr>
            <a:spLocks noGrp="1"/>
          </p:cNvSpPr>
          <p:nvPr>
            <p:ph type="subTitle" idx="1"/>
          </p:nvPr>
        </p:nvSpPr>
        <p:spPr>
          <a:xfrm>
            <a:off x="1219200" y="5981700"/>
            <a:ext cx="6400800" cy="1752600"/>
          </a:xfrm>
        </p:spPr>
        <p:txBody>
          <a:bodyPr/>
          <a:lstStyle/>
          <a:p>
            <a:r>
              <a:rPr lang="en-US" dirty="0" smtClean="0"/>
              <a:t>- Su YANG</a:t>
            </a:r>
            <a:endParaRPr lang="en-US" dirty="0"/>
          </a:p>
        </p:txBody>
      </p:sp>
    </p:spTree>
    <p:extLst>
      <p:ext uri="{BB962C8B-B14F-4D97-AF65-F5344CB8AC3E}">
        <p14:creationId xmlns:p14="http://schemas.microsoft.com/office/powerpoint/2010/main" val="212191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a:t>
            </a:r>
            <a:br>
              <a:rPr lang="en-US" sz="3200" b="1" i="1" dirty="0"/>
            </a:br>
            <a:r>
              <a:rPr lang="en-US" sz="3200" b="1" i="1" dirty="0"/>
              <a:t>(Predicting who will leave)</a:t>
            </a:r>
            <a:endParaRPr lang="en-US" sz="3200" b="1"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endParaRPr lang="en-US" sz="2000" dirty="0" smtClean="0"/>
          </a:p>
          <a:p>
            <a:r>
              <a:rPr lang="en-US" sz="2000" b="1" i="1" dirty="0" smtClean="0"/>
              <a:t>Limits </a:t>
            </a:r>
            <a:r>
              <a:rPr lang="en-US" sz="2000" b="1" i="1" dirty="0"/>
              <a:t>of the </a:t>
            </a:r>
            <a:r>
              <a:rPr lang="en-US" sz="2000" b="1" i="1" dirty="0" smtClean="0"/>
              <a:t>data: </a:t>
            </a:r>
            <a:r>
              <a:rPr lang="en-US" sz="2000" dirty="0" smtClean="0"/>
              <a:t>data </a:t>
            </a:r>
            <a:r>
              <a:rPr lang="en-US" sz="2000" dirty="0"/>
              <a:t>set very small for big data; </a:t>
            </a:r>
            <a:r>
              <a:rPr lang="en-US" sz="2000" dirty="0" smtClean="0"/>
              <a:t>the definition of leavers should be reassessed (maybe looking at the cumulative play days/hours/hours played during play days for the last 30 days); It is slightly biased for players of level 1 without which the non-leavers will be </a:t>
            </a:r>
            <a:r>
              <a:rPr lang="en-US" sz="2000" dirty="0" smtClean="0"/>
              <a:t>skewed</a:t>
            </a:r>
            <a:r>
              <a:rPr lang="en-US" sz="2000" dirty="0" smtClean="0"/>
              <a:t>; Certain metrics (first play date minus a fixed date -&gt; dubious)</a:t>
            </a:r>
            <a:endParaRPr lang="en-US" sz="2000" dirty="0" smtClean="0"/>
          </a:p>
          <a:p>
            <a:endParaRPr lang="en-US" sz="2000" dirty="0"/>
          </a:p>
          <a:p>
            <a:r>
              <a:rPr lang="en-US" sz="2000" b="1" i="1" dirty="0" smtClean="0"/>
              <a:t>Limits with the method: </a:t>
            </a:r>
            <a:r>
              <a:rPr lang="en-US" sz="2000" dirty="0" smtClean="0"/>
              <a:t>the </a:t>
            </a:r>
            <a:r>
              <a:rPr lang="en-US" sz="2000" dirty="0"/>
              <a:t>data hasn’t been processed so every parameters have same weight which shouldn’t happen if we </a:t>
            </a:r>
            <a:r>
              <a:rPr lang="en-US" sz="2000" dirty="0" smtClean="0"/>
              <a:t>have better insights over the </a:t>
            </a:r>
            <a:r>
              <a:rPr lang="en-US" sz="2000" dirty="0"/>
              <a:t>data </a:t>
            </a:r>
            <a:r>
              <a:rPr lang="en-US" sz="2000" dirty="0" smtClean="0"/>
              <a:t>set. In other words, specialists of a given game will pinpoint the obvious bias of the dataset so as to pre-categorize players before running the algorithm, for instance it seems natural to pre-group players per level </a:t>
            </a:r>
            <a:r>
              <a:rPr lang="en-US" sz="2000" dirty="0" smtClean="0"/>
              <a:t>bracket (or at least eliminate edge cases).</a:t>
            </a:r>
            <a:endParaRPr lang="en-US" sz="2000" dirty="0" smtClean="0"/>
          </a:p>
          <a:p>
            <a:endParaRPr lang="en-US" sz="2000" dirty="0"/>
          </a:p>
          <a:p>
            <a:r>
              <a:rPr lang="en-US" sz="2000" b="1" i="1" dirty="0" smtClean="0"/>
              <a:t>How to utilize the results: </a:t>
            </a:r>
            <a:r>
              <a:rPr lang="en-US" sz="2000" dirty="0"/>
              <a:t>Once the leavers are </a:t>
            </a:r>
            <a:r>
              <a:rPr lang="en-US" sz="2000" dirty="0" smtClean="0"/>
              <a:t>predicted, </a:t>
            </a:r>
            <a:r>
              <a:rPr lang="en-US" sz="2000" dirty="0"/>
              <a:t>we should use clustering methods to separate them into targetable </a:t>
            </a:r>
            <a:r>
              <a:rPr lang="en-US" sz="2000" dirty="0" smtClean="0"/>
              <a:t>groups and use tools to retain the players, </a:t>
            </a:r>
            <a:r>
              <a:rPr lang="en-US" sz="2000" dirty="0"/>
              <a:t>for instance </a:t>
            </a:r>
            <a:r>
              <a:rPr lang="en-US" sz="2000" dirty="0" smtClean="0"/>
              <a:t>for some players, it may be the only time they played for the last month, those are players who are “giving chance” to the game again; some may reduce the time played because the contents are repetitive;  some may have received major losses on that very day and stop playing; some may just have encountered bugs etc…</a:t>
            </a:r>
            <a:endParaRPr lang="en-US" sz="2000" dirty="0"/>
          </a:p>
          <a:p>
            <a:endParaRPr lang="en-US" dirty="0"/>
          </a:p>
        </p:txBody>
      </p:sp>
    </p:spTree>
    <p:extLst>
      <p:ext uri="{BB962C8B-B14F-4D97-AF65-F5344CB8AC3E}">
        <p14:creationId xmlns:p14="http://schemas.microsoft.com/office/powerpoint/2010/main" val="211121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sz="1800" dirty="0" smtClean="0"/>
              <a:t>So: I have predicted that 14268 players out of </a:t>
            </a:r>
            <a:r>
              <a:rPr lang="en-US" sz="1800" dirty="0"/>
              <a:t>24717 </a:t>
            </a:r>
            <a:r>
              <a:rPr lang="en-US" sz="1800" dirty="0" smtClean="0"/>
              <a:t>are leavers (and correctly for </a:t>
            </a:r>
            <a:r>
              <a:rPr lang="en-US" sz="1800" dirty="0"/>
              <a:t>12131 </a:t>
            </a:r>
            <a:r>
              <a:rPr lang="en-US" sz="1800" dirty="0" smtClean="0"/>
              <a:t>of them) whereas 12518 truly are of which I have missed 387 players. It doesn’t matter the players I missed since without the analysis I wouldn't notice it.</a:t>
            </a:r>
          </a:p>
          <a:p>
            <a:r>
              <a:rPr lang="en-US" sz="1800" dirty="0" smtClean="0"/>
              <a:t>The hypotheses we need to make: Marketing costs per player (MCPP); The success rate (X% chance for them to play Y more time); The ARPU over the Y time period; The marketing doesn’t affect the players who are not predicted to leave and N is the number of leavers (here N = 12518). And we basically want this:</a:t>
            </a:r>
          </a:p>
          <a:p>
            <a:pPr marL="0" indent="0">
              <a:buNone/>
            </a:pPr>
            <a:r>
              <a:rPr lang="en-US" sz="1800" dirty="0" smtClean="0"/>
              <a:t>		</a:t>
            </a:r>
            <a:r>
              <a:rPr lang="en-US" sz="1800" b="1" i="1" dirty="0" smtClean="0"/>
              <a:t>ARPU(Y)*Recall*N*X%-MCPP*Recall/Precision*N</a:t>
            </a:r>
          </a:p>
          <a:p>
            <a:pPr marL="0" indent="0">
              <a:buNone/>
            </a:pPr>
            <a:r>
              <a:rPr lang="en-US" sz="1800" dirty="0" smtClean="0"/>
              <a:t>      to be positive at least but as big as possible. Since ARPU is a static variable if a snapshot is taken (still a variable in the estimation), the only variable thing once we are at execution is the marketing strategy which will affect MCPP, X and Y.</a:t>
            </a:r>
          </a:p>
          <a:p>
            <a:pPr marL="0" indent="0">
              <a:buNone/>
            </a:pPr>
            <a:r>
              <a:rPr lang="en-US" sz="1800" dirty="0" smtClean="0"/>
              <a:t>      We can already see that if the category is skewed (N small), the result will not generate enough profits as well as a small Recall (same principle: not enough leavers or if we can’t find enough of them, it is not very profitable). And it comes all down to the maximize precision (optimize algorithm/data) and find the optimum of the formula </a:t>
            </a:r>
            <a:r>
              <a:rPr lang="en-US" sz="1800" b="1" i="1" dirty="0" smtClean="0"/>
              <a:t>ARPU(Y)*X%-MCPP*1/</a:t>
            </a:r>
            <a:r>
              <a:rPr lang="en-US" sz="1800" b="1" i="1" dirty="0" err="1" smtClean="0"/>
              <a:t>PrecisionMax</a:t>
            </a:r>
            <a:r>
              <a:rPr lang="en-US" sz="1800" b="1" i="1" dirty="0" smtClean="0"/>
              <a:t> </a:t>
            </a:r>
            <a:r>
              <a:rPr lang="en-US" sz="1800" dirty="0" smtClean="0"/>
              <a:t>(Optimize the marketing strategy). We can layer this with a clustering algorithm afterwards which will yield a similar profitability formula, and we may have a better </a:t>
            </a:r>
            <a:r>
              <a:rPr lang="en-US" sz="1800" b="1" i="1" dirty="0"/>
              <a:t>ARPU(Y)*X%-</a:t>
            </a:r>
            <a:r>
              <a:rPr lang="en-US" sz="1800" b="1" i="1" dirty="0" smtClean="0"/>
              <a:t>MCPP*1/</a:t>
            </a:r>
            <a:r>
              <a:rPr lang="en-US" sz="1800" b="1" i="1" dirty="0" err="1" smtClean="0"/>
              <a:t>PrecisionMaxPerCategory</a:t>
            </a:r>
            <a:r>
              <a:rPr lang="en-US" sz="1800" b="1" i="1" dirty="0" smtClean="0"/>
              <a:t> </a:t>
            </a:r>
            <a:r>
              <a:rPr lang="en-US" sz="1800" dirty="0" smtClean="0"/>
              <a:t>if we target the right audience with the right strategy.</a:t>
            </a:r>
            <a:r>
              <a:rPr lang="en-US" sz="1800" b="1" i="1" dirty="0" smtClean="0"/>
              <a:t> </a:t>
            </a:r>
            <a:endParaRPr lang="en-US" sz="1800" dirty="0"/>
          </a:p>
        </p:txBody>
      </p:sp>
      <p:sp>
        <p:nvSpPr>
          <p:cNvPr id="5" name="Title 1"/>
          <p:cNvSpPr txBox="1">
            <a:spLocks/>
          </p:cNvSpPr>
          <p:nvPr/>
        </p:nvSpPr>
        <p:spPr>
          <a:xfrm>
            <a:off x="457200" y="26411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dirty="0" smtClean="0"/>
              <a:t>Case study: </a:t>
            </a:r>
            <a:r>
              <a:rPr lang="en-US" sz="3200" b="1" i="1" dirty="0" err="1" smtClean="0"/>
              <a:t>AirMech</a:t>
            </a:r>
            <a:r>
              <a:rPr lang="en-US" sz="3200" b="1" i="1" dirty="0" smtClean="0"/>
              <a:t> </a:t>
            </a:r>
            <a:br>
              <a:rPr lang="en-US" sz="3200" b="1" i="1" dirty="0" smtClean="0"/>
            </a:br>
            <a:r>
              <a:rPr lang="en-US" sz="3200" b="1" i="1" dirty="0" smtClean="0"/>
              <a:t>(Predicting who will leave)</a:t>
            </a:r>
            <a:endParaRPr lang="en-US" sz="3200" b="1" dirty="0"/>
          </a:p>
        </p:txBody>
      </p:sp>
    </p:spTree>
    <p:extLst>
      <p:ext uri="{BB962C8B-B14F-4D97-AF65-F5344CB8AC3E}">
        <p14:creationId xmlns:p14="http://schemas.microsoft.com/office/powerpoint/2010/main" val="12122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smtClean="0"/>
              <a:t>AirMech</a:t>
            </a:r>
            <a:r>
              <a:rPr lang="en-US" sz="3200" b="1" i="1" dirty="0" smtClean="0"/>
              <a:t/>
            </a:r>
            <a:br>
              <a:rPr lang="en-US" sz="3200" b="1" i="1" dirty="0" smtClean="0"/>
            </a:br>
            <a:r>
              <a:rPr lang="en-US" sz="3200" b="1" i="1" dirty="0" smtClean="0"/>
              <a:t>(Smart </a:t>
            </a:r>
            <a:r>
              <a:rPr lang="en-US" sz="3200" b="1" i="1" dirty="0" smtClean="0"/>
              <a:t>Data </a:t>
            </a:r>
            <a:r>
              <a:rPr lang="en-US" sz="3200" b="1" i="1" dirty="0" smtClean="0"/>
              <a:t>vs </a:t>
            </a:r>
            <a:r>
              <a:rPr lang="en-US" sz="3200" b="1" i="1" dirty="0" smtClean="0"/>
              <a:t>Big Data</a:t>
            </a:r>
            <a:r>
              <a:rPr lang="en-US" sz="3200" b="1" i="1" dirty="0" smtClean="0"/>
              <a:t>)</a:t>
            </a:r>
            <a:endParaRPr lang="en-US" sz="3200" dirty="0"/>
          </a:p>
        </p:txBody>
      </p:sp>
      <p:sp>
        <p:nvSpPr>
          <p:cNvPr id="3" name="Content Placeholder 2"/>
          <p:cNvSpPr>
            <a:spLocks noGrp="1"/>
          </p:cNvSpPr>
          <p:nvPr>
            <p:ph idx="1"/>
          </p:nvPr>
        </p:nvSpPr>
        <p:spPr/>
        <p:txBody>
          <a:bodyPr>
            <a:normAutofit fontScale="92500" lnSpcReduction="20000"/>
          </a:bodyPr>
          <a:lstStyle/>
          <a:p>
            <a:r>
              <a:rPr lang="en-US" sz="2000" dirty="0" smtClean="0"/>
              <a:t>But, without context, running a black-box like algorithm doesn’t help you get the right result even the apparent result is good. For instance we can perform the same algorithm by taking only players with level &gt; 2. And we will look at the differential between the start date and the day the data is pulled instead of a fixed original date. This makes the result more realistic. In a business-like situation one has to sit down with an expert of the game and take into account the influence of levels, time spent in total etc.. Because those parameters have obvious influence on the outcome</a:t>
            </a:r>
            <a:r>
              <a:rPr lang="en-US" sz="2000" dirty="0" smtClean="0"/>
              <a:t>.</a:t>
            </a:r>
            <a:r>
              <a:rPr lang="en-US" sz="2000" dirty="0" smtClean="0"/>
              <a:t>!</a:t>
            </a:r>
            <a:endParaRPr lang="en-US" sz="2000" dirty="0" smtClean="0"/>
          </a:p>
          <a:p>
            <a:r>
              <a:rPr lang="en-US" sz="2000" dirty="0" smtClean="0"/>
              <a:t>In this case, we got 74.1% precision and 89.3% recall, </a:t>
            </a:r>
            <a:r>
              <a:rPr lang="en-US" sz="2000" dirty="0" smtClean="0"/>
              <a:t>which has room for improvements, but all in all stay perfectly fine for our purposes</a:t>
            </a:r>
            <a:r>
              <a:rPr lang="en-US" sz="2000" dirty="0" smtClean="0"/>
              <a:t>.</a:t>
            </a:r>
            <a:r>
              <a:rPr lang="en-US" sz="2000" dirty="0"/>
              <a:t> </a:t>
            </a:r>
            <a:r>
              <a:rPr lang="en-US" sz="2000" dirty="0" smtClean="0"/>
              <a:t>Let’s do a very rough numerical estimate: we have an average ARPU per day of $0.0167 for the whole dataset, $0.2 of MCPP with a two months retention and 50% success rate, N=11665. </a:t>
            </a:r>
            <a:r>
              <a:rPr lang="en-US" sz="2000" dirty="0"/>
              <a:t>	</a:t>
            </a:r>
            <a:endParaRPr lang="en-US" sz="2000" dirty="0" smtClean="0"/>
          </a:p>
          <a:p>
            <a:pPr marL="0" indent="0">
              <a:buNone/>
            </a:pPr>
            <a:r>
              <a:rPr lang="en-US" sz="2000" b="1" dirty="0"/>
              <a:t>	</a:t>
            </a:r>
            <a:r>
              <a:rPr lang="en-US" sz="2100" b="1" dirty="0" smtClean="0"/>
              <a:t>60*0.0167*11665*0.893*0.5-0.2*0.893/0.741*11665 = $2407</a:t>
            </a:r>
            <a:endParaRPr lang="en-US" sz="2000" b="1" dirty="0" smtClean="0"/>
          </a:p>
          <a:p>
            <a:r>
              <a:rPr lang="en-US" sz="2000" dirty="0"/>
              <a:t>Moreover I found out </a:t>
            </a:r>
            <a:r>
              <a:rPr lang="en-US" sz="2000" dirty="0" smtClean="0"/>
              <a:t>several key metrics here: maximum session amount </a:t>
            </a:r>
            <a:r>
              <a:rPr lang="en-US" sz="2000" dirty="0"/>
              <a:t>of kudos and diamonds earned by </a:t>
            </a:r>
            <a:r>
              <a:rPr lang="en-US" sz="2000" dirty="0" err="1" smtClean="0"/>
              <a:t>someon</a:t>
            </a:r>
            <a:r>
              <a:rPr lang="en-US" sz="2000" dirty="0" smtClean="0"/>
              <a:t>; the number of times the player leaves a game before it ends, all those important parameters emerge after hundreds of iterations of the algorithms.</a:t>
            </a:r>
            <a:endParaRPr lang="en-US"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89" y="4415385"/>
            <a:ext cx="1231808" cy="552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914" y="4487128"/>
            <a:ext cx="4778375" cy="16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60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Case study: </a:t>
            </a:r>
            <a:r>
              <a:rPr lang="en-US" sz="3600" b="1" i="1" dirty="0" err="1" smtClean="0"/>
              <a:t>AirMech</a:t>
            </a:r>
            <a:r>
              <a:rPr lang="en-US" sz="3600" b="1" i="1" dirty="0" smtClean="0"/>
              <a:t> </a:t>
            </a:r>
            <a:br>
              <a:rPr lang="en-US" sz="3600" b="1" i="1" dirty="0" smtClean="0"/>
            </a:br>
            <a:r>
              <a:rPr lang="en-US" sz="3600" b="1" i="1" dirty="0" smtClean="0"/>
              <a:t>(Players classification)</a:t>
            </a:r>
            <a:endParaRPr lang="en-US" sz="3600" b="1" i="1" dirty="0"/>
          </a:p>
        </p:txBody>
      </p:sp>
      <p:sp>
        <p:nvSpPr>
          <p:cNvPr id="3" name="Content Placeholder 2"/>
          <p:cNvSpPr>
            <a:spLocks noGrp="1"/>
          </p:cNvSpPr>
          <p:nvPr>
            <p:ph idx="1"/>
          </p:nvPr>
        </p:nvSpPr>
        <p:spPr/>
        <p:txBody>
          <a:bodyPr>
            <a:normAutofit/>
          </a:bodyPr>
          <a:lstStyle/>
          <a:p>
            <a:r>
              <a:rPr lang="en-US" sz="2000" i="1" dirty="0" smtClean="0"/>
              <a:t>Scope of the data: </a:t>
            </a:r>
            <a:r>
              <a:rPr lang="en-US" sz="2000" dirty="0" smtClean="0"/>
              <a:t>X360, a sample of players (100K  profiles). 20 parameters are used.</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32" y="2590800"/>
            <a:ext cx="8811768"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34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a:t>
            </a:r>
            <a:r>
              <a:rPr lang="en-US" sz="3200" b="1" i="1" dirty="0" smtClean="0"/>
              <a:t/>
            </a:r>
            <a:br>
              <a:rPr lang="en-US" sz="3200" b="1" i="1" dirty="0" smtClean="0"/>
            </a:br>
            <a:r>
              <a:rPr lang="en-US" sz="3200" b="1" i="1" dirty="0" smtClean="0"/>
              <a:t>(</a:t>
            </a:r>
            <a:r>
              <a:rPr lang="en-US" sz="3200" b="1" i="1" dirty="0"/>
              <a:t>Players classification)</a:t>
            </a:r>
          </a:p>
        </p:txBody>
      </p:sp>
      <p:sp>
        <p:nvSpPr>
          <p:cNvPr id="3" name="Content Placeholder 2"/>
          <p:cNvSpPr>
            <a:spLocks noGrp="1"/>
          </p:cNvSpPr>
          <p:nvPr>
            <p:ph idx="1"/>
          </p:nvPr>
        </p:nvSpPr>
        <p:spPr>
          <a:xfrm>
            <a:off x="34031" y="1257693"/>
            <a:ext cx="8229600" cy="4525963"/>
          </a:xfrm>
        </p:spPr>
        <p:txBody>
          <a:bodyPr>
            <a:normAutofit/>
          </a:bodyPr>
          <a:lstStyle/>
          <a:p>
            <a:r>
              <a:rPr lang="en-US" sz="1800" i="1" dirty="0"/>
              <a:t>Results: </a:t>
            </a:r>
            <a:r>
              <a:rPr lang="en-US" sz="1800" dirty="0" smtClean="0"/>
              <a:t>10 categories. We can </a:t>
            </a:r>
            <a:r>
              <a:rPr lang="en-US" sz="1800" dirty="0"/>
              <a:t>o</a:t>
            </a:r>
            <a:r>
              <a:rPr lang="en-US" sz="1800" dirty="0" smtClean="0"/>
              <a:t>bserve </a:t>
            </a:r>
          </a:p>
          <a:p>
            <a:pPr marL="0" indent="0">
              <a:buNone/>
            </a:pPr>
            <a:r>
              <a:rPr lang="en-US" sz="1800" dirty="0" smtClean="0"/>
              <a:t>some correlations, but also to see if certain</a:t>
            </a:r>
          </a:p>
          <a:p>
            <a:pPr marL="0" indent="0">
              <a:buNone/>
            </a:pPr>
            <a:r>
              <a:rPr lang="en-US" sz="1800" dirty="0" smtClean="0"/>
              <a:t>categories are </a:t>
            </a:r>
            <a:r>
              <a:rPr lang="en-US" sz="1800" dirty="0"/>
              <a:t>m</a:t>
            </a:r>
            <a:r>
              <a:rPr lang="en-US" sz="1800" dirty="0" smtClean="0"/>
              <a:t>onetizing “better” with </a:t>
            </a:r>
          </a:p>
          <a:p>
            <a:pPr marL="0" indent="0">
              <a:buNone/>
            </a:pPr>
            <a:r>
              <a:rPr lang="en-US" sz="1800" dirty="0" smtClean="0"/>
              <a:t>regards to other metrics, here I would </a:t>
            </a:r>
          </a:p>
          <a:p>
            <a:pPr marL="0" indent="0">
              <a:buNone/>
            </a:pPr>
            <a:r>
              <a:rPr lang="en-US" sz="1800" dirty="0" smtClean="0"/>
              <a:t>say 5s are monetizing well so we should </a:t>
            </a:r>
          </a:p>
          <a:p>
            <a:pPr marL="0" indent="0">
              <a:buNone/>
            </a:pPr>
            <a:r>
              <a:rPr lang="en-US" sz="1800" dirty="0" smtClean="0"/>
              <a:t>Reward, the 3s spend a lot of times playing, </a:t>
            </a:r>
          </a:p>
          <a:p>
            <a:pPr marL="0" indent="0">
              <a:buNone/>
            </a:pPr>
            <a:r>
              <a:rPr lang="en-US" sz="1800" dirty="0" smtClean="0"/>
              <a:t>thus needs more marketing attention.</a:t>
            </a:r>
            <a:endParaRPr lang="en-US" sz="2800" dirty="0"/>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 y="3561006"/>
            <a:ext cx="8844699" cy="322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455085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43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a:t>
            </a:r>
            <a:r>
              <a:rPr lang="en-US" sz="3200" b="1" i="1" dirty="0" smtClean="0"/>
              <a:t/>
            </a:r>
            <a:br>
              <a:rPr lang="en-US" sz="3200" b="1" i="1" dirty="0" smtClean="0"/>
            </a:br>
            <a:r>
              <a:rPr lang="en-US" sz="3200" b="1" i="1" dirty="0" smtClean="0"/>
              <a:t>(</a:t>
            </a:r>
            <a:r>
              <a:rPr lang="en-US" sz="3200" b="1" i="1" dirty="0"/>
              <a:t>Players classification)</a:t>
            </a:r>
            <a:endParaRPr lang="en-US" sz="3200" dirty="0"/>
          </a:p>
        </p:txBody>
      </p:sp>
      <p:sp>
        <p:nvSpPr>
          <p:cNvPr id="3" name="Content Placeholder 2"/>
          <p:cNvSpPr>
            <a:spLocks noGrp="1"/>
          </p:cNvSpPr>
          <p:nvPr>
            <p:ph idx="1"/>
          </p:nvPr>
        </p:nvSpPr>
        <p:spPr/>
        <p:txBody>
          <a:bodyPr>
            <a:normAutofit fontScale="92500" lnSpcReduction="10000"/>
          </a:bodyPr>
          <a:lstStyle/>
          <a:p>
            <a:r>
              <a:rPr lang="en-US" sz="2000" b="1" i="1" dirty="0"/>
              <a:t>Limits of the data</a:t>
            </a:r>
            <a:r>
              <a:rPr lang="en-US" sz="2000" b="1" i="1" dirty="0" smtClean="0"/>
              <a:t>: </a:t>
            </a:r>
            <a:r>
              <a:rPr lang="en-US" sz="2000" dirty="0" smtClean="0"/>
              <a:t>It is still small, ideally we want to process over 1 million data points at least (it is called big data for a reason). Some parameters are too connected here to be considered independent, I’m merely analyzing over a small pool of factors; The data is in reality skewed (a lot of level 1s) and we normally wouldn’t consider people with less than 30min gameplay.</a:t>
            </a:r>
          </a:p>
          <a:p>
            <a:endParaRPr lang="en-US" sz="2000" i="1" dirty="0"/>
          </a:p>
          <a:p>
            <a:r>
              <a:rPr lang="en-US" sz="2000" b="1" i="1" dirty="0"/>
              <a:t>Limits with the method</a:t>
            </a:r>
            <a:r>
              <a:rPr lang="en-US" sz="2000" b="1" i="1" dirty="0" smtClean="0"/>
              <a:t>: </a:t>
            </a:r>
            <a:r>
              <a:rPr lang="en-US" sz="2000" dirty="0" smtClean="0"/>
              <a:t>This is an experimental study that doesn’t stress very specifically on the objective, do we need a monetizing profiling? Do we need player game-play profiling? Or do we evaluate the “strength” of a player?</a:t>
            </a:r>
          </a:p>
          <a:p>
            <a:endParaRPr lang="en-US" sz="2000" i="1" dirty="0"/>
          </a:p>
          <a:p>
            <a:r>
              <a:rPr lang="en-US" sz="2000" b="1" i="1" dirty="0"/>
              <a:t>How to utilize the results</a:t>
            </a:r>
            <a:r>
              <a:rPr lang="en-US" sz="2000" b="1" i="1" dirty="0" smtClean="0"/>
              <a:t>: </a:t>
            </a:r>
            <a:r>
              <a:rPr lang="en-US" sz="2000" dirty="0" smtClean="0"/>
              <a:t>it is a great promotional tools to display the different categories of players… It can be used to make tailored contents/marketing. For instance, I will not perform in-game messaging for an exploration-oriented DLC if the player is an “monster killer”, and if random missions can be unlocked entering a map, the player’s category will trigger the right type of mission.</a:t>
            </a:r>
            <a:endParaRPr lang="en-US" sz="2000" dirty="0"/>
          </a:p>
        </p:txBody>
      </p:sp>
    </p:spTree>
    <p:extLst>
      <p:ext uri="{BB962C8B-B14F-4D97-AF65-F5344CB8AC3E}">
        <p14:creationId xmlns:p14="http://schemas.microsoft.com/office/powerpoint/2010/main" val="169238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600" b="1" i="1" dirty="0" smtClean="0"/>
              <a:t>Conclusion</a:t>
            </a:r>
            <a:endParaRPr lang="en-US" sz="3600" b="1" i="1"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US" sz="2000" dirty="0" smtClean="0"/>
              <a:t>Via Machine Learning techniques, we can improve our business in ways we couldn’t before:</a:t>
            </a:r>
          </a:p>
          <a:p>
            <a:pPr lvl="1"/>
            <a:r>
              <a:rPr lang="en-US" sz="1800" dirty="0" smtClean="0"/>
              <a:t>Improve </a:t>
            </a:r>
            <a:r>
              <a:rPr lang="en-US" sz="1800" b="1" i="1" dirty="0" smtClean="0"/>
              <a:t>conversion and retention rates </a:t>
            </a:r>
            <a:r>
              <a:rPr lang="en-US" sz="1800" dirty="0" smtClean="0"/>
              <a:t>by spotting as soon as possible potential buyers, leavers.</a:t>
            </a:r>
          </a:p>
          <a:p>
            <a:pPr lvl="1"/>
            <a:r>
              <a:rPr lang="en-US" sz="1800" dirty="0" smtClean="0"/>
              <a:t>Improve</a:t>
            </a:r>
            <a:r>
              <a:rPr lang="en-US" sz="1800" dirty="0"/>
              <a:t> </a:t>
            </a:r>
            <a:r>
              <a:rPr lang="en-US" sz="1800" b="1" i="1" dirty="0"/>
              <a:t>in-game </a:t>
            </a:r>
            <a:r>
              <a:rPr lang="en-US" sz="1800" b="1" i="1" dirty="0" smtClean="0"/>
              <a:t>experience </a:t>
            </a:r>
            <a:r>
              <a:rPr lang="en-US" sz="1800" dirty="0" smtClean="0"/>
              <a:t>and</a:t>
            </a:r>
            <a:r>
              <a:rPr lang="en-US" sz="1800" dirty="0"/>
              <a:t> </a:t>
            </a:r>
            <a:r>
              <a:rPr lang="en-US" sz="1800" b="1" i="1" dirty="0"/>
              <a:t>targeted </a:t>
            </a:r>
            <a:r>
              <a:rPr lang="en-US" sz="1800" b="1" i="1" dirty="0" smtClean="0"/>
              <a:t>marketing </a:t>
            </a:r>
            <a:r>
              <a:rPr lang="en-US" sz="1800" dirty="0" smtClean="0"/>
              <a:t>by recognizing what type of player we’re dealing with.</a:t>
            </a:r>
          </a:p>
          <a:p>
            <a:pPr lvl="1"/>
            <a:r>
              <a:rPr lang="en-US" sz="1800" dirty="0" smtClean="0"/>
              <a:t>Improve the </a:t>
            </a:r>
            <a:r>
              <a:rPr lang="en-US" sz="1800" b="1" i="1" dirty="0" smtClean="0"/>
              <a:t>community management </a:t>
            </a:r>
            <a:r>
              <a:rPr lang="en-US" sz="1800" dirty="0" smtClean="0"/>
              <a:t>by using tailored carrots/sticks to address toxic behaviors.</a:t>
            </a:r>
          </a:p>
          <a:p>
            <a:pPr lvl="1"/>
            <a:r>
              <a:rPr lang="en-US" sz="1800" dirty="0"/>
              <a:t>Improve </a:t>
            </a:r>
            <a:r>
              <a:rPr lang="en-US" sz="1800" b="1" i="1" dirty="0" smtClean="0"/>
              <a:t>match-making </a:t>
            </a:r>
            <a:r>
              <a:rPr lang="en-US" sz="1800" dirty="0" smtClean="0"/>
              <a:t>with a more memory-dependent, data-focused approach.</a:t>
            </a:r>
            <a:endParaRPr lang="en-US" sz="1800" b="1" i="1" dirty="0"/>
          </a:p>
          <a:p>
            <a:pPr lvl="1"/>
            <a:r>
              <a:rPr lang="en-US" sz="1800" dirty="0" smtClean="0"/>
              <a:t>Etc…</a:t>
            </a:r>
          </a:p>
          <a:p>
            <a:pPr lvl="1"/>
            <a:r>
              <a:rPr lang="en-US" sz="1900" dirty="0" smtClean="0"/>
              <a:t>But most importantly: 99% of the time a machine learner will try to understand data better, and nothing but this perspective make the whole process extremely useful (new way of combining data, understand what metrics are the most powerful to explain trends)</a:t>
            </a:r>
            <a:endParaRPr lang="en-US" sz="1900" dirty="0"/>
          </a:p>
          <a:p>
            <a:r>
              <a:rPr lang="en-US" sz="2000" dirty="0" smtClean="0"/>
              <a:t>Other ideas for analytics I can further develop atop ML techniques:</a:t>
            </a:r>
          </a:p>
          <a:p>
            <a:pPr lvl="1"/>
            <a:r>
              <a:rPr lang="en-US" sz="1700" b="1" i="1" dirty="0" smtClean="0"/>
              <a:t>Information propagation </a:t>
            </a:r>
            <a:r>
              <a:rPr lang="en-US" sz="1700" dirty="0" smtClean="0"/>
              <a:t>(percolation, random walks and Internet Web graph): How to optimize information diffusion in the community.</a:t>
            </a:r>
          </a:p>
          <a:p>
            <a:pPr lvl="1"/>
            <a:r>
              <a:rPr lang="en-US" sz="1700" b="1" i="1" dirty="0" smtClean="0"/>
              <a:t>Social engineering </a:t>
            </a:r>
            <a:r>
              <a:rPr lang="en-US" sz="1700" dirty="0" smtClean="0"/>
              <a:t>(analytical psychology, neuroscience and behavioral studies atop ML results): How to improve players’ feedback? Improve players in-game behavior especially for the upcoming RS6 game in which community is extremely important.</a:t>
            </a:r>
          </a:p>
        </p:txBody>
      </p:sp>
    </p:spTree>
    <p:extLst>
      <p:ext uri="{BB962C8B-B14F-4D97-AF65-F5344CB8AC3E}">
        <p14:creationId xmlns:p14="http://schemas.microsoft.com/office/powerpoint/2010/main" val="394274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What simple questions </a:t>
            </a:r>
            <a:br>
              <a:rPr lang="en-US" sz="3600" b="1" i="1" dirty="0" smtClean="0"/>
            </a:br>
            <a:r>
              <a:rPr lang="en-US" sz="3600" b="1" i="1" dirty="0" smtClean="0"/>
              <a:t>can be addressed </a:t>
            </a:r>
            <a:endParaRPr lang="en-US" sz="3600" b="1" i="1" dirty="0"/>
          </a:p>
        </p:txBody>
      </p:sp>
      <p:sp>
        <p:nvSpPr>
          <p:cNvPr id="3" name="Content Placeholder 2"/>
          <p:cNvSpPr>
            <a:spLocks noGrp="1"/>
          </p:cNvSpPr>
          <p:nvPr>
            <p:ph idx="1"/>
          </p:nvPr>
        </p:nvSpPr>
        <p:spPr/>
        <p:txBody>
          <a:bodyPr>
            <a:normAutofit fontScale="92500" lnSpcReduction="20000"/>
          </a:bodyPr>
          <a:lstStyle/>
          <a:p>
            <a:r>
              <a:rPr lang="en-US" sz="2400" b="1" i="1" dirty="0" smtClean="0"/>
              <a:t>Binary questions:</a:t>
            </a:r>
          </a:p>
          <a:p>
            <a:pPr lvl="1"/>
            <a:r>
              <a:rPr lang="en-US" sz="2000" dirty="0" smtClean="0"/>
              <a:t>Is a player a one-time transaction type of player or multiple-times transaction type of player?</a:t>
            </a:r>
          </a:p>
          <a:p>
            <a:pPr lvl="1"/>
            <a:r>
              <a:rPr lang="en-US" sz="2000" dirty="0" smtClean="0"/>
              <a:t>Can we predict if a player is leaving the game within next 2 weeks? (What policies to adopt to keep those players)</a:t>
            </a:r>
          </a:p>
          <a:p>
            <a:r>
              <a:rPr lang="en-US" sz="2400" b="1" i="1" dirty="0" smtClean="0"/>
              <a:t>Classification questions:</a:t>
            </a:r>
          </a:p>
          <a:p>
            <a:pPr lvl="1"/>
            <a:r>
              <a:rPr lang="en-US" sz="2000" dirty="0" smtClean="0"/>
              <a:t>Can we have 10 categories of monetizing players? How to label them?</a:t>
            </a:r>
          </a:p>
          <a:p>
            <a:pPr lvl="1"/>
            <a:r>
              <a:rPr lang="en-US" sz="2000" dirty="0" smtClean="0"/>
              <a:t>Can we put players into 15 different spaces of distinct </a:t>
            </a:r>
            <a:r>
              <a:rPr lang="en-US" sz="2000" dirty="0" err="1" smtClean="0"/>
              <a:t>skillcap</a:t>
            </a:r>
            <a:r>
              <a:rPr lang="en-US" sz="2000" dirty="0" smtClean="0"/>
              <a:t>.</a:t>
            </a:r>
          </a:p>
          <a:p>
            <a:pPr lvl="1"/>
            <a:r>
              <a:rPr lang="en-US" sz="2000" dirty="0" smtClean="0"/>
              <a:t>What type of players is there in-game (explorer, achiever, raider, social leader, </a:t>
            </a:r>
            <a:r>
              <a:rPr lang="en-US" sz="2000" dirty="0" err="1" smtClean="0"/>
              <a:t>pvpers</a:t>
            </a:r>
            <a:r>
              <a:rPr lang="en-US" sz="2000" dirty="0" smtClean="0"/>
              <a:t> etc…)?</a:t>
            </a:r>
          </a:p>
          <a:p>
            <a:r>
              <a:rPr lang="en-US" sz="2400" b="1" i="1" dirty="0" smtClean="0"/>
              <a:t>Regression questions:</a:t>
            </a:r>
          </a:p>
          <a:p>
            <a:pPr lvl="1"/>
            <a:r>
              <a:rPr lang="en-US" sz="2000" dirty="0" smtClean="0"/>
              <a:t>For a player having played for X time and monetized Y time, can we predict how much money will he/she spend within next month?</a:t>
            </a:r>
          </a:p>
          <a:p>
            <a:pPr lvl="1"/>
            <a:r>
              <a:rPr lang="en-US" sz="2000" dirty="0" smtClean="0"/>
              <a:t>Can we predict the amount of time a player is going to spend per day?</a:t>
            </a:r>
          </a:p>
          <a:p>
            <a:pPr lvl="1"/>
            <a:r>
              <a:rPr lang="en-US" sz="2000" dirty="0" smtClean="0"/>
              <a:t>How toxic is a player?</a:t>
            </a:r>
          </a:p>
          <a:p>
            <a:pPr lvl="1"/>
            <a:endParaRPr lang="en-US" sz="2000" dirty="0"/>
          </a:p>
        </p:txBody>
      </p:sp>
    </p:spTree>
    <p:extLst>
      <p:ext uri="{BB962C8B-B14F-4D97-AF65-F5344CB8AC3E}">
        <p14:creationId xmlns:p14="http://schemas.microsoft.com/office/powerpoint/2010/main" val="2386431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i="1" dirty="0" smtClean="0"/>
              <a:t>How does it work? (Regression)</a:t>
            </a:r>
            <a:endParaRPr lang="en-US" sz="3600" b="1" i="1" dirty="0"/>
          </a:p>
        </p:txBody>
      </p:sp>
      <p:sp>
        <p:nvSpPr>
          <p:cNvPr id="3" name="Content Placeholder 2"/>
          <p:cNvSpPr>
            <a:spLocks noGrp="1"/>
          </p:cNvSpPr>
          <p:nvPr>
            <p:ph idx="1"/>
          </p:nvPr>
        </p:nvSpPr>
        <p:spPr>
          <a:xfrm>
            <a:off x="457200" y="1027304"/>
            <a:ext cx="8229600" cy="4525963"/>
          </a:xfrm>
        </p:spPr>
        <p:txBody>
          <a:bodyPr>
            <a:normAutofit/>
          </a:bodyPr>
          <a:lstStyle/>
          <a:p>
            <a:r>
              <a:rPr lang="en-US" sz="2000" dirty="0" smtClean="0"/>
              <a:t>Regression type of algorithm: It sets up a relationship manager that allows us to predict </a:t>
            </a:r>
            <a:r>
              <a:rPr lang="en-US" sz="2000" dirty="0"/>
              <a:t>a certain metric predefined </a:t>
            </a:r>
            <a:r>
              <a:rPr lang="en-US" sz="2000" dirty="0" smtClean="0"/>
              <a:t>with certain inputs.</a:t>
            </a:r>
            <a:endParaRPr lang="en-US" sz="2000" dirty="0"/>
          </a:p>
        </p:txBody>
      </p:sp>
      <p:grpSp>
        <p:nvGrpSpPr>
          <p:cNvPr id="16" name="Group 15"/>
          <p:cNvGrpSpPr/>
          <p:nvPr/>
        </p:nvGrpSpPr>
        <p:grpSpPr>
          <a:xfrm>
            <a:off x="1071608" y="1642738"/>
            <a:ext cx="3424192" cy="2620930"/>
            <a:chOff x="609600" y="1902411"/>
            <a:chExt cx="3048000" cy="2709908"/>
          </a:xfrm>
        </p:grpSpPr>
        <p:sp>
          <p:nvSpPr>
            <p:cNvPr id="4" name="Oval 3"/>
            <p:cNvSpPr/>
            <p:nvPr/>
          </p:nvSpPr>
          <p:spPr>
            <a:xfrm>
              <a:off x="609600" y="24765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am FPS</a:t>
              </a:r>
              <a:endParaRPr lang="en-US" sz="1400" dirty="0"/>
            </a:p>
          </p:txBody>
        </p:sp>
        <p:sp>
          <p:nvSpPr>
            <p:cNvPr id="5" name="Oval 4"/>
            <p:cNvSpPr/>
            <p:nvPr/>
          </p:nvSpPr>
          <p:spPr>
            <a:xfrm>
              <a:off x="609600" y="3164519"/>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 name is colorful</a:t>
              </a:r>
              <a:endParaRPr lang="en-US" sz="1400" dirty="0"/>
            </a:p>
          </p:txBody>
        </p:sp>
        <p:sp>
          <p:nvSpPr>
            <p:cNvPr id="6" name="Oval 5"/>
            <p:cNvSpPr/>
            <p:nvPr/>
          </p:nvSpPr>
          <p:spPr>
            <a:xfrm>
              <a:off x="647700" y="3926519"/>
              <a:ext cx="12573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was born in 1998</a:t>
              </a:r>
              <a:endParaRPr lang="en-US" sz="1400" dirty="0"/>
            </a:p>
          </p:txBody>
        </p:sp>
        <p:sp>
          <p:nvSpPr>
            <p:cNvPr id="7" name="Rounded Rectangle 6"/>
            <p:cNvSpPr/>
            <p:nvPr/>
          </p:nvSpPr>
          <p:spPr>
            <a:xfrm>
              <a:off x="2590800" y="2514600"/>
              <a:ext cx="10668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 am Rainbow six!</a:t>
              </a:r>
              <a:endParaRPr lang="en-US" sz="1600" dirty="0"/>
            </a:p>
          </p:txBody>
        </p:sp>
        <p:sp>
          <p:nvSpPr>
            <p:cNvPr id="8" name="Right Brace 7"/>
            <p:cNvSpPr/>
            <p:nvPr/>
          </p:nvSpPr>
          <p:spPr>
            <a:xfrm>
              <a:off x="2133600" y="2590800"/>
              <a:ext cx="2286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urved Connector 11"/>
            <p:cNvCxnSpPr>
              <a:stCxn id="4" idx="0"/>
              <a:endCxn id="7" idx="0"/>
            </p:cNvCxnSpPr>
            <p:nvPr/>
          </p:nvCxnSpPr>
          <p:spPr>
            <a:xfrm rot="16200000" flipH="1">
              <a:off x="2171700" y="1562100"/>
              <a:ext cx="38100" cy="1866900"/>
            </a:xfrm>
            <a:prstGeom prst="curvedConnector3">
              <a:avLst>
                <a:gd name="adj1" fmla="val -1275727"/>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55307" y="1902411"/>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18" name="Smiley Face 17"/>
          <p:cNvSpPr/>
          <p:nvPr/>
        </p:nvSpPr>
        <p:spPr>
          <a:xfrm>
            <a:off x="6553201" y="3229749"/>
            <a:ext cx="1524000" cy="14500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Algorithm</a:t>
            </a:r>
            <a:endParaRPr lang="en-US" sz="1600" dirty="0"/>
          </a:p>
        </p:txBody>
      </p:sp>
      <p:sp>
        <p:nvSpPr>
          <p:cNvPr id="23" name="Right Arrow 22"/>
          <p:cNvSpPr/>
          <p:nvPr/>
        </p:nvSpPr>
        <p:spPr>
          <a:xfrm rot="1425604">
            <a:off x="4792777" y="3394340"/>
            <a:ext cx="16334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9003234">
            <a:off x="4912450" y="4710618"/>
            <a:ext cx="16765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109232" y="4312499"/>
            <a:ext cx="3462768" cy="2469301"/>
            <a:chOff x="1109232" y="4312499"/>
            <a:chExt cx="3014444" cy="2469301"/>
          </a:xfrm>
        </p:grpSpPr>
        <p:sp>
          <p:nvSpPr>
            <p:cNvPr id="25" name="Oval 24"/>
            <p:cNvSpPr/>
            <p:nvPr/>
          </p:nvSpPr>
          <p:spPr>
            <a:xfrm>
              <a:off x="2877955" y="4312499"/>
              <a:ext cx="1203553"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have the most brothers</a:t>
              </a:r>
              <a:endParaRPr lang="en-US" sz="1400" dirty="0"/>
            </a:p>
          </p:txBody>
        </p:sp>
        <p:sp>
          <p:nvSpPr>
            <p:cNvPr id="26" name="Oval 25"/>
            <p:cNvSpPr/>
            <p:nvPr/>
          </p:nvSpPr>
          <p:spPr>
            <a:xfrm>
              <a:off x="2877955" y="5000518"/>
              <a:ext cx="1203553" cy="638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Europe</a:t>
              </a:r>
              <a:endParaRPr lang="en-US" sz="1400" dirty="0"/>
            </a:p>
          </p:txBody>
        </p:sp>
        <p:sp>
          <p:nvSpPr>
            <p:cNvPr id="27" name="Oval 26"/>
            <p:cNvSpPr/>
            <p:nvPr/>
          </p:nvSpPr>
          <p:spPr>
            <a:xfrm>
              <a:off x="2866376" y="5638800"/>
              <a:ext cx="1257300" cy="56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Victory is not my name</a:t>
              </a:r>
              <a:endParaRPr lang="en-US" sz="1400" dirty="0"/>
            </a:p>
          </p:txBody>
        </p:sp>
        <p:sp>
          <p:nvSpPr>
            <p:cNvPr id="31" name="Rounded Rectangle 30"/>
            <p:cNvSpPr/>
            <p:nvPr/>
          </p:nvSpPr>
          <p:spPr>
            <a:xfrm>
              <a:off x="1109232" y="4438266"/>
              <a:ext cx="1124426" cy="1667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t>
              </a:r>
            </a:p>
            <a:p>
              <a:pPr algn="ctr"/>
              <a:r>
                <a:rPr lang="en-US" sz="1600" dirty="0" smtClean="0">
                  <a:solidFill>
                    <a:srgbClr val="FF0000"/>
                  </a:solidFill>
                </a:rPr>
                <a:t>I’m Mario Bros: syndicate</a:t>
              </a:r>
            </a:p>
            <a:p>
              <a:pPr algn="ctr"/>
              <a:r>
                <a:rPr lang="en-US" sz="1600" dirty="0" smtClean="0">
                  <a:solidFill>
                    <a:srgbClr val="FF0000"/>
                  </a:solidFill>
                </a:rPr>
                <a:t>(Or am I?)</a:t>
              </a:r>
            </a:p>
            <a:p>
              <a:pPr algn="ctr"/>
              <a:r>
                <a:rPr lang="en-US" sz="1600" dirty="0" smtClean="0">
                  <a:solidFill>
                    <a:srgbClr val="FF0000"/>
                  </a:solidFill>
                </a:rPr>
                <a:t> </a:t>
              </a:r>
              <a:endParaRPr lang="en-US" sz="1600" dirty="0">
                <a:solidFill>
                  <a:srgbClr val="FF0000"/>
                </a:solidFill>
              </a:endParaRPr>
            </a:p>
          </p:txBody>
        </p:sp>
        <p:sp>
          <p:nvSpPr>
            <p:cNvPr id="32" name="Right Brace 31"/>
            <p:cNvSpPr/>
            <p:nvPr/>
          </p:nvSpPr>
          <p:spPr>
            <a:xfrm flipH="1">
              <a:off x="2460829" y="4490052"/>
              <a:ext cx="228600" cy="16153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Curved Connector 34"/>
            <p:cNvCxnSpPr>
              <a:stCxn id="27" idx="4"/>
              <a:endCxn id="31" idx="2"/>
            </p:cNvCxnSpPr>
            <p:nvPr/>
          </p:nvCxnSpPr>
          <p:spPr>
            <a:xfrm rot="5400000" flipH="1">
              <a:off x="2535504" y="5241360"/>
              <a:ext cx="95464" cy="1823581"/>
            </a:xfrm>
            <a:prstGeom prst="curvedConnector3">
              <a:avLst>
                <a:gd name="adj1" fmla="val -239462"/>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5000" y="6270308"/>
              <a:ext cx="1371600" cy="51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C000"/>
                  </a:solidFill>
                </a:rPr>
                <a:t>Relationship manager</a:t>
              </a:r>
              <a:endParaRPr lang="en-US" sz="1400" i="1" dirty="0">
                <a:solidFill>
                  <a:srgbClr val="FFC000"/>
                </a:solidFill>
              </a:endParaRPr>
            </a:p>
          </p:txBody>
        </p:sp>
      </p:grpSp>
    </p:spTree>
    <p:extLst>
      <p:ext uri="{BB962C8B-B14F-4D97-AF65-F5344CB8AC3E}">
        <p14:creationId xmlns:p14="http://schemas.microsoft.com/office/powerpoint/2010/main" val="158197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i="1" dirty="0" smtClean="0"/>
              <a:t>How does it work? (classification)</a:t>
            </a:r>
            <a:endParaRPr lang="en-US" sz="3600" b="1" i="1" dirty="0"/>
          </a:p>
        </p:txBody>
      </p:sp>
      <p:sp>
        <p:nvSpPr>
          <p:cNvPr id="3" name="Content Placeholder 2"/>
          <p:cNvSpPr>
            <a:spLocks noGrp="1"/>
          </p:cNvSpPr>
          <p:nvPr>
            <p:ph idx="1"/>
          </p:nvPr>
        </p:nvSpPr>
        <p:spPr>
          <a:xfrm>
            <a:off x="457200" y="968914"/>
            <a:ext cx="8229600" cy="4525963"/>
          </a:xfrm>
        </p:spPr>
        <p:txBody>
          <a:bodyPr>
            <a:normAutofit/>
          </a:bodyPr>
          <a:lstStyle/>
          <a:p>
            <a:r>
              <a:rPr lang="en-US" sz="2000" dirty="0" smtClean="0"/>
              <a:t>Classification type of algorithm: builds a classifier that will be able to categorize new sets of inputs into predefined labels.</a:t>
            </a:r>
            <a:endParaRPr lang="en-US" sz="2000" dirty="0"/>
          </a:p>
        </p:txBody>
      </p:sp>
      <p:sp>
        <p:nvSpPr>
          <p:cNvPr id="4" name="Oval 3"/>
          <p:cNvSpPr/>
          <p:nvPr/>
        </p:nvSpPr>
        <p:spPr>
          <a:xfrm>
            <a:off x="990600" y="1752600"/>
            <a:ext cx="1279208"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Rainbow six</a:t>
            </a:r>
            <a:endParaRPr lang="en-US" sz="1400" dirty="0"/>
          </a:p>
        </p:txBody>
      </p:sp>
      <p:sp>
        <p:nvSpPr>
          <p:cNvPr id="5" name="Oval 4"/>
          <p:cNvSpPr/>
          <p:nvPr/>
        </p:nvSpPr>
        <p:spPr>
          <a:xfrm>
            <a:off x="990600" y="2418029"/>
            <a:ext cx="1279208" cy="736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Assassin’s Creed Unity</a:t>
            </a:r>
            <a:endParaRPr lang="en-US" sz="1400" dirty="0"/>
          </a:p>
        </p:txBody>
      </p:sp>
      <p:sp>
        <p:nvSpPr>
          <p:cNvPr id="6" name="Oval 5"/>
          <p:cNvSpPr/>
          <p:nvPr/>
        </p:nvSpPr>
        <p:spPr>
          <a:xfrm>
            <a:off x="1028224" y="3155009"/>
            <a:ext cx="124158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Child of Light</a:t>
            </a:r>
          </a:p>
        </p:txBody>
      </p:sp>
      <p:sp>
        <p:nvSpPr>
          <p:cNvPr id="9" name="Right Arrow 8"/>
          <p:cNvSpPr/>
          <p:nvPr/>
        </p:nvSpPr>
        <p:spPr>
          <a:xfrm>
            <a:off x="2362200" y="1954036"/>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383613" y="2672219"/>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383613" y="3372350"/>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71404" y="1754747"/>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First Person Shooter</a:t>
            </a:r>
            <a:endParaRPr lang="en-US" sz="1400" dirty="0"/>
          </a:p>
        </p:txBody>
      </p:sp>
      <p:sp>
        <p:nvSpPr>
          <p:cNvPr id="33" name="Oval 32"/>
          <p:cNvSpPr/>
          <p:nvPr/>
        </p:nvSpPr>
        <p:spPr>
          <a:xfrm>
            <a:off x="3771404" y="2420176"/>
            <a:ext cx="1410195" cy="736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Action/ Adventure</a:t>
            </a:r>
            <a:endParaRPr lang="en-US" sz="1400" dirty="0"/>
          </a:p>
        </p:txBody>
      </p:sp>
      <p:sp>
        <p:nvSpPr>
          <p:cNvPr id="34" name="Oval 33"/>
          <p:cNvSpPr/>
          <p:nvPr/>
        </p:nvSpPr>
        <p:spPr>
          <a:xfrm>
            <a:off x="3809029" y="3157156"/>
            <a:ext cx="1372570"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Role Play Game</a:t>
            </a:r>
          </a:p>
        </p:txBody>
      </p:sp>
      <p:sp>
        <p:nvSpPr>
          <p:cNvPr id="36" name="Rectangle 35"/>
          <p:cNvSpPr/>
          <p:nvPr/>
        </p:nvSpPr>
        <p:spPr>
          <a:xfrm>
            <a:off x="2819852" y="1961542"/>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8" name="Rectangle 37"/>
          <p:cNvSpPr/>
          <p:nvPr/>
        </p:nvSpPr>
        <p:spPr>
          <a:xfrm>
            <a:off x="2830353" y="2672219"/>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9" name="Rectangle 38"/>
          <p:cNvSpPr/>
          <p:nvPr/>
        </p:nvSpPr>
        <p:spPr>
          <a:xfrm>
            <a:off x="2872673" y="3372223"/>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0" name="Smiley Face 39"/>
          <p:cNvSpPr/>
          <p:nvPr/>
        </p:nvSpPr>
        <p:spPr>
          <a:xfrm>
            <a:off x="6758769" y="3118530"/>
            <a:ext cx="1524000" cy="14500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Algorithm</a:t>
            </a:r>
            <a:endParaRPr lang="en-US" sz="1600" dirty="0"/>
          </a:p>
        </p:txBody>
      </p:sp>
      <p:sp>
        <p:nvSpPr>
          <p:cNvPr id="41" name="Right Arrow 40"/>
          <p:cNvSpPr/>
          <p:nvPr/>
        </p:nvSpPr>
        <p:spPr>
          <a:xfrm rot="1425604">
            <a:off x="5162678" y="2998090"/>
            <a:ext cx="16334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9003234">
            <a:off x="5110245" y="4561568"/>
            <a:ext cx="16765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749992" y="423690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Watch Dogs 2</a:t>
            </a:r>
            <a:endParaRPr lang="en-US" sz="1400" dirty="0"/>
          </a:p>
        </p:txBody>
      </p:sp>
      <p:sp>
        <p:nvSpPr>
          <p:cNvPr id="44" name="Oval 43"/>
          <p:cNvSpPr/>
          <p:nvPr/>
        </p:nvSpPr>
        <p:spPr>
          <a:xfrm>
            <a:off x="3745553" y="4900190"/>
            <a:ext cx="138212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Might and Magic X</a:t>
            </a:r>
            <a:endParaRPr lang="en-US" sz="1400" dirty="0"/>
          </a:p>
        </p:txBody>
      </p:sp>
      <p:sp>
        <p:nvSpPr>
          <p:cNvPr id="45" name="Oval 44"/>
          <p:cNvSpPr/>
          <p:nvPr/>
        </p:nvSpPr>
        <p:spPr>
          <a:xfrm>
            <a:off x="3778063" y="5566431"/>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mysterious game</a:t>
            </a:r>
            <a:endParaRPr lang="en-US" sz="1400" dirty="0"/>
          </a:p>
        </p:txBody>
      </p:sp>
      <p:sp>
        <p:nvSpPr>
          <p:cNvPr id="10" name="Right Arrow 9"/>
          <p:cNvSpPr/>
          <p:nvPr/>
        </p:nvSpPr>
        <p:spPr>
          <a:xfrm rot="10800000">
            <a:off x="2286084" y="4454249"/>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0800000">
            <a:off x="2311237" y="5150187"/>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2325293" y="5783772"/>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514600" y="4299261"/>
            <a:ext cx="1066800" cy="1930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rgbClr val="FFC000"/>
                </a:solidFill>
              </a:rPr>
              <a:t>Classifier</a:t>
            </a:r>
            <a:endParaRPr lang="en-US" b="1" i="1" dirty="0">
              <a:solidFill>
                <a:srgbClr val="FFC000"/>
              </a:solidFill>
            </a:endParaRPr>
          </a:p>
        </p:txBody>
      </p:sp>
      <p:sp>
        <p:nvSpPr>
          <p:cNvPr id="49" name="Oval 48"/>
          <p:cNvSpPr/>
          <p:nvPr/>
        </p:nvSpPr>
        <p:spPr>
          <a:xfrm>
            <a:off x="859613" y="423690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Adventure / RPG</a:t>
            </a:r>
            <a:endParaRPr lang="en-US" sz="1400" dirty="0">
              <a:solidFill>
                <a:srgbClr val="FF0000"/>
              </a:solidFill>
            </a:endParaRPr>
          </a:p>
        </p:txBody>
      </p:sp>
      <p:sp>
        <p:nvSpPr>
          <p:cNvPr id="50" name="Oval 49"/>
          <p:cNvSpPr/>
          <p:nvPr/>
        </p:nvSpPr>
        <p:spPr>
          <a:xfrm>
            <a:off x="858873" y="4932846"/>
            <a:ext cx="138212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FF0000"/>
                </a:solidFill>
              </a:rPr>
              <a:t>Chesslike</a:t>
            </a:r>
            <a:r>
              <a:rPr lang="en-US" sz="1400" dirty="0" smtClean="0">
                <a:solidFill>
                  <a:srgbClr val="FF0000"/>
                </a:solidFill>
              </a:rPr>
              <a:t> Strategy</a:t>
            </a:r>
            <a:endParaRPr lang="en-US" sz="1400" dirty="0">
              <a:solidFill>
                <a:srgbClr val="FF0000"/>
              </a:solidFill>
            </a:endParaRPr>
          </a:p>
        </p:txBody>
      </p:sp>
      <p:sp>
        <p:nvSpPr>
          <p:cNvPr id="51" name="Oval 50"/>
          <p:cNvSpPr/>
          <p:nvPr/>
        </p:nvSpPr>
        <p:spPr>
          <a:xfrm>
            <a:off x="844941" y="559612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MMORPG (or am I?)</a:t>
            </a:r>
            <a:endParaRPr lang="en-US" sz="1400" dirty="0">
              <a:solidFill>
                <a:srgbClr val="FF0000"/>
              </a:solidFill>
            </a:endParaRPr>
          </a:p>
        </p:txBody>
      </p:sp>
    </p:spTree>
    <p:extLst>
      <p:ext uri="{BB962C8B-B14F-4D97-AF65-F5344CB8AC3E}">
        <p14:creationId xmlns:p14="http://schemas.microsoft.com/office/powerpoint/2010/main" val="1973830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t>Why should we adopt </a:t>
            </a:r>
            <a:br>
              <a:rPr lang="en-US" sz="3200" b="1" i="1" dirty="0" smtClean="0"/>
            </a:br>
            <a:r>
              <a:rPr lang="en-US" sz="3200" b="1" i="1" dirty="0" smtClean="0"/>
              <a:t>Big Data?</a:t>
            </a:r>
            <a:endParaRPr lang="en-US" sz="3200" b="1" i="1" dirty="0"/>
          </a:p>
        </p:txBody>
      </p:sp>
      <p:sp>
        <p:nvSpPr>
          <p:cNvPr id="3" name="Content Placeholder 2"/>
          <p:cNvSpPr>
            <a:spLocks noGrp="1"/>
          </p:cNvSpPr>
          <p:nvPr>
            <p:ph idx="1"/>
          </p:nvPr>
        </p:nvSpPr>
        <p:spPr/>
        <p:txBody>
          <a:bodyPr>
            <a:normAutofit fontScale="85000" lnSpcReduction="20000"/>
          </a:bodyPr>
          <a:lstStyle/>
          <a:p>
            <a:r>
              <a:rPr lang="en-US" sz="2400" dirty="0" smtClean="0"/>
              <a:t>Today, 2.5 quintillion bytes of data is created every day, </a:t>
            </a:r>
            <a:r>
              <a:rPr lang="en-US" sz="2400" dirty="0" err="1" smtClean="0"/>
              <a:t>meaining</a:t>
            </a:r>
            <a:r>
              <a:rPr lang="en-US" sz="2400" dirty="0" smtClean="0"/>
              <a:t> 90% of the existing data in the world has been created in the last two years alone.</a:t>
            </a:r>
          </a:p>
          <a:p>
            <a:r>
              <a:rPr lang="en-US" sz="2400" dirty="0" smtClean="0"/>
              <a:t>According to </a:t>
            </a:r>
            <a:r>
              <a:rPr lang="en-US" sz="2400" dirty="0" err="1" smtClean="0"/>
              <a:t>Mckinsey</a:t>
            </a:r>
            <a:r>
              <a:rPr lang="en-US" sz="2400" dirty="0" smtClean="0"/>
              <a:t>: Better Marketing analytics improve the returns on marketing by 10-20%, </a:t>
            </a:r>
            <a:r>
              <a:rPr lang="en-US" sz="2400" dirty="0" smtClean="0">
                <a:hlinkClick r:id="rId2"/>
              </a:rPr>
              <a:t>source</a:t>
            </a:r>
            <a:r>
              <a:rPr lang="en-US" sz="2400" dirty="0" smtClean="0"/>
              <a:t>.</a:t>
            </a:r>
          </a:p>
          <a:p>
            <a:r>
              <a:rPr lang="en-US" sz="2400" dirty="0" smtClean="0"/>
              <a:t>In every sector: companies using Big Data generate 6% more profits and is 5% more competitive to their counterparts in the same business bracket.</a:t>
            </a:r>
          </a:p>
          <a:p>
            <a:r>
              <a:rPr lang="en-US" sz="2400" dirty="0"/>
              <a:t>Between 2010 and 20 12, the percentage of insurance companies that adopted/reported a competitive advantage by use of Big Data has surged from 35% to 74%, </a:t>
            </a:r>
            <a:r>
              <a:rPr lang="en-US" sz="2400" dirty="0">
                <a:hlinkClick r:id="rId3"/>
              </a:rPr>
              <a:t>Source</a:t>
            </a:r>
            <a:r>
              <a:rPr lang="en-US" sz="2400" dirty="0"/>
              <a:t>.</a:t>
            </a:r>
          </a:p>
          <a:p>
            <a:r>
              <a:rPr lang="en-US" sz="2400" dirty="0" smtClean="0"/>
              <a:t>Ex: </a:t>
            </a:r>
            <a:r>
              <a:rPr lang="en-US" sz="2400" dirty="0" err="1" smtClean="0"/>
              <a:t>Twiddy</a:t>
            </a:r>
            <a:r>
              <a:rPr lang="en-US" sz="2400" dirty="0" smtClean="0"/>
              <a:t> &amp; Company, a rental firm, cuts costs by 15 by comparing each contractor’s maintenance charges against the average of its 1200 other vendors etc…</a:t>
            </a:r>
          </a:p>
          <a:p>
            <a:r>
              <a:rPr lang="en-US" sz="2400" dirty="0"/>
              <a:t>Ex: </a:t>
            </a:r>
            <a:r>
              <a:rPr lang="en-US" sz="2400" dirty="0" smtClean="0">
                <a:hlinkClick r:id="rId4"/>
              </a:rPr>
              <a:t>Smartzip</a:t>
            </a:r>
            <a:r>
              <a:rPr lang="en-US" sz="2400" dirty="0" smtClean="0"/>
              <a:t> uses metadata on inhabitants of an area and predicts what house owners are the most likely to sell. And they are right at 80% of the time for a predictive period up to 3 months! This is what we call the “</a:t>
            </a:r>
            <a:r>
              <a:rPr lang="en-US" sz="2400" i="1" dirty="0" smtClean="0"/>
              <a:t>Target Data</a:t>
            </a:r>
            <a:r>
              <a:rPr lang="en-US" sz="2400" dirty="0" smtClean="0"/>
              <a:t>”.</a:t>
            </a:r>
          </a:p>
        </p:txBody>
      </p:sp>
    </p:spTree>
    <p:extLst>
      <p:ext uri="{BB962C8B-B14F-4D97-AF65-F5344CB8AC3E}">
        <p14:creationId xmlns:p14="http://schemas.microsoft.com/office/powerpoint/2010/main" val="3438292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What the competition does </a:t>
            </a:r>
            <a:br>
              <a:rPr lang="en-US" sz="3600" b="1" i="1" dirty="0" smtClean="0"/>
            </a:br>
            <a:r>
              <a:rPr lang="en-US" sz="3600" b="1" i="1" dirty="0" smtClean="0"/>
              <a:t>(as of May 2015)</a:t>
            </a:r>
            <a:endParaRPr lang="en-US" sz="3600" b="1" i="1"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sz="2000" b="1" i="1" dirty="0" smtClean="0"/>
              <a:t>Riot (mono-brand): </a:t>
            </a:r>
            <a:r>
              <a:rPr lang="en-US" sz="2000" b="1" dirty="0"/>
              <a:t>Insights </a:t>
            </a:r>
            <a:r>
              <a:rPr lang="en-US" sz="2000" b="1" dirty="0" smtClean="0"/>
              <a:t>(</a:t>
            </a:r>
            <a:r>
              <a:rPr lang="en-US" sz="2000" b="1" dirty="0" err="1" smtClean="0"/>
              <a:t>Bradon</a:t>
            </a:r>
            <a:r>
              <a:rPr lang="en-US" sz="2000" b="1" dirty="0" smtClean="0"/>
              <a:t> </a:t>
            </a:r>
            <a:r>
              <a:rPr lang="en-US" sz="2000" b="1" dirty="0" err="1" smtClean="0"/>
              <a:t>Hsiung</a:t>
            </a:r>
            <a:r>
              <a:rPr lang="en-US" sz="2000" b="1" dirty="0" smtClean="0"/>
              <a:t> </a:t>
            </a:r>
            <a:r>
              <a:rPr lang="en-US" sz="2000" dirty="0" smtClean="0"/>
              <a:t>Analytics, data science, research and data engineering. Since 2012), </a:t>
            </a:r>
            <a:r>
              <a:rPr lang="en-US" sz="2000" b="1" dirty="0" smtClean="0"/>
              <a:t>e-commerce</a:t>
            </a:r>
            <a:r>
              <a:rPr lang="en-US" sz="2000" dirty="0" smtClean="0"/>
              <a:t> (</a:t>
            </a:r>
            <a:r>
              <a:rPr lang="en-US" sz="2000" b="1" dirty="0" smtClean="0"/>
              <a:t>Mark </a:t>
            </a:r>
            <a:r>
              <a:rPr lang="en-US" sz="2000" b="1" dirty="0" err="1" smtClean="0"/>
              <a:t>Sottosanti</a:t>
            </a:r>
            <a:r>
              <a:rPr lang="en-US" sz="2000" b="1" dirty="0" smtClean="0"/>
              <a:t>, </a:t>
            </a:r>
            <a:r>
              <a:rPr lang="en-US" sz="2000" dirty="0" smtClean="0"/>
              <a:t>pricing policies and philosophies) and </a:t>
            </a:r>
            <a:r>
              <a:rPr lang="en-US" sz="2000" b="1" dirty="0" smtClean="0"/>
              <a:t>social </a:t>
            </a:r>
            <a:r>
              <a:rPr lang="en-US" sz="2000" dirty="0" smtClean="0"/>
              <a:t>(2.2 million Twitter followers and 12.5 million likes on Facebook.). </a:t>
            </a:r>
            <a:r>
              <a:rPr lang="en-US" sz="2000" i="1" dirty="0" smtClean="0"/>
              <a:t>For instance</a:t>
            </a:r>
            <a:r>
              <a:rPr lang="en-US" sz="2000" dirty="0" smtClean="0"/>
              <a:t>, Riot is looking to transition from a manual sanction model Tribune to a Machine-learning system to automatically punish/reward players (it is still in research at the moment) but I have better idea.</a:t>
            </a:r>
          </a:p>
          <a:p>
            <a:r>
              <a:rPr lang="en-US" sz="2000" b="1" i="1" dirty="0" smtClean="0"/>
              <a:t>Blizzard (multi-brand): </a:t>
            </a:r>
            <a:r>
              <a:rPr lang="en-US" sz="2000" b="1" dirty="0" err="1" smtClean="0"/>
              <a:t>MapR</a:t>
            </a:r>
            <a:r>
              <a:rPr lang="en-US" sz="2000" b="1" dirty="0" smtClean="0"/>
              <a:t> (</a:t>
            </a:r>
            <a:r>
              <a:rPr lang="en-US" sz="2000" dirty="0" smtClean="0"/>
              <a:t>a distributed Hadoop service social used by Blizzard, they have small teams for specific games/purposes, the longest-standing  one is led by </a:t>
            </a:r>
            <a:r>
              <a:rPr lang="en-US" sz="2000" b="1" dirty="0"/>
              <a:t>Chaitanya </a:t>
            </a:r>
            <a:r>
              <a:rPr lang="en-US" sz="2000" b="1" dirty="0" err="1" smtClean="0"/>
              <a:t>Chemudugunta</a:t>
            </a:r>
            <a:r>
              <a:rPr lang="en-US" sz="2000" b="1" dirty="0"/>
              <a:t> </a:t>
            </a:r>
            <a:r>
              <a:rPr lang="en-US" sz="2000" dirty="0" smtClean="0"/>
              <a:t>dating back to 2009), </a:t>
            </a:r>
            <a:r>
              <a:rPr lang="en-US" sz="2000" b="1" dirty="0" smtClean="0"/>
              <a:t>social</a:t>
            </a:r>
            <a:r>
              <a:rPr lang="en-US" sz="2000" dirty="0" smtClean="0"/>
              <a:t>(nearly </a:t>
            </a:r>
            <a:r>
              <a:rPr lang="en-US" sz="2000" dirty="0"/>
              <a:t>700K Twitter followers and 6 millions likes on Facebook for </a:t>
            </a:r>
            <a:r>
              <a:rPr lang="en-US" sz="2000" dirty="0" err="1"/>
              <a:t>WoW</a:t>
            </a:r>
            <a:r>
              <a:rPr lang="en-US" sz="2000" dirty="0"/>
              <a:t> alone)</a:t>
            </a:r>
            <a:endParaRPr lang="en-US" sz="2000" b="1" dirty="0"/>
          </a:p>
          <a:p>
            <a:r>
              <a:rPr lang="en-US" sz="2000" b="1" i="1" dirty="0" smtClean="0"/>
              <a:t>Valve (closed-economy): </a:t>
            </a:r>
            <a:r>
              <a:rPr lang="en-US" sz="2000" dirty="0" smtClean="0"/>
              <a:t>Their data-approach is more pricing-oriented, which makes them more profitable on a per employee basis than let’s say likes of Google or Apple. Their head-economist is </a:t>
            </a:r>
            <a:r>
              <a:rPr lang="en-US" sz="2000" b="1" dirty="0" err="1" smtClean="0"/>
              <a:t>Yannis</a:t>
            </a:r>
            <a:r>
              <a:rPr lang="en-US" sz="2000" b="1" dirty="0" smtClean="0"/>
              <a:t> </a:t>
            </a:r>
            <a:r>
              <a:rPr lang="en-US" sz="2000" b="1" dirty="0" err="1" smtClean="0"/>
              <a:t>Varoufakis</a:t>
            </a:r>
            <a:r>
              <a:rPr lang="en-US" sz="2000" dirty="0" smtClean="0"/>
              <a:t> (a renowned </a:t>
            </a:r>
            <a:r>
              <a:rPr lang="en-US" sz="2000" dirty="0" err="1" smtClean="0"/>
              <a:t>grec</a:t>
            </a:r>
            <a:r>
              <a:rPr lang="en-US" sz="2000" dirty="0" smtClean="0"/>
              <a:t> economist, game theorist) since 2012.</a:t>
            </a:r>
          </a:p>
          <a:p>
            <a:r>
              <a:rPr lang="en-US" sz="2000" b="1" i="1" dirty="0" smtClean="0"/>
              <a:t>Zynga (cross-brand optimization): </a:t>
            </a:r>
            <a:r>
              <a:rPr lang="en-US" sz="2000" b="1" dirty="0" smtClean="0"/>
              <a:t>Zynga Analytics (Daniel McCaffrey) </a:t>
            </a:r>
            <a:r>
              <a:rPr lang="en-US" sz="2000" dirty="0" smtClean="0"/>
              <a:t>It is the perfect example of data-driven gameplay optimizations company, their goal: maximize user conversions and revenues. In other words data is the core-business of Zynga(this is not the preferred way since I believe it can burn out users very quickly, since players are no longer considered the core-business here)</a:t>
            </a:r>
            <a:endParaRPr lang="en-US" sz="2000" b="1" dirty="0" smtClean="0"/>
          </a:p>
        </p:txBody>
      </p:sp>
    </p:spTree>
    <p:extLst>
      <p:ext uri="{BB962C8B-B14F-4D97-AF65-F5344CB8AC3E}">
        <p14:creationId xmlns:p14="http://schemas.microsoft.com/office/powerpoint/2010/main" val="1843491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sz="3600" b="1" i="1" dirty="0" smtClean="0"/>
              <a:t>But we can do better </a:t>
            </a:r>
            <a:br>
              <a:rPr lang="en-US" sz="3600" b="1" i="1" dirty="0" smtClean="0"/>
            </a:br>
            <a:r>
              <a:rPr lang="en-US" sz="3600" b="1" i="1" dirty="0" smtClean="0"/>
              <a:t>(At least we can start to do similar things)</a:t>
            </a:r>
            <a:endParaRPr lang="en-US" sz="3600" b="1" i="1" dirty="0"/>
          </a:p>
        </p:txBody>
      </p:sp>
      <p:sp>
        <p:nvSpPr>
          <p:cNvPr id="3" name="Content Placeholder 2"/>
          <p:cNvSpPr>
            <a:spLocks noGrp="1"/>
          </p:cNvSpPr>
          <p:nvPr>
            <p:ph idx="1"/>
          </p:nvPr>
        </p:nvSpPr>
        <p:spPr>
          <a:xfrm>
            <a:off x="381000" y="1219200"/>
            <a:ext cx="8229600" cy="5105400"/>
          </a:xfrm>
        </p:spPr>
        <p:txBody>
          <a:bodyPr>
            <a:noAutofit/>
          </a:bodyPr>
          <a:lstStyle/>
          <a:p>
            <a:endParaRPr lang="en-US" sz="1600" b="1" i="1" dirty="0" smtClean="0"/>
          </a:p>
          <a:p>
            <a:r>
              <a:rPr lang="en-US" sz="1600" b="1" i="1" dirty="0" smtClean="0"/>
              <a:t>Rainbow Six 6 (</a:t>
            </a:r>
            <a:r>
              <a:rPr lang="en-US" sz="1600" b="1" i="1" dirty="0" err="1" smtClean="0"/>
              <a:t>Competitive&amp;social</a:t>
            </a:r>
            <a:r>
              <a:rPr lang="en-US" sz="1600" b="1" i="1" dirty="0" smtClean="0"/>
              <a:t>):</a:t>
            </a:r>
            <a:r>
              <a:rPr lang="en-US" sz="1600" i="1" dirty="0" smtClean="0"/>
              <a:t> </a:t>
            </a:r>
            <a:r>
              <a:rPr lang="en-US" sz="1600" dirty="0" smtClean="0"/>
              <a:t>ML is crucial in competitive space because: data is </a:t>
            </a:r>
            <a:r>
              <a:rPr lang="en-US" sz="1600" b="1" i="1" dirty="0" smtClean="0"/>
              <a:t>big</a:t>
            </a:r>
            <a:r>
              <a:rPr lang="en-US" sz="1600" i="1" dirty="0"/>
              <a:t>,</a:t>
            </a:r>
            <a:r>
              <a:rPr lang="en-US" sz="1600" dirty="0" smtClean="0"/>
              <a:t> </a:t>
            </a:r>
            <a:r>
              <a:rPr lang="en-US" sz="1600" b="1" i="1" dirty="0" smtClean="0"/>
              <a:t>non-static </a:t>
            </a:r>
            <a:r>
              <a:rPr lang="en-US" sz="1600" dirty="0" smtClean="0"/>
              <a:t>and</a:t>
            </a:r>
            <a:r>
              <a:rPr lang="en-US" sz="1600" b="1" i="1" dirty="0" smtClean="0"/>
              <a:t> memory-dependent</a:t>
            </a:r>
            <a:r>
              <a:rPr lang="en-US" sz="1600" dirty="0" smtClean="0"/>
              <a:t>; Competitive games are complex so </a:t>
            </a:r>
            <a:r>
              <a:rPr lang="en-US" sz="1600" b="1" i="1" dirty="0" smtClean="0"/>
              <a:t>bias</a:t>
            </a:r>
            <a:r>
              <a:rPr lang="en-US" sz="1600" dirty="0" smtClean="0"/>
              <a:t> can be exploited, Tools to pinpoint the bias before the players can are needed; managing the </a:t>
            </a:r>
            <a:r>
              <a:rPr lang="en-US" sz="1600" b="1" i="1" dirty="0" smtClean="0"/>
              <a:t>community</a:t>
            </a:r>
            <a:r>
              <a:rPr lang="en-US" sz="1600" dirty="0" smtClean="0"/>
              <a:t> is essential, big community means no manual&amp;</a:t>
            </a:r>
            <a:r>
              <a:rPr lang="en-US" sz="1600" dirty="0"/>
              <a:t> real-time</a:t>
            </a:r>
            <a:r>
              <a:rPr lang="en-US" sz="1600" dirty="0" smtClean="0"/>
              <a:t> </a:t>
            </a:r>
            <a:r>
              <a:rPr lang="en-US" sz="1600" dirty="0"/>
              <a:t>ways to reduce toxicity and reward good behavior </a:t>
            </a:r>
            <a:r>
              <a:rPr lang="en-US" sz="1600" dirty="0" smtClean="0"/>
              <a:t>can be found, in other words we need a </a:t>
            </a:r>
            <a:r>
              <a:rPr lang="en-US" sz="1600" b="1" i="1" dirty="0" smtClean="0"/>
              <a:t>timely customer service</a:t>
            </a:r>
            <a:r>
              <a:rPr lang="en-US" sz="1600" dirty="0" smtClean="0"/>
              <a:t>; The </a:t>
            </a:r>
            <a:r>
              <a:rPr lang="en-US" sz="1600" b="1" i="1" dirty="0" smtClean="0"/>
              <a:t>security </a:t>
            </a:r>
            <a:r>
              <a:rPr lang="en-US" sz="1600" dirty="0" smtClean="0"/>
              <a:t>can be improved via anomaly detection algorithms to detect bots and account thieves; The </a:t>
            </a:r>
            <a:r>
              <a:rPr lang="en-US" sz="1600" b="1" i="1" dirty="0" smtClean="0"/>
              <a:t>seasonality,</a:t>
            </a:r>
            <a:r>
              <a:rPr lang="en-US" sz="1600" dirty="0" smtClean="0"/>
              <a:t> on a general sense of the term, or a roadmap of promotional/ competitive events and </a:t>
            </a:r>
            <a:r>
              <a:rPr lang="en-US" sz="1600" b="1" i="1" dirty="0" smtClean="0"/>
              <a:t>exclusive</a:t>
            </a:r>
            <a:r>
              <a:rPr lang="en-US" sz="1600" dirty="0" smtClean="0"/>
              <a:t> events plus the frequency/nature and audience are subjects to ML algorithms.</a:t>
            </a:r>
            <a:endParaRPr lang="en-US" sz="1600" b="1" i="1" dirty="0" smtClean="0"/>
          </a:p>
          <a:p>
            <a:pPr marL="0" indent="0">
              <a:buNone/>
            </a:pPr>
            <a:r>
              <a:rPr lang="en-US" sz="1600" i="1" dirty="0" smtClean="0"/>
              <a:t>        </a:t>
            </a:r>
            <a:r>
              <a:rPr lang="en-US" sz="1600" b="1" i="1" dirty="0" smtClean="0"/>
              <a:t>Ex: </a:t>
            </a:r>
            <a:r>
              <a:rPr lang="en-US" sz="1600" dirty="0" smtClean="0"/>
              <a:t>Summary of good and bad behaviors of the player at the end of each month and say: “hey, you’re doing this but by doing that you’ll likely to win 2% more” or “hey, you’re getting reported for that number of time for those reasons, if you change you’ll get such a reward, otherwise you may get banned” etc… (this is social engineering atop ML results).</a:t>
            </a:r>
          </a:p>
          <a:p>
            <a:pPr marL="0" indent="0">
              <a:buNone/>
            </a:pPr>
            <a:endParaRPr lang="en-US" sz="1200" dirty="0"/>
          </a:p>
          <a:p>
            <a:pPr marL="342900" lvl="1" indent="-342900">
              <a:buFont typeface="Arial" pitchFamily="34" charset="0"/>
              <a:buChar char="•"/>
            </a:pPr>
            <a:r>
              <a:rPr lang="en-US" sz="1600" b="1" i="1" dirty="0" smtClean="0"/>
              <a:t>Betas: </a:t>
            </a:r>
            <a:r>
              <a:rPr lang="en-US" sz="1600" dirty="0"/>
              <a:t>M</a:t>
            </a:r>
            <a:r>
              <a:rPr lang="en-US" sz="1600" dirty="0" smtClean="0"/>
              <a:t>ore </a:t>
            </a:r>
            <a:r>
              <a:rPr lang="en-US" sz="1600" dirty="0"/>
              <a:t>and more </a:t>
            </a:r>
            <a:r>
              <a:rPr lang="en-US" sz="1600" dirty="0" smtClean="0"/>
              <a:t>games (especially AAA) </a:t>
            </a:r>
            <a:r>
              <a:rPr lang="en-US" sz="1600" dirty="0"/>
              <a:t>require high quality betas and longer beta </a:t>
            </a:r>
            <a:r>
              <a:rPr lang="en-US" sz="1600" dirty="0" smtClean="0"/>
              <a:t>phases, meaning we </a:t>
            </a:r>
            <a:r>
              <a:rPr lang="en-US" sz="1600" dirty="0"/>
              <a:t>possess players’ in-game behaviors before the game is released, with/without monetization pattern. We can </a:t>
            </a:r>
            <a:r>
              <a:rPr lang="en-US" sz="1600" dirty="0" smtClean="0"/>
              <a:t>utilize </a:t>
            </a:r>
            <a:r>
              <a:rPr lang="en-US" sz="1600" dirty="0"/>
              <a:t>existing data to both predict conversion rate to full game and conversion rate to monetize and even how much</a:t>
            </a:r>
            <a:r>
              <a:rPr lang="en-US" sz="1600" dirty="0" smtClean="0"/>
              <a:t>.</a:t>
            </a:r>
          </a:p>
          <a:p>
            <a:pPr marL="0" lvl="1" indent="0">
              <a:buNone/>
            </a:pPr>
            <a:r>
              <a:rPr lang="en-US" sz="1600" dirty="0" smtClean="0"/>
              <a:t>       </a:t>
            </a:r>
            <a:r>
              <a:rPr lang="en-US" sz="1600" b="1" i="1" dirty="0" smtClean="0"/>
              <a:t>Ex: </a:t>
            </a:r>
            <a:r>
              <a:rPr lang="en-US" sz="1600" dirty="0" smtClean="0"/>
              <a:t>Instead of the same perks for everyone who pre-orders, we can imagine way bigger perks from which player can choose from. Plus it can give us insights on what type of players they are.</a:t>
            </a:r>
            <a:endParaRPr lang="en-US" sz="1600" b="1" i="1" dirty="0" smtClean="0"/>
          </a:p>
          <a:p>
            <a:endParaRPr lang="en-US" sz="1600" dirty="0" smtClean="0"/>
          </a:p>
          <a:p>
            <a:endParaRPr lang="en-US" sz="1600" b="1" i="1" dirty="0"/>
          </a:p>
        </p:txBody>
      </p:sp>
    </p:spTree>
    <p:extLst>
      <p:ext uri="{BB962C8B-B14F-4D97-AF65-F5344CB8AC3E}">
        <p14:creationId xmlns:p14="http://schemas.microsoft.com/office/powerpoint/2010/main" val="3949572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sz="3600" b="1" i="1" dirty="0" smtClean="0"/>
              <a:t>But we can do better</a:t>
            </a:r>
            <a:br>
              <a:rPr lang="en-US" sz="3600" b="1" i="1" dirty="0" smtClean="0"/>
            </a:br>
            <a:r>
              <a:rPr lang="en-US" sz="3600" b="1" i="1" dirty="0" smtClean="0"/>
              <a:t>(At least we can start to do similar things)</a:t>
            </a:r>
            <a:endParaRPr lang="en-US" sz="3600" b="1" i="1" dirty="0"/>
          </a:p>
        </p:txBody>
      </p:sp>
      <p:sp>
        <p:nvSpPr>
          <p:cNvPr id="3" name="Content Placeholder 2"/>
          <p:cNvSpPr>
            <a:spLocks noGrp="1"/>
          </p:cNvSpPr>
          <p:nvPr>
            <p:ph idx="1"/>
          </p:nvPr>
        </p:nvSpPr>
        <p:spPr>
          <a:xfrm>
            <a:off x="381000" y="1143000"/>
            <a:ext cx="8229600" cy="5105400"/>
          </a:xfrm>
        </p:spPr>
        <p:txBody>
          <a:bodyPr>
            <a:noAutofit/>
          </a:bodyPr>
          <a:lstStyle/>
          <a:p>
            <a:endParaRPr lang="en-US" sz="1600" b="1" i="1" dirty="0" smtClean="0"/>
          </a:p>
          <a:p>
            <a:endParaRPr lang="en-US" sz="1600" b="1" i="1" dirty="0"/>
          </a:p>
          <a:p>
            <a:r>
              <a:rPr lang="en-US" sz="1600" b="1" i="1" dirty="0" smtClean="0"/>
              <a:t>Profiling and </a:t>
            </a:r>
            <a:r>
              <a:rPr lang="en-US" sz="1600" b="1" i="1" dirty="0"/>
              <a:t>Targeted </a:t>
            </a:r>
            <a:r>
              <a:rPr lang="en-US" sz="1600" b="1" i="1" dirty="0" smtClean="0"/>
              <a:t>experience (AAA Brands – AC/FC/WD) </a:t>
            </a:r>
            <a:r>
              <a:rPr lang="en-US" sz="1600" dirty="0" smtClean="0"/>
              <a:t>: </a:t>
            </a:r>
          </a:p>
          <a:p>
            <a:pPr lvl="1"/>
            <a:r>
              <a:rPr lang="en-US" sz="1600" dirty="0" smtClean="0"/>
              <a:t>If players are  different: random events can be less random and more tailored; the in-game messaging can also be player-focused. It is important to reduce the marketing appearances and retain the marketing efficiency.</a:t>
            </a:r>
          </a:p>
          <a:p>
            <a:pPr marL="457200" lvl="1" indent="0">
              <a:buNone/>
            </a:pPr>
            <a:r>
              <a:rPr lang="en-US" sz="1600" b="1" i="1" dirty="0" smtClean="0"/>
              <a:t>Ex: “</a:t>
            </a:r>
            <a:r>
              <a:rPr lang="en-US" sz="1600" dirty="0" smtClean="0"/>
              <a:t>Hey there is a new DLC that gives you a new map to explore” and “Hey there is a new DLC that gives a new king to kill” will not be targeted at the same player.</a:t>
            </a:r>
          </a:p>
          <a:p>
            <a:pPr lvl="1"/>
            <a:r>
              <a:rPr lang="en-US" sz="1600" dirty="0" smtClean="0"/>
              <a:t>Independently of how players are different (</a:t>
            </a:r>
            <a:r>
              <a:rPr lang="en-US" sz="1600" i="1" dirty="0" smtClean="0"/>
              <a:t>explorer, hardcore, casual, achiever </a:t>
            </a:r>
            <a:r>
              <a:rPr lang="en-US" sz="1600" dirty="0" smtClean="0"/>
              <a:t>etc…). It is safe to say players from different countries/region/culture/age will react differently to contents: Do we need a more culture-related sub-analysis before new contents </a:t>
            </a:r>
            <a:r>
              <a:rPr lang="en-US" sz="1600" dirty="0"/>
              <a:t>implementation</a:t>
            </a:r>
            <a:r>
              <a:rPr lang="en-US" sz="1600" dirty="0" smtClean="0"/>
              <a:t>?  It is also interesting to see if and why players change categories: what has changed? Maybe new characteristics arise (different categorization) or more granular analysis are needed (sub-categories?).</a:t>
            </a:r>
          </a:p>
          <a:p>
            <a:pPr marL="400050" lvl="1" indent="0">
              <a:buNone/>
            </a:pPr>
            <a:r>
              <a:rPr lang="en-US" sz="1600" b="1" i="1" dirty="0" smtClean="0"/>
              <a:t>  Ex: </a:t>
            </a:r>
            <a:r>
              <a:rPr lang="en-US" sz="1600" dirty="0" smtClean="0"/>
              <a:t>If I know Koreans/Chinese people are more likely to grind, Europeans like to explore and Americans like to experience Catharsis (doing things that are forbidden in real life), I would consider different kind of promotional events for everyone such as “kill XX monsters in YY time”, “Explore XX% of the map over the week-end will give you YY” or “For a limited time, you can kill neutral NPCs giving you achievements you’ll never get otherwise”</a:t>
            </a:r>
            <a:endParaRPr lang="en-US" sz="1600" b="1" i="1" dirty="0"/>
          </a:p>
          <a:p>
            <a:pPr marL="0" indent="0">
              <a:buNone/>
            </a:pPr>
            <a:endParaRPr lang="en-US" sz="1600" b="1" i="1" dirty="0" smtClean="0"/>
          </a:p>
        </p:txBody>
      </p:sp>
    </p:spTree>
    <p:extLst>
      <p:ext uri="{BB962C8B-B14F-4D97-AF65-F5344CB8AC3E}">
        <p14:creationId xmlns:p14="http://schemas.microsoft.com/office/powerpoint/2010/main" val="1412592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sz="3600" b="1" i="1" dirty="0" smtClean="0"/>
              <a:t>But we can do better</a:t>
            </a:r>
            <a:br>
              <a:rPr lang="en-US" sz="3600" b="1" i="1" dirty="0" smtClean="0"/>
            </a:br>
            <a:r>
              <a:rPr lang="en-US" sz="3600" b="1" i="1" dirty="0" smtClean="0"/>
              <a:t>(At least we can start to do similar things)</a:t>
            </a:r>
            <a:endParaRPr lang="en-US" sz="3600" b="1" i="1" dirty="0"/>
          </a:p>
        </p:txBody>
      </p:sp>
      <p:sp>
        <p:nvSpPr>
          <p:cNvPr id="3" name="Content Placeholder 2"/>
          <p:cNvSpPr>
            <a:spLocks noGrp="1"/>
          </p:cNvSpPr>
          <p:nvPr>
            <p:ph idx="1"/>
          </p:nvPr>
        </p:nvSpPr>
        <p:spPr>
          <a:xfrm>
            <a:off x="381000" y="1371600"/>
            <a:ext cx="8229600" cy="5105400"/>
          </a:xfrm>
        </p:spPr>
        <p:txBody>
          <a:bodyPr>
            <a:noAutofit/>
          </a:bodyPr>
          <a:lstStyle/>
          <a:p>
            <a:pPr marL="0" indent="0">
              <a:buNone/>
            </a:pPr>
            <a:endParaRPr lang="en-US" sz="1600" b="1" i="1" dirty="0"/>
          </a:p>
          <a:p>
            <a:r>
              <a:rPr lang="en-US" sz="1600" b="1" i="1" dirty="0"/>
              <a:t>Creating a “</a:t>
            </a:r>
            <a:r>
              <a:rPr lang="en-US" sz="1600" b="1" i="1" dirty="0" err="1"/>
              <a:t>Ubiverse</a:t>
            </a:r>
            <a:r>
              <a:rPr lang="en-US" sz="1600" b="1" i="1" dirty="0"/>
              <a:t>”?: </a:t>
            </a:r>
            <a:r>
              <a:rPr lang="en-US" sz="1600" dirty="0"/>
              <a:t>It </a:t>
            </a:r>
            <a:r>
              <a:rPr lang="en-US" sz="1600" dirty="0" smtClean="0"/>
              <a:t>could be a good idea to build </a:t>
            </a:r>
            <a:r>
              <a:rPr lang="en-US" sz="1600" dirty="0"/>
              <a:t>our brand as a whole instead of separated AAA brands, it enables fidelity cross-brands, helps to build </a:t>
            </a:r>
            <a:r>
              <a:rPr lang="en-US" sz="1600" dirty="0" smtClean="0"/>
              <a:t>a more centralized and manageable reputation and a more stable community. It allows us to better predict and orient customers behavior, making conversion/retention easier. But a more timely adaptation to social media inputs/outputs become crucial.</a:t>
            </a:r>
          </a:p>
          <a:p>
            <a:pPr marL="0" indent="0">
              <a:buNone/>
            </a:pPr>
            <a:r>
              <a:rPr lang="en-US" sz="1600" b="1" i="1" dirty="0"/>
              <a:t> </a:t>
            </a:r>
            <a:r>
              <a:rPr lang="en-US" sz="1600" b="1" i="1" dirty="0" smtClean="0"/>
              <a:t>       Ex: </a:t>
            </a:r>
            <a:r>
              <a:rPr lang="en-US" sz="1600" dirty="0" smtClean="0"/>
              <a:t>Create place with the </a:t>
            </a:r>
            <a:r>
              <a:rPr lang="en-US" sz="1600" dirty="0" err="1" smtClean="0"/>
              <a:t>Ubifans</a:t>
            </a:r>
            <a:r>
              <a:rPr lang="en-US" sz="1600" dirty="0" smtClean="0"/>
              <a:t>, who can be a </a:t>
            </a:r>
            <a:r>
              <a:rPr lang="en-US" sz="1600" dirty="0" err="1" smtClean="0"/>
              <a:t>Ubi</a:t>
            </a:r>
            <a:r>
              <a:rPr lang="en-US" sz="1600" dirty="0" smtClean="0"/>
              <a:t>-assassin, </a:t>
            </a:r>
            <a:r>
              <a:rPr lang="en-US" sz="1600" dirty="0" err="1" smtClean="0"/>
              <a:t>Ubi-FarCryers</a:t>
            </a:r>
            <a:r>
              <a:rPr lang="en-US" sz="1600" dirty="0"/>
              <a:t> </a:t>
            </a:r>
            <a:r>
              <a:rPr lang="en-US" sz="1600" dirty="0" smtClean="0"/>
              <a:t>and show off the achievements, videos, tricks and fun facts etc… the adhesion needs the user to have the game. It is a great way for the community to self-promote and generate more data.</a:t>
            </a:r>
          </a:p>
          <a:p>
            <a:pPr marL="0" indent="0">
              <a:buNone/>
            </a:pPr>
            <a:endParaRPr lang="en-US" sz="1600" dirty="0"/>
          </a:p>
          <a:p>
            <a:r>
              <a:rPr lang="en-US" sz="1600" b="1" i="1" dirty="0" smtClean="0"/>
              <a:t>Information management: </a:t>
            </a:r>
            <a:r>
              <a:rPr lang="en-US" sz="1600" dirty="0" smtClean="0"/>
              <a:t>Managing information is crucial if social media is involved: what channel to use for the next AC announcements? The gameplay </a:t>
            </a:r>
            <a:r>
              <a:rPr lang="en-US" sz="1600" dirty="0" err="1" smtClean="0"/>
              <a:t>reaveal</a:t>
            </a:r>
            <a:r>
              <a:rPr lang="en-US" sz="1600" dirty="0" smtClean="0"/>
              <a:t>? Should we also use in-game messaging/Twitter? Do we do it on </a:t>
            </a:r>
            <a:r>
              <a:rPr lang="en-US" sz="1600" dirty="0" err="1" smtClean="0"/>
              <a:t>Youtube</a:t>
            </a:r>
            <a:r>
              <a:rPr lang="en-US" sz="1600" dirty="0" smtClean="0"/>
              <a:t>/</a:t>
            </a:r>
            <a:r>
              <a:rPr lang="en-US" sz="1600" dirty="0" err="1" smtClean="0"/>
              <a:t>Twich</a:t>
            </a:r>
            <a:r>
              <a:rPr lang="en-US" sz="1600" dirty="0" smtClean="0"/>
              <a:t>? Should the latter have a live stream Q&amp;A? Should we hold a </a:t>
            </a:r>
            <a:r>
              <a:rPr lang="en-US" sz="1600" dirty="0" err="1" smtClean="0"/>
              <a:t>Reddit</a:t>
            </a:r>
            <a:r>
              <a:rPr lang="en-US" sz="1600" dirty="0" smtClean="0"/>
              <a:t> AMA simultaneously or shortly after? How do we quantify that? Is there a centralized/optimized way to reach our audience and convert them to attend</a:t>
            </a:r>
            <a:r>
              <a:rPr lang="en-US" sz="1600" dirty="0" smtClean="0"/>
              <a:t>? How do we balance the information on Edge/</a:t>
            </a:r>
            <a:r>
              <a:rPr lang="en-US" sz="1600" dirty="0" err="1" smtClean="0"/>
              <a:t>Gamasutra</a:t>
            </a:r>
            <a:r>
              <a:rPr lang="en-US" sz="1600" dirty="0" smtClean="0"/>
              <a:t>/</a:t>
            </a:r>
            <a:r>
              <a:rPr lang="en-US" sz="1600" dirty="0" err="1" smtClean="0"/>
              <a:t>Joystiq</a:t>
            </a:r>
            <a:r>
              <a:rPr lang="en-US" sz="1600" dirty="0" smtClean="0"/>
              <a:t>/IGN etc…?</a:t>
            </a:r>
            <a:endParaRPr lang="en-US" sz="1600" dirty="0" smtClean="0"/>
          </a:p>
          <a:p>
            <a:pPr marL="0" indent="0">
              <a:buNone/>
            </a:pPr>
            <a:r>
              <a:rPr lang="en-US" sz="1600" b="1" i="1" dirty="0"/>
              <a:t> </a:t>
            </a:r>
            <a:r>
              <a:rPr lang="en-US" sz="1600" b="1" i="1" dirty="0" smtClean="0"/>
              <a:t>       Ex: </a:t>
            </a:r>
            <a:r>
              <a:rPr lang="en-US" sz="1600" dirty="0" smtClean="0"/>
              <a:t>Very simply, if one person has 1 million followers on Twitter, we should make sure that person is aware and retweets, the same for famous </a:t>
            </a:r>
            <a:r>
              <a:rPr lang="en-US" sz="1600" dirty="0" err="1" smtClean="0"/>
              <a:t>Youtubers</a:t>
            </a:r>
            <a:r>
              <a:rPr lang="en-US" sz="1600" dirty="0" smtClean="0"/>
              <a:t> and </a:t>
            </a:r>
            <a:r>
              <a:rPr lang="en-US" sz="1600" dirty="0" err="1" smtClean="0"/>
              <a:t>Twichers</a:t>
            </a:r>
            <a:r>
              <a:rPr lang="en-US" sz="1600" dirty="0" smtClean="0"/>
              <a:t>. By considering people as nodes of a graph, we can use classical percolation/random work/stepping stones theories to predict the optimized ratio resources/information coverage.</a:t>
            </a:r>
          </a:p>
        </p:txBody>
      </p:sp>
    </p:spTree>
    <p:extLst>
      <p:ext uri="{BB962C8B-B14F-4D97-AF65-F5344CB8AC3E}">
        <p14:creationId xmlns:p14="http://schemas.microsoft.com/office/powerpoint/2010/main" val="3116699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General Trends </a:t>
            </a:r>
            <a:br>
              <a:rPr lang="en-US" sz="3600" b="1" i="1" dirty="0" smtClean="0"/>
            </a:br>
            <a:r>
              <a:rPr lang="en-US" sz="3600" b="1" i="1" dirty="0" smtClean="0"/>
              <a:t>in the industry</a:t>
            </a:r>
            <a:endParaRPr lang="en-US" sz="3600" b="1" i="1" dirty="0"/>
          </a:p>
        </p:txBody>
      </p:sp>
      <p:sp>
        <p:nvSpPr>
          <p:cNvPr id="3" name="Content Placeholder 2"/>
          <p:cNvSpPr>
            <a:spLocks noGrp="1"/>
          </p:cNvSpPr>
          <p:nvPr>
            <p:ph idx="1"/>
          </p:nvPr>
        </p:nvSpPr>
        <p:spPr/>
        <p:txBody>
          <a:bodyPr>
            <a:normAutofit fontScale="92500" lnSpcReduction="20000"/>
          </a:bodyPr>
          <a:lstStyle/>
          <a:p>
            <a:r>
              <a:rPr lang="en-US" sz="2000" dirty="0" smtClean="0"/>
              <a:t>Game </a:t>
            </a:r>
            <a:r>
              <a:rPr lang="en-US" sz="2000" i="1" dirty="0" smtClean="0"/>
              <a:t>monetization</a:t>
            </a:r>
            <a:r>
              <a:rPr lang="en-US" sz="2000" dirty="0" smtClean="0"/>
              <a:t> optimization (more for social games).</a:t>
            </a:r>
          </a:p>
          <a:p>
            <a:r>
              <a:rPr lang="en-US" sz="2000" i="1" dirty="0" smtClean="0"/>
              <a:t>Gamification</a:t>
            </a:r>
            <a:r>
              <a:rPr lang="en-US" sz="2000" dirty="0" smtClean="0"/>
              <a:t> (gamification involves the introduction of game elements such as leaderboards, badges, trophies, points, virtual currency and credits, and more to reward desired behaviors. ). Even other sector such as UnitedHealth Group in HealthCare use the principle to promote self-management of wellness and healthy behaviors (but also employee recognition programs). Today $2 billions are spent in these regards, but no game analytics are here to measure the impacts of the </a:t>
            </a:r>
            <a:r>
              <a:rPr lang="en-US" sz="2000" i="1" dirty="0" smtClean="0"/>
              <a:t>Gamification. (</a:t>
            </a:r>
            <a:r>
              <a:rPr lang="en-US" sz="2000" dirty="0" smtClean="0"/>
              <a:t>Another example is</a:t>
            </a:r>
            <a:r>
              <a:rPr lang="en-US" sz="2000" i="1" dirty="0" smtClean="0"/>
              <a:t> Target</a:t>
            </a:r>
            <a:r>
              <a:rPr lang="en-US" sz="2000" dirty="0" smtClean="0"/>
              <a:t>, by using beeps and green light, it increases cashier efficiency, lowers checkout times and increase employer’s morale.</a:t>
            </a:r>
            <a:endParaRPr lang="en-US" sz="2000" i="1" dirty="0" smtClean="0"/>
          </a:p>
          <a:p>
            <a:r>
              <a:rPr lang="en-US" sz="2000" i="1" dirty="0" smtClean="0"/>
              <a:t>Profiling: </a:t>
            </a:r>
            <a:r>
              <a:rPr lang="en-US" sz="2000" dirty="0" smtClean="0"/>
              <a:t>find players with the highest propensity to monetize, return to monetize, encourage other people to monetize or become a social “leader”; finding the interests of players to do better </a:t>
            </a:r>
            <a:r>
              <a:rPr lang="en-US" sz="2000" i="1" dirty="0" smtClean="0"/>
              <a:t>target marketing</a:t>
            </a:r>
            <a:r>
              <a:rPr lang="en-US" sz="2000" dirty="0" smtClean="0"/>
              <a:t>.</a:t>
            </a:r>
          </a:p>
          <a:p>
            <a:r>
              <a:rPr lang="en-US" sz="2000" i="1" dirty="0" smtClean="0"/>
              <a:t>Social Engineering:</a:t>
            </a:r>
            <a:r>
              <a:rPr lang="en-US" sz="2000" b="1" dirty="0" smtClean="0"/>
              <a:t> </a:t>
            </a:r>
            <a:r>
              <a:rPr lang="en-US" sz="2000" dirty="0" smtClean="0"/>
              <a:t>find</a:t>
            </a:r>
            <a:r>
              <a:rPr lang="en-US" sz="2000" i="1" dirty="0" smtClean="0"/>
              <a:t> </a:t>
            </a:r>
            <a:r>
              <a:rPr lang="en-US" sz="2000" dirty="0" smtClean="0"/>
              <a:t>the right information entrance channel, punish reward certain behaviors to promote the desired ones, make different experiences to cater all sorts of players and set up “objectives” (unique events, seasonal events, regional events, random events, conditioned events, live events etc…)</a:t>
            </a:r>
            <a:endParaRPr lang="en-US" sz="2000" i="1" dirty="0"/>
          </a:p>
        </p:txBody>
      </p:sp>
    </p:spTree>
    <p:extLst>
      <p:ext uri="{BB962C8B-B14F-4D97-AF65-F5344CB8AC3E}">
        <p14:creationId xmlns:p14="http://schemas.microsoft.com/office/powerpoint/2010/main" val="4120031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Case study: </a:t>
            </a:r>
            <a:r>
              <a:rPr lang="en-US" sz="3600" b="1" i="1" dirty="0" err="1" smtClean="0"/>
              <a:t>AirMech</a:t>
            </a:r>
            <a:r>
              <a:rPr lang="en-US" sz="3600" b="1" i="1" dirty="0" smtClean="0"/>
              <a:t> </a:t>
            </a:r>
            <a:br>
              <a:rPr lang="en-US" sz="3600" b="1" i="1" dirty="0" smtClean="0"/>
            </a:br>
            <a:r>
              <a:rPr lang="en-US" sz="3600" b="1" i="1" dirty="0" smtClean="0"/>
              <a:t>(Predicting who will leave)</a:t>
            </a:r>
            <a:endParaRPr lang="en-US" sz="3600" b="1" i="1" dirty="0"/>
          </a:p>
        </p:txBody>
      </p:sp>
      <p:sp>
        <p:nvSpPr>
          <p:cNvPr id="3" name="Content Placeholder 2"/>
          <p:cNvSpPr>
            <a:spLocks noGrp="1"/>
          </p:cNvSpPr>
          <p:nvPr>
            <p:ph idx="1"/>
          </p:nvPr>
        </p:nvSpPr>
        <p:spPr/>
        <p:txBody>
          <a:bodyPr>
            <a:normAutofit/>
          </a:bodyPr>
          <a:lstStyle/>
          <a:p>
            <a:r>
              <a:rPr lang="en-US" sz="1800" i="1" dirty="0" smtClean="0"/>
              <a:t>Scope of the data: </a:t>
            </a:r>
            <a:r>
              <a:rPr lang="en-US" sz="1800" dirty="0" smtClean="0"/>
              <a:t>X360, a sample of 100,000 players, 75283 used as training sets and 24717 (of which 12518 are considered leavers) as test sets. 21 parameters are used. The snapshot is taken a from before the “last play date”, people who will play once during the following 2 months are considered “returned players” otherwise they are “leavers”. </a:t>
            </a:r>
          </a:p>
          <a:p>
            <a:endParaRPr lang="en-US" sz="1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3058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86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a:t>
            </a:r>
            <a:br>
              <a:rPr lang="en-US" sz="3200" b="1" i="1" dirty="0"/>
            </a:br>
            <a:r>
              <a:rPr lang="en-US" sz="3200" b="1" i="1" dirty="0"/>
              <a:t>(Predicting who will leave)</a:t>
            </a:r>
          </a:p>
        </p:txBody>
      </p:sp>
      <p:sp>
        <p:nvSpPr>
          <p:cNvPr id="3" name="Content Placeholder 2"/>
          <p:cNvSpPr>
            <a:spLocks noGrp="1"/>
          </p:cNvSpPr>
          <p:nvPr>
            <p:ph idx="1"/>
          </p:nvPr>
        </p:nvSpPr>
        <p:spPr/>
        <p:txBody>
          <a:bodyPr/>
          <a:lstStyle/>
          <a:p>
            <a:r>
              <a:rPr lang="en-US" sz="2000" i="1" dirty="0"/>
              <a:t>Results: </a:t>
            </a:r>
            <a:r>
              <a:rPr lang="en-US" sz="2000" dirty="0" smtClean="0"/>
              <a:t>85.0% </a:t>
            </a:r>
            <a:r>
              <a:rPr lang="en-US" sz="2000" dirty="0"/>
              <a:t>precision, </a:t>
            </a:r>
            <a:r>
              <a:rPr lang="en-US" sz="2000" dirty="0" smtClean="0"/>
              <a:t>96.9% </a:t>
            </a:r>
            <a:r>
              <a:rPr lang="en-US" sz="2000" dirty="0"/>
              <a:t>recall and </a:t>
            </a:r>
            <a:r>
              <a:rPr lang="en-US" sz="2000" dirty="0" err="1" smtClean="0"/>
              <a:t>fscore</a:t>
            </a:r>
            <a:r>
              <a:rPr lang="en-US" sz="2000" dirty="0" smtClean="0"/>
              <a:t>=0.89 </a:t>
            </a:r>
            <a:r>
              <a:rPr lang="en-US" sz="2000" dirty="0"/>
              <a:t>-&gt; </a:t>
            </a:r>
            <a:r>
              <a:rPr lang="en-US" sz="2000" dirty="0" smtClean="0"/>
              <a:t>Of the players </a:t>
            </a:r>
            <a:r>
              <a:rPr lang="en-US" sz="2000" dirty="0"/>
              <a:t>I </a:t>
            </a:r>
            <a:r>
              <a:rPr lang="en-US" sz="2000" dirty="0" smtClean="0"/>
              <a:t>predicted as leavers, 85.0% are really leaving; 96.9% </a:t>
            </a:r>
            <a:r>
              <a:rPr lang="en-US" sz="2000" dirty="0"/>
              <a:t>of </a:t>
            </a:r>
            <a:r>
              <a:rPr lang="en-US" sz="2000" dirty="0" smtClean="0"/>
              <a:t>leavers have been found! (This is </a:t>
            </a:r>
            <a:r>
              <a:rPr lang="en-US" sz="2000" dirty="0" smtClean="0"/>
              <a:t>abnormally </a:t>
            </a:r>
            <a:r>
              <a:rPr lang="en-US" sz="2000" dirty="0" smtClean="0"/>
              <a:t>high) </a:t>
            </a:r>
            <a:r>
              <a:rPr lang="en-US" sz="2000" dirty="0" err="1"/>
              <a:t>Fscore</a:t>
            </a:r>
            <a:r>
              <a:rPr lang="en-US" sz="2000" dirty="0"/>
              <a:t> can be interpreted as a balanced view of the two formerly mentioned metrics</a:t>
            </a:r>
            <a:r>
              <a:rPr lang="en-US" sz="2000" dirty="0" smtClean="0"/>
              <a:t>. </a:t>
            </a:r>
            <a:endParaRPr lang="en-US" sz="2000" dirty="0"/>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19600"/>
            <a:ext cx="48164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hart 7"/>
          <p:cNvGraphicFramePr>
            <a:graphicFrameLocks/>
          </p:cNvGraphicFramePr>
          <p:nvPr>
            <p:extLst>
              <p:ext uri="{D42A27DB-BD31-4B8C-83A1-F6EECF244321}">
                <p14:modId xmlns:p14="http://schemas.microsoft.com/office/powerpoint/2010/main" val="2802874007"/>
              </p:ext>
            </p:extLst>
          </p:nvPr>
        </p:nvGraphicFramePr>
        <p:xfrm>
          <a:off x="2743200" y="2819400"/>
          <a:ext cx="596646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972300" y="5174962"/>
            <a:ext cx="1143000" cy="584775"/>
          </a:xfrm>
          <a:prstGeom prst="rect">
            <a:avLst/>
          </a:prstGeom>
          <a:noFill/>
        </p:spPr>
        <p:txBody>
          <a:bodyPr wrap="square" rtlCol="0">
            <a:spAutoFit/>
          </a:bodyPr>
          <a:lstStyle/>
          <a:p>
            <a:pPr algn="ctr"/>
            <a:r>
              <a:rPr lang="en-US" sz="1600" dirty="0" smtClean="0"/>
              <a:t>Persistent Level</a:t>
            </a:r>
          </a:p>
        </p:txBody>
      </p:sp>
      <p:sp>
        <p:nvSpPr>
          <p:cNvPr id="10" name="TextBox 9"/>
          <p:cNvSpPr txBox="1"/>
          <p:nvPr/>
        </p:nvSpPr>
        <p:spPr>
          <a:xfrm>
            <a:off x="1778493" y="3337265"/>
            <a:ext cx="1143000" cy="584775"/>
          </a:xfrm>
          <a:prstGeom prst="rect">
            <a:avLst/>
          </a:prstGeom>
          <a:noFill/>
        </p:spPr>
        <p:txBody>
          <a:bodyPr wrap="square" rtlCol="0">
            <a:spAutoFit/>
          </a:bodyPr>
          <a:lstStyle/>
          <a:p>
            <a:pPr algn="ctr"/>
            <a:r>
              <a:rPr lang="en-US" sz="1600" dirty="0" smtClean="0"/>
              <a:t>Number of players</a:t>
            </a:r>
          </a:p>
        </p:txBody>
      </p:sp>
    </p:spTree>
    <p:extLst>
      <p:ext uri="{BB962C8B-B14F-4D97-AF65-F5344CB8AC3E}">
        <p14:creationId xmlns:p14="http://schemas.microsoft.com/office/powerpoint/2010/main" val="212910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15875</TotalTime>
  <Words>2986</Words>
  <Application>Microsoft Office PowerPoint</Application>
  <PresentationFormat>On-screen Show (4:3)</PresentationFormat>
  <Paragraphs>139</Paragraphs>
  <Slides>19</Slides>
  <Notes>0</Notes>
  <HiddenSlides>3</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Big Data In Game Analytics  - Know our players better</vt:lpstr>
      <vt:lpstr>Why should we adopt  Big Data?</vt:lpstr>
      <vt:lpstr>What the competition does  (as of May 2015)</vt:lpstr>
      <vt:lpstr>But we can do better  (At least we can start to do similar things)</vt:lpstr>
      <vt:lpstr>But we can do better (At least we can start to do similar things)</vt:lpstr>
      <vt:lpstr>But we can do better (At least we can start to do similar things)</vt:lpstr>
      <vt:lpstr>General Trends  in the industry</vt:lpstr>
      <vt:lpstr>Case study: AirMech  (Predicting who will leave)</vt:lpstr>
      <vt:lpstr>Case study: AirMech  (Predicting who will leave)</vt:lpstr>
      <vt:lpstr>Case study: AirMech  (Predicting who will leave)</vt:lpstr>
      <vt:lpstr>PowerPoint Presentation</vt:lpstr>
      <vt:lpstr>Case study: AirMech (Smart Data vs Big Data)</vt:lpstr>
      <vt:lpstr>Case study: AirMech  (Players classification)</vt:lpstr>
      <vt:lpstr>Case study: AirMech  (Players classification)</vt:lpstr>
      <vt:lpstr>Case study: AirMech  (Players classification)</vt:lpstr>
      <vt:lpstr>Conclusion</vt:lpstr>
      <vt:lpstr>What simple questions  can be addressed </vt:lpstr>
      <vt:lpstr>How does it work? (Regression)</vt:lpstr>
      <vt:lpstr>How does it work? (classification)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How to use in-game gameplay metrics to predict monetization behavior</dc:title>
  <dc:creator>Su Yang</dc:creator>
  <cp:lastModifiedBy>Su Yang</cp:lastModifiedBy>
  <cp:revision>156</cp:revision>
  <cp:lastPrinted>2015-05-13T00:14:50Z</cp:lastPrinted>
  <dcterms:created xsi:type="dcterms:W3CDTF">2006-08-16T00:00:00Z</dcterms:created>
  <dcterms:modified xsi:type="dcterms:W3CDTF">2015-05-19T20:58:13Z</dcterms:modified>
</cp:coreProperties>
</file>