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54" autoAdjust="0"/>
  </p:normalViewPr>
  <p:slideViewPr>
    <p:cSldViewPr>
      <p:cViewPr varScale="1">
        <p:scale>
          <a:sx n="88" d="100"/>
          <a:sy n="88" d="100"/>
        </p:scale>
        <p:origin x="-797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772400" cy="1470025"/>
          </a:xfrm>
        </p:spPr>
        <p:txBody>
          <a:bodyPr/>
          <a:lstStyle/>
          <a:p>
            <a:r>
              <a:rPr lang="en-US" b="1" i="1" dirty="0" err="1" smtClean="0"/>
              <a:t>Airmech</a:t>
            </a:r>
            <a:r>
              <a:rPr lang="en-US" b="1" i="1" dirty="0" smtClean="0"/>
              <a:t> </a:t>
            </a:r>
            <a:br>
              <a:rPr lang="en-US" b="1" i="1" dirty="0" smtClean="0"/>
            </a:br>
            <a:r>
              <a:rPr lang="en-US" b="1" i="1" dirty="0" smtClean="0"/>
              <a:t>Data Analytics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Su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2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Core ideas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Collect </a:t>
            </a:r>
            <a:r>
              <a:rPr lang="en-US" dirty="0" smtClean="0"/>
              <a:t>monetization and in-game behavior data.</a:t>
            </a:r>
          </a:p>
          <a:p>
            <a:endParaRPr lang="en-US" dirty="0"/>
          </a:p>
          <a:p>
            <a:r>
              <a:rPr lang="en-US" dirty="0" smtClean="0"/>
              <a:t>Predict the likelihood a player is going to leave the game, understand why and make </a:t>
            </a:r>
            <a:r>
              <a:rPr lang="en-US" dirty="0" smtClean="0"/>
              <a:t>decisions accordingly.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Where the data come from</a:t>
            </a:r>
            <a:endParaRPr lang="en-US" b="1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1708666"/>
            <a:ext cx="9099550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4484132"/>
            <a:ext cx="8991600" cy="226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6896" y="1339334"/>
            <a:ext cx="462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Monetization data (27 columns, 6742683 rows)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41148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In-game behavior data (53 columns, 49203678 rows)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872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Parameters: </a:t>
            </a:r>
            <a:br>
              <a:rPr lang="en-US" b="1" i="1" dirty="0" smtClean="0"/>
            </a:br>
            <a:r>
              <a:rPr lang="en-US" b="1" i="1" dirty="0" smtClean="0"/>
              <a:t>Which ones to use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800600"/>
          </a:xfrm>
        </p:spPr>
        <p:txBody>
          <a:bodyPr>
            <a:normAutofit/>
          </a:bodyPr>
          <a:lstStyle/>
          <a:p>
            <a:r>
              <a:rPr lang="en-US" b="1" dirty="0" smtClean="0"/>
              <a:t>80</a:t>
            </a:r>
            <a:r>
              <a:rPr lang="en-US" dirty="0" smtClean="0"/>
              <a:t> potential parameters.</a:t>
            </a:r>
          </a:p>
          <a:p>
            <a:r>
              <a:rPr lang="en-US" dirty="0" smtClean="0"/>
              <a:t>Not all influence the </a:t>
            </a:r>
            <a:r>
              <a:rPr lang="en-US" i="1" dirty="0" smtClean="0"/>
              <a:t>outcome</a:t>
            </a:r>
            <a:r>
              <a:rPr lang="en-US" dirty="0" smtClean="0"/>
              <a:t> of the algorithm.</a:t>
            </a:r>
          </a:p>
          <a:p>
            <a:r>
              <a:rPr lang="en-US" dirty="0" smtClean="0"/>
              <a:t>Too many parameters used will </a:t>
            </a:r>
            <a:r>
              <a:rPr lang="en-US" i="1" dirty="0" err="1" smtClean="0"/>
              <a:t>overfit</a:t>
            </a:r>
            <a:r>
              <a:rPr lang="en-US" dirty="0" smtClean="0"/>
              <a:t> the model.</a:t>
            </a:r>
          </a:p>
          <a:p>
            <a:r>
              <a:rPr lang="en-US" dirty="0" smtClean="0"/>
              <a:t>This first step needs </a:t>
            </a:r>
            <a:r>
              <a:rPr lang="en-US" i="1" dirty="0" smtClean="0"/>
              <a:t>market intelligence</a:t>
            </a:r>
            <a:r>
              <a:rPr lang="en-US" dirty="0" smtClean="0"/>
              <a:t> </a:t>
            </a:r>
            <a:r>
              <a:rPr lang="en-US" b="1" dirty="0" smtClean="0"/>
              <a:t>and</a:t>
            </a:r>
            <a:r>
              <a:rPr lang="en-US" dirty="0" smtClean="0"/>
              <a:t> understanding of </a:t>
            </a:r>
            <a:r>
              <a:rPr lang="en-US" i="1" dirty="0" smtClean="0"/>
              <a:t>players’ psychology</a:t>
            </a:r>
            <a:r>
              <a:rPr lang="en-US" dirty="0" smtClean="0"/>
              <a:t>.</a:t>
            </a:r>
          </a:p>
          <a:p>
            <a:r>
              <a:rPr lang="en-US" dirty="0" smtClean="0"/>
              <a:t>1/3 of parameters have been dropped/altered.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4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Scope of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level 3 or up (77% of all players).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Players who stops playing a week later are considered </a:t>
            </a:r>
            <a:r>
              <a:rPr lang="en-US" i="1" dirty="0" smtClean="0"/>
              <a:t>Leavers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train/test the algorithm on old gen data, and make predictions on the new gen data</a:t>
            </a:r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676400"/>
            <a:ext cx="1828800" cy="380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03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How the data look like</a:t>
            </a:r>
            <a:endParaRPr lang="en-US" b="1" i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3505199" cy="4973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44.8% are leavers on old </a:t>
            </a:r>
            <a:r>
              <a:rPr lang="en-US" sz="2000" dirty="0" smtClean="0"/>
              <a:t>gen, 46.1 </a:t>
            </a:r>
            <a:r>
              <a:rPr lang="en-US" sz="2000" dirty="0" smtClean="0"/>
              <a:t>are predicted to </a:t>
            </a:r>
            <a:r>
              <a:rPr lang="en-US" sz="2000" dirty="0" smtClean="0"/>
              <a:t>be on </a:t>
            </a:r>
            <a:r>
              <a:rPr lang="en-US" sz="2000" dirty="0" smtClean="0"/>
              <a:t>new </a:t>
            </a:r>
            <a:r>
              <a:rPr lang="en-US" sz="2000" dirty="0" smtClean="0"/>
              <a:t>gen.</a:t>
            </a:r>
            <a:endParaRPr lang="en-US" sz="2000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76400"/>
            <a:ext cx="3352800" cy="4973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8052816" y="3429000"/>
            <a:ext cx="938784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New gen</a:t>
            </a:r>
            <a:endParaRPr lang="en-US" sz="1200" b="1" dirty="0"/>
          </a:p>
        </p:txBody>
      </p:sp>
      <p:sp>
        <p:nvSpPr>
          <p:cNvPr id="14" name="Oval 13"/>
          <p:cNvSpPr/>
          <p:nvPr/>
        </p:nvSpPr>
        <p:spPr>
          <a:xfrm>
            <a:off x="0" y="3395472"/>
            <a:ext cx="9144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Old</a:t>
            </a:r>
          </a:p>
          <a:p>
            <a:pPr algn="ctr"/>
            <a:r>
              <a:rPr lang="en-US" sz="1200" b="1" dirty="0" smtClean="0"/>
              <a:t> gen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9891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650"/>
            <a:ext cx="8229600" cy="1143000"/>
          </a:xfrm>
        </p:spPr>
        <p:txBody>
          <a:bodyPr/>
          <a:lstStyle/>
          <a:p>
            <a:r>
              <a:rPr lang="en-US" b="1" i="1" dirty="0" smtClean="0"/>
              <a:t>What the process taught us</a:t>
            </a:r>
            <a:endParaRPr lang="en-US" b="1" i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295400"/>
            <a:ext cx="2782824" cy="550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43200" y="1163074"/>
            <a:ext cx="6324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i="1" dirty="0" smtClean="0"/>
              <a:t>total time played </a:t>
            </a:r>
            <a:r>
              <a:rPr lang="en-US" dirty="0" smtClean="0"/>
              <a:t>is the most important metrics. In other </a:t>
            </a:r>
            <a:r>
              <a:rPr lang="en-US" dirty="0" smtClean="0"/>
              <a:t>words, </a:t>
            </a:r>
            <a:r>
              <a:rPr lang="en-US" dirty="0" smtClean="0"/>
              <a:t>if a player starts to play less, he’s likely to leave soon (no surprise there).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i="1" dirty="0" err="1" smtClean="0"/>
              <a:t>mostKudosEarnedSimultaneously</a:t>
            </a:r>
            <a:r>
              <a:rPr lang="en-US" dirty="0" smtClean="0"/>
              <a:t> is a key factor, and the process lead us to </a:t>
            </a:r>
            <a:r>
              <a:rPr lang="en-US" dirty="0" smtClean="0"/>
              <a:t>realize </a:t>
            </a:r>
            <a:r>
              <a:rPr lang="en-US" dirty="0" smtClean="0"/>
              <a:t>it and </a:t>
            </a:r>
            <a:r>
              <a:rPr lang="en-US" dirty="0" smtClean="0"/>
              <a:t>understand </a:t>
            </a:r>
            <a:r>
              <a:rPr lang="en-US" dirty="0" smtClean="0"/>
              <a:t>the </a:t>
            </a:r>
            <a:r>
              <a:rPr lang="en-US" i="1" dirty="0" smtClean="0"/>
              <a:t>casino</a:t>
            </a:r>
            <a:r>
              <a:rPr lang="en-US" dirty="0" smtClean="0"/>
              <a:t> </a:t>
            </a:r>
            <a:r>
              <a:rPr lang="en-US" i="1" dirty="0" smtClean="0"/>
              <a:t>psychology</a:t>
            </a:r>
            <a:r>
              <a:rPr lang="en-US" dirty="0"/>
              <a:t> </a:t>
            </a:r>
            <a:r>
              <a:rPr lang="en-US" dirty="0" smtClean="0"/>
              <a:t>of </a:t>
            </a:r>
            <a:r>
              <a:rPr lang="en-US" dirty="0" smtClean="0"/>
              <a:t>the players expecting an extremely high reward when playing -&gt; </a:t>
            </a:r>
            <a:r>
              <a:rPr lang="en-US" i="1" dirty="0" smtClean="0"/>
              <a:t>crazy Wednesday for random high reward?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Average session length </a:t>
            </a:r>
            <a:r>
              <a:rPr lang="en-US" dirty="0" smtClean="0"/>
              <a:t>is also a good indicator and it speaks of the interest a player shows whenever he plays: In other </a:t>
            </a:r>
            <a:r>
              <a:rPr lang="en-US" dirty="0" smtClean="0"/>
              <a:t>words, dramatic drops in average </a:t>
            </a:r>
            <a:r>
              <a:rPr lang="en-US" dirty="0" smtClean="0"/>
              <a:t>session length </a:t>
            </a:r>
            <a:r>
              <a:rPr lang="en-US" dirty="0" smtClean="0"/>
              <a:t>begs reactions. </a:t>
            </a:r>
            <a:r>
              <a:rPr lang="en-US" dirty="0" smtClean="0"/>
              <a:t>On a related </a:t>
            </a:r>
            <a:r>
              <a:rPr lang="en-US" dirty="0" smtClean="0"/>
              <a:t>note, </a:t>
            </a:r>
            <a:r>
              <a:rPr lang="en-US" dirty="0" smtClean="0"/>
              <a:t>the total sessions (therefore average total session </a:t>
            </a:r>
            <a:r>
              <a:rPr lang="en-US" dirty="0" smtClean="0"/>
              <a:t>over </a:t>
            </a:r>
            <a:r>
              <a:rPr lang="en-US" dirty="0" smtClean="0"/>
              <a:t>time) is also contributing to the final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i="1" dirty="0" smtClean="0"/>
              <a:t>Kudos and </a:t>
            </a:r>
            <a:r>
              <a:rPr lang="en-US" i="1" dirty="0" err="1" smtClean="0"/>
              <a:t>Exp</a:t>
            </a:r>
            <a:r>
              <a:rPr lang="en-US" i="1" dirty="0" smtClean="0"/>
              <a:t> earning speed </a:t>
            </a:r>
            <a:r>
              <a:rPr lang="en-US" dirty="0" smtClean="0"/>
              <a:t>are also important: Here it is tricky to understand that it is not a design influence but rather a player </a:t>
            </a:r>
            <a:r>
              <a:rPr lang="en-US" dirty="0" smtClean="0"/>
              <a:t>behavior </a:t>
            </a:r>
            <a:r>
              <a:rPr lang="en-US" dirty="0" smtClean="0"/>
              <a:t>indicator: the faster a player </a:t>
            </a:r>
            <a:r>
              <a:rPr lang="en-US" dirty="0" smtClean="0"/>
              <a:t>plays, </a:t>
            </a:r>
            <a:r>
              <a:rPr lang="en-US" dirty="0" smtClean="0"/>
              <a:t>the faster they gather Kudos/</a:t>
            </a:r>
            <a:r>
              <a:rPr lang="en-US" dirty="0" err="1" smtClean="0"/>
              <a:t>Exp</a:t>
            </a:r>
            <a:r>
              <a:rPr lang="en-US" dirty="0" smtClean="0"/>
              <a:t>, and the more interests they show to the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Etc…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97789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Metrics used           Weights on outcome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8390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Philosophy of Data Science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Data Science </a:t>
            </a:r>
            <a:r>
              <a:rPr lang="en-US" dirty="0" smtClean="0"/>
              <a:t>is not: </a:t>
            </a:r>
          </a:p>
          <a:p>
            <a:pPr lvl="1"/>
            <a:r>
              <a:rPr lang="en-US" dirty="0" smtClean="0"/>
              <a:t>creating the perfect algorithm; </a:t>
            </a:r>
            <a:endParaRPr lang="en-US" dirty="0"/>
          </a:p>
          <a:p>
            <a:pPr lvl="1"/>
            <a:r>
              <a:rPr lang="en-US" dirty="0" smtClean="0"/>
              <a:t>using all available data to answer a question.</a:t>
            </a:r>
          </a:p>
          <a:p>
            <a:r>
              <a:rPr lang="en-US" dirty="0"/>
              <a:t>Data Science is</a:t>
            </a:r>
            <a:r>
              <a:rPr lang="en-US" dirty="0" smtClean="0"/>
              <a:t>: </a:t>
            </a:r>
          </a:p>
          <a:p>
            <a:pPr lvl="1"/>
            <a:r>
              <a:rPr lang="en-US" i="1" dirty="0" smtClean="0"/>
              <a:t>understanding </a:t>
            </a:r>
            <a:r>
              <a:rPr lang="en-US" dirty="0" smtClean="0"/>
              <a:t>data better; </a:t>
            </a:r>
          </a:p>
          <a:p>
            <a:pPr lvl="1"/>
            <a:r>
              <a:rPr lang="en-US" i="1" dirty="0"/>
              <a:t>finding</a:t>
            </a:r>
            <a:r>
              <a:rPr lang="en-US" dirty="0"/>
              <a:t> and </a:t>
            </a:r>
            <a:r>
              <a:rPr lang="en-US" i="1" dirty="0"/>
              <a:t>creating relevant</a:t>
            </a:r>
            <a:r>
              <a:rPr lang="en-US" dirty="0"/>
              <a:t> metrics; 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hus </a:t>
            </a:r>
            <a:r>
              <a:rPr lang="en-US" i="1" dirty="0" smtClean="0"/>
              <a:t>analyze/understand/predict</a:t>
            </a:r>
            <a:r>
              <a:rPr lang="en-US" dirty="0" smtClean="0"/>
              <a:t> players’ behavior and make </a:t>
            </a:r>
            <a:r>
              <a:rPr lang="en-US" i="1" dirty="0" smtClean="0"/>
              <a:t>deterministic</a:t>
            </a:r>
            <a:r>
              <a:rPr lang="en-US" dirty="0" smtClean="0"/>
              <a:t> measures. </a:t>
            </a:r>
          </a:p>
          <a:p>
            <a:pPr marL="457200" lvl="1" indent="0">
              <a:buNone/>
            </a:pPr>
            <a:r>
              <a:rPr lang="en-US" dirty="0" smtClean="0"/>
              <a:t>all this by improving algorithm’s </a:t>
            </a:r>
            <a:r>
              <a:rPr lang="en-US" i="1" dirty="0" smtClean="0"/>
              <a:t>efficiency.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59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Philosophy of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other </a:t>
            </a:r>
            <a:r>
              <a:rPr lang="en-US" dirty="0" smtClean="0"/>
              <a:t>words, Data </a:t>
            </a:r>
            <a:r>
              <a:rPr lang="en-US" dirty="0"/>
              <a:t>Science is the science </a:t>
            </a:r>
            <a:r>
              <a:rPr lang="en-US" dirty="0" smtClean="0"/>
              <a:t>of:</a:t>
            </a:r>
          </a:p>
          <a:p>
            <a:pPr lvl="1"/>
            <a:r>
              <a:rPr lang="en-US" dirty="0" smtClean="0"/>
              <a:t>understanding </a:t>
            </a:r>
            <a:r>
              <a:rPr lang="en-US" dirty="0"/>
              <a:t>the </a:t>
            </a:r>
            <a:r>
              <a:rPr lang="en-US" dirty="0" smtClean="0"/>
              <a:t>data. </a:t>
            </a:r>
          </a:p>
          <a:p>
            <a:pPr lvl="1"/>
            <a:r>
              <a:rPr lang="en-US" dirty="0" smtClean="0"/>
              <a:t>finding </a:t>
            </a:r>
            <a:r>
              <a:rPr lang="en-US" dirty="0"/>
              <a:t>the relationship between data and real </a:t>
            </a:r>
            <a:r>
              <a:rPr lang="en-US" dirty="0" smtClean="0"/>
              <a:t>world. </a:t>
            </a:r>
          </a:p>
          <a:p>
            <a:pPr lvl="1"/>
            <a:r>
              <a:rPr lang="en-US" dirty="0" smtClean="0"/>
              <a:t>creating </a:t>
            </a:r>
            <a:r>
              <a:rPr lang="en-US" dirty="0"/>
              <a:t>new/more robust metrics by using Machine Learning as a tool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making better business decision upon better understanding of consumers’ behaviors.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653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467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Airmech  Data Analytics</vt:lpstr>
      <vt:lpstr>Core ideas</vt:lpstr>
      <vt:lpstr>Where the data come from</vt:lpstr>
      <vt:lpstr>Parameters:  Which ones to use</vt:lpstr>
      <vt:lpstr>Scope of the data</vt:lpstr>
      <vt:lpstr>How the data look like</vt:lpstr>
      <vt:lpstr>What the process taught us</vt:lpstr>
      <vt:lpstr>Philosophy of Data Science</vt:lpstr>
      <vt:lpstr>Philosophy of Data Science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Airmech  Data Analytics</dc:title>
  <dc:creator>Su Yang</dc:creator>
  <cp:lastModifiedBy>Su Yang</cp:lastModifiedBy>
  <cp:revision>32</cp:revision>
  <dcterms:created xsi:type="dcterms:W3CDTF">2006-08-16T00:00:00Z</dcterms:created>
  <dcterms:modified xsi:type="dcterms:W3CDTF">2015-05-20T22:57:47Z</dcterms:modified>
</cp:coreProperties>
</file>